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8" r:id="rId3"/>
    <p:sldId id="268" r:id="rId4"/>
    <p:sldId id="257" r:id="rId5"/>
    <p:sldId id="262" r:id="rId6"/>
    <p:sldId id="265" r:id="rId7"/>
    <p:sldId id="269" r:id="rId8"/>
    <p:sldId id="266" r:id="rId9"/>
    <p:sldId id="288" r:id="rId10"/>
    <p:sldId id="282" r:id="rId11"/>
    <p:sldId id="289" r:id="rId12"/>
    <p:sldId id="281" r:id="rId13"/>
    <p:sldId id="264" r:id="rId14"/>
    <p:sldId id="272" r:id="rId15"/>
    <p:sldId id="290" r:id="rId16"/>
    <p:sldId id="271" r:id="rId17"/>
    <p:sldId id="277" r:id="rId18"/>
    <p:sldId id="291" r:id="rId19"/>
    <p:sldId id="292" r:id="rId20"/>
    <p:sldId id="293" r:id="rId21"/>
    <p:sldId id="270" r:id="rId22"/>
    <p:sldId id="259" r:id="rId23"/>
    <p:sldId id="286" r:id="rId24"/>
    <p:sldId id="287"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9"/>
    <a:srgbClr val="FFEEB9"/>
    <a:srgbClr val="FFF4D1"/>
    <a:srgbClr val="CDFFE4"/>
    <a:srgbClr val="DAEFC3"/>
    <a:srgbClr val="D5FF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99AF4-5429-4D59-A18D-DA0776FAEF1B}"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94A74-2E8A-4831-9500-3BBDE496A361}" type="slidenum">
              <a:rPr lang="en-US" smtClean="0"/>
              <a:t>‹#›</a:t>
            </a:fld>
            <a:endParaRPr lang="en-US"/>
          </a:p>
        </p:txBody>
      </p:sp>
    </p:spTree>
    <p:extLst>
      <p:ext uri="{BB962C8B-B14F-4D97-AF65-F5344CB8AC3E}">
        <p14:creationId xmlns:p14="http://schemas.microsoft.com/office/powerpoint/2010/main" val="85252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94A74-2E8A-4831-9500-3BBDE496A361}" type="slidenum">
              <a:rPr lang="en-US" smtClean="0"/>
              <a:t>17</a:t>
            </a:fld>
            <a:endParaRPr lang="en-US"/>
          </a:p>
        </p:txBody>
      </p:sp>
    </p:spTree>
    <p:extLst>
      <p:ext uri="{BB962C8B-B14F-4D97-AF65-F5344CB8AC3E}">
        <p14:creationId xmlns:p14="http://schemas.microsoft.com/office/powerpoint/2010/main" val="356738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94A74-2E8A-4831-9500-3BBDE496A361}" type="slidenum">
              <a:rPr lang="en-US" smtClean="0"/>
              <a:t>18</a:t>
            </a:fld>
            <a:endParaRPr lang="en-US"/>
          </a:p>
        </p:txBody>
      </p:sp>
    </p:spTree>
    <p:extLst>
      <p:ext uri="{BB962C8B-B14F-4D97-AF65-F5344CB8AC3E}">
        <p14:creationId xmlns:p14="http://schemas.microsoft.com/office/powerpoint/2010/main" val="222268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94A74-2E8A-4831-9500-3BBDE496A361}" type="slidenum">
              <a:rPr lang="en-US" smtClean="0"/>
              <a:t>19</a:t>
            </a:fld>
            <a:endParaRPr lang="en-US"/>
          </a:p>
        </p:txBody>
      </p:sp>
    </p:spTree>
    <p:extLst>
      <p:ext uri="{BB962C8B-B14F-4D97-AF65-F5344CB8AC3E}">
        <p14:creationId xmlns:p14="http://schemas.microsoft.com/office/powerpoint/2010/main" val="4162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94A74-2E8A-4831-9500-3BBDE496A361}" type="slidenum">
              <a:rPr lang="en-US" smtClean="0"/>
              <a:t>20</a:t>
            </a:fld>
            <a:endParaRPr lang="en-US"/>
          </a:p>
        </p:txBody>
      </p:sp>
    </p:spTree>
    <p:extLst>
      <p:ext uri="{BB962C8B-B14F-4D97-AF65-F5344CB8AC3E}">
        <p14:creationId xmlns:p14="http://schemas.microsoft.com/office/powerpoint/2010/main" val="2483026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94A74-2E8A-4831-9500-3BBDE496A361}" type="slidenum">
              <a:rPr lang="en-US" smtClean="0"/>
              <a:t>21</a:t>
            </a:fld>
            <a:endParaRPr lang="en-US"/>
          </a:p>
        </p:txBody>
      </p:sp>
    </p:spTree>
    <p:extLst>
      <p:ext uri="{BB962C8B-B14F-4D97-AF65-F5344CB8AC3E}">
        <p14:creationId xmlns:p14="http://schemas.microsoft.com/office/powerpoint/2010/main" val="164835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2.svg"/><Relationship Id="rId7" Type="http://schemas.openxmlformats.org/officeDocument/2006/relationships/image" Target="../media/image25.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0.svg"/><Relationship Id="rId7" Type="http://schemas.openxmlformats.org/officeDocument/2006/relationships/image" Target="../media/image7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77.sv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59.sv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20.svg"/><Relationship Id="rId10" Type="http://schemas.openxmlformats.org/officeDocument/2006/relationships/image" Target="../media/image82.png"/><Relationship Id="rId4" Type="http://schemas.openxmlformats.org/officeDocument/2006/relationships/image" Target="../media/image19.png"/><Relationship Id="rId9" Type="http://schemas.openxmlformats.org/officeDocument/2006/relationships/image" Target="../media/image81.svg"/></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42.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25.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3.svg"/><Relationship Id="rId7" Type="http://schemas.openxmlformats.org/officeDocument/2006/relationships/image" Target="../media/image9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25.svg"/><Relationship Id="rId10" Type="http://schemas.openxmlformats.org/officeDocument/2006/relationships/image" Target="../media/image100.png"/><Relationship Id="rId4" Type="http://schemas.openxmlformats.org/officeDocument/2006/relationships/image" Target="../media/image24.png"/><Relationship Id="rId9" Type="http://schemas.openxmlformats.org/officeDocument/2006/relationships/image" Target="../media/image99.svg"/></Relationships>
</file>

<file path=ppt/slides/_rels/slide1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56.png"/><Relationship Id="rId7" Type="http://schemas.openxmlformats.org/officeDocument/2006/relationships/image" Target="../media/image10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57.svg"/><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56.png"/><Relationship Id="rId7"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57.sv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56.png"/><Relationship Id="rId7" Type="http://schemas.openxmlformats.org/officeDocument/2006/relationships/image" Target="../media/image10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8.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57.svg"/><Relationship Id="rId9" Type="http://schemas.openxmlformats.org/officeDocument/2006/relationships/image" Target="../media/image10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56.png"/><Relationship Id="rId7" Type="http://schemas.openxmlformats.org/officeDocument/2006/relationships/image" Target="../media/image103.png"/><Relationship Id="rId12"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11.svg"/><Relationship Id="rId5" Type="http://schemas.openxmlformats.org/officeDocument/2006/relationships/image" Target="../media/image101.png"/><Relationship Id="rId10" Type="http://schemas.openxmlformats.org/officeDocument/2006/relationships/image" Target="../media/image110.png"/><Relationship Id="rId4" Type="http://schemas.openxmlformats.org/officeDocument/2006/relationships/image" Target="../media/image57.svg"/><Relationship Id="rId9" Type="http://schemas.openxmlformats.org/officeDocument/2006/relationships/image" Target="../media/image109.png"/></Relationships>
</file>

<file path=ppt/slides/_rels/slide2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56.png"/><Relationship Id="rId7" Type="http://schemas.openxmlformats.org/officeDocument/2006/relationships/image" Target="../media/image101.png"/><Relationship Id="rId12" Type="http://schemas.openxmlformats.org/officeDocument/2006/relationships/image" Target="../media/image7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76.png"/><Relationship Id="rId5" Type="http://schemas.openxmlformats.org/officeDocument/2006/relationships/image" Target="../media/image58.png"/><Relationship Id="rId10" Type="http://schemas.openxmlformats.org/officeDocument/2006/relationships/image" Target="../media/image114.svg"/><Relationship Id="rId4" Type="http://schemas.openxmlformats.org/officeDocument/2006/relationships/image" Target="../media/image57.svg"/><Relationship Id="rId9"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6.sv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12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38.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25.svg"/><Relationship Id="rId10" Type="http://schemas.openxmlformats.org/officeDocument/2006/relationships/image" Target="../media/image45.png"/><Relationship Id="rId4" Type="http://schemas.openxmlformats.org/officeDocument/2006/relationships/image" Target="../media/image24.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0.svg"/><Relationship Id="rId7" Type="http://schemas.openxmlformats.org/officeDocument/2006/relationships/image" Target="../media/image5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67.jpeg"/><Relationship Id="rId4" Type="http://schemas.openxmlformats.org/officeDocument/2006/relationships/image" Target="../media/image58.png"/><Relationship Id="rId9"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B194C2D-D2F8-9EBE-3AB0-C6B1BFED4EE3}"/>
              </a:ext>
            </a:extLst>
          </p:cNvPr>
          <p:cNvGrpSpPr/>
          <p:nvPr/>
        </p:nvGrpSpPr>
        <p:grpSpPr>
          <a:xfrm>
            <a:off x="16600713" y="8937764"/>
            <a:ext cx="1659698" cy="1295400"/>
            <a:chOff x="15728851" y="7294716"/>
            <a:chExt cx="3213297" cy="3144684"/>
          </a:xfrm>
        </p:grpSpPr>
        <p:sp>
          <p:nvSpPr>
            <p:cNvPr id="5" name="Freeform 5"/>
            <p:cNvSpPr/>
            <p:nvPr/>
          </p:nvSpPr>
          <p:spPr>
            <a:xfrm>
              <a:off x="15881251" y="7447116"/>
              <a:ext cx="3060897" cy="2992284"/>
            </a:xfrm>
            <a:custGeom>
              <a:avLst/>
              <a:gdLst/>
              <a:ahLst/>
              <a:cxnLst/>
              <a:rect l="l" t="t" r="r" b="b"/>
              <a:pathLst>
                <a:path w="3060897" h="2992284">
                  <a:moveTo>
                    <a:pt x="0" y="0"/>
                  </a:moveTo>
                  <a:lnTo>
                    <a:pt x="3060898" y="0"/>
                  </a:lnTo>
                  <a:lnTo>
                    <a:pt x="3060898" y="2992284"/>
                  </a:lnTo>
                  <a:lnTo>
                    <a:pt x="0" y="299228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728851" y="7294716"/>
              <a:ext cx="3060897" cy="2992284"/>
            </a:xfrm>
            <a:custGeom>
              <a:avLst/>
              <a:gdLst/>
              <a:ahLst/>
              <a:cxnLst/>
              <a:rect l="l" t="t" r="r" b="b"/>
              <a:pathLst>
                <a:path w="3060897" h="2992284">
                  <a:moveTo>
                    <a:pt x="0" y="0"/>
                  </a:moveTo>
                  <a:lnTo>
                    <a:pt x="3060898" y="0"/>
                  </a:lnTo>
                  <a:lnTo>
                    <a:pt x="3060898" y="2992284"/>
                  </a:lnTo>
                  <a:lnTo>
                    <a:pt x="0" y="2992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a:off x="-93767" y="0"/>
            <a:ext cx="1611151" cy="2262226"/>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7670306">
            <a:off x="16911401" y="-133227"/>
            <a:ext cx="1440796" cy="1464476"/>
          </a:xfrm>
          <a:custGeom>
            <a:avLst/>
            <a:gdLst/>
            <a:ahLst/>
            <a:cxnLst/>
            <a:rect l="l" t="t" r="r" b="b"/>
            <a:pathLst>
              <a:path w="1440796" h="1464476">
                <a:moveTo>
                  <a:pt x="0" y="0"/>
                </a:moveTo>
                <a:lnTo>
                  <a:pt x="1440795" y="0"/>
                </a:lnTo>
                <a:lnTo>
                  <a:pt x="1440795" y="1464476"/>
                </a:lnTo>
                <a:lnTo>
                  <a:pt x="0" y="14644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9C55AB62-1C63-25B2-57F9-551A10342B6C}"/>
              </a:ext>
            </a:extLst>
          </p:cNvPr>
          <p:cNvGrpSpPr/>
          <p:nvPr/>
        </p:nvGrpSpPr>
        <p:grpSpPr>
          <a:xfrm>
            <a:off x="-381000" y="8856473"/>
            <a:ext cx="2088885" cy="1582927"/>
            <a:chOff x="-793485" y="7013664"/>
            <a:chExt cx="3290941" cy="2967576"/>
          </a:xfrm>
        </p:grpSpPr>
        <p:sp>
          <p:nvSpPr>
            <p:cNvPr id="19" name="Freeform 19"/>
            <p:cNvSpPr/>
            <p:nvPr/>
          </p:nvSpPr>
          <p:spPr>
            <a:xfrm>
              <a:off x="-641085" y="7166064"/>
              <a:ext cx="3138541" cy="2815176"/>
            </a:xfrm>
            <a:custGeom>
              <a:avLst/>
              <a:gdLst/>
              <a:ahLst/>
              <a:cxnLst/>
              <a:rect l="l" t="t" r="r" b="b"/>
              <a:pathLst>
                <a:path w="3138541" h="2815176">
                  <a:moveTo>
                    <a:pt x="0" y="0"/>
                  </a:moveTo>
                  <a:lnTo>
                    <a:pt x="3138541" y="0"/>
                  </a:lnTo>
                  <a:lnTo>
                    <a:pt x="3138541" y="2815176"/>
                  </a:lnTo>
                  <a:lnTo>
                    <a:pt x="0" y="2815176"/>
                  </a:lnTo>
                  <a:lnTo>
                    <a:pt x="0" y="0"/>
                  </a:lnTo>
                  <a:close/>
                </a:path>
              </a:pathLst>
            </a:custGeom>
            <a:blipFill>
              <a:blip r:embed="rId10">
                <a:alphaModFix amt="31999"/>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793485" y="7013664"/>
              <a:ext cx="3138541" cy="2815176"/>
            </a:xfrm>
            <a:custGeom>
              <a:avLst/>
              <a:gdLst/>
              <a:ahLst/>
              <a:cxnLst/>
              <a:rect l="l" t="t" r="r" b="b"/>
              <a:pathLst>
                <a:path w="3138541" h="2815176">
                  <a:moveTo>
                    <a:pt x="0" y="0"/>
                  </a:moveTo>
                  <a:lnTo>
                    <a:pt x="3138541" y="0"/>
                  </a:lnTo>
                  <a:lnTo>
                    <a:pt x="3138541" y="2815176"/>
                  </a:lnTo>
                  <a:lnTo>
                    <a:pt x="0" y="28151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5" name="TextBox 16">
            <a:extLst>
              <a:ext uri="{FF2B5EF4-FFF2-40B4-BE49-F238E27FC236}">
                <a16:creationId xmlns:a16="http://schemas.microsoft.com/office/drawing/2014/main" id="{E6DD9E57-164C-AC46-58CE-B04E925F4149}"/>
              </a:ext>
            </a:extLst>
          </p:cNvPr>
          <p:cNvSpPr txBox="1"/>
          <p:nvPr/>
        </p:nvSpPr>
        <p:spPr>
          <a:xfrm>
            <a:off x="1104900" y="3468005"/>
            <a:ext cx="16078200" cy="3465179"/>
          </a:xfrm>
          <a:prstGeom prst="rect">
            <a:avLst/>
          </a:prstGeom>
        </p:spPr>
        <p:txBody>
          <a:bodyPr wrap="square" lIns="0" tIns="0" rIns="0" bIns="0" rtlCol="0" anchor="t">
            <a:spAutoFit/>
          </a:bodyPr>
          <a:lstStyle/>
          <a:p>
            <a:pPr algn="ctr">
              <a:lnSpc>
                <a:spcPct val="150000"/>
              </a:lnSpc>
            </a:pPr>
            <a:r>
              <a:rPr lang="vi-VN" sz="8000" b="1" dirty="0">
                <a:solidFill>
                  <a:srgbClr val="C00000"/>
                </a:solidFill>
                <a:latin typeface="Arial" panose="020B0604020202020204" pitchFamily="34" charset="0"/>
                <a:cs typeface="Arial" panose="020B0604020202020204" pitchFamily="34" charset="0"/>
              </a:rPr>
              <a:t>CHÀO MỪNG CÁC EM ĐẾN VỚI </a:t>
            </a:r>
            <a:r>
              <a:rPr lang="vi-VN" sz="8000" b="1">
                <a:solidFill>
                  <a:srgbClr val="C00000"/>
                </a:solidFill>
                <a:latin typeface="Arial" panose="020B0604020202020204" pitchFamily="34" charset="0"/>
                <a:cs typeface="Arial" panose="020B0604020202020204" pitchFamily="34" charset="0"/>
              </a:rPr>
              <a:t>BÀI </a:t>
            </a:r>
            <a:r>
              <a:rPr lang="en-US" sz="8000" b="1">
                <a:solidFill>
                  <a:srgbClr val="C00000"/>
                </a:solidFill>
                <a:latin typeface="Arial" panose="020B0604020202020204" pitchFamily="34" charset="0"/>
                <a:cs typeface="Arial" panose="020B0604020202020204" pitchFamily="34" charset="0"/>
              </a:rPr>
              <a:t>HỌC NGÀY </a:t>
            </a:r>
            <a:r>
              <a:rPr lang="vi-VN" sz="8000" b="1" dirty="0">
                <a:solidFill>
                  <a:srgbClr val="C00000"/>
                </a:solidFill>
                <a:latin typeface="Arial" panose="020B0604020202020204" pitchFamily="34" charset="0"/>
                <a:cs typeface="Arial" panose="020B0604020202020204" pitchFamily="34" charset="0"/>
              </a:rPr>
              <a:t>HÔM NAY!</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35" name="Freeform 35"/>
          <p:cNvSpPr/>
          <p:nvPr/>
        </p:nvSpPr>
        <p:spPr>
          <a:xfrm>
            <a:off x="17297400" y="9003146"/>
            <a:ext cx="990599" cy="1283854"/>
          </a:xfrm>
          <a:custGeom>
            <a:avLst/>
            <a:gdLst/>
            <a:ahLst/>
            <a:cxnLst/>
            <a:rect l="l" t="t" r="r" b="b"/>
            <a:pathLst>
              <a:path w="3068014" h="2861761">
                <a:moveTo>
                  <a:pt x="0" y="0"/>
                </a:moveTo>
                <a:lnTo>
                  <a:pt x="3068014" y="0"/>
                </a:lnTo>
                <a:lnTo>
                  <a:pt x="3068014" y="2861761"/>
                </a:lnTo>
                <a:lnTo>
                  <a:pt x="0" y="2861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A85BCB6-8C9A-8E51-9438-CFFBF838B74A}"/>
              </a:ext>
            </a:extLst>
          </p:cNvPr>
          <p:cNvGrpSpPr/>
          <p:nvPr/>
        </p:nvGrpSpPr>
        <p:grpSpPr>
          <a:xfrm rot="-348097">
            <a:off x="2871019" y="1574903"/>
            <a:ext cx="12138154" cy="6159331"/>
            <a:chOff x="0" y="0"/>
            <a:chExt cx="3190453" cy="1463594"/>
          </a:xfrm>
        </p:grpSpPr>
        <p:sp>
          <p:nvSpPr>
            <p:cNvPr id="16" name="Freeform 4">
              <a:extLst>
                <a:ext uri="{FF2B5EF4-FFF2-40B4-BE49-F238E27FC236}">
                  <a16:creationId xmlns:a16="http://schemas.microsoft.com/office/drawing/2014/main" id="{240BD62B-3AA2-CAE5-DA40-721582981BC8}"/>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9" name="TextBox 5">
              <a:extLst>
                <a:ext uri="{FF2B5EF4-FFF2-40B4-BE49-F238E27FC236}">
                  <a16:creationId xmlns:a16="http://schemas.microsoft.com/office/drawing/2014/main" id="{DE5CCF44-A04C-2763-A23B-BF7EAC53BC8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6E5CF753-A45D-5F24-E6DA-D2B3BE7DB398}"/>
              </a:ext>
            </a:extLst>
          </p:cNvPr>
          <p:cNvSpPr txBox="1"/>
          <p:nvPr/>
        </p:nvSpPr>
        <p:spPr>
          <a:xfrm>
            <a:off x="4757140" y="2639817"/>
            <a:ext cx="8399025" cy="4029501"/>
          </a:xfrm>
          <a:prstGeom prst="rect">
            <a:avLst/>
          </a:prstGeom>
          <a:noFill/>
        </p:spPr>
        <p:txBody>
          <a:bodyPr wrap="square">
            <a:spAutoFit/>
          </a:bodyPr>
          <a:lstStyle/>
          <a:p>
            <a:pPr algn="just">
              <a:lnSpc>
                <a:spcPct val="150000"/>
              </a:lnSpc>
            </a:pPr>
            <a:r>
              <a:rPr lang="en-US" sz="4400">
                <a:latin typeface="Arial" panose="020B0604020202020204" pitchFamily="34" charset="0"/>
                <a:ea typeface="Calibri" panose="020F0502020204030204" pitchFamily="34" charset="0"/>
                <a:cs typeface="Arial" panose="020B0604020202020204" pitchFamily="34" charset="0"/>
              </a:rPr>
              <a:t>Các em hãy quan sát </a:t>
            </a:r>
            <a:r>
              <a:rPr lang="vi-VN" sz="4400">
                <a:latin typeface="Arial" panose="020B0604020202020204" pitchFamily="34" charset="0"/>
                <a:ea typeface="Calibri" panose="020F0502020204030204" pitchFamily="34" charset="0"/>
                <a:cs typeface="Arial" panose="020B0604020202020204" pitchFamily="34" charset="0"/>
              </a:rPr>
              <a:t>một số hình ảnh tham khảo</a:t>
            </a:r>
            <a:r>
              <a:rPr lang="en-US" sz="4400">
                <a:latin typeface="Arial" panose="020B0604020202020204" pitchFamily="34" charset="0"/>
                <a:ea typeface="Calibri" panose="020F0502020204030204" pitchFamily="34" charset="0"/>
                <a:cs typeface="Arial" panose="020B0604020202020204" pitchFamily="34" charset="0"/>
              </a:rPr>
              <a:t> cho sẵn dưới đây</a:t>
            </a:r>
            <a:r>
              <a:rPr lang="vi-VN" sz="4400">
                <a:latin typeface="Arial" panose="020B0604020202020204" pitchFamily="34" charset="0"/>
                <a:ea typeface="Calibri" panose="020F0502020204030204" pitchFamily="34" charset="0"/>
                <a:cs typeface="Arial" panose="020B0604020202020204" pitchFamily="34" charset="0"/>
              </a:rPr>
              <a:t> và nhận diện các địa điểm</a:t>
            </a:r>
            <a:r>
              <a:rPr lang="en-US" sz="4400">
                <a:latin typeface="Arial" panose="020B0604020202020204" pitchFamily="34" charset="0"/>
                <a:ea typeface="Calibri" panose="020F0502020204030204" pitchFamily="34" charset="0"/>
                <a:cs typeface="Arial" panose="020B0604020202020204" pitchFamily="34" charset="0"/>
              </a:rPr>
              <a:t> có</a:t>
            </a:r>
            <a:r>
              <a:rPr lang="vi-VN" sz="4400">
                <a:latin typeface="Arial" panose="020B0604020202020204" pitchFamily="34" charset="0"/>
                <a:ea typeface="Calibri" panose="020F0502020204030204" pitchFamily="34" charset="0"/>
                <a:cs typeface="Arial" panose="020B0604020202020204" pitchFamily="34" charset="0"/>
              </a:rPr>
              <a:t> trong tranh</a:t>
            </a:r>
            <a:endParaRPr lang="en-US" sz="44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7464EA36-B43A-C425-CCDF-8E92654D02DC}"/>
              </a:ext>
            </a:extLst>
          </p:cNvPr>
          <p:cNvGrpSpPr/>
          <p:nvPr/>
        </p:nvGrpSpPr>
        <p:grpSpPr>
          <a:xfrm>
            <a:off x="13030200" y="6216060"/>
            <a:ext cx="3665962" cy="2748986"/>
            <a:chOff x="10854539" y="6009664"/>
            <a:chExt cx="4082046" cy="3055652"/>
          </a:xfrm>
        </p:grpSpPr>
        <p:grpSp>
          <p:nvGrpSpPr>
            <p:cNvPr id="22" name="Group 7">
              <a:extLst>
                <a:ext uri="{FF2B5EF4-FFF2-40B4-BE49-F238E27FC236}">
                  <a16:creationId xmlns:a16="http://schemas.microsoft.com/office/drawing/2014/main" id="{CE698E95-8DAE-0AE7-ED7F-A176E6C2074D}"/>
                </a:ext>
              </a:extLst>
            </p:cNvPr>
            <p:cNvGrpSpPr/>
            <p:nvPr/>
          </p:nvGrpSpPr>
          <p:grpSpPr>
            <a:xfrm rot="317549">
              <a:off x="10854539" y="6009664"/>
              <a:ext cx="4082046" cy="3055652"/>
              <a:chOff x="-31654" y="-22368"/>
              <a:chExt cx="816154" cy="695468"/>
            </a:xfrm>
          </p:grpSpPr>
          <p:sp>
            <p:nvSpPr>
              <p:cNvPr id="24" name="Freeform 8">
                <a:extLst>
                  <a:ext uri="{FF2B5EF4-FFF2-40B4-BE49-F238E27FC236}">
                    <a16:creationId xmlns:a16="http://schemas.microsoft.com/office/drawing/2014/main" id="{063A308D-4B24-75BC-08BD-1F745438C6C4}"/>
                  </a:ext>
                </a:extLst>
              </p:cNvPr>
              <p:cNvSpPr/>
              <p:nvPr/>
            </p:nvSpPr>
            <p:spPr>
              <a:xfrm>
                <a:off x="-31654" y="-22368"/>
                <a:ext cx="816154" cy="613210"/>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5" name="TextBox 9">
                <a:extLst>
                  <a:ext uri="{FF2B5EF4-FFF2-40B4-BE49-F238E27FC236}">
                    <a16:creationId xmlns:a16="http://schemas.microsoft.com/office/drawing/2014/main" id="{231BE1F8-220E-2FB3-5938-DB97F983A8FD}"/>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F285CC56-3166-DFFA-991B-0A2350D0C507}"/>
                </a:ext>
              </a:extLst>
            </p:cNvPr>
            <p:cNvSpPr txBox="1"/>
            <p:nvPr/>
          </p:nvSpPr>
          <p:spPr>
            <a:xfrm>
              <a:off x="11112020" y="6926666"/>
              <a:ext cx="3600419" cy="923700"/>
            </a:xfrm>
            <a:prstGeom prst="rect">
              <a:avLst/>
            </a:prstGeom>
            <a:noFill/>
          </p:spPr>
          <p:txBody>
            <a:bodyPr wrap="square">
              <a:spAutoFit/>
            </a:bodyPr>
            <a:lstStyle/>
            <a:p>
              <a:pPr algn="ctr"/>
              <a:r>
                <a:rPr lang="en-US" sz="4800" b="1">
                  <a:solidFill>
                    <a:schemeClr val="bg1"/>
                  </a:solidFill>
                  <a:latin typeface="Arial" panose="020B0604020202020204" pitchFamily="34" charset="0"/>
                  <a:ea typeface="Calibri" panose="020F0502020204030204" pitchFamily="34" charset="0"/>
                  <a:cs typeface="Arial" panose="020B0604020202020204" pitchFamily="34" charset="0"/>
                </a:rPr>
                <a:t>Yêu cầu</a:t>
              </a:r>
              <a:endParaRPr lang="en-US" sz="4800"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D5BA9A6-32A9-1F61-B6B8-9D5CA6B1103A}"/>
              </a:ext>
            </a:extLst>
          </p:cNvPr>
          <p:cNvGrpSpPr/>
          <p:nvPr/>
        </p:nvGrpSpPr>
        <p:grpSpPr>
          <a:xfrm>
            <a:off x="-533400" y="5905500"/>
            <a:ext cx="4685112" cy="4381500"/>
            <a:chOff x="-581334" y="1088841"/>
            <a:chExt cx="7489303" cy="6716676"/>
          </a:xfrm>
        </p:grpSpPr>
        <p:sp>
          <p:nvSpPr>
            <p:cNvPr id="27" name="Freeform 8">
              <a:extLst>
                <a:ext uri="{FF2B5EF4-FFF2-40B4-BE49-F238E27FC236}">
                  <a16:creationId xmlns:a16="http://schemas.microsoft.com/office/drawing/2014/main" id="{CC8C7509-3352-2D67-7D01-43DFDE43CC79}"/>
                </a:ext>
              </a:extLst>
            </p:cNvPr>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9">
              <a:extLst>
                <a:ext uri="{FF2B5EF4-FFF2-40B4-BE49-F238E27FC236}">
                  <a16:creationId xmlns:a16="http://schemas.microsoft.com/office/drawing/2014/main" id="{7AC180CC-0542-49F6-6163-E2E4EADCD588}"/>
                </a:ext>
              </a:extLst>
            </p:cNvPr>
            <p:cNvGrpSpPr/>
            <p:nvPr/>
          </p:nvGrpSpPr>
          <p:grpSpPr>
            <a:xfrm>
              <a:off x="0" y="6683643"/>
              <a:ext cx="6907969" cy="1121874"/>
              <a:chOff x="0" y="0"/>
              <a:chExt cx="1819383" cy="295473"/>
            </a:xfrm>
          </p:grpSpPr>
          <p:sp>
            <p:nvSpPr>
              <p:cNvPr id="29" name="Freeform 10">
                <a:extLst>
                  <a:ext uri="{FF2B5EF4-FFF2-40B4-BE49-F238E27FC236}">
                    <a16:creationId xmlns:a16="http://schemas.microsoft.com/office/drawing/2014/main" id="{37FA2C40-F4FB-53EF-B11A-821FC5A28D9F}"/>
                  </a:ext>
                </a:extLst>
              </p:cNvPr>
              <p:cNvSpPr/>
              <p:nvPr/>
            </p:nvSpPr>
            <p:spPr>
              <a:xfrm>
                <a:off x="0" y="0"/>
                <a:ext cx="1819383"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endParaRPr lang="en-US">
                  <a:latin typeface="Arial" panose="020B0604020202020204" pitchFamily="34" charset="0"/>
                  <a:cs typeface="Arial" panose="020B0604020202020204" pitchFamily="34" charset="0"/>
                </a:endParaRPr>
              </a:p>
            </p:txBody>
          </p:sp>
          <p:sp>
            <p:nvSpPr>
              <p:cNvPr id="30" name="TextBox 11">
                <a:extLst>
                  <a:ext uri="{FF2B5EF4-FFF2-40B4-BE49-F238E27FC236}">
                    <a16:creationId xmlns:a16="http://schemas.microsoft.com/office/drawing/2014/main" id="{FA498223-013F-624F-DC0F-FA5B704E0D62}"/>
                  </a:ext>
                </a:extLst>
              </p:cNvPr>
              <p:cNvSpPr txBox="1"/>
              <p:nvPr/>
            </p:nvSpPr>
            <p:spPr>
              <a:xfrm>
                <a:off x="0" y="-47625"/>
                <a:ext cx="812800" cy="860425"/>
              </a:xfrm>
              <a:prstGeom prst="rect">
                <a:avLst/>
              </a:prstGeom>
            </p:spPr>
            <p:txBody>
              <a:bodyPr lIns="50800" tIns="50800" rIns="50800" bIns="50800" rtlCol="0" anchor="ctr"/>
              <a:lstStyle/>
              <a:p>
                <a:pPr algn="ctr">
                  <a:lnSpc>
                    <a:spcPts val="1960"/>
                  </a:lnSpc>
                </a:pPr>
                <a:endParaRPr>
                  <a:latin typeface="Arial" panose="020B0604020202020204" pitchFamily="34" charset="0"/>
                  <a:cs typeface="Arial" panose="020B0604020202020204" pitchFamily="34" charset="0"/>
                </a:endParaRPr>
              </a:p>
            </p:txBody>
          </p:sp>
        </p:grpSp>
      </p:grpSp>
      <p:sp>
        <p:nvSpPr>
          <p:cNvPr id="34" name="Freeform 34"/>
          <p:cNvSpPr/>
          <p:nvPr/>
        </p:nvSpPr>
        <p:spPr>
          <a:xfrm>
            <a:off x="1719173" y="1075491"/>
            <a:ext cx="1537955" cy="1435079"/>
          </a:xfrm>
          <a:custGeom>
            <a:avLst/>
            <a:gdLst/>
            <a:ahLst/>
            <a:cxnLst/>
            <a:rect l="l" t="t" r="r" b="b"/>
            <a:pathLst>
              <a:path w="2347034" h="2294423">
                <a:moveTo>
                  <a:pt x="0" y="0"/>
                </a:moveTo>
                <a:lnTo>
                  <a:pt x="2347034" y="0"/>
                </a:lnTo>
                <a:lnTo>
                  <a:pt x="2347034" y="2294423"/>
                </a:lnTo>
                <a:lnTo>
                  <a:pt x="0" y="22944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33"/>
          <p:cNvSpPr/>
          <p:nvPr/>
        </p:nvSpPr>
        <p:spPr>
          <a:xfrm>
            <a:off x="13868400" y="384149"/>
            <a:ext cx="1657518" cy="1641489"/>
          </a:xfrm>
          <a:custGeom>
            <a:avLst/>
            <a:gdLst/>
            <a:ahLst/>
            <a:cxnLst/>
            <a:rect l="l" t="t" r="r" b="b"/>
            <a:pathLst>
              <a:path w="1972250" h="1713392">
                <a:moveTo>
                  <a:pt x="0" y="0"/>
                </a:moveTo>
                <a:lnTo>
                  <a:pt x="1972251" y="0"/>
                </a:lnTo>
                <a:lnTo>
                  <a:pt x="1972251" y="1713392"/>
                </a:lnTo>
                <a:lnTo>
                  <a:pt x="0" y="17133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2229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pic>
        <p:nvPicPr>
          <p:cNvPr id="2" name="Picture 4" descr="Nhận gia công, thi công vách ngăn vệ sinh Hà Nội giá cực tốt">
            <a:extLst>
              <a:ext uri="{FF2B5EF4-FFF2-40B4-BE49-F238E27FC236}">
                <a16:creationId xmlns:a16="http://schemas.microsoft.com/office/drawing/2014/main" id="{8379CC90-EA31-9F32-65A7-9B3A3C448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69" r="-2" b="14073"/>
          <a:stretch/>
        </p:blipFill>
        <p:spPr bwMode="auto">
          <a:xfrm>
            <a:off x="10236449" y="495300"/>
            <a:ext cx="6990797" cy="3815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Light shining through a cave&#10;&#10;Description automatically generated">
            <a:extLst>
              <a:ext uri="{FF2B5EF4-FFF2-40B4-BE49-F238E27FC236}">
                <a16:creationId xmlns:a16="http://schemas.microsoft.com/office/drawing/2014/main" id="{159CB2F7-812E-AEBE-19EA-89B14ADF2BA3}"/>
              </a:ext>
            </a:extLst>
          </p:cNvPr>
          <p:cNvPicPr>
            <a:picLocks noChangeAspect="1"/>
          </p:cNvPicPr>
          <p:nvPr/>
        </p:nvPicPr>
        <p:blipFill rotWithShape="1">
          <a:blip r:embed="rId3">
            <a:extLst>
              <a:ext uri="{28A0092B-C50C-407E-A947-70E740481C1C}">
                <a14:useLocalDpi xmlns:a14="http://schemas.microsoft.com/office/drawing/2010/main" val="0"/>
              </a:ext>
            </a:extLst>
          </a:blip>
          <a:srcRect t="18156"/>
          <a:stretch/>
        </p:blipFill>
        <p:spPr>
          <a:xfrm>
            <a:off x="10202307" y="5392330"/>
            <a:ext cx="6990798" cy="3819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A large green field with a mountain in the background&#10;&#10;Description automatically generated">
            <a:extLst>
              <a:ext uri="{FF2B5EF4-FFF2-40B4-BE49-F238E27FC236}">
                <a16:creationId xmlns:a16="http://schemas.microsoft.com/office/drawing/2014/main" id="{B4CD4B12-CC12-BBFD-2239-176F84C64A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5" r="-2" b="19579"/>
          <a:stretch/>
        </p:blipFill>
        <p:spPr bwMode="auto">
          <a:xfrm>
            <a:off x="1207355" y="5396425"/>
            <a:ext cx="7936646" cy="3815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Những điểm check in không thể bỏ lỡ khi đến Hà Giang">
            <a:extLst>
              <a:ext uri="{FF2B5EF4-FFF2-40B4-BE49-F238E27FC236}">
                <a16:creationId xmlns:a16="http://schemas.microsoft.com/office/drawing/2014/main" id="{272668F6-2026-89B4-51EB-C0D5740F32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171" b="1456"/>
          <a:stretch/>
        </p:blipFill>
        <p:spPr bwMode="auto">
          <a:xfrm>
            <a:off x="1207355" y="495300"/>
            <a:ext cx="7936645" cy="3819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EC69AD3D-A053-B6AA-9657-4409ED3C431E}"/>
              </a:ext>
            </a:extLst>
          </p:cNvPr>
          <p:cNvSpPr txBox="1"/>
          <p:nvPr/>
        </p:nvSpPr>
        <p:spPr>
          <a:xfrm>
            <a:off x="908477" y="4563037"/>
            <a:ext cx="8534400" cy="584775"/>
          </a:xfrm>
          <a:prstGeom prst="rect">
            <a:avLst/>
          </a:prstGeom>
          <a:noFill/>
        </p:spPr>
        <p:txBody>
          <a:bodyPr wrap="square">
            <a:spAutoFit/>
          </a:bodyPr>
          <a:lstStyle/>
          <a:p>
            <a:pPr marR="0" lvl="0" algn="ctr">
              <a:spcBef>
                <a:spcPts val="100"/>
              </a:spcBef>
              <a:spcAft>
                <a:spcPts val="100"/>
              </a:spcAft>
            </a:pPr>
            <a:r>
              <a:rPr lang="vi-VN" sz="3200" i="1">
                <a:solidFill>
                  <a:srgbClr val="000000"/>
                </a:solidFill>
                <a:latin typeface="Arial" panose="020B0604020202020204" pitchFamily="34" charset="0"/>
                <a:ea typeface="Calibri" panose="020F0502020204030204" pitchFamily="34" charset="0"/>
                <a:cs typeface="Arial" panose="020B0604020202020204" pitchFamily="34" charset="0"/>
              </a:rPr>
              <a:t>Hình 1: Khúc sông Nho Quế (Hà Giang)</a:t>
            </a:r>
            <a:endParaRPr lang="en-US" sz="3200" i="1">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DFFEC928-D3C2-4B1C-F1B7-E329B3095C64}"/>
              </a:ext>
            </a:extLst>
          </p:cNvPr>
          <p:cNvSpPr txBox="1"/>
          <p:nvPr/>
        </p:nvSpPr>
        <p:spPr>
          <a:xfrm>
            <a:off x="9430506" y="4563036"/>
            <a:ext cx="8534400" cy="584775"/>
          </a:xfrm>
          <a:prstGeom prst="rect">
            <a:avLst/>
          </a:prstGeom>
          <a:noFill/>
        </p:spPr>
        <p:txBody>
          <a:bodyPr wrap="square">
            <a:spAutoFit/>
          </a:bodyPr>
          <a:lstStyle/>
          <a:p>
            <a:pPr marR="0" lvl="0" algn="ctr">
              <a:spcBef>
                <a:spcPts val="100"/>
              </a:spcBef>
              <a:spcAft>
                <a:spcPts val="100"/>
              </a:spcAft>
            </a:pPr>
            <a:r>
              <a:rPr lang="vi-VN" sz="3200" i="1">
                <a:solidFill>
                  <a:srgbClr val="000000"/>
                </a:solidFill>
                <a:latin typeface="Arial" panose="020B0604020202020204" pitchFamily="34" charset="0"/>
                <a:ea typeface="Calibri" panose="020F0502020204030204" pitchFamily="34" charset="0"/>
                <a:cs typeface="Arial" panose="020B0604020202020204" pitchFamily="34" charset="0"/>
              </a:rPr>
              <a:t>Hình 2: Hồ Gươm (Hà Nội)</a:t>
            </a:r>
            <a:endParaRPr lang="en-US" sz="3200" i="1">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2A822602-AFAE-ACBC-CC2F-BA636ABAD506}"/>
              </a:ext>
            </a:extLst>
          </p:cNvPr>
          <p:cNvSpPr txBox="1"/>
          <p:nvPr/>
        </p:nvSpPr>
        <p:spPr>
          <a:xfrm>
            <a:off x="762000" y="9460067"/>
            <a:ext cx="8534400" cy="584775"/>
          </a:xfrm>
          <a:prstGeom prst="rect">
            <a:avLst/>
          </a:prstGeom>
          <a:noFill/>
        </p:spPr>
        <p:txBody>
          <a:bodyPr wrap="square">
            <a:spAutoFit/>
          </a:bodyPr>
          <a:lstStyle/>
          <a:p>
            <a:pPr marR="0" lvl="0" algn="ctr">
              <a:spcBef>
                <a:spcPts val="100"/>
              </a:spcBef>
              <a:spcAft>
                <a:spcPts val="100"/>
              </a:spcAft>
            </a:pPr>
            <a:r>
              <a:rPr lang="vi-VN" sz="3200" i="1">
                <a:solidFill>
                  <a:srgbClr val="000000"/>
                </a:solidFill>
                <a:latin typeface="Arial" panose="020B0604020202020204" pitchFamily="34" charset="0"/>
                <a:ea typeface="Calibri" panose="020F0502020204030204" pitchFamily="34" charset="0"/>
                <a:cs typeface="Arial" panose="020B0604020202020204" pitchFamily="34" charset="0"/>
              </a:rPr>
              <a:t>Hình 3: Ngọn núi Bà Đen (Tây Ninh)</a:t>
            </a:r>
            <a:endParaRPr lang="en-US" sz="3200" i="1">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A7CD94-D196-94CB-1064-3D2BE9306B65}"/>
              </a:ext>
            </a:extLst>
          </p:cNvPr>
          <p:cNvSpPr txBox="1"/>
          <p:nvPr/>
        </p:nvSpPr>
        <p:spPr>
          <a:xfrm>
            <a:off x="9464648" y="9460067"/>
            <a:ext cx="8534400" cy="584775"/>
          </a:xfrm>
          <a:prstGeom prst="rect">
            <a:avLst/>
          </a:prstGeom>
          <a:noFill/>
        </p:spPr>
        <p:txBody>
          <a:bodyPr wrap="square">
            <a:spAutoFit/>
          </a:bodyPr>
          <a:lstStyle/>
          <a:p>
            <a:pPr marR="0" lvl="0" algn="ctr">
              <a:spcBef>
                <a:spcPts val="100"/>
              </a:spcBef>
              <a:spcAft>
                <a:spcPts val="100"/>
              </a:spcAft>
            </a:pPr>
            <a:r>
              <a:rPr lang="vi-VN" sz="3200" i="1">
                <a:solidFill>
                  <a:srgbClr val="000000"/>
                </a:solidFill>
                <a:latin typeface="Arial" panose="020B0604020202020204" pitchFamily="34" charset="0"/>
                <a:ea typeface="Calibri" panose="020F0502020204030204" pitchFamily="34" charset="0"/>
                <a:cs typeface="Arial" panose="020B0604020202020204" pitchFamily="34" charset="0"/>
              </a:rPr>
              <a:t>Hình 4: Hang Sơn Đoòng (Quảng Bình)</a:t>
            </a:r>
            <a:endParaRPr lang="en-US" sz="3200" i="1">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270051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6" name="Freeform 6"/>
          <p:cNvSpPr/>
          <p:nvPr/>
        </p:nvSpPr>
        <p:spPr>
          <a:xfrm>
            <a:off x="16912271" y="169391"/>
            <a:ext cx="1184838" cy="1166984"/>
          </a:xfrm>
          <a:custGeom>
            <a:avLst/>
            <a:gdLst/>
            <a:ahLst/>
            <a:cxnLst/>
            <a:rect l="l" t="t" r="r" b="b"/>
            <a:pathLst>
              <a:path w="2716495" h="2436614">
                <a:moveTo>
                  <a:pt x="0" y="0"/>
                </a:moveTo>
                <a:lnTo>
                  <a:pt x="2716495" y="0"/>
                </a:lnTo>
                <a:lnTo>
                  <a:pt x="2716495" y="2436613"/>
                </a:lnTo>
                <a:lnTo>
                  <a:pt x="0" y="2436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31EAC144-01BD-79F9-1E81-FD528310B6CE}"/>
              </a:ext>
            </a:extLst>
          </p:cNvPr>
          <p:cNvSpPr/>
          <p:nvPr/>
        </p:nvSpPr>
        <p:spPr>
          <a:xfrm>
            <a:off x="190891" y="169391"/>
            <a:ext cx="1638300" cy="871179"/>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5">
            <a:extLst>
              <a:ext uri="{FF2B5EF4-FFF2-40B4-BE49-F238E27FC236}">
                <a16:creationId xmlns:a16="http://schemas.microsoft.com/office/drawing/2014/main" id="{4112B44C-7A80-2CC9-9AF5-D364377C3DA6}"/>
              </a:ext>
            </a:extLst>
          </p:cNvPr>
          <p:cNvSpPr/>
          <p:nvPr/>
        </p:nvSpPr>
        <p:spPr>
          <a:xfrm rot="10800000">
            <a:off x="6553200" y="1320046"/>
            <a:ext cx="10934702" cy="8331714"/>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8374F219-EFB9-B94D-711D-12763BC3F228}"/>
              </a:ext>
            </a:extLst>
          </p:cNvPr>
          <p:cNvSpPr/>
          <p:nvPr/>
        </p:nvSpPr>
        <p:spPr>
          <a:xfrm rot="10800000">
            <a:off x="1073961" y="1320046"/>
            <a:ext cx="4945207" cy="833171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E1F92C74-A8D1-C69D-E43A-0AD54707C4BD}"/>
              </a:ext>
            </a:extLst>
          </p:cNvPr>
          <p:cNvGrpSpPr/>
          <p:nvPr/>
        </p:nvGrpSpPr>
        <p:grpSpPr>
          <a:xfrm>
            <a:off x="8515349" y="2055535"/>
            <a:ext cx="7010401" cy="1247608"/>
            <a:chOff x="9810167" y="2034730"/>
            <a:chExt cx="7010401" cy="1247608"/>
          </a:xfrm>
        </p:grpSpPr>
        <p:sp>
          <p:nvSpPr>
            <p:cNvPr id="15" name="Freeform 8">
              <a:extLst>
                <a:ext uri="{FF2B5EF4-FFF2-40B4-BE49-F238E27FC236}">
                  <a16:creationId xmlns:a16="http://schemas.microsoft.com/office/drawing/2014/main" id="{C8DB465E-0144-8674-D043-1991388458D9}"/>
                </a:ext>
              </a:extLst>
            </p:cNvPr>
            <p:cNvSpPr/>
            <p:nvPr/>
          </p:nvSpPr>
          <p:spPr>
            <a:xfrm>
              <a:off x="9810167" y="2034730"/>
              <a:ext cx="7010401" cy="124760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88B3034-9F83-C02E-C488-7402F99FC27B}"/>
                </a:ext>
              </a:extLst>
            </p:cNvPr>
            <p:cNvSpPr txBox="1"/>
            <p:nvPr/>
          </p:nvSpPr>
          <p:spPr>
            <a:xfrm>
              <a:off x="10171263" y="2273814"/>
              <a:ext cx="638591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p>
          </p:txBody>
        </p:sp>
      </p:grpSp>
      <p:sp>
        <p:nvSpPr>
          <p:cNvPr id="17" name="TextBox 16">
            <a:extLst>
              <a:ext uri="{FF2B5EF4-FFF2-40B4-BE49-F238E27FC236}">
                <a16:creationId xmlns:a16="http://schemas.microsoft.com/office/drawing/2014/main" id="{FE7C9572-F4C0-5150-B794-9F44158681E0}"/>
              </a:ext>
            </a:extLst>
          </p:cNvPr>
          <p:cNvSpPr txBox="1"/>
          <p:nvPr/>
        </p:nvSpPr>
        <p:spPr>
          <a:xfrm>
            <a:off x="7275267" y="3542227"/>
            <a:ext cx="9588267"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Sau khi ghi lại thông tin và quan sát hình ảnh, thành viên các nhóm thực hiện việc chia sẻ thông tin trong nhóm.</a:t>
            </a:r>
          </a:p>
          <a:p>
            <a:pPr marL="571500" indent="-571500" algn="just">
              <a:lnSpc>
                <a:spcPct val="150000"/>
              </a:lnSpc>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en-US" sz="4000">
                <a:latin typeface="Arial" panose="020B0604020202020204" pitchFamily="34" charset="0"/>
                <a:ea typeface="Calibri" panose="020F0502020204030204" pitchFamily="34" charset="0"/>
                <a:cs typeface="Arial" panose="020B0604020202020204" pitchFamily="34" charset="0"/>
              </a:rPr>
              <a:t>Những thành viên cùng chia sẻ một cảnh quan có thể so sánh, bổ sung thông tin cho nhau. </a:t>
            </a:r>
            <a:endParaRPr lang="vi-VN" sz="4000">
              <a:latin typeface="Arial" panose="020B0604020202020204" pitchFamily="34" charset="0"/>
              <a:ea typeface="Calibri" panose="020F0502020204030204" pitchFamily="34" charset="0"/>
              <a:cs typeface="Arial" panose="020B0604020202020204" pitchFamily="34" charset="0"/>
            </a:endParaRPr>
          </a:p>
        </p:txBody>
      </p:sp>
      <p:sp>
        <p:nvSpPr>
          <p:cNvPr id="18" name="Freeform 22">
            <a:extLst>
              <a:ext uri="{FF2B5EF4-FFF2-40B4-BE49-F238E27FC236}">
                <a16:creationId xmlns:a16="http://schemas.microsoft.com/office/drawing/2014/main" id="{24C676C0-1ADB-ED13-409E-F0E67AC0193C}"/>
              </a:ext>
            </a:extLst>
          </p:cNvPr>
          <p:cNvSpPr/>
          <p:nvPr/>
        </p:nvSpPr>
        <p:spPr>
          <a:xfrm rot="204557">
            <a:off x="17057363" y="8778588"/>
            <a:ext cx="1195531" cy="1216232"/>
          </a:xfrm>
          <a:custGeom>
            <a:avLst/>
            <a:gdLst/>
            <a:ahLst/>
            <a:cxnLst/>
            <a:rect l="l" t="t" r="r" b="b"/>
            <a:pathLst>
              <a:path w="1440285" h="1443895">
                <a:moveTo>
                  <a:pt x="0" y="0"/>
                </a:moveTo>
                <a:lnTo>
                  <a:pt x="1440286" y="0"/>
                </a:lnTo>
                <a:lnTo>
                  <a:pt x="1440286" y="1443895"/>
                </a:lnTo>
                <a:lnTo>
                  <a:pt x="0" y="1443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9" name="Picture 11">
            <a:extLst>
              <a:ext uri="{FF2B5EF4-FFF2-40B4-BE49-F238E27FC236}">
                <a16:creationId xmlns:a16="http://schemas.microsoft.com/office/drawing/2014/main" id="{06FB301C-1E14-1374-9ACE-C5763B9DA1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8059" y="4522546"/>
            <a:ext cx="5765141" cy="5123771"/>
          </a:xfrm>
          <a:prstGeom prst="rect">
            <a:avLst/>
          </a:prstGeom>
        </p:spPr>
      </p:pic>
    </p:spTree>
    <p:extLst>
      <p:ext uri="{BB962C8B-B14F-4D97-AF65-F5344CB8AC3E}">
        <p14:creationId xmlns:p14="http://schemas.microsoft.com/office/powerpoint/2010/main" val="29262538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arn(outVertical)">
                                      <p:cBhvr>
                                        <p:cTn id="21" dur="500"/>
                                        <p:tgtEl>
                                          <p:spTgt spid="17">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barn(outVertical)">
                                      <p:cBhvr>
                                        <p:cTn id="2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4" name="Freeform 4"/>
          <p:cNvSpPr/>
          <p:nvPr/>
        </p:nvSpPr>
        <p:spPr>
          <a:xfrm>
            <a:off x="16527447" y="9829800"/>
            <a:ext cx="1752599" cy="457200"/>
          </a:xfrm>
          <a:custGeom>
            <a:avLst/>
            <a:gdLst/>
            <a:ahLst/>
            <a:cxnLst/>
            <a:rect l="l" t="t" r="r" b="b"/>
            <a:pathLst>
              <a:path w="3359117" h="848940">
                <a:moveTo>
                  <a:pt x="0" y="0"/>
                </a:moveTo>
                <a:lnTo>
                  <a:pt x="3359117" y="0"/>
                </a:lnTo>
                <a:lnTo>
                  <a:pt x="3359117" y="848940"/>
                </a:lnTo>
                <a:lnTo>
                  <a:pt x="0" y="848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5" name="Freeform 45"/>
          <p:cNvSpPr/>
          <p:nvPr/>
        </p:nvSpPr>
        <p:spPr>
          <a:xfrm>
            <a:off x="0" y="8865417"/>
            <a:ext cx="1524000" cy="1295400"/>
          </a:xfrm>
          <a:custGeom>
            <a:avLst/>
            <a:gdLst/>
            <a:ahLst/>
            <a:cxnLst/>
            <a:rect l="l" t="t" r="r" b="b"/>
            <a:pathLst>
              <a:path w="2716495" h="2436614">
                <a:moveTo>
                  <a:pt x="0" y="0"/>
                </a:moveTo>
                <a:lnTo>
                  <a:pt x="2716495" y="0"/>
                </a:lnTo>
                <a:lnTo>
                  <a:pt x="2716495" y="2436613"/>
                </a:lnTo>
                <a:lnTo>
                  <a:pt x="0" y="2436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0" name="Picture 4">
            <a:extLst>
              <a:ext uri="{FF2B5EF4-FFF2-40B4-BE49-F238E27FC236}">
                <a16:creationId xmlns:a16="http://schemas.microsoft.com/office/drawing/2014/main" id="{CAF82B24-2F07-7C31-B90A-BFBD3FEE9AF7}"/>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4024015" y="-473110"/>
            <a:ext cx="9785379" cy="8664609"/>
          </a:xfrm>
          <a:prstGeom prst="rect">
            <a:avLst/>
          </a:prstGeom>
        </p:spPr>
      </p:pic>
      <p:sp>
        <p:nvSpPr>
          <p:cNvPr id="51" name="TextBox 50">
            <a:extLst>
              <a:ext uri="{FF2B5EF4-FFF2-40B4-BE49-F238E27FC236}">
                <a16:creationId xmlns:a16="http://schemas.microsoft.com/office/drawing/2014/main" id="{F4F406E5-F29F-F82D-062C-990785B92DA7}"/>
              </a:ext>
            </a:extLst>
          </p:cNvPr>
          <p:cNvSpPr txBox="1"/>
          <p:nvPr/>
        </p:nvSpPr>
        <p:spPr>
          <a:xfrm>
            <a:off x="4972050" y="4146973"/>
            <a:ext cx="8343900"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Sau khi chia sẻ thông tin,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nhóm chọn ra ba cảnh quan thiên nhiên tiêu biểu của nhóm để xây dựng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Hành trình trải nghiệm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2" name="AutoShape 24">
            <a:extLst>
              <a:ext uri="{FF2B5EF4-FFF2-40B4-BE49-F238E27FC236}">
                <a16:creationId xmlns:a16="http://schemas.microsoft.com/office/drawing/2014/main" id="{3DF088C4-3027-DD3B-D677-B082B2ECDF02}"/>
              </a:ext>
            </a:extLst>
          </p:cNvPr>
          <p:cNvSpPr/>
          <p:nvPr/>
        </p:nvSpPr>
        <p:spPr>
          <a:xfrm>
            <a:off x="-1981200" y="766557"/>
            <a:ext cx="22250400" cy="1784973"/>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9507B971-9996-E794-F7FF-BDFFC43B6963}"/>
              </a:ext>
            </a:extLst>
          </p:cNvPr>
          <p:cNvGrpSpPr/>
          <p:nvPr/>
        </p:nvGrpSpPr>
        <p:grpSpPr>
          <a:xfrm rot="702940">
            <a:off x="15859615" y="544799"/>
            <a:ext cx="2538524" cy="1908389"/>
            <a:chOff x="15794001" y="8493661"/>
            <a:chExt cx="2246574" cy="1599902"/>
          </a:xfrm>
        </p:grpSpPr>
        <p:sp>
          <p:nvSpPr>
            <p:cNvPr id="54" name="Freeform 9">
              <a:extLst>
                <a:ext uri="{FF2B5EF4-FFF2-40B4-BE49-F238E27FC236}">
                  <a16:creationId xmlns:a16="http://schemas.microsoft.com/office/drawing/2014/main" id="{E97FAD4D-C1D8-A589-9AF2-5E9C194ACB8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5" name="Freeform 11">
              <a:extLst>
                <a:ext uri="{FF2B5EF4-FFF2-40B4-BE49-F238E27FC236}">
                  <a16:creationId xmlns:a16="http://schemas.microsoft.com/office/drawing/2014/main" id="{2CCD6450-A0F8-2269-CD26-84AD75A5858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FD517BE0-2C03-81E9-3FB2-05D070F60393}"/>
              </a:ext>
            </a:extLst>
          </p:cNvPr>
          <p:cNvGrpSpPr/>
          <p:nvPr/>
        </p:nvGrpSpPr>
        <p:grpSpPr>
          <a:xfrm rot="6949130">
            <a:off x="310503" y="510792"/>
            <a:ext cx="2506785" cy="1782556"/>
            <a:chOff x="15794001" y="8493661"/>
            <a:chExt cx="2246574" cy="1599902"/>
          </a:xfrm>
        </p:grpSpPr>
        <p:sp>
          <p:nvSpPr>
            <p:cNvPr id="57" name="Freeform 9">
              <a:extLst>
                <a:ext uri="{FF2B5EF4-FFF2-40B4-BE49-F238E27FC236}">
                  <a16:creationId xmlns:a16="http://schemas.microsoft.com/office/drawing/2014/main" id="{CA195D61-6DF3-9BE6-0774-7DA2462E3FBD}"/>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8" name="Freeform 11">
              <a:extLst>
                <a:ext uri="{FF2B5EF4-FFF2-40B4-BE49-F238E27FC236}">
                  <a16:creationId xmlns:a16="http://schemas.microsoft.com/office/drawing/2014/main" id="{EF5B518C-8F8A-5DBA-19DC-9F7FBDF3C16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9" name="TextBox 58">
            <a:extLst>
              <a:ext uri="{FF2B5EF4-FFF2-40B4-BE49-F238E27FC236}">
                <a16:creationId xmlns:a16="http://schemas.microsoft.com/office/drawing/2014/main" id="{275B0966-2E20-C219-199A-3F42E4E3F6EE}"/>
              </a:ext>
            </a:extLst>
          </p:cNvPr>
          <p:cNvSpPr txBox="1"/>
          <p:nvPr/>
        </p:nvSpPr>
        <p:spPr>
          <a:xfrm>
            <a:off x="2912088" y="1156156"/>
            <a:ext cx="12667622" cy="923330"/>
          </a:xfrm>
          <a:prstGeom prst="rect">
            <a:avLst/>
          </a:prstGeom>
          <a:noFill/>
        </p:spPr>
        <p:txBody>
          <a:bodyPr wrap="square">
            <a:spAutoFit/>
          </a:bodyPr>
          <a:lstStyle/>
          <a:p>
            <a:pPr algn="ctr">
              <a:spcAft>
                <a:spcPts val="1000"/>
              </a:spcAft>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LÀM VIỆC THEO NHÓM</a:t>
            </a:r>
            <a:endPar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551F739-F425-6389-8FA7-250E488625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815882" y="6928543"/>
            <a:ext cx="2941547" cy="330510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6" name="Freeform 6"/>
          <p:cNvSpPr/>
          <p:nvPr/>
        </p:nvSpPr>
        <p:spPr>
          <a:xfrm>
            <a:off x="15773400" y="9334500"/>
            <a:ext cx="2504883" cy="952500"/>
          </a:xfrm>
          <a:custGeom>
            <a:avLst/>
            <a:gdLst/>
            <a:ahLst/>
            <a:cxnLst/>
            <a:rect l="l" t="t" r="r" b="b"/>
            <a:pathLst>
              <a:path w="3482853" h="1570450">
                <a:moveTo>
                  <a:pt x="0" y="0"/>
                </a:moveTo>
                <a:lnTo>
                  <a:pt x="3482852" y="0"/>
                </a:lnTo>
                <a:lnTo>
                  <a:pt x="3482852" y="1570450"/>
                </a:lnTo>
                <a:lnTo>
                  <a:pt x="0" y="1570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9AA6328C-CBB7-4FC9-707A-F80CF70549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800" y="2324100"/>
            <a:ext cx="14147366" cy="5715000"/>
          </a:xfrm>
          <a:prstGeom prst="rect">
            <a:avLst/>
          </a:prstGeom>
        </p:spPr>
      </p:pic>
      <p:grpSp>
        <p:nvGrpSpPr>
          <p:cNvPr id="3" name="Group 2">
            <a:extLst>
              <a:ext uri="{FF2B5EF4-FFF2-40B4-BE49-F238E27FC236}">
                <a16:creationId xmlns:a16="http://schemas.microsoft.com/office/drawing/2014/main" id="{AFA56547-E4C7-ECA1-E0A2-08810B25B5B9}"/>
              </a:ext>
            </a:extLst>
          </p:cNvPr>
          <p:cNvGrpSpPr/>
          <p:nvPr/>
        </p:nvGrpSpPr>
        <p:grpSpPr>
          <a:xfrm>
            <a:off x="5585503" y="1648013"/>
            <a:ext cx="7168198" cy="1352173"/>
            <a:chOff x="3620796" y="1652194"/>
            <a:chExt cx="7168198" cy="1352173"/>
          </a:xfrm>
        </p:grpSpPr>
        <p:pic>
          <p:nvPicPr>
            <p:cNvPr id="7" name="Picture 9">
              <a:extLst>
                <a:ext uri="{FF2B5EF4-FFF2-40B4-BE49-F238E27FC236}">
                  <a16:creationId xmlns:a16="http://schemas.microsoft.com/office/drawing/2014/main" id="{1181AA49-027D-5659-77FE-2DA461F06D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20796" y="1652194"/>
              <a:ext cx="7168198" cy="1352173"/>
            </a:xfrm>
            <a:prstGeom prst="rect">
              <a:avLst/>
            </a:prstGeom>
          </p:spPr>
        </p:pic>
        <p:sp>
          <p:nvSpPr>
            <p:cNvPr id="10" name="TextBox 9">
              <a:extLst>
                <a:ext uri="{FF2B5EF4-FFF2-40B4-BE49-F238E27FC236}">
                  <a16:creationId xmlns:a16="http://schemas.microsoft.com/office/drawing/2014/main" id="{C0FA3D5A-531F-80E9-57BC-137FCE00B391}"/>
                </a:ext>
              </a:extLst>
            </p:cNvPr>
            <p:cNvSpPr txBox="1"/>
            <p:nvPr/>
          </p:nvSpPr>
          <p:spPr>
            <a:xfrm>
              <a:off x="4420622" y="1851226"/>
              <a:ext cx="5568545"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E730E7BF-DD86-48C2-6763-F8256F03303F}"/>
              </a:ext>
            </a:extLst>
          </p:cNvPr>
          <p:cNvSpPr txBox="1"/>
          <p:nvPr/>
        </p:nvSpPr>
        <p:spPr>
          <a:xfrm>
            <a:off x="3399475" y="3345808"/>
            <a:ext cx="11006016"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người đều có cảm nhận riêng về cảnh quan thiên nhiên, chúng ta có thể chia sẻ cảm nhận ấy với mọi người khuyến khích người khác đến để trải nghiệm trực tiếp.</a:t>
            </a:r>
            <a:endParaRPr lang="en-US" sz="4000" b="1" i="1" dirty="0">
              <a:solidFill>
                <a:srgbClr val="FF0000"/>
              </a:solidFill>
              <a:latin typeface="Arial" panose="020B0604020202020204" pitchFamily="34" charset="0"/>
              <a:cs typeface="Arial" panose="020B0604020202020204" pitchFamily="34" charset="0"/>
            </a:endParaRPr>
          </a:p>
        </p:txBody>
      </p:sp>
      <p:sp>
        <p:nvSpPr>
          <p:cNvPr id="40" name="Freeform 3">
            <a:extLst>
              <a:ext uri="{FF2B5EF4-FFF2-40B4-BE49-F238E27FC236}">
                <a16:creationId xmlns:a16="http://schemas.microsoft.com/office/drawing/2014/main" id="{D1560473-B013-FE9E-F742-B39A58A20C11}"/>
              </a:ext>
            </a:extLst>
          </p:cNvPr>
          <p:cNvSpPr/>
          <p:nvPr/>
        </p:nvSpPr>
        <p:spPr>
          <a:xfrm>
            <a:off x="14814359" y="104203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2" name="Freeform 7">
            <a:extLst>
              <a:ext uri="{FF2B5EF4-FFF2-40B4-BE49-F238E27FC236}">
                <a16:creationId xmlns:a16="http://schemas.microsoft.com/office/drawing/2014/main" id="{003B4F5B-F6D8-8069-34F7-7935DBAEE4D8}"/>
              </a:ext>
            </a:extLst>
          </p:cNvPr>
          <p:cNvSpPr/>
          <p:nvPr/>
        </p:nvSpPr>
        <p:spPr>
          <a:xfrm flipH="1">
            <a:off x="15087599" y="7254819"/>
            <a:ext cx="1282497" cy="1292121"/>
          </a:xfrm>
          <a:custGeom>
            <a:avLst/>
            <a:gdLst/>
            <a:ahLst/>
            <a:cxnLst/>
            <a:rect l="l" t="t" r="r" b="b"/>
            <a:pathLst>
              <a:path w="851911" h="1018727">
                <a:moveTo>
                  <a:pt x="851911" y="0"/>
                </a:moveTo>
                <a:lnTo>
                  <a:pt x="0" y="0"/>
                </a:lnTo>
                <a:lnTo>
                  <a:pt x="0" y="1018727"/>
                </a:lnTo>
                <a:lnTo>
                  <a:pt x="851911" y="1018727"/>
                </a:lnTo>
                <a:lnTo>
                  <a:pt x="8519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3" name="Picture 12">
            <a:extLst>
              <a:ext uri="{FF2B5EF4-FFF2-40B4-BE49-F238E27FC236}">
                <a16:creationId xmlns:a16="http://schemas.microsoft.com/office/drawing/2014/main" id="{AD97E1E4-5B5F-35F9-E045-7E4B6D43DE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288" y="6971224"/>
            <a:ext cx="2749811" cy="3374002"/>
          </a:xfrm>
          <a:prstGeom prst="rect">
            <a:avLst/>
          </a:prstGeom>
        </p:spPr>
      </p:pic>
      <p:sp>
        <p:nvSpPr>
          <p:cNvPr id="5" name="Freeform 5"/>
          <p:cNvSpPr/>
          <p:nvPr/>
        </p:nvSpPr>
        <p:spPr>
          <a:xfrm>
            <a:off x="1028700" y="1031144"/>
            <a:ext cx="1600200" cy="1834037"/>
          </a:xfrm>
          <a:custGeom>
            <a:avLst/>
            <a:gdLst/>
            <a:ahLst/>
            <a:cxnLst/>
            <a:rect l="l" t="t" r="r" b="b"/>
            <a:pathLst>
              <a:path w="2348738" h="2296089">
                <a:moveTo>
                  <a:pt x="0" y="0"/>
                </a:moveTo>
                <a:lnTo>
                  <a:pt x="2348738" y="0"/>
                </a:lnTo>
                <a:lnTo>
                  <a:pt x="2348738" y="2296088"/>
                </a:lnTo>
                <a:lnTo>
                  <a:pt x="0" y="22960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8710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23F34253-3978-6DBE-D1E5-E97E8E60C0DB}"/>
              </a:ext>
            </a:extLst>
          </p:cNvPr>
          <p:cNvGrpSpPr/>
          <p:nvPr/>
        </p:nvGrpSpPr>
        <p:grpSpPr>
          <a:xfrm>
            <a:off x="1028768" y="1028700"/>
            <a:ext cx="16230600" cy="8229600"/>
            <a:chOff x="0" y="0"/>
            <a:chExt cx="21083246" cy="10690097"/>
          </a:xfrm>
        </p:grpSpPr>
        <p:sp>
          <p:nvSpPr>
            <p:cNvPr id="10" name="Freeform 3">
              <a:extLst>
                <a:ext uri="{FF2B5EF4-FFF2-40B4-BE49-F238E27FC236}">
                  <a16:creationId xmlns:a16="http://schemas.microsoft.com/office/drawing/2014/main" id="{5FF3E19F-DC24-E412-8BD4-43FFFC0672FF}"/>
                </a:ext>
              </a:extLst>
            </p:cNvPr>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4">
              <a:extLst>
                <a:ext uri="{FF2B5EF4-FFF2-40B4-BE49-F238E27FC236}">
                  <a16:creationId xmlns:a16="http://schemas.microsoft.com/office/drawing/2014/main" id="{B36D43CF-64C7-2DEB-B09C-87D9B75514E4}"/>
                </a:ext>
              </a:extLst>
            </p:cNvPr>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56">
            <a:extLst>
              <a:ext uri="{FF2B5EF4-FFF2-40B4-BE49-F238E27FC236}">
                <a16:creationId xmlns:a16="http://schemas.microsoft.com/office/drawing/2014/main" id="{CBCAC120-3702-BF28-E79A-0838F59FFC75}"/>
              </a:ext>
            </a:extLst>
          </p:cNvPr>
          <p:cNvGrpSpPr/>
          <p:nvPr/>
        </p:nvGrpSpPr>
        <p:grpSpPr>
          <a:xfrm>
            <a:off x="15260207" y="-1985813"/>
            <a:ext cx="2064546" cy="4497188"/>
            <a:chOff x="0" y="0"/>
            <a:chExt cx="3274223" cy="7492630"/>
          </a:xfrm>
        </p:grpSpPr>
        <p:sp>
          <p:nvSpPr>
            <p:cNvPr id="14" name="AutoShape 57">
              <a:extLst>
                <a:ext uri="{FF2B5EF4-FFF2-40B4-BE49-F238E27FC236}">
                  <a16:creationId xmlns:a16="http://schemas.microsoft.com/office/drawing/2014/main" id="{EDD662AF-DCE8-4DF2-84EC-0296DEBA392D}"/>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58">
              <a:extLst>
                <a:ext uri="{FF2B5EF4-FFF2-40B4-BE49-F238E27FC236}">
                  <a16:creationId xmlns:a16="http://schemas.microsoft.com/office/drawing/2014/main" id="{465DA34B-CCA3-9518-3E98-0B3B4C68172D}"/>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59">
              <a:extLst>
                <a:ext uri="{FF2B5EF4-FFF2-40B4-BE49-F238E27FC236}">
                  <a16:creationId xmlns:a16="http://schemas.microsoft.com/office/drawing/2014/main" id="{5197E185-1216-3B83-8DBA-52E12A00B265}"/>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60">
              <a:extLst>
                <a:ext uri="{FF2B5EF4-FFF2-40B4-BE49-F238E27FC236}">
                  <a16:creationId xmlns:a16="http://schemas.microsoft.com/office/drawing/2014/main" id="{0B23A9A5-0A0B-C687-C961-D61478692580}"/>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9" name="Group 56">
            <a:extLst>
              <a:ext uri="{FF2B5EF4-FFF2-40B4-BE49-F238E27FC236}">
                <a16:creationId xmlns:a16="http://schemas.microsoft.com/office/drawing/2014/main" id="{8147B662-F962-2319-456D-62265AA77B5C}"/>
              </a:ext>
            </a:extLst>
          </p:cNvPr>
          <p:cNvGrpSpPr/>
          <p:nvPr/>
        </p:nvGrpSpPr>
        <p:grpSpPr>
          <a:xfrm>
            <a:off x="1053074" y="-1985813"/>
            <a:ext cx="2064546" cy="4497188"/>
            <a:chOff x="0" y="0"/>
            <a:chExt cx="3274223" cy="7492630"/>
          </a:xfrm>
        </p:grpSpPr>
        <p:sp>
          <p:nvSpPr>
            <p:cNvPr id="20" name="AutoShape 57">
              <a:extLst>
                <a:ext uri="{FF2B5EF4-FFF2-40B4-BE49-F238E27FC236}">
                  <a16:creationId xmlns:a16="http://schemas.microsoft.com/office/drawing/2014/main" id="{C11B6A46-2A13-F31A-598B-F42D41D24A41}"/>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58">
              <a:extLst>
                <a:ext uri="{FF2B5EF4-FFF2-40B4-BE49-F238E27FC236}">
                  <a16:creationId xmlns:a16="http://schemas.microsoft.com/office/drawing/2014/main" id="{4A96D680-9C4D-1BC2-316C-CDEE21880031}"/>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59">
              <a:extLst>
                <a:ext uri="{FF2B5EF4-FFF2-40B4-BE49-F238E27FC236}">
                  <a16:creationId xmlns:a16="http://schemas.microsoft.com/office/drawing/2014/main" id="{898BF187-6A35-9459-4382-371844589049}"/>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Freeform 60">
              <a:extLst>
                <a:ext uri="{FF2B5EF4-FFF2-40B4-BE49-F238E27FC236}">
                  <a16:creationId xmlns:a16="http://schemas.microsoft.com/office/drawing/2014/main" id="{A9233445-286A-97CC-BD7D-9A355BCFBB1F}"/>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4" name="TextBox 20">
            <a:extLst>
              <a:ext uri="{FF2B5EF4-FFF2-40B4-BE49-F238E27FC236}">
                <a16:creationId xmlns:a16="http://schemas.microsoft.com/office/drawing/2014/main" id="{EFAF016A-AB69-A349-1528-DF499BC979C5}"/>
              </a:ext>
            </a:extLst>
          </p:cNvPr>
          <p:cNvSpPr txBox="1"/>
          <p:nvPr/>
        </p:nvSpPr>
        <p:spPr>
          <a:xfrm>
            <a:off x="2613010" y="2327693"/>
            <a:ext cx="12904576" cy="572682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400" b="1" i="0" u="none" strike="noStrike" kern="1200" cap="none" spc="0" normalizeH="0" baseline="0" noProof="0">
              <a:ln>
                <a:noFill/>
              </a:ln>
              <a:solidFill>
                <a:prstClr val="black"/>
              </a:solidFill>
              <a:effectLst/>
              <a:uLnTx/>
              <a:uFillTx/>
              <a:latin typeface="Calibri"/>
              <a:ea typeface="Calibri" panose="020F0502020204030204" pitchFamily="34" charset="0"/>
              <a:cs typeface="Arial" panose="020B0604020202020204" pitchFamily="34" charset="0"/>
            </a:endParaRPr>
          </a:p>
          <a:p>
            <a:pPr lvl="0" algn="ctr">
              <a:lnSpc>
                <a:spcPct val="150000"/>
              </a:lnSpc>
              <a:defRPr/>
            </a:pPr>
            <a:r>
              <a:rPr lang="vi-VN" sz="6400" b="1">
                <a:solidFill>
                  <a:prstClr val="black"/>
                </a:solidFill>
                <a:ea typeface="Calibri" panose="020F0502020204030204" pitchFamily="34" charset="0"/>
                <a:cs typeface="Arial" panose="020B0604020202020204" pitchFamily="34" charset="0"/>
              </a:rPr>
              <a:t>Xây dựng Hành trình trải nghiệm để giới thiệu về cảnh quan thiên nhiên ở địa phương</a:t>
            </a:r>
            <a:endParaRPr kumimoji="0" lang="vi-VN" sz="6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Freeform 5"/>
          <p:cNvSpPr/>
          <p:nvPr/>
        </p:nvSpPr>
        <p:spPr>
          <a:xfrm>
            <a:off x="16459200" y="8077200"/>
            <a:ext cx="1828800" cy="2209800"/>
          </a:xfrm>
          <a:custGeom>
            <a:avLst/>
            <a:gdLst/>
            <a:ahLst/>
            <a:cxnLst/>
            <a:rect l="l" t="t" r="r" b="b"/>
            <a:pathLst>
              <a:path w="3060897" h="2992284">
                <a:moveTo>
                  <a:pt x="0" y="0"/>
                </a:moveTo>
                <a:lnTo>
                  <a:pt x="3060897" y="0"/>
                </a:lnTo>
                <a:lnTo>
                  <a:pt x="3060897" y="2992285"/>
                </a:lnTo>
                <a:lnTo>
                  <a:pt x="0" y="2992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2657" y="9067800"/>
            <a:ext cx="1371600" cy="1219200"/>
          </a:xfrm>
          <a:custGeom>
            <a:avLst/>
            <a:gdLst/>
            <a:ahLst/>
            <a:cxnLst/>
            <a:rect l="l" t="t" r="r" b="b"/>
            <a:pathLst>
              <a:path w="3138541" h="2815176">
                <a:moveTo>
                  <a:pt x="0" y="0"/>
                </a:moveTo>
                <a:lnTo>
                  <a:pt x="3138542" y="0"/>
                </a:lnTo>
                <a:lnTo>
                  <a:pt x="3138542" y="2815177"/>
                </a:lnTo>
                <a:lnTo>
                  <a:pt x="0" y="28151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4187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33" name="Freeform 33"/>
          <p:cNvSpPr/>
          <p:nvPr/>
        </p:nvSpPr>
        <p:spPr>
          <a:xfrm>
            <a:off x="17011482" y="90575"/>
            <a:ext cx="1276517" cy="1283854"/>
          </a:xfrm>
          <a:custGeom>
            <a:avLst/>
            <a:gdLst/>
            <a:ahLst/>
            <a:cxnLst/>
            <a:rect l="l" t="t" r="r" b="b"/>
            <a:pathLst>
              <a:path w="1972250" h="1713392">
                <a:moveTo>
                  <a:pt x="0" y="0"/>
                </a:moveTo>
                <a:lnTo>
                  <a:pt x="1972251" y="0"/>
                </a:lnTo>
                <a:lnTo>
                  <a:pt x="1972251" y="1713392"/>
                </a:lnTo>
                <a:lnTo>
                  <a:pt x="0" y="171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Freeform 34"/>
          <p:cNvSpPr/>
          <p:nvPr/>
        </p:nvSpPr>
        <p:spPr>
          <a:xfrm>
            <a:off x="228600" y="90574"/>
            <a:ext cx="1276517" cy="1283853"/>
          </a:xfrm>
          <a:custGeom>
            <a:avLst/>
            <a:gdLst/>
            <a:ahLst/>
            <a:cxnLst/>
            <a:rect l="l" t="t" r="r" b="b"/>
            <a:pathLst>
              <a:path w="2347034" h="2294423">
                <a:moveTo>
                  <a:pt x="0" y="0"/>
                </a:moveTo>
                <a:lnTo>
                  <a:pt x="2347034" y="0"/>
                </a:lnTo>
                <a:lnTo>
                  <a:pt x="2347034" y="2294423"/>
                </a:lnTo>
                <a:lnTo>
                  <a:pt x="0" y="2294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Rounded Rectangular Callout 13">
            <a:extLst>
              <a:ext uri="{FF2B5EF4-FFF2-40B4-BE49-F238E27FC236}">
                <a16:creationId xmlns:a16="http://schemas.microsoft.com/office/drawing/2014/main" id="{42AE700B-EA26-9503-922E-7668CCF42BC6}"/>
              </a:ext>
            </a:extLst>
          </p:cNvPr>
          <p:cNvSpPr/>
          <p:nvPr/>
        </p:nvSpPr>
        <p:spPr>
          <a:xfrm>
            <a:off x="807733" y="1843786"/>
            <a:ext cx="6152730" cy="2385313"/>
          </a:xfrm>
          <a:prstGeom prst="wedgeRoundRectCallout">
            <a:avLst>
              <a:gd name="adj1" fmla="val -5475"/>
              <a:gd name="adj2" fmla="val 117775"/>
              <a:gd name="adj3" fmla="val 16667"/>
            </a:avLst>
          </a:prstGeom>
          <a:solidFill>
            <a:schemeClr val="bg1"/>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HOẠT ĐỘNG NHÓM</a:t>
            </a:r>
            <a:endParaRPr lang="en-US" sz="4400" b="1" dirty="0">
              <a:solidFill>
                <a:srgbClr val="C00000"/>
              </a:solidFill>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3E4D9B96-0355-3838-307E-DE64E7125E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861842" y="9134103"/>
            <a:ext cx="1593684" cy="569742"/>
          </a:xfrm>
          <a:prstGeom prst="rect">
            <a:avLst/>
          </a:prstGeom>
        </p:spPr>
      </p:pic>
      <p:grpSp>
        <p:nvGrpSpPr>
          <p:cNvPr id="24" name="Group 23">
            <a:extLst>
              <a:ext uri="{FF2B5EF4-FFF2-40B4-BE49-F238E27FC236}">
                <a16:creationId xmlns:a16="http://schemas.microsoft.com/office/drawing/2014/main" id="{1FE406DC-9053-A8B3-541C-9613901906ED}"/>
              </a:ext>
            </a:extLst>
          </p:cNvPr>
          <p:cNvGrpSpPr/>
          <p:nvPr/>
        </p:nvGrpSpPr>
        <p:grpSpPr>
          <a:xfrm>
            <a:off x="8489131" y="686434"/>
            <a:ext cx="8975354" cy="8354810"/>
            <a:chOff x="8305800" y="959823"/>
            <a:chExt cx="9372600" cy="7688878"/>
          </a:xfrm>
        </p:grpSpPr>
        <p:grpSp>
          <p:nvGrpSpPr>
            <p:cNvPr id="25" name="Group 24">
              <a:extLst>
                <a:ext uri="{FF2B5EF4-FFF2-40B4-BE49-F238E27FC236}">
                  <a16:creationId xmlns:a16="http://schemas.microsoft.com/office/drawing/2014/main" id="{9CDA4AA1-1054-D847-551C-23CB1FBC31AA}"/>
                </a:ext>
              </a:extLst>
            </p:cNvPr>
            <p:cNvGrpSpPr/>
            <p:nvPr/>
          </p:nvGrpSpPr>
          <p:grpSpPr>
            <a:xfrm>
              <a:off x="8305800" y="2035551"/>
              <a:ext cx="9372600" cy="6613150"/>
              <a:chOff x="702894" y="3376974"/>
              <a:chExt cx="16350489" cy="5252191"/>
            </a:xfrm>
          </p:grpSpPr>
          <p:sp>
            <p:nvSpPr>
              <p:cNvPr id="27" name="Rectangle: Rounded Corners 26">
                <a:extLst>
                  <a:ext uri="{FF2B5EF4-FFF2-40B4-BE49-F238E27FC236}">
                    <a16:creationId xmlns:a16="http://schemas.microsoft.com/office/drawing/2014/main" id="{2E3E35D0-6B58-30DA-722A-330A70F7A711}"/>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DB27512-3A31-DA8F-757A-34467DB6D017}"/>
                  </a:ext>
                </a:extLst>
              </p:cNvPr>
              <p:cNvSpPr/>
              <p:nvPr/>
            </p:nvSpPr>
            <p:spPr>
              <a:xfrm>
                <a:off x="1668101" y="3930922"/>
                <a:ext cx="14420074" cy="4249688"/>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4000">
                    <a:solidFill>
                      <a:schemeClr val="tx1"/>
                    </a:solidFill>
                    <a:latin typeface="Arial" panose="020B0604020202020204" pitchFamily="34" charset="0"/>
                    <a:cs typeface="Arial" panose="020B0604020202020204" pitchFamily="34" charset="0"/>
                  </a:rPr>
                  <a:t>Các nhóm thảo luận với nhau về cách xây dựng </a:t>
                </a:r>
                <a:r>
                  <a:rPr lang="en-US" sz="4000" b="1" i="1">
                    <a:solidFill>
                      <a:schemeClr val="tx1"/>
                    </a:solidFill>
                    <a:latin typeface="Arial" panose="020B0604020202020204" pitchFamily="34" charset="0"/>
                    <a:cs typeface="Arial" panose="020B0604020202020204" pitchFamily="34" charset="0"/>
                  </a:rPr>
                  <a:t>Hành trình trải nghiệm </a:t>
                </a:r>
                <a:r>
                  <a:rPr lang="en-US" sz="4000">
                    <a:solidFill>
                      <a:schemeClr val="tx1"/>
                    </a:solidFill>
                    <a:latin typeface="Arial" panose="020B0604020202020204" pitchFamily="34" charset="0"/>
                    <a:cs typeface="Arial" panose="020B0604020202020204" pitchFamily="34" charset="0"/>
                  </a:rPr>
                  <a:t>theo hướng dẫn cho sẵn dưới đây:</a:t>
                </a:r>
                <a:endParaRPr lang="en-US" sz="4000" dirty="0">
                  <a:solidFill>
                    <a:schemeClr val="tx1"/>
                  </a:solidFill>
                  <a:latin typeface="Arial" panose="020B0604020202020204" pitchFamily="34" charset="0"/>
                  <a:cs typeface="Arial" panose="020B0604020202020204" pitchFamily="34" charset="0"/>
                </a:endParaRPr>
              </a:p>
            </p:txBody>
          </p:sp>
        </p:grpSp>
        <p:pic>
          <p:nvPicPr>
            <p:cNvPr id="26" name="Picture 16">
              <a:extLst>
                <a:ext uri="{FF2B5EF4-FFF2-40B4-BE49-F238E27FC236}">
                  <a16:creationId xmlns:a16="http://schemas.microsoft.com/office/drawing/2014/main" id="{EC48EE45-4BE4-0A3D-19BB-A481E0A2BBB9}"/>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88602" y="959823"/>
              <a:ext cx="1406996" cy="1337106"/>
            </a:xfrm>
            <a:prstGeom prst="rect">
              <a:avLst/>
            </a:prstGeom>
          </p:spPr>
        </p:pic>
      </p:grpSp>
      <p:pic>
        <p:nvPicPr>
          <p:cNvPr id="29" name="Picture 2">
            <a:extLst>
              <a:ext uri="{FF2B5EF4-FFF2-40B4-BE49-F238E27FC236}">
                <a16:creationId xmlns:a16="http://schemas.microsoft.com/office/drawing/2014/main" id="{59BEFECD-010D-E7A3-D944-BF166935ADBE}"/>
              </a:ext>
            </a:extLst>
          </p:cNvPr>
          <p:cNvPicPr>
            <a:picLocks noChangeAspect="1"/>
          </p:cNvPicPr>
          <p:nvPr/>
        </p:nvPicPr>
        <p:blipFill>
          <a:blip r:embed="rId10"/>
          <a:srcRect/>
          <a:stretch>
            <a:fillRect/>
          </a:stretch>
        </p:blipFill>
        <p:spPr>
          <a:xfrm>
            <a:off x="1023257" y="6324599"/>
            <a:ext cx="5283201" cy="3962401"/>
          </a:xfrm>
          <a:prstGeom prst="rect">
            <a:avLst/>
          </a:prstGeom>
        </p:spPr>
      </p:pic>
    </p:spTree>
    <p:extLst>
      <p:ext uri="{BB962C8B-B14F-4D97-AF65-F5344CB8AC3E}">
        <p14:creationId xmlns:p14="http://schemas.microsoft.com/office/powerpoint/2010/main" val="5754549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4" name="Freeform 24"/>
          <p:cNvSpPr/>
          <p:nvPr/>
        </p:nvSpPr>
        <p:spPr>
          <a:xfrm>
            <a:off x="0" y="0"/>
            <a:ext cx="1739761" cy="1562100"/>
          </a:xfrm>
          <a:custGeom>
            <a:avLst/>
            <a:gdLst/>
            <a:ahLst/>
            <a:cxnLst/>
            <a:rect l="l" t="t" r="r" b="b"/>
            <a:pathLst>
              <a:path w="1995550" h="1861396">
                <a:moveTo>
                  <a:pt x="0" y="0"/>
                </a:moveTo>
                <a:lnTo>
                  <a:pt x="1995550" y="0"/>
                </a:lnTo>
                <a:lnTo>
                  <a:pt x="1995550" y="1861396"/>
                </a:lnTo>
                <a:lnTo>
                  <a:pt x="0" y="1861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p:nvPr/>
        </p:nvSpPr>
        <p:spPr>
          <a:xfrm>
            <a:off x="17145000" y="9334500"/>
            <a:ext cx="1132114" cy="952500"/>
          </a:xfrm>
          <a:custGeom>
            <a:avLst/>
            <a:gdLst/>
            <a:ahLst/>
            <a:cxnLst/>
            <a:rect l="l" t="t" r="r" b="b"/>
            <a:pathLst>
              <a:path w="1939479" h="1896004">
                <a:moveTo>
                  <a:pt x="0" y="0"/>
                </a:moveTo>
                <a:lnTo>
                  <a:pt x="1939479" y="0"/>
                </a:lnTo>
                <a:lnTo>
                  <a:pt x="1939479" y="1896004"/>
                </a:lnTo>
                <a:lnTo>
                  <a:pt x="0" y="1896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9BFD1BE-BD3E-A3B0-3A0D-4A4602D94514}"/>
              </a:ext>
            </a:extLst>
          </p:cNvPr>
          <p:cNvGrpSpPr/>
          <p:nvPr/>
        </p:nvGrpSpPr>
        <p:grpSpPr>
          <a:xfrm>
            <a:off x="4038600" y="0"/>
            <a:ext cx="9799070" cy="1409700"/>
            <a:chOff x="3951347" y="831974"/>
            <a:chExt cx="9799070" cy="1409700"/>
          </a:xfrm>
        </p:grpSpPr>
        <p:sp>
          <p:nvSpPr>
            <p:cNvPr id="11" name="Freeform 3">
              <a:extLst>
                <a:ext uri="{FF2B5EF4-FFF2-40B4-BE49-F238E27FC236}">
                  <a16:creationId xmlns:a16="http://schemas.microsoft.com/office/drawing/2014/main" id="{95BF3022-26E2-8504-CD67-E3E2EC566ADD}"/>
                </a:ext>
              </a:extLst>
            </p:cNvPr>
            <p:cNvSpPr/>
            <p:nvPr/>
          </p:nvSpPr>
          <p:spPr>
            <a:xfrm>
              <a:off x="3951347" y="831974"/>
              <a:ext cx="9799070" cy="14097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57F4F6C-7490-3502-80D2-4D790D126452}"/>
                </a:ext>
              </a:extLst>
            </p:cNvPr>
            <p:cNvSpPr txBox="1"/>
            <p:nvPr/>
          </p:nvSpPr>
          <p:spPr>
            <a:xfrm>
              <a:off x="4820277" y="1121325"/>
              <a:ext cx="8472940"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Hướng dẫn thực hiện</a:t>
              </a:r>
              <a:endPar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13" name="Speech Bubble: Rectangle with Corners Rounded 12">
            <a:extLst>
              <a:ext uri="{FF2B5EF4-FFF2-40B4-BE49-F238E27FC236}">
                <a16:creationId xmlns:a16="http://schemas.microsoft.com/office/drawing/2014/main" id="{EA29600F-8424-F651-981E-BD3752F2F8B5}"/>
              </a:ext>
            </a:extLst>
          </p:cNvPr>
          <p:cNvSpPr/>
          <p:nvPr/>
        </p:nvSpPr>
        <p:spPr>
          <a:xfrm>
            <a:off x="8686800" y="2171701"/>
            <a:ext cx="8610600" cy="3130098"/>
          </a:xfrm>
          <a:prstGeom prst="wedgeRoundRectCallout">
            <a:avLst>
              <a:gd name="adj1" fmla="val -57063"/>
              <a:gd name="adj2" fmla="val 47957"/>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Vị trí các cảnh quan</a:t>
            </a:r>
          </a:p>
        </p:txBody>
      </p:sp>
      <p:sp>
        <p:nvSpPr>
          <p:cNvPr id="14" name="Speech Bubble: Rectangle with Corners Rounded 13">
            <a:extLst>
              <a:ext uri="{FF2B5EF4-FFF2-40B4-BE49-F238E27FC236}">
                <a16:creationId xmlns:a16="http://schemas.microsoft.com/office/drawing/2014/main" id="{F424260C-98E2-F2D8-BF41-2A940607C9FB}"/>
              </a:ext>
            </a:extLst>
          </p:cNvPr>
          <p:cNvSpPr/>
          <p:nvPr/>
        </p:nvSpPr>
        <p:spPr>
          <a:xfrm>
            <a:off x="8686800" y="5862822"/>
            <a:ext cx="8610600" cy="3700277"/>
          </a:xfrm>
          <a:prstGeom prst="wedgeRoundRectCallout">
            <a:avLst>
              <a:gd name="adj1" fmla="val -56081"/>
              <a:gd name="adj2" fmla="val -43313"/>
              <a:gd name="adj3" fmla="val 16667"/>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Đặc điểm nổi bật của cảnh quan: vùng núi, vùng đồng bằng, sông suối, hồ nước, ven biển,...;</a:t>
            </a:r>
            <a:endParaRPr lang="en-US" sz="400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6769E20-F05A-3C99-0E3B-D20D3C08C9BB}"/>
              </a:ext>
            </a:extLst>
          </p:cNvPr>
          <p:cNvGrpSpPr/>
          <p:nvPr/>
        </p:nvGrpSpPr>
        <p:grpSpPr>
          <a:xfrm>
            <a:off x="990600" y="2002722"/>
            <a:ext cx="6324600" cy="4055178"/>
            <a:chOff x="-1022127" y="786621"/>
            <a:chExt cx="6324600" cy="4055178"/>
          </a:xfrm>
        </p:grpSpPr>
        <p:sp>
          <p:nvSpPr>
            <p:cNvPr id="16" name="Line Callout 1 (Border and Accent Bar) 3">
              <a:extLst>
                <a:ext uri="{FF2B5EF4-FFF2-40B4-BE49-F238E27FC236}">
                  <a16:creationId xmlns:a16="http://schemas.microsoft.com/office/drawing/2014/main" id="{18D15CE6-B815-A661-0AEE-D0C8B3F3F5DF}"/>
                </a:ext>
              </a:extLst>
            </p:cNvPr>
            <p:cNvSpPr/>
            <p:nvPr/>
          </p:nvSpPr>
          <p:spPr>
            <a:xfrm>
              <a:off x="-1022127" y="1516624"/>
              <a:ext cx="6324600" cy="3325175"/>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2">
                      <a:lumMod val="50000"/>
                    </a:schemeClr>
                  </a:solidFill>
                  <a:latin typeface="Arial" panose="020B0604020202020204" pitchFamily="34" charset="0"/>
                  <a:cs typeface="Arial" panose="020B0604020202020204" pitchFamily="34" charset="0"/>
                </a:rPr>
                <a:t>Xác định các thông tin cần đưa vào Hành trình</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80ECF4F6-EDAA-4629-D227-4AE9C113D7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0510" y="786621"/>
              <a:ext cx="1059325" cy="1089026"/>
            </a:xfrm>
            <a:prstGeom prst="rect">
              <a:avLst/>
            </a:prstGeom>
          </p:spPr>
        </p:pic>
      </p:grpSp>
      <p:pic>
        <p:nvPicPr>
          <p:cNvPr id="26" name="Picture 25" descr="A cartoon of a child reading a book&#10;&#10;Description automatically generated">
            <a:extLst>
              <a:ext uri="{FF2B5EF4-FFF2-40B4-BE49-F238E27FC236}">
                <a16:creationId xmlns:a16="http://schemas.microsoft.com/office/drawing/2014/main" id="{9B03C230-CDA7-350B-BBF5-AC581836D6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1881" y="6210300"/>
            <a:ext cx="4400237" cy="4552587"/>
          </a:xfrm>
          <a:prstGeom prst="rect">
            <a:avLst/>
          </a:prstGeom>
        </p:spPr>
      </p:pic>
    </p:spTree>
    <p:extLst>
      <p:ext uri="{BB962C8B-B14F-4D97-AF65-F5344CB8AC3E}">
        <p14:creationId xmlns:p14="http://schemas.microsoft.com/office/powerpoint/2010/main" val="29299784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4" name="Freeform 24"/>
          <p:cNvSpPr/>
          <p:nvPr/>
        </p:nvSpPr>
        <p:spPr>
          <a:xfrm>
            <a:off x="0" y="0"/>
            <a:ext cx="1739761" cy="1562100"/>
          </a:xfrm>
          <a:custGeom>
            <a:avLst/>
            <a:gdLst/>
            <a:ahLst/>
            <a:cxnLst/>
            <a:rect l="l" t="t" r="r" b="b"/>
            <a:pathLst>
              <a:path w="1995550" h="1861396">
                <a:moveTo>
                  <a:pt x="0" y="0"/>
                </a:moveTo>
                <a:lnTo>
                  <a:pt x="1995550" y="0"/>
                </a:lnTo>
                <a:lnTo>
                  <a:pt x="1995550" y="1861396"/>
                </a:lnTo>
                <a:lnTo>
                  <a:pt x="0" y="1861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p:nvPr/>
        </p:nvSpPr>
        <p:spPr>
          <a:xfrm>
            <a:off x="17145000" y="9334500"/>
            <a:ext cx="1132114" cy="952500"/>
          </a:xfrm>
          <a:custGeom>
            <a:avLst/>
            <a:gdLst/>
            <a:ahLst/>
            <a:cxnLst/>
            <a:rect l="l" t="t" r="r" b="b"/>
            <a:pathLst>
              <a:path w="1939479" h="1896004">
                <a:moveTo>
                  <a:pt x="0" y="0"/>
                </a:moveTo>
                <a:lnTo>
                  <a:pt x="1939479" y="0"/>
                </a:lnTo>
                <a:lnTo>
                  <a:pt x="1939479" y="1896004"/>
                </a:lnTo>
                <a:lnTo>
                  <a:pt x="0" y="1896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9BFD1BE-BD3E-A3B0-3A0D-4A4602D94514}"/>
              </a:ext>
            </a:extLst>
          </p:cNvPr>
          <p:cNvGrpSpPr/>
          <p:nvPr/>
        </p:nvGrpSpPr>
        <p:grpSpPr>
          <a:xfrm>
            <a:off x="4038600" y="0"/>
            <a:ext cx="9799070" cy="1409700"/>
            <a:chOff x="3951347" y="831974"/>
            <a:chExt cx="9799070" cy="1409700"/>
          </a:xfrm>
        </p:grpSpPr>
        <p:sp>
          <p:nvSpPr>
            <p:cNvPr id="11" name="Freeform 3">
              <a:extLst>
                <a:ext uri="{FF2B5EF4-FFF2-40B4-BE49-F238E27FC236}">
                  <a16:creationId xmlns:a16="http://schemas.microsoft.com/office/drawing/2014/main" id="{95BF3022-26E2-8504-CD67-E3E2EC566ADD}"/>
                </a:ext>
              </a:extLst>
            </p:cNvPr>
            <p:cNvSpPr/>
            <p:nvPr/>
          </p:nvSpPr>
          <p:spPr>
            <a:xfrm>
              <a:off x="3951347" y="831974"/>
              <a:ext cx="9799070" cy="14097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57F4F6C-7490-3502-80D2-4D790D126452}"/>
                </a:ext>
              </a:extLst>
            </p:cNvPr>
            <p:cNvSpPr txBox="1"/>
            <p:nvPr/>
          </p:nvSpPr>
          <p:spPr>
            <a:xfrm>
              <a:off x="4820277" y="1121325"/>
              <a:ext cx="8472940"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Hướng dẫn thực hiện</a:t>
              </a:r>
              <a:endPar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13" name="Speech Bubble: Rectangle with Corners Rounded 12">
            <a:extLst>
              <a:ext uri="{FF2B5EF4-FFF2-40B4-BE49-F238E27FC236}">
                <a16:creationId xmlns:a16="http://schemas.microsoft.com/office/drawing/2014/main" id="{EA29600F-8424-F651-981E-BD3752F2F8B5}"/>
              </a:ext>
            </a:extLst>
          </p:cNvPr>
          <p:cNvSpPr/>
          <p:nvPr/>
        </p:nvSpPr>
        <p:spPr>
          <a:xfrm>
            <a:off x="8686800" y="2171701"/>
            <a:ext cx="8610600" cy="3130098"/>
          </a:xfrm>
          <a:prstGeom prst="wedgeRoundRectCallout">
            <a:avLst>
              <a:gd name="adj1" fmla="val -57063"/>
              <a:gd name="adj2" fmla="val 47957"/>
              <a:gd name="adj3" fmla="val 16667"/>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Những điểm cần lưu ý trải nghiệm khi đến thăm cảnh quan đó</a:t>
            </a:r>
          </a:p>
        </p:txBody>
      </p:sp>
      <p:sp>
        <p:nvSpPr>
          <p:cNvPr id="14" name="Speech Bubble: Rectangle with Corners Rounded 13">
            <a:extLst>
              <a:ext uri="{FF2B5EF4-FFF2-40B4-BE49-F238E27FC236}">
                <a16:creationId xmlns:a16="http://schemas.microsoft.com/office/drawing/2014/main" id="{F424260C-98E2-F2D8-BF41-2A940607C9FB}"/>
              </a:ext>
            </a:extLst>
          </p:cNvPr>
          <p:cNvSpPr/>
          <p:nvPr/>
        </p:nvSpPr>
        <p:spPr>
          <a:xfrm>
            <a:off x="8686800" y="5862822"/>
            <a:ext cx="8610600" cy="3700277"/>
          </a:xfrm>
          <a:prstGeom prst="wedgeRoundRectCallout">
            <a:avLst>
              <a:gd name="adj1" fmla="val -56081"/>
              <a:gd name="adj2" fmla="val -43313"/>
              <a:gd name="adj3" fmla="val 16667"/>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Những điều cần lưu ý về phương tiện di chuyển, cách thức đặt về phòng nghỉ, mua sắm, ăn uống,...</a:t>
            </a:r>
            <a:endParaRPr lang="en-US" sz="400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6769E20-F05A-3C99-0E3B-D20D3C08C9BB}"/>
              </a:ext>
            </a:extLst>
          </p:cNvPr>
          <p:cNvGrpSpPr/>
          <p:nvPr/>
        </p:nvGrpSpPr>
        <p:grpSpPr>
          <a:xfrm>
            <a:off x="990600" y="2002722"/>
            <a:ext cx="6324600" cy="4055178"/>
            <a:chOff x="-1022127" y="786621"/>
            <a:chExt cx="6324600" cy="4055178"/>
          </a:xfrm>
        </p:grpSpPr>
        <p:sp>
          <p:nvSpPr>
            <p:cNvPr id="16" name="Line Callout 1 (Border and Accent Bar) 3">
              <a:extLst>
                <a:ext uri="{FF2B5EF4-FFF2-40B4-BE49-F238E27FC236}">
                  <a16:creationId xmlns:a16="http://schemas.microsoft.com/office/drawing/2014/main" id="{18D15CE6-B815-A661-0AEE-D0C8B3F3F5DF}"/>
                </a:ext>
              </a:extLst>
            </p:cNvPr>
            <p:cNvSpPr/>
            <p:nvPr/>
          </p:nvSpPr>
          <p:spPr>
            <a:xfrm>
              <a:off x="-1022127" y="1516624"/>
              <a:ext cx="6324600" cy="3325175"/>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2">
                      <a:lumMod val="50000"/>
                    </a:schemeClr>
                  </a:solidFill>
                  <a:latin typeface="Arial" panose="020B0604020202020204" pitchFamily="34" charset="0"/>
                  <a:cs typeface="Arial" panose="020B0604020202020204" pitchFamily="34" charset="0"/>
                </a:rPr>
                <a:t>Xác định các thông tin cần đưa vào Hành trình</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80ECF4F6-EDAA-4629-D227-4AE9C113D7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0510" y="786621"/>
              <a:ext cx="1059325" cy="1089026"/>
            </a:xfrm>
            <a:prstGeom prst="rect">
              <a:avLst/>
            </a:prstGeom>
          </p:spPr>
        </p:pic>
      </p:grpSp>
      <p:pic>
        <p:nvPicPr>
          <p:cNvPr id="26" name="Picture 25" descr="A cartoon of a child reading a book&#10;&#10;Description automatically generated">
            <a:extLst>
              <a:ext uri="{FF2B5EF4-FFF2-40B4-BE49-F238E27FC236}">
                <a16:creationId xmlns:a16="http://schemas.microsoft.com/office/drawing/2014/main" id="{9B03C230-CDA7-350B-BBF5-AC581836D6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1881" y="6210300"/>
            <a:ext cx="4400237" cy="4552587"/>
          </a:xfrm>
          <a:prstGeom prst="rect">
            <a:avLst/>
          </a:prstGeom>
        </p:spPr>
      </p:pic>
    </p:spTree>
    <p:extLst>
      <p:ext uri="{BB962C8B-B14F-4D97-AF65-F5344CB8AC3E}">
        <p14:creationId xmlns:p14="http://schemas.microsoft.com/office/powerpoint/2010/main" val="32075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4" name="Freeform 24"/>
          <p:cNvSpPr/>
          <p:nvPr/>
        </p:nvSpPr>
        <p:spPr>
          <a:xfrm>
            <a:off x="0" y="0"/>
            <a:ext cx="1739761" cy="1562100"/>
          </a:xfrm>
          <a:custGeom>
            <a:avLst/>
            <a:gdLst/>
            <a:ahLst/>
            <a:cxnLst/>
            <a:rect l="l" t="t" r="r" b="b"/>
            <a:pathLst>
              <a:path w="1995550" h="1861396">
                <a:moveTo>
                  <a:pt x="0" y="0"/>
                </a:moveTo>
                <a:lnTo>
                  <a:pt x="1995550" y="0"/>
                </a:lnTo>
                <a:lnTo>
                  <a:pt x="1995550" y="1861396"/>
                </a:lnTo>
                <a:lnTo>
                  <a:pt x="0" y="1861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p:nvPr/>
        </p:nvSpPr>
        <p:spPr>
          <a:xfrm>
            <a:off x="17145000" y="9334500"/>
            <a:ext cx="1132114" cy="952500"/>
          </a:xfrm>
          <a:custGeom>
            <a:avLst/>
            <a:gdLst/>
            <a:ahLst/>
            <a:cxnLst/>
            <a:rect l="l" t="t" r="r" b="b"/>
            <a:pathLst>
              <a:path w="1939479" h="1896004">
                <a:moveTo>
                  <a:pt x="0" y="0"/>
                </a:moveTo>
                <a:lnTo>
                  <a:pt x="1939479" y="0"/>
                </a:lnTo>
                <a:lnTo>
                  <a:pt x="1939479" y="1896004"/>
                </a:lnTo>
                <a:lnTo>
                  <a:pt x="0" y="1896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9BFD1BE-BD3E-A3B0-3A0D-4A4602D94514}"/>
              </a:ext>
            </a:extLst>
          </p:cNvPr>
          <p:cNvGrpSpPr/>
          <p:nvPr/>
        </p:nvGrpSpPr>
        <p:grpSpPr>
          <a:xfrm>
            <a:off x="4038600" y="0"/>
            <a:ext cx="9799070" cy="1409700"/>
            <a:chOff x="3951347" y="831974"/>
            <a:chExt cx="9799070" cy="1409700"/>
          </a:xfrm>
        </p:grpSpPr>
        <p:sp>
          <p:nvSpPr>
            <p:cNvPr id="11" name="Freeform 3">
              <a:extLst>
                <a:ext uri="{FF2B5EF4-FFF2-40B4-BE49-F238E27FC236}">
                  <a16:creationId xmlns:a16="http://schemas.microsoft.com/office/drawing/2014/main" id="{95BF3022-26E2-8504-CD67-E3E2EC566ADD}"/>
                </a:ext>
              </a:extLst>
            </p:cNvPr>
            <p:cNvSpPr/>
            <p:nvPr/>
          </p:nvSpPr>
          <p:spPr>
            <a:xfrm>
              <a:off x="3951347" y="831974"/>
              <a:ext cx="9799070" cy="14097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57F4F6C-7490-3502-80D2-4D790D126452}"/>
                </a:ext>
              </a:extLst>
            </p:cNvPr>
            <p:cNvSpPr txBox="1"/>
            <p:nvPr/>
          </p:nvSpPr>
          <p:spPr>
            <a:xfrm>
              <a:off x="4820277" y="1121325"/>
              <a:ext cx="8472940"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Hướng dẫn thực hiện</a:t>
              </a:r>
              <a:endPar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13" name="Speech Bubble: Rectangle with Corners Rounded 12">
            <a:extLst>
              <a:ext uri="{FF2B5EF4-FFF2-40B4-BE49-F238E27FC236}">
                <a16:creationId xmlns:a16="http://schemas.microsoft.com/office/drawing/2014/main" id="{EA29600F-8424-F651-981E-BD3752F2F8B5}"/>
              </a:ext>
            </a:extLst>
          </p:cNvPr>
          <p:cNvSpPr/>
          <p:nvPr/>
        </p:nvSpPr>
        <p:spPr>
          <a:xfrm>
            <a:off x="8686800" y="2517549"/>
            <a:ext cx="8594271" cy="3130098"/>
          </a:xfrm>
          <a:prstGeom prst="wedgeRoundRectCallout">
            <a:avLst>
              <a:gd name="adj1" fmla="val -57063"/>
              <a:gd name="adj2" fmla="val 47957"/>
              <a:gd name="adj3" fmla="val 16667"/>
            </a:avLst>
          </a:pr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Từ gần tới xa</a:t>
            </a:r>
          </a:p>
        </p:txBody>
      </p:sp>
      <p:sp>
        <p:nvSpPr>
          <p:cNvPr id="14" name="Speech Bubble: Rectangle with Corners Rounded 13">
            <a:extLst>
              <a:ext uri="{FF2B5EF4-FFF2-40B4-BE49-F238E27FC236}">
                <a16:creationId xmlns:a16="http://schemas.microsoft.com/office/drawing/2014/main" id="{F424260C-98E2-F2D8-BF41-2A940607C9FB}"/>
              </a:ext>
            </a:extLst>
          </p:cNvPr>
          <p:cNvSpPr/>
          <p:nvPr/>
        </p:nvSpPr>
        <p:spPr>
          <a:xfrm>
            <a:off x="8686799" y="6286500"/>
            <a:ext cx="8594271" cy="3130098"/>
          </a:xfrm>
          <a:prstGeom prst="wedgeRoundRectCallout">
            <a:avLst>
              <a:gd name="adj1" fmla="val -56461"/>
              <a:gd name="adj2" fmla="val -44878"/>
              <a:gd name="adj3" fmla="val 16667"/>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Từ vùng cao tới vùng thấp hoặc ngược lại;..</a:t>
            </a:r>
            <a:endParaRPr lang="en-US" sz="400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6769E20-F05A-3C99-0E3B-D20D3C08C9BB}"/>
              </a:ext>
            </a:extLst>
          </p:cNvPr>
          <p:cNvGrpSpPr/>
          <p:nvPr/>
        </p:nvGrpSpPr>
        <p:grpSpPr>
          <a:xfrm>
            <a:off x="1006929" y="1650066"/>
            <a:ext cx="6232071" cy="5037488"/>
            <a:chOff x="-1022127" y="413911"/>
            <a:chExt cx="6232071" cy="5037488"/>
          </a:xfrm>
        </p:grpSpPr>
        <p:sp>
          <p:nvSpPr>
            <p:cNvPr id="16" name="Line Callout 1 (Border and Accent Bar) 3">
              <a:extLst>
                <a:ext uri="{FF2B5EF4-FFF2-40B4-BE49-F238E27FC236}">
                  <a16:creationId xmlns:a16="http://schemas.microsoft.com/office/drawing/2014/main" id="{18D15CE6-B815-A661-0AEE-D0C8B3F3F5DF}"/>
                </a:ext>
              </a:extLst>
            </p:cNvPr>
            <p:cNvSpPr/>
            <p:nvPr/>
          </p:nvSpPr>
          <p:spPr>
            <a:xfrm>
              <a:off x="-1022127" y="955600"/>
              <a:ext cx="6232071" cy="4495799"/>
            </a:xfrm>
            <a:prstGeom prst="roundRect">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accent4">
                      <a:lumMod val="50000"/>
                    </a:schemeClr>
                  </a:solidFill>
                  <a:latin typeface="Arial" panose="020B0604020202020204" pitchFamily="34" charset="0"/>
                  <a:cs typeface="Arial" panose="020B0604020202020204" pitchFamily="34" charset="0"/>
                </a:rPr>
                <a:t>Xác định thứ tự các cảnh quan đó trên </a:t>
              </a:r>
              <a:r>
                <a:rPr lang="vi-VN" sz="4000" b="1" i="1">
                  <a:solidFill>
                    <a:schemeClr val="accent4">
                      <a:lumMod val="50000"/>
                    </a:schemeClr>
                  </a:solidFill>
                  <a:latin typeface="Arial" panose="020B0604020202020204" pitchFamily="34" charset="0"/>
                  <a:cs typeface="Arial" panose="020B0604020202020204" pitchFamily="34" charset="0"/>
                </a:rPr>
                <a:t>Hành trình trải nghiệm</a:t>
              </a:r>
              <a:r>
                <a:rPr lang="vi-VN" sz="4000" i="1">
                  <a:solidFill>
                    <a:schemeClr val="accent4">
                      <a:lumMod val="50000"/>
                    </a:schemeClr>
                  </a:solidFill>
                  <a:latin typeface="Arial" panose="020B0604020202020204" pitchFamily="34" charset="0"/>
                  <a:cs typeface="Arial" panose="020B0604020202020204" pitchFamily="34" charset="0"/>
                </a:rPr>
                <a:t> </a:t>
              </a:r>
              <a:r>
                <a:rPr lang="vi-VN" sz="4000">
                  <a:solidFill>
                    <a:schemeClr val="accent4">
                      <a:lumMod val="50000"/>
                    </a:schemeClr>
                  </a:solidFill>
                  <a:latin typeface="Arial" panose="020B0604020202020204" pitchFamily="34" charset="0"/>
                  <a:cs typeface="Arial" panose="020B0604020202020204" pitchFamily="34" charset="0"/>
                </a:rPr>
                <a:t>theo logic ưu tiên trình tự </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23" name="Picture 2">
              <a:extLst>
                <a:ext uri="{FF2B5EF4-FFF2-40B4-BE49-F238E27FC236}">
                  <a16:creationId xmlns:a16="http://schemas.microsoft.com/office/drawing/2014/main" id="{80ECF4F6-EDAA-4629-D227-4AE9C113D74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3401" y="413911"/>
              <a:ext cx="757344" cy="778578"/>
            </a:xfrm>
            <a:prstGeom prst="rect">
              <a:avLst/>
            </a:prstGeom>
          </p:spPr>
        </p:pic>
      </p:grpSp>
      <p:pic>
        <p:nvPicPr>
          <p:cNvPr id="3" name="Picture 2" descr="A group of kids sitting around a table&#10;&#10;Description automatically generated with low confidence">
            <a:extLst>
              <a:ext uri="{FF2B5EF4-FFF2-40B4-BE49-F238E27FC236}">
                <a16:creationId xmlns:a16="http://schemas.microsoft.com/office/drawing/2014/main" id="{8E245518-F3B3-59B5-01E4-A2842EAB4F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1018" y="7216979"/>
            <a:ext cx="5775164" cy="3029869"/>
          </a:xfrm>
          <a:prstGeom prst="rect">
            <a:avLst/>
          </a:prstGeom>
        </p:spPr>
      </p:pic>
    </p:spTree>
    <p:extLst>
      <p:ext uri="{BB962C8B-B14F-4D97-AF65-F5344CB8AC3E}">
        <p14:creationId xmlns:p14="http://schemas.microsoft.com/office/powerpoint/2010/main" val="28668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3" name="Freeform 3"/>
          <p:cNvSpPr/>
          <p:nvPr/>
        </p:nvSpPr>
        <p:spPr>
          <a:xfrm>
            <a:off x="15914681" y="5443"/>
            <a:ext cx="2400533" cy="2346723"/>
          </a:xfrm>
          <a:custGeom>
            <a:avLst/>
            <a:gdLst/>
            <a:ahLst/>
            <a:cxnLst/>
            <a:rect l="l" t="t" r="r" b="b"/>
            <a:pathLst>
              <a:path w="2400533" h="2346723">
                <a:moveTo>
                  <a:pt x="0" y="0"/>
                </a:moveTo>
                <a:lnTo>
                  <a:pt x="2400532" y="0"/>
                </a:lnTo>
                <a:lnTo>
                  <a:pt x="2400532" y="2346723"/>
                </a:lnTo>
                <a:lnTo>
                  <a:pt x="0" y="2346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9" name="Picture 6">
            <a:extLst>
              <a:ext uri="{FF2B5EF4-FFF2-40B4-BE49-F238E27FC236}">
                <a16:creationId xmlns:a16="http://schemas.microsoft.com/office/drawing/2014/main" id="{47D0A122-659B-E6AE-020A-FBE8DFE7C1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452">
            <a:off x="559221" y="466338"/>
            <a:ext cx="8771981" cy="9786067"/>
          </a:xfrm>
          <a:prstGeom prst="rect">
            <a:avLst/>
          </a:prstGeom>
        </p:spPr>
      </p:pic>
      <p:grpSp>
        <p:nvGrpSpPr>
          <p:cNvPr id="20" name="Group 19">
            <a:extLst>
              <a:ext uri="{FF2B5EF4-FFF2-40B4-BE49-F238E27FC236}">
                <a16:creationId xmlns:a16="http://schemas.microsoft.com/office/drawing/2014/main" id="{35A0A86A-FDA6-852C-FCD0-902F08622A76}"/>
              </a:ext>
            </a:extLst>
          </p:cNvPr>
          <p:cNvGrpSpPr/>
          <p:nvPr/>
        </p:nvGrpSpPr>
        <p:grpSpPr>
          <a:xfrm>
            <a:off x="266668" y="480182"/>
            <a:ext cx="6827420" cy="1157110"/>
            <a:chOff x="203132" y="534842"/>
            <a:chExt cx="6827420" cy="1157110"/>
          </a:xfrm>
        </p:grpSpPr>
        <p:grpSp>
          <p:nvGrpSpPr>
            <p:cNvPr id="21" name="Group 10">
              <a:extLst>
                <a:ext uri="{FF2B5EF4-FFF2-40B4-BE49-F238E27FC236}">
                  <a16:creationId xmlns:a16="http://schemas.microsoft.com/office/drawing/2014/main" id="{C0C5CD37-E92D-8951-3518-D2DE1C81BE5E}"/>
                </a:ext>
              </a:extLst>
            </p:cNvPr>
            <p:cNvGrpSpPr/>
            <p:nvPr/>
          </p:nvGrpSpPr>
          <p:grpSpPr>
            <a:xfrm rot="-143938">
              <a:off x="203132" y="534842"/>
              <a:ext cx="6827420" cy="1157110"/>
              <a:chOff x="0" y="0"/>
              <a:chExt cx="5761308" cy="848774"/>
            </a:xfrm>
          </p:grpSpPr>
          <p:sp>
            <p:nvSpPr>
              <p:cNvPr id="23" name="Freeform 11">
                <a:extLst>
                  <a:ext uri="{FF2B5EF4-FFF2-40B4-BE49-F238E27FC236}">
                    <a16:creationId xmlns:a16="http://schemas.microsoft.com/office/drawing/2014/main" id="{EE5F98B4-5901-95B9-EBC6-B89B854C2963}"/>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solidFill>
            </p:spPr>
            <p:txBody>
              <a:bodyPr/>
              <a:lstStyle/>
              <a:p>
                <a:endParaRPr lang="en-US"/>
              </a:p>
            </p:txBody>
          </p:sp>
        </p:grpSp>
        <p:sp>
          <p:nvSpPr>
            <p:cNvPr id="22" name="TextBox 21">
              <a:extLst>
                <a:ext uri="{FF2B5EF4-FFF2-40B4-BE49-F238E27FC236}">
                  <a16:creationId xmlns:a16="http://schemas.microsoft.com/office/drawing/2014/main" id="{AD79D8C7-B0B6-B7C5-43B6-B1C488610836}"/>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KHỞI ĐỘNG</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24" name="Freeform 5">
            <a:extLst>
              <a:ext uri="{FF2B5EF4-FFF2-40B4-BE49-F238E27FC236}">
                <a16:creationId xmlns:a16="http://schemas.microsoft.com/office/drawing/2014/main" id="{B1A81C97-24AE-084E-8C0A-0F2124B15050}"/>
              </a:ext>
            </a:extLst>
          </p:cNvPr>
          <p:cNvSpPr/>
          <p:nvPr/>
        </p:nvSpPr>
        <p:spPr>
          <a:xfrm>
            <a:off x="9618312" y="2074292"/>
            <a:ext cx="7876907" cy="6193408"/>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25" name="TextBox 24">
            <a:extLst>
              <a:ext uri="{FF2B5EF4-FFF2-40B4-BE49-F238E27FC236}">
                <a16:creationId xmlns:a16="http://schemas.microsoft.com/office/drawing/2014/main" id="{8EA14B1C-8E5D-4948-7CF3-28EE8DF9F20C}"/>
              </a:ext>
            </a:extLst>
          </p:cNvPr>
          <p:cNvSpPr txBox="1"/>
          <p:nvPr/>
        </p:nvSpPr>
        <p:spPr>
          <a:xfrm>
            <a:off x="9934278" y="2418498"/>
            <a:ext cx="717670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cs typeface="Arial" panose="020B0604020202020204" pitchFamily="34" charset="0"/>
              </a:rPr>
              <a:t>Các em xem </a:t>
            </a:r>
            <a:r>
              <a:rPr lang="vi-VN" sz="4000">
                <a:latin typeface="Arial" panose="020B0604020202020204" pitchFamily="34" charset="0"/>
                <a:cs typeface="Arial" panose="020B0604020202020204" pitchFamily="34" charset="0"/>
              </a:rPr>
              <a:t>video bài hát </a:t>
            </a:r>
            <a:r>
              <a:rPr lang="vi-VN" sz="4000" b="1">
                <a:latin typeface="Arial" panose="020B0604020202020204" pitchFamily="34" charset="0"/>
                <a:cs typeface="Arial" panose="020B0604020202020204" pitchFamily="34" charset="0"/>
              </a:rPr>
              <a:t>Quê hươn</a:t>
            </a:r>
            <a:r>
              <a:rPr lang="en-US" sz="4000" b="1">
                <a:latin typeface="Arial" panose="020B0604020202020204" pitchFamily="34" charset="0"/>
                <a:cs typeface="Arial" panose="020B0604020202020204" pitchFamily="34" charset="0"/>
              </a:rPr>
              <a:t>g</a:t>
            </a:r>
            <a:r>
              <a:rPr lang="vi-VN" sz="4000" b="1">
                <a:latin typeface="Arial" panose="020B0604020202020204" pitchFamily="34" charset="0"/>
                <a:cs typeface="Arial" panose="020B0604020202020204" pitchFamily="34" charset="0"/>
              </a:rPr>
              <a:t> tươi đẹp</a:t>
            </a:r>
            <a:r>
              <a:rPr lang="en-US" sz="4000" b="1">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ở bên, sau đó mô tả lại những cảnh đẹp có trong bài hát.</a:t>
            </a:r>
          </a:p>
          <a:p>
            <a:pPr marL="571500" indent="-571500" algn="just">
              <a:lnSpc>
                <a:spcPct val="150000"/>
              </a:lnSpc>
              <a:buFont typeface="Courier New" panose="02070309020205020404" pitchFamily="49" charset="0"/>
              <a:buChar char="o"/>
            </a:pPr>
            <a:r>
              <a:rPr lang="en-US" sz="4000" b="1">
                <a:solidFill>
                  <a:srgbClr val="FF0000"/>
                </a:solidFill>
                <a:latin typeface="Arial" panose="020B0604020202020204" pitchFamily="34" charset="0"/>
                <a:cs typeface="Arial" panose="020B0604020202020204" pitchFamily="34" charset="0"/>
              </a:rPr>
              <a:t>Lưu ý: </a:t>
            </a:r>
            <a:r>
              <a:rPr lang="en-US" sz="4000">
                <a:latin typeface="Arial" panose="020B0604020202020204" pitchFamily="34" charset="0"/>
                <a:cs typeface="Arial" panose="020B0604020202020204" pitchFamily="34" charset="0"/>
              </a:rPr>
              <a:t>Mô tả cảnh quan thông qua từ ngữ. </a:t>
            </a:r>
            <a:endParaRPr lang="en-US" sz="4000" dirty="0">
              <a:solidFill>
                <a:srgbClr val="FF0000"/>
              </a:solidFill>
              <a:latin typeface="Arial" panose="020B0604020202020204" pitchFamily="34" charset="0"/>
              <a:cs typeface="Arial" panose="020B0604020202020204" pitchFamily="34" charset="0"/>
            </a:endParaRPr>
          </a:p>
        </p:txBody>
      </p:sp>
      <p:pic>
        <p:nvPicPr>
          <p:cNvPr id="26" name="Picture 3">
            <a:extLst>
              <a:ext uri="{FF2B5EF4-FFF2-40B4-BE49-F238E27FC236}">
                <a16:creationId xmlns:a16="http://schemas.microsoft.com/office/drawing/2014/main" id="{64C25F60-4153-500F-E19A-BDDEDA58151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33956" y="7285104"/>
            <a:ext cx="2354044" cy="3109359"/>
          </a:xfrm>
          <a:prstGeom prst="rect">
            <a:avLst/>
          </a:prstGeom>
        </p:spPr>
      </p:pic>
      <p:sp>
        <p:nvSpPr>
          <p:cNvPr id="5" name="Freeform 5"/>
          <p:cNvSpPr/>
          <p:nvPr/>
        </p:nvSpPr>
        <p:spPr>
          <a:xfrm>
            <a:off x="8849076" y="7658866"/>
            <a:ext cx="1523999" cy="1295400"/>
          </a:xfrm>
          <a:custGeom>
            <a:avLst/>
            <a:gdLst/>
            <a:ahLst/>
            <a:cxnLst/>
            <a:rect l="l" t="t" r="r" b="b"/>
            <a:pathLst>
              <a:path w="2716495" h="2436614">
                <a:moveTo>
                  <a:pt x="0" y="0"/>
                </a:moveTo>
                <a:lnTo>
                  <a:pt x="2716495" y="0"/>
                </a:lnTo>
                <a:lnTo>
                  <a:pt x="2716495" y="2436614"/>
                </a:lnTo>
                <a:lnTo>
                  <a:pt x="0" y="2436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6" name="Quê hương tươi đẹp _ Viet Nam _ Chip chip">
            <a:hlinkClick r:id="" action="ppaction://media"/>
            <a:extLst>
              <a:ext uri="{FF2B5EF4-FFF2-40B4-BE49-F238E27FC236}">
                <a16:creationId xmlns:a16="http://schemas.microsoft.com/office/drawing/2014/main" id="{4D795E96-96FD-7AE2-9520-D96738C8CBC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17293" y="3950526"/>
            <a:ext cx="7086602" cy="3986214"/>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13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6"/>
                </p:tgtEl>
              </p:cMediaNode>
            </p:vide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4" name="Freeform 24"/>
          <p:cNvSpPr/>
          <p:nvPr/>
        </p:nvSpPr>
        <p:spPr>
          <a:xfrm>
            <a:off x="0" y="0"/>
            <a:ext cx="1739761" cy="1562100"/>
          </a:xfrm>
          <a:custGeom>
            <a:avLst/>
            <a:gdLst/>
            <a:ahLst/>
            <a:cxnLst/>
            <a:rect l="l" t="t" r="r" b="b"/>
            <a:pathLst>
              <a:path w="1995550" h="1861396">
                <a:moveTo>
                  <a:pt x="0" y="0"/>
                </a:moveTo>
                <a:lnTo>
                  <a:pt x="1995550" y="0"/>
                </a:lnTo>
                <a:lnTo>
                  <a:pt x="1995550" y="1861396"/>
                </a:lnTo>
                <a:lnTo>
                  <a:pt x="0" y="1861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p:nvPr/>
        </p:nvSpPr>
        <p:spPr>
          <a:xfrm>
            <a:off x="17145000" y="9334500"/>
            <a:ext cx="1132114" cy="952500"/>
          </a:xfrm>
          <a:custGeom>
            <a:avLst/>
            <a:gdLst/>
            <a:ahLst/>
            <a:cxnLst/>
            <a:rect l="l" t="t" r="r" b="b"/>
            <a:pathLst>
              <a:path w="1939479" h="1896004">
                <a:moveTo>
                  <a:pt x="0" y="0"/>
                </a:moveTo>
                <a:lnTo>
                  <a:pt x="1939479" y="0"/>
                </a:lnTo>
                <a:lnTo>
                  <a:pt x="1939479" y="1896004"/>
                </a:lnTo>
                <a:lnTo>
                  <a:pt x="0" y="1896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9BFD1BE-BD3E-A3B0-3A0D-4A4602D94514}"/>
              </a:ext>
            </a:extLst>
          </p:cNvPr>
          <p:cNvGrpSpPr/>
          <p:nvPr/>
        </p:nvGrpSpPr>
        <p:grpSpPr>
          <a:xfrm>
            <a:off x="4038600" y="0"/>
            <a:ext cx="9799070" cy="1409700"/>
            <a:chOff x="3951347" y="831974"/>
            <a:chExt cx="9799070" cy="1409700"/>
          </a:xfrm>
        </p:grpSpPr>
        <p:sp>
          <p:nvSpPr>
            <p:cNvPr id="11" name="Freeform 3">
              <a:extLst>
                <a:ext uri="{FF2B5EF4-FFF2-40B4-BE49-F238E27FC236}">
                  <a16:creationId xmlns:a16="http://schemas.microsoft.com/office/drawing/2014/main" id="{95BF3022-26E2-8504-CD67-E3E2EC566ADD}"/>
                </a:ext>
              </a:extLst>
            </p:cNvPr>
            <p:cNvSpPr/>
            <p:nvPr/>
          </p:nvSpPr>
          <p:spPr>
            <a:xfrm>
              <a:off x="3951347" y="831974"/>
              <a:ext cx="9799070" cy="14097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duotone>
                  <a:schemeClr val="accent5">
                    <a:shade val="45000"/>
                    <a:satMod val="135000"/>
                  </a:schemeClr>
                  <a:prstClr val="white"/>
                </a:duotone>
                <a:extLst>
                  <a:ext uri="{96DAC541-7B7A-43D3-8B79-37D633B846F1}">
                    <asvg:svgBlip xmlns:asvg="http://schemas.microsoft.com/office/drawing/2016/SVG/main" r:embed="rId8"/>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57F4F6C-7490-3502-80D2-4D790D126452}"/>
                </a:ext>
              </a:extLst>
            </p:cNvPr>
            <p:cNvSpPr txBox="1"/>
            <p:nvPr/>
          </p:nvSpPr>
          <p:spPr>
            <a:xfrm>
              <a:off x="4820277" y="1121325"/>
              <a:ext cx="8472940"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Hướng dẫn thực hiện</a:t>
              </a:r>
              <a:endPar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32" name="Arrow: Pentagon 31">
            <a:extLst>
              <a:ext uri="{FF2B5EF4-FFF2-40B4-BE49-F238E27FC236}">
                <a16:creationId xmlns:a16="http://schemas.microsoft.com/office/drawing/2014/main" id="{B6829565-FB80-BD74-E7C6-4DBA892B959C}"/>
              </a:ext>
            </a:extLst>
          </p:cNvPr>
          <p:cNvSpPr/>
          <p:nvPr/>
        </p:nvSpPr>
        <p:spPr>
          <a:xfrm>
            <a:off x="1447800" y="1957182"/>
            <a:ext cx="12801600" cy="1776618"/>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Xác định nguồn thông tin có thể tham khảo thêm</a:t>
            </a:r>
            <a:endParaRPr lang="en-US" sz="4000" dirty="0">
              <a:latin typeface="Arial" panose="020B0604020202020204" pitchFamily="34" charset="0"/>
              <a:cs typeface="Arial" panose="020B0604020202020204" pitchFamily="34" charset="0"/>
            </a:endParaRPr>
          </a:p>
        </p:txBody>
      </p:sp>
      <p:sp>
        <p:nvSpPr>
          <p:cNvPr id="33" name="Arrow: Pentagon 32">
            <a:extLst>
              <a:ext uri="{FF2B5EF4-FFF2-40B4-BE49-F238E27FC236}">
                <a16:creationId xmlns:a16="http://schemas.microsoft.com/office/drawing/2014/main" id="{1F09C84C-272A-73CD-AD69-5EE0DA2B165A}"/>
              </a:ext>
            </a:extLst>
          </p:cNvPr>
          <p:cNvSpPr/>
          <p:nvPr/>
        </p:nvSpPr>
        <p:spPr>
          <a:xfrm>
            <a:off x="3200400" y="7847013"/>
            <a:ext cx="13655165" cy="1800469"/>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cs typeface="Arial" panose="020B0604020202020204" pitchFamily="34" charset="0"/>
              </a:rPr>
              <a:t>Thống nhất cách vẽ sơ đồ Hành trình trải nghiệm</a:t>
            </a:r>
            <a:endParaRPr lang="en-US" sz="4000"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3EA72E4F-8337-CF27-8C59-FFE48025F74C}"/>
              </a:ext>
            </a:extLst>
          </p:cNvPr>
          <p:cNvGrpSpPr/>
          <p:nvPr/>
        </p:nvGrpSpPr>
        <p:grpSpPr>
          <a:xfrm>
            <a:off x="228600" y="4281282"/>
            <a:ext cx="5305462" cy="3086267"/>
            <a:chOff x="228600" y="4281282"/>
            <a:chExt cx="5305462" cy="3086267"/>
          </a:xfrm>
        </p:grpSpPr>
        <p:sp>
          <p:nvSpPr>
            <p:cNvPr id="29" name="Oval 28">
              <a:extLst>
                <a:ext uri="{FF2B5EF4-FFF2-40B4-BE49-F238E27FC236}">
                  <a16:creationId xmlns:a16="http://schemas.microsoft.com/office/drawing/2014/main" id="{C3A011D1-0912-F4F4-FB43-DE7240ACB025}"/>
                </a:ext>
              </a:extLst>
            </p:cNvPr>
            <p:cNvSpPr/>
            <p:nvPr/>
          </p:nvSpPr>
          <p:spPr>
            <a:xfrm>
              <a:off x="822352" y="4281282"/>
              <a:ext cx="4711710" cy="3086267"/>
            </a:xfrm>
            <a:prstGeom prst="ellipse">
              <a:avLst/>
            </a:prstGeom>
            <a:solidFill>
              <a:schemeClr val="accent3">
                <a:lumMod val="20000"/>
                <a:lumOff val="80000"/>
              </a:schemeClr>
            </a:soli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Hỏi người thân</a:t>
              </a:r>
              <a:endParaRPr lang="en-US" sz="4000" dirty="0">
                <a:latin typeface="Arial" panose="020B0604020202020204" pitchFamily="34" charset="0"/>
                <a:cs typeface="Arial" panose="020B0604020202020204" pitchFamily="34" charset="0"/>
              </a:endParaRPr>
            </a:p>
          </p:txBody>
        </p:sp>
        <p:pic>
          <p:nvPicPr>
            <p:cNvPr id="35" name="Picture 34" descr="A person and person with a child&#10;&#10;Description automatically generated">
              <a:extLst>
                <a:ext uri="{FF2B5EF4-FFF2-40B4-BE49-F238E27FC236}">
                  <a16:creationId xmlns:a16="http://schemas.microsoft.com/office/drawing/2014/main" id="{B0FA5139-ED1F-237C-2433-546A3A7A95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 y="4883632"/>
              <a:ext cx="1696525" cy="1696525"/>
            </a:xfrm>
            <a:prstGeom prst="rect">
              <a:avLst/>
            </a:prstGeom>
          </p:spPr>
        </p:pic>
      </p:grpSp>
      <p:grpSp>
        <p:nvGrpSpPr>
          <p:cNvPr id="38" name="Group 37">
            <a:extLst>
              <a:ext uri="{FF2B5EF4-FFF2-40B4-BE49-F238E27FC236}">
                <a16:creationId xmlns:a16="http://schemas.microsoft.com/office/drawing/2014/main" id="{FF547A64-458D-C03F-CE5F-5AB899471F3A}"/>
              </a:ext>
            </a:extLst>
          </p:cNvPr>
          <p:cNvGrpSpPr/>
          <p:nvPr/>
        </p:nvGrpSpPr>
        <p:grpSpPr>
          <a:xfrm>
            <a:off x="6788145" y="4205644"/>
            <a:ext cx="4711710" cy="3169525"/>
            <a:chOff x="6788145" y="4205644"/>
            <a:chExt cx="4711710" cy="3169525"/>
          </a:xfrm>
        </p:grpSpPr>
        <p:sp>
          <p:nvSpPr>
            <p:cNvPr id="30" name="Oval 29">
              <a:extLst>
                <a:ext uri="{FF2B5EF4-FFF2-40B4-BE49-F238E27FC236}">
                  <a16:creationId xmlns:a16="http://schemas.microsoft.com/office/drawing/2014/main" id="{255F902A-AEB9-9E12-42FB-57D43D693FE4}"/>
                </a:ext>
              </a:extLst>
            </p:cNvPr>
            <p:cNvSpPr/>
            <p:nvPr/>
          </p:nvSpPr>
          <p:spPr>
            <a:xfrm>
              <a:off x="6788145" y="4205644"/>
              <a:ext cx="4711710" cy="3161905"/>
            </a:xfrm>
            <a:prstGeom prst="ellipse">
              <a:avLst/>
            </a:prstGeom>
            <a:solidFill>
              <a:schemeClr val="accent3">
                <a:lumMod val="20000"/>
                <a:lumOff val="80000"/>
              </a:schemeClr>
            </a:soli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Đọc sách báo</a:t>
              </a:r>
              <a:endParaRPr lang="en-US" sz="4000" dirty="0">
                <a:latin typeface="Arial" panose="020B0604020202020204" pitchFamily="34" charset="0"/>
                <a:cs typeface="Arial" panose="020B0604020202020204" pitchFamily="34" charset="0"/>
              </a:endParaRPr>
            </a:p>
          </p:txBody>
        </p:sp>
        <p:pic>
          <p:nvPicPr>
            <p:cNvPr id="37" name="Picture 10">
              <a:extLst>
                <a:ext uri="{FF2B5EF4-FFF2-40B4-BE49-F238E27FC236}">
                  <a16:creationId xmlns:a16="http://schemas.microsoft.com/office/drawing/2014/main" id="{B46CAF75-409A-B81E-8A67-5BF6A315213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39906" y="6241578"/>
              <a:ext cx="1408187" cy="1133591"/>
            </a:xfrm>
            <a:prstGeom prst="rect">
              <a:avLst/>
            </a:prstGeom>
          </p:spPr>
        </p:pic>
      </p:grpSp>
      <p:grpSp>
        <p:nvGrpSpPr>
          <p:cNvPr id="41" name="Group 40">
            <a:extLst>
              <a:ext uri="{FF2B5EF4-FFF2-40B4-BE49-F238E27FC236}">
                <a16:creationId xmlns:a16="http://schemas.microsoft.com/office/drawing/2014/main" id="{BECF8BEC-B13B-6DC5-686B-967AED4025C6}"/>
              </a:ext>
            </a:extLst>
          </p:cNvPr>
          <p:cNvGrpSpPr/>
          <p:nvPr/>
        </p:nvGrpSpPr>
        <p:grpSpPr>
          <a:xfrm>
            <a:off x="12753938" y="3218657"/>
            <a:ext cx="4711710" cy="4148892"/>
            <a:chOff x="12753938" y="3218657"/>
            <a:chExt cx="4711710" cy="4148892"/>
          </a:xfrm>
        </p:grpSpPr>
        <p:sp>
          <p:nvSpPr>
            <p:cNvPr id="31" name="Oval 30">
              <a:extLst>
                <a:ext uri="{FF2B5EF4-FFF2-40B4-BE49-F238E27FC236}">
                  <a16:creationId xmlns:a16="http://schemas.microsoft.com/office/drawing/2014/main" id="{D6CD9F94-66C1-47E3-CE6C-02D7B008856B}"/>
                </a:ext>
              </a:extLst>
            </p:cNvPr>
            <p:cNvSpPr/>
            <p:nvPr/>
          </p:nvSpPr>
          <p:spPr>
            <a:xfrm>
              <a:off x="12753938" y="4088622"/>
              <a:ext cx="4711710" cy="3278927"/>
            </a:xfrm>
            <a:prstGeom prst="ellipse">
              <a:avLst/>
            </a:prstGeom>
            <a:solidFill>
              <a:schemeClr val="accent3">
                <a:lumMod val="20000"/>
                <a:lumOff val="80000"/>
              </a:schemeClr>
            </a:soli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Tìm kiếm trên mạng</a:t>
              </a:r>
              <a:endParaRPr lang="en-US" sz="4000" dirty="0">
                <a:latin typeface="Arial" panose="020B0604020202020204" pitchFamily="34" charset="0"/>
                <a:cs typeface="Arial" panose="020B0604020202020204" pitchFamily="34" charset="0"/>
              </a:endParaRPr>
            </a:p>
          </p:txBody>
        </p:sp>
        <p:pic>
          <p:nvPicPr>
            <p:cNvPr id="40" name="Picture 39" descr="A computer screen with a magnifying glass&#10;&#10;Description automatically generated">
              <a:extLst>
                <a:ext uri="{FF2B5EF4-FFF2-40B4-BE49-F238E27FC236}">
                  <a16:creationId xmlns:a16="http://schemas.microsoft.com/office/drawing/2014/main" id="{8AA64142-E738-C04A-AA91-46B0FDE326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52543" y="3218657"/>
              <a:ext cx="1714500" cy="1714500"/>
            </a:xfrm>
            <a:prstGeom prst="rect">
              <a:avLst/>
            </a:prstGeom>
          </p:spPr>
        </p:pic>
      </p:grpSp>
    </p:spTree>
    <p:extLst>
      <p:ext uri="{BB962C8B-B14F-4D97-AF65-F5344CB8AC3E}">
        <p14:creationId xmlns:p14="http://schemas.microsoft.com/office/powerpoint/2010/main" val="31857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4" name="Freeform 24"/>
          <p:cNvSpPr/>
          <p:nvPr/>
        </p:nvSpPr>
        <p:spPr>
          <a:xfrm>
            <a:off x="16702592" y="0"/>
            <a:ext cx="1739761" cy="1562100"/>
          </a:xfrm>
          <a:custGeom>
            <a:avLst/>
            <a:gdLst/>
            <a:ahLst/>
            <a:cxnLst/>
            <a:rect l="l" t="t" r="r" b="b"/>
            <a:pathLst>
              <a:path w="1995550" h="1861396">
                <a:moveTo>
                  <a:pt x="0" y="0"/>
                </a:moveTo>
                <a:lnTo>
                  <a:pt x="1995550" y="0"/>
                </a:lnTo>
                <a:lnTo>
                  <a:pt x="1995550" y="1861396"/>
                </a:lnTo>
                <a:lnTo>
                  <a:pt x="0" y="1861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7" name="Freeform 47"/>
          <p:cNvSpPr/>
          <p:nvPr/>
        </p:nvSpPr>
        <p:spPr>
          <a:xfrm>
            <a:off x="-152400" y="9773294"/>
            <a:ext cx="2438400" cy="513706"/>
          </a:xfrm>
          <a:custGeom>
            <a:avLst/>
            <a:gdLst/>
            <a:ahLst/>
            <a:cxnLst/>
            <a:rect l="l" t="t" r="r" b="b"/>
            <a:pathLst>
              <a:path w="3150440" h="796202">
                <a:moveTo>
                  <a:pt x="0" y="0"/>
                </a:moveTo>
                <a:lnTo>
                  <a:pt x="3150440" y="0"/>
                </a:lnTo>
                <a:lnTo>
                  <a:pt x="3150440" y="796202"/>
                </a:lnTo>
                <a:lnTo>
                  <a:pt x="0" y="796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p:nvPr/>
        </p:nvSpPr>
        <p:spPr>
          <a:xfrm>
            <a:off x="17145000" y="9334500"/>
            <a:ext cx="1132114" cy="952500"/>
          </a:xfrm>
          <a:custGeom>
            <a:avLst/>
            <a:gdLst/>
            <a:ahLst/>
            <a:cxnLst/>
            <a:rect l="l" t="t" r="r" b="b"/>
            <a:pathLst>
              <a:path w="1939479" h="1896004">
                <a:moveTo>
                  <a:pt x="0" y="0"/>
                </a:moveTo>
                <a:lnTo>
                  <a:pt x="1939479" y="0"/>
                </a:lnTo>
                <a:lnTo>
                  <a:pt x="1939479" y="1896004"/>
                </a:lnTo>
                <a:lnTo>
                  <a:pt x="0" y="1896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63076FE-1D40-C7CB-9580-3A09D895C5B5}"/>
              </a:ext>
            </a:extLst>
          </p:cNvPr>
          <p:cNvGrpSpPr/>
          <p:nvPr/>
        </p:nvGrpSpPr>
        <p:grpSpPr>
          <a:xfrm>
            <a:off x="7712388" y="933125"/>
            <a:ext cx="9848615" cy="8229370"/>
            <a:chOff x="7753587" y="1699178"/>
            <a:chExt cx="9848615" cy="8229370"/>
          </a:xfrm>
        </p:grpSpPr>
        <p:grpSp>
          <p:nvGrpSpPr>
            <p:cNvPr id="8" name="Group 7">
              <a:extLst>
                <a:ext uri="{FF2B5EF4-FFF2-40B4-BE49-F238E27FC236}">
                  <a16:creationId xmlns:a16="http://schemas.microsoft.com/office/drawing/2014/main" id="{7BED6B96-CB1D-DC2A-9648-64992556582B}"/>
                </a:ext>
              </a:extLst>
            </p:cNvPr>
            <p:cNvGrpSpPr/>
            <p:nvPr/>
          </p:nvGrpSpPr>
          <p:grpSpPr>
            <a:xfrm>
              <a:off x="7753587" y="1699178"/>
              <a:ext cx="9848615" cy="8229370"/>
              <a:chOff x="0" y="-47625"/>
              <a:chExt cx="2528007" cy="2260360"/>
            </a:xfrm>
          </p:grpSpPr>
          <p:sp>
            <p:nvSpPr>
              <p:cNvPr id="10" name="Freeform 7">
                <a:extLst>
                  <a:ext uri="{FF2B5EF4-FFF2-40B4-BE49-F238E27FC236}">
                    <a16:creationId xmlns:a16="http://schemas.microsoft.com/office/drawing/2014/main" id="{39A96846-4E3F-94DB-D811-7A4C0AFDCA62}"/>
                  </a:ext>
                </a:extLst>
              </p:cNvPr>
              <p:cNvSpPr/>
              <p:nvPr/>
            </p:nvSpPr>
            <p:spPr>
              <a:xfrm>
                <a:off x="0" y="204506"/>
                <a:ext cx="2528007" cy="200822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8">
                <a:extLst>
                  <a:ext uri="{FF2B5EF4-FFF2-40B4-BE49-F238E27FC236}">
                    <a16:creationId xmlns:a16="http://schemas.microsoft.com/office/drawing/2014/main" id="{CFCAF4FA-D1F8-305B-5315-A0A97AFB6F6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9">
              <a:extLst>
                <a:ext uri="{FF2B5EF4-FFF2-40B4-BE49-F238E27FC236}">
                  <a16:creationId xmlns:a16="http://schemas.microsoft.com/office/drawing/2014/main" id="{67EF48B5-939D-E106-88C3-1EF5F081E3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008330" y="2197714"/>
              <a:ext cx="3339128" cy="862102"/>
            </a:xfrm>
            <a:prstGeom prst="rect">
              <a:avLst/>
            </a:prstGeom>
          </p:spPr>
        </p:pic>
      </p:grpSp>
      <p:sp>
        <p:nvSpPr>
          <p:cNvPr id="12" name="TextBox 9">
            <a:extLst>
              <a:ext uri="{FF2B5EF4-FFF2-40B4-BE49-F238E27FC236}">
                <a16:creationId xmlns:a16="http://schemas.microsoft.com/office/drawing/2014/main" id="{350B9222-80C2-5BEF-2ECD-624E70597857}"/>
              </a:ext>
            </a:extLst>
          </p:cNvPr>
          <p:cNvSpPr txBox="1"/>
          <p:nvPr/>
        </p:nvSpPr>
        <p:spPr>
          <a:xfrm>
            <a:off x="8246262" y="2397427"/>
            <a:ext cx="8780865" cy="6349239"/>
          </a:xfrm>
          <a:prstGeom prst="rect">
            <a:avLst/>
          </a:prstGeom>
        </p:spPr>
        <p:txBody>
          <a:bodyPr wrap="square" lIns="0" tIns="0" rIns="0" bIns="0" rtlCol="0" anchor="t">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Các nhóm </a:t>
            </a:r>
            <a:r>
              <a:rPr lang="en-US" sz="4000">
                <a:latin typeface="Arial" panose="020B0604020202020204" pitchFamily="34" charset="0"/>
                <a:ea typeface="Calibri" panose="020F0502020204030204" pitchFamily="34" charset="0"/>
                <a:cs typeface="Arial" panose="020B0604020202020204" pitchFamily="34" charset="0"/>
              </a:rPr>
              <a:t>hãy </a:t>
            </a:r>
            <a:r>
              <a:rPr lang="vi-VN" sz="4000">
                <a:latin typeface="Arial" panose="020B0604020202020204" pitchFamily="34" charset="0"/>
                <a:ea typeface="Calibri" panose="020F0502020204030204" pitchFamily="34" charset="0"/>
                <a:cs typeface="Arial" panose="020B0604020202020204" pitchFamily="34" charset="0"/>
              </a:rPr>
              <a:t>phân công nhiệm vụ tìm hiểu thông tin cho từng thành viên hoặc cặp đôi, nhóm nhỏ ba thành viên</a:t>
            </a:r>
            <a:r>
              <a:rPr lang="en-US" sz="40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vi-VN" sz="4000">
                <a:latin typeface="Arial" panose="020B0604020202020204" pitchFamily="34" charset="0"/>
                <a:ea typeface="Calibri" panose="020F0502020204030204" pitchFamily="34" charset="0"/>
                <a:cs typeface="Arial" panose="020B0604020202020204" pitchFamily="34" charset="0"/>
              </a:rPr>
              <a:t>Mỗi nhóm phụ trách một mảng thông tin </a:t>
            </a:r>
            <a:r>
              <a:rPr lang="en-US" sz="4000" i="1">
                <a:latin typeface="Arial" panose="020B0604020202020204" pitchFamily="34" charset="0"/>
                <a:ea typeface="Calibri" panose="020F0502020204030204" pitchFamily="34" charset="0"/>
                <a:cs typeface="Arial" panose="020B0604020202020204" pitchFamily="34" charset="0"/>
              </a:rPr>
              <a:t>(p</a:t>
            </a:r>
            <a:r>
              <a:rPr lang="vi-VN" sz="4000" i="1">
                <a:latin typeface="Arial" panose="020B0604020202020204" pitchFamily="34" charset="0"/>
                <a:ea typeface="Calibri" panose="020F0502020204030204" pitchFamily="34" charset="0"/>
                <a:cs typeface="Arial" panose="020B0604020202020204" pitchFamily="34" charset="0"/>
              </a:rPr>
              <a:t>hương tiện đi lạ</a:t>
            </a:r>
            <a:r>
              <a:rPr lang="en-US" sz="4000" i="1">
                <a:latin typeface="Arial" panose="020B0604020202020204" pitchFamily="34" charset="0"/>
                <a:ea typeface="Calibri" panose="020F0502020204030204" pitchFamily="34" charset="0"/>
                <a:cs typeface="Arial" panose="020B0604020202020204" pitchFamily="34" charset="0"/>
              </a:rPr>
              <a:t>i, c</a:t>
            </a:r>
            <a:r>
              <a:rPr lang="vi-VN" sz="4000" i="1">
                <a:latin typeface="Arial" panose="020B0604020202020204" pitchFamily="34" charset="0"/>
                <a:ea typeface="Calibri" panose="020F0502020204030204" pitchFamily="34" charset="0"/>
                <a:cs typeface="Arial" panose="020B0604020202020204" pitchFamily="34" charset="0"/>
              </a:rPr>
              <a:t>ách đặt phòng nghỉ</a:t>
            </a:r>
            <a:r>
              <a:rPr lang="en-US" sz="4000" i="1">
                <a:latin typeface="Arial" panose="020B0604020202020204" pitchFamily="34" charset="0"/>
                <a:ea typeface="Calibri" panose="020F0502020204030204" pitchFamily="34" charset="0"/>
                <a:cs typeface="Arial" panose="020B0604020202020204" pitchFamily="34" charset="0"/>
              </a:rPr>
              <a:t>, ă</a:t>
            </a:r>
            <a:r>
              <a:rPr lang="vi-VN" sz="4000" i="1">
                <a:latin typeface="Arial" panose="020B0604020202020204" pitchFamily="34" charset="0"/>
                <a:ea typeface="Calibri" panose="020F0502020204030204" pitchFamily="34" charset="0"/>
                <a:cs typeface="Arial" panose="020B0604020202020204" pitchFamily="34" charset="0"/>
              </a:rPr>
              <a:t>n uống</a:t>
            </a:r>
            <a:r>
              <a:rPr lang="en-US" sz="4000" i="1">
                <a:latin typeface="Arial" panose="020B0604020202020204" pitchFamily="34" charset="0"/>
                <a:ea typeface="Calibri" panose="020F0502020204030204" pitchFamily="34" charset="0"/>
                <a:cs typeface="Arial" panose="020B0604020202020204" pitchFamily="34" charset="0"/>
              </a:rPr>
              <a:t>,</a:t>
            </a:r>
            <a:r>
              <a:rPr lang="vi-VN" sz="4000" i="1">
                <a:latin typeface="Arial" panose="020B0604020202020204" pitchFamily="34" charset="0"/>
                <a:ea typeface="Calibri" panose="020F0502020204030204" pitchFamily="34" charset="0"/>
                <a:cs typeface="Arial" panose="020B0604020202020204" pitchFamily="34" charset="0"/>
              </a:rPr>
              <a:t>...</a:t>
            </a:r>
            <a:r>
              <a:rPr lang="en-US" sz="4000" i="1">
                <a:latin typeface="Arial" panose="020B0604020202020204" pitchFamily="34" charset="0"/>
                <a:ea typeface="Calibri" panose="020F0502020204030204" pitchFamily="34" charset="0"/>
                <a:cs typeface="Arial" panose="020B0604020202020204" pitchFamily="34" charset="0"/>
              </a:rPr>
              <a:t>)</a:t>
            </a:r>
            <a:endParaRPr lang="vi-VN" sz="4000" i="1">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6BBCC98-4384-4A48-BEAE-1AC305D0E73E}"/>
              </a:ext>
            </a:extLst>
          </p:cNvPr>
          <p:cNvGrpSpPr/>
          <p:nvPr/>
        </p:nvGrpSpPr>
        <p:grpSpPr>
          <a:xfrm>
            <a:off x="757177" y="1851067"/>
            <a:ext cx="6324600" cy="7311428"/>
            <a:chOff x="757177" y="1851067"/>
            <a:chExt cx="6324600" cy="7311428"/>
          </a:xfrm>
        </p:grpSpPr>
        <p:grpSp>
          <p:nvGrpSpPr>
            <p:cNvPr id="15" name="Group 14">
              <a:extLst>
                <a:ext uri="{FF2B5EF4-FFF2-40B4-BE49-F238E27FC236}">
                  <a16:creationId xmlns:a16="http://schemas.microsoft.com/office/drawing/2014/main" id="{DE363054-F6C5-B1D1-3CBC-5C25075DEB1C}"/>
                </a:ext>
              </a:extLst>
            </p:cNvPr>
            <p:cNvGrpSpPr/>
            <p:nvPr/>
          </p:nvGrpSpPr>
          <p:grpSpPr>
            <a:xfrm>
              <a:off x="757177" y="1851067"/>
              <a:ext cx="6324600" cy="7311428"/>
              <a:chOff x="849062" y="2176952"/>
              <a:chExt cx="6324600" cy="7311428"/>
            </a:xfrm>
          </p:grpSpPr>
          <p:sp>
            <p:nvSpPr>
              <p:cNvPr id="17" name="Freeform 7">
                <a:extLst>
                  <a:ext uri="{FF2B5EF4-FFF2-40B4-BE49-F238E27FC236}">
                    <a16:creationId xmlns:a16="http://schemas.microsoft.com/office/drawing/2014/main" id="{F9A346CC-9774-01E0-D4A9-542742C80BD7}"/>
                  </a:ext>
                </a:extLst>
              </p:cNvPr>
              <p:cNvSpPr/>
              <p:nvPr/>
            </p:nvSpPr>
            <p:spPr>
              <a:xfrm>
                <a:off x="849062" y="2176952"/>
                <a:ext cx="6324600" cy="7311428"/>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129460C-3188-D276-FBF8-5798C12D3AFB}"/>
                  </a:ext>
                </a:extLst>
              </p:cNvPr>
              <p:cNvGrpSpPr/>
              <p:nvPr/>
            </p:nvGrpSpPr>
            <p:grpSpPr>
              <a:xfrm>
                <a:off x="1112837" y="2619648"/>
                <a:ext cx="5836069" cy="1751337"/>
                <a:chOff x="1426698" y="2816726"/>
                <a:chExt cx="5836069" cy="1751337"/>
              </a:xfrm>
            </p:grpSpPr>
            <p:sp>
              <p:nvSpPr>
                <p:cNvPr id="19" name="Freeform 10">
                  <a:extLst>
                    <a:ext uri="{FF2B5EF4-FFF2-40B4-BE49-F238E27FC236}">
                      <a16:creationId xmlns:a16="http://schemas.microsoft.com/office/drawing/2014/main" id="{12AE9BCD-9807-0119-C2AC-88008FAAB318}"/>
                    </a:ext>
                  </a:extLst>
                </p:cNvPr>
                <p:cNvSpPr/>
                <p:nvPr/>
              </p:nvSpPr>
              <p:spPr>
                <a:xfrm>
                  <a:off x="1426698" y="2816726"/>
                  <a:ext cx="5826740" cy="175133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4B9838D-7DDE-2496-7CA5-44EA94495CD6}"/>
                    </a:ext>
                  </a:extLst>
                </p:cNvPr>
                <p:cNvSpPr txBox="1"/>
                <p:nvPr/>
              </p:nvSpPr>
              <p:spPr>
                <a:xfrm>
                  <a:off x="1436027" y="3276895"/>
                  <a:ext cx="5826740" cy="830997"/>
                </a:xfrm>
                <a:prstGeom prst="rect">
                  <a:avLst/>
                </a:prstGeom>
                <a:noFill/>
              </p:spPr>
              <p:txBody>
                <a:bodyPr wrap="square" rtlCol="0">
                  <a:spAutoFit/>
                </a:bodyPr>
                <a:lstStyle/>
                <a:p>
                  <a:pPr algn="ctr"/>
                  <a:r>
                    <a:rPr lang="en-US" sz="4800" b="1">
                      <a:solidFill>
                        <a:schemeClr val="tx2">
                          <a:lumMod val="50000"/>
                        </a:schemeClr>
                      </a:solidFill>
                      <a:latin typeface="Arial" panose="020B0604020202020204" pitchFamily="34" charset="0"/>
                      <a:cs typeface="Arial" panose="020B0604020202020204" pitchFamily="34" charset="0"/>
                    </a:rPr>
                    <a:t>Hoạt động nhóm</a:t>
                  </a:r>
                  <a:endParaRPr lang="en-US" sz="48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1" name="Picture 11">
              <a:extLst>
                <a:ext uri="{FF2B5EF4-FFF2-40B4-BE49-F238E27FC236}">
                  <a16:creationId xmlns:a16="http://schemas.microsoft.com/office/drawing/2014/main" id="{29ABD13D-61F5-DF77-20DA-BDC41BF682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000" y="4500697"/>
              <a:ext cx="4777462" cy="4245969"/>
            </a:xfrm>
            <a:prstGeom prst="rect">
              <a:avLst/>
            </a:prstGeom>
          </p:spPr>
        </p:pic>
      </p:grpSp>
    </p:spTree>
    <p:extLst>
      <p:ext uri="{BB962C8B-B14F-4D97-AF65-F5344CB8AC3E}">
        <p14:creationId xmlns:p14="http://schemas.microsoft.com/office/powerpoint/2010/main" val="15897312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500"/>
                                        <p:tgtEl>
                                          <p:spTgt spid="12">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left)">
                                      <p:cBhvr>
                                        <p:cTn id="1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 name="Freeform 2"/>
          <p:cNvSpPr/>
          <p:nvPr/>
        </p:nvSpPr>
        <p:spPr>
          <a:xfrm>
            <a:off x="16650912" y="47052"/>
            <a:ext cx="1542017" cy="1031638"/>
          </a:xfrm>
          <a:custGeom>
            <a:avLst/>
            <a:gdLst/>
            <a:ahLst/>
            <a:cxnLst/>
            <a:rect l="l" t="t" r="r" b="b"/>
            <a:pathLst>
              <a:path w="2824055" h="2533092">
                <a:moveTo>
                  <a:pt x="0" y="0"/>
                </a:moveTo>
                <a:lnTo>
                  <a:pt x="2824055" y="0"/>
                </a:lnTo>
                <a:lnTo>
                  <a:pt x="2824055" y="2533092"/>
                </a:lnTo>
                <a:lnTo>
                  <a:pt x="0" y="25330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3">
            <a:extLst>
              <a:ext uri="{FF2B5EF4-FFF2-40B4-BE49-F238E27FC236}">
                <a16:creationId xmlns:a16="http://schemas.microsoft.com/office/drawing/2014/main" id="{064FD316-F070-0AF7-31EE-1166D1331F53}"/>
              </a:ext>
            </a:extLst>
          </p:cNvPr>
          <p:cNvSpPr/>
          <p:nvPr/>
        </p:nvSpPr>
        <p:spPr>
          <a:xfrm>
            <a:off x="673120" y="2705099"/>
            <a:ext cx="16840199" cy="671333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4">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DE3B9C5C-A5D6-F3A0-9431-112807274E2A}"/>
              </a:ext>
            </a:extLst>
          </p:cNvPr>
          <p:cNvSpPr txBox="1"/>
          <p:nvPr/>
        </p:nvSpPr>
        <p:spPr>
          <a:xfrm>
            <a:off x="6289086" y="2869623"/>
            <a:ext cx="10518899"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Chúng ta cần tận dụng mọi nguồn thông tin để dựa vào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Hành trình trải nghiệm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của minh nhằm lôi cuốn được khách du lịch.</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nhóm cần suy nghĩ thêm về hình thức thể hiện các thông tin trong hành trình.</a:t>
            </a:r>
          </a:p>
        </p:txBody>
      </p:sp>
      <p:grpSp>
        <p:nvGrpSpPr>
          <p:cNvPr id="8" name="Group 7">
            <a:extLst>
              <a:ext uri="{FF2B5EF4-FFF2-40B4-BE49-F238E27FC236}">
                <a16:creationId xmlns:a16="http://schemas.microsoft.com/office/drawing/2014/main" id="{A438819C-7D7C-FE4B-B7DB-901C1EE0834A}"/>
              </a:ext>
            </a:extLst>
          </p:cNvPr>
          <p:cNvGrpSpPr/>
          <p:nvPr/>
        </p:nvGrpSpPr>
        <p:grpSpPr>
          <a:xfrm>
            <a:off x="-1981200" y="562871"/>
            <a:ext cx="11582400" cy="1492648"/>
            <a:chOff x="3467284" y="286730"/>
            <a:chExt cx="11582400" cy="1492648"/>
          </a:xfrm>
        </p:grpSpPr>
        <p:grpSp>
          <p:nvGrpSpPr>
            <p:cNvPr id="9" name="Group 18">
              <a:extLst>
                <a:ext uri="{FF2B5EF4-FFF2-40B4-BE49-F238E27FC236}">
                  <a16:creationId xmlns:a16="http://schemas.microsoft.com/office/drawing/2014/main" id="{59EEBC1D-0403-532E-C745-C96D1FC56F70}"/>
                </a:ext>
              </a:extLst>
            </p:cNvPr>
            <p:cNvGrpSpPr/>
            <p:nvPr/>
          </p:nvGrpSpPr>
          <p:grpSpPr>
            <a:xfrm>
              <a:off x="3467284" y="286730"/>
              <a:ext cx="11582400" cy="1492648"/>
              <a:chOff x="0" y="-38100"/>
              <a:chExt cx="3160916" cy="444825"/>
            </a:xfrm>
          </p:grpSpPr>
          <p:sp>
            <p:nvSpPr>
              <p:cNvPr id="11" name="Freeform 19">
                <a:extLst>
                  <a:ext uri="{FF2B5EF4-FFF2-40B4-BE49-F238E27FC236}">
                    <a16:creationId xmlns:a16="http://schemas.microsoft.com/office/drawing/2014/main" id="{A0CC3FD9-A88B-4813-0176-05C1C3E69475}"/>
                  </a:ext>
                </a:extLst>
              </p:cNvPr>
              <p:cNvSpPr/>
              <p:nvPr/>
            </p:nvSpPr>
            <p:spPr>
              <a:xfrm>
                <a:off x="203200" y="-326"/>
                <a:ext cx="29577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4">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F01B079-4D2B-DE56-49BF-5B2F3ECC8D0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8BE14413-9010-CB66-478D-ED429FAE57AD}"/>
                </a:ext>
              </a:extLst>
            </p:cNvPr>
            <p:cNvSpPr txBox="1"/>
            <p:nvPr/>
          </p:nvSpPr>
          <p:spPr>
            <a:xfrm>
              <a:off x="5862555" y="592428"/>
              <a:ext cx="7536434"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pic>
        <p:nvPicPr>
          <p:cNvPr id="13" name="Picture 12" descr="Icon&#10;&#10;Description automatically generated">
            <a:extLst>
              <a:ext uri="{FF2B5EF4-FFF2-40B4-BE49-F238E27FC236}">
                <a16:creationId xmlns:a16="http://schemas.microsoft.com/office/drawing/2014/main" id="{EA8AAF1E-6CAF-8976-C745-A2E0BB03D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1600" y="2044229"/>
            <a:ext cx="1321741" cy="1321741"/>
          </a:xfrm>
          <a:prstGeom prst="rect">
            <a:avLst/>
          </a:prstGeom>
        </p:spPr>
      </p:pic>
      <p:sp>
        <p:nvSpPr>
          <p:cNvPr id="4" name="Freeform 4"/>
          <p:cNvSpPr/>
          <p:nvPr/>
        </p:nvSpPr>
        <p:spPr>
          <a:xfrm>
            <a:off x="228600" y="8893629"/>
            <a:ext cx="1066800" cy="1371600"/>
          </a:xfrm>
          <a:custGeom>
            <a:avLst/>
            <a:gdLst/>
            <a:ahLst/>
            <a:cxnLst/>
            <a:rect l="l" t="t" r="r" b="b"/>
            <a:pathLst>
              <a:path w="2104576" h="2057400">
                <a:moveTo>
                  <a:pt x="0" y="0"/>
                </a:moveTo>
                <a:lnTo>
                  <a:pt x="2104576" y="0"/>
                </a:lnTo>
                <a:lnTo>
                  <a:pt x="2104576"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F5393B1A-535D-123B-9001-7748430B0021}"/>
              </a:ext>
            </a:extLst>
          </p:cNvPr>
          <p:cNvGrpSpPr/>
          <p:nvPr/>
        </p:nvGrpSpPr>
        <p:grpSpPr>
          <a:xfrm>
            <a:off x="1480015" y="4226197"/>
            <a:ext cx="4179071" cy="3671134"/>
            <a:chOff x="1480015" y="4226197"/>
            <a:chExt cx="4179071" cy="3671134"/>
          </a:xfrm>
        </p:grpSpPr>
        <p:grpSp>
          <p:nvGrpSpPr>
            <p:cNvPr id="16" name="Group 8">
              <a:extLst>
                <a:ext uri="{FF2B5EF4-FFF2-40B4-BE49-F238E27FC236}">
                  <a16:creationId xmlns:a16="http://schemas.microsoft.com/office/drawing/2014/main" id="{C11F29D9-F061-9838-FE7D-68258FCB52F5}"/>
                </a:ext>
              </a:extLst>
            </p:cNvPr>
            <p:cNvGrpSpPr/>
            <p:nvPr/>
          </p:nvGrpSpPr>
          <p:grpSpPr>
            <a:xfrm>
              <a:off x="1480015" y="4226197"/>
              <a:ext cx="4179071" cy="3671134"/>
              <a:chOff x="0" y="0"/>
              <a:chExt cx="1100661" cy="893945"/>
            </a:xfrm>
          </p:grpSpPr>
          <p:sp>
            <p:nvSpPr>
              <p:cNvPr id="18" name="Freeform 9">
                <a:extLst>
                  <a:ext uri="{FF2B5EF4-FFF2-40B4-BE49-F238E27FC236}">
                    <a16:creationId xmlns:a16="http://schemas.microsoft.com/office/drawing/2014/main" id="{B7864ACA-3E6F-64A1-DCA4-7C302E597FD2}"/>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9" name="TextBox 10">
                <a:extLst>
                  <a:ext uri="{FF2B5EF4-FFF2-40B4-BE49-F238E27FC236}">
                    <a16:creationId xmlns:a16="http://schemas.microsoft.com/office/drawing/2014/main" id="{4B2CA1D9-22F2-4E9D-C29C-6B0CAC95FBA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0" name="Picture 14">
              <a:extLst>
                <a:ext uri="{FF2B5EF4-FFF2-40B4-BE49-F238E27FC236}">
                  <a16:creationId xmlns:a16="http://schemas.microsoft.com/office/drawing/2014/main" id="{B51594AA-474A-95DF-200C-684E1E9C0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31315" y="4392814"/>
              <a:ext cx="3064799" cy="3337899"/>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4" name="Freeform 4"/>
          <p:cNvSpPr/>
          <p:nvPr/>
        </p:nvSpPr>
        <p:spPr>
          <a:xfrm flipH="1">
            <a:off x="0" y="9061768"/>
            <a:ext cx="1100599" cy="1118689"/>
          </a:xfrm>
          <a:custGeom>
            <a:avLst/>
            <a:gdLst/>
            <a:ahLst/>
            <a:cxnLst/>
            <a:rect l="l" t="t" r="r" b="b"/>
            <a:pathLst>
              <a:path w="1100599" h="1118689">
                <a:moveTo>
                  <a:pt x="1100599" y="0"/>
                </a:moveTo>
                <a:lnTo>
                  <a:pt x="0" y="0"/>
                </a:lnTo>
                <a:lnTo>
                  <a:pt x="0" y="1118689"/>
                </a:lnTo>
                <a:lnTo>
                  <a:pt x="1100599" y="1118689"/>
                </a:lnTo>
                <a:lnTo>
                  <a:pt x="11005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flipV="1">
            <a:off x="17100113" y="94778"/>
            <a:ext cx="1187887" cy="1207411"/>
          </a:xfrm>
          <a:custGeom>
            <a:avLst/>
            <a:gdLst/>
            <a:ahLst/>
            <a:cxnLst/>
            <a:rect l="l" t="t" r="r" b="b"/>
            <a:pathLst>
              <a:path w="1187887" h="1207411">
                <a:moveTo>
                  <a:pt x="0" y="1207411"/>
                </a:moveTo>
                <a:lnTo>
                  <a:pt x="1187888" y="1207411"/>
                </a:lnTo>
                <a:lnTo>
                  <a:pt x="1187888" y="0"/>
                </a:lnTo>
                <a:lnTo>
                  <a:pt x="0" y="0"/>
                </a:lnTo>
                <a:lnTo>
                  <a:pt x="0" y="120741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FC468F67-1ECA-D3E9-3C99-BB096C3DCEAA}"/>
              </a:ext>
            </a:extLst>
          </p:cNvPr>
          <p:cNvSpPr/>
          <p:nvPr/>
        </p:nvSpPr>
        <p:spPr>
          <a:xfrm>
            <a:off x="990600" y="1400591"/>
            <a:ext cx="110490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5F3F7"/>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76DF6CD-74CA-9BF0-5FAE-F983EE743E43}"/>
              </a:ext>
            </a:extLst>
          </p:cNvPr>
          <p:cNvSpPr txBox="1"/>
          <p:nvPr/>
        </p:nvSpPr>
        <p:spPr>
          <a:xfrm>
            <a:off x="1744461" y="2089636"/>
            <a:ext cx="9172368" cy="605685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Ôn lại các kiến thức đã học hôm nay.</a:t>
            </a:r>
          </a:p>
          <a:p>
            <a:pPr marL="571500" marR="0" indent="-571500" algn="just">
              <a:lnSpc>
                <a:spcPct val="20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Thực hiện những nhiệm vụ đã được phân công.</a:t>
            </a:r>
          </a:p>
          <a:p>
            <a:pPr marL="571500" marR="0" indent="-571500" algn="just">
              <a:lnSpc>
                <a:spcPct val="20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Chuẩn bị dụng cụ để xây dựng </a:t>
            </a:r>
            <a:r>
              <a:rPr lang="vi-VN" sz="4000" b="1">
                <a:latin typeface="Arial" panose="020B0604020202020204" pitchFamily="34" charset="0"/>
                <a:ea typeface="Calibri" panose="020F0502020204030204" pitchFamily="34" charset="0"/>
                <a:cs typeface="Arial" panose="020B0604020202020204" pitchFamily="34" charset="0"/>
              </a:rPr>
              <a:t>Hành trình trải nghiệm </a:t>
            </a:r>
            <a:r>
              <a:rPr lang="vi-VN" sz="4000">
                <a:latin typeface="Arial" panose="020B0604020202020204" pitchFamily="34" charset="0"/>
                <a:ea typeface="Calibri" panose="020F0502020204030204" pitchFamily="34" charset="0"/>
                <a:cs typeface="Arial" panose="020B0604020202020204" pitchFamily="34" charset="0"/>
              </a:rPr>
              <a:t>trong buổi tới.</a:t>
            </a:r>
          </a:p>
        </p:txBody>
      </p:sp>
      <p:grpSp>
        <p:nvGrpSpPr>
          <p:cNvPr id="9" name="Group 8">
            <a:extLst>
              <a:ext uri="{FF2B5EF4-FFF2-40B4-BE49-F238E27FC236}">
                <a16:creationId xmlns:a16="http://schemas.microsoft.com/office/drawing/2014/main" id="{91BEC77B-ACC5-97A5-FECF-17DFCC044ECE}"/>
              </a:ext>
            </a:extLst>
          </p:cNvPr>
          <p:cNvGrpSpPr/>
          <p:nvPr/>
        </p:nvGrpSpPr>
        <p:grpSpPr>
          <a:xfrm>
            <a:off x="11571667" y="2089636"/>
            <a:ext cx="6348073" cy="5988836"/>
            <a:chOff x="11246548" y="2101875"/>
            <a:chExt cx="6348073" cy="5988836"/>
          </a:xfrm>
        </p:grpSpPr>
        <p:sp>
          <p:nvSpPr>
            <p:cNvPr id="10" name="Oval 9">
              <a:extLst>
                <a:ext uri="{FF2B5EF4-FFF2-40B4-BE49-F238E27FC236}">
                  <a16:creationId xmlns:a16="http://schemas.microsoft.com/office/drawing/2014/main" id="{63608C94-BC10-B860-DABA-1829E95EB03A}"/>
                </a:ext>
              </a:extLst>
            </p:cNvPr>
            <p:cNvSpPr/>
            <p:nvPr/>
          </p:nvSpPr>
          <p:spPr>
            <a:xfrm>
              <a:off x="11246548" y="2101875"/>
              <a:ext cx="6348073"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2DFA941-864A-622A-7949-FC3CDBDCCC91}"/>
                </a:ext>
              </a:extLst>
            </p:cNvPr>
            <p:cNvSpPr txBox="1"/>
            <p:nvPr/>
          </p:nvSpPr>
          <p:spPr>
            <a:xfrm>
              <a:off x="11372584" y="3797875"/>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239AAA2-92AE-1448-67AE-B337042FB7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5052" y="2166299"/>
              <a:ext cx="4508695" cy="1073889"/>
            </a:xfrm>
            <a:prstGeom prst="rect">
              <a:avLst/>
            </a:prstGeom>
          </p:spPr>
        </p:pic>
      </p:grpSp>
      <p:pic>
        <p:nvPicPr>
          <p:cNvPr id="13" name="Picture 7">
            <a:extLst>
              <a:ext uri="{FF2B5EF4-FFF2-40B4-BE49-F238E27FC236}">
                <a16:creationId xmlns:a16="http://schemas.microsoft.com/office/drawing/2014/main" id="{E709C4B4-B6E0-D40E-A2FD-CCC32D658D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6549" y="6737138"/>
            <a:ext cx="6773137" cy="3549862"/>
          </a:xfrm>
          <a:prstGeom prst="rect">
            <a:avLst/>
          </a:prstGeom>
        </p:spPr>
      </p:pic>
      <p:sp>
        <p:nvSpPr>
          <p:cNvPr id="6" name="Freeform 6"/>
          <p:cNvSpPr/>
          <p:nvPr/>
        </p:nvSpPr>
        <p:spPr>
          <a:xfrm>
            <a:off x="304800" y="844981"/>
            <a:ext cx="2990163" cy="755696"/>
          </a:xfrm>
          <a:custGeom>
            <a:avLst/>
            <a:gdLst/>
            <a:ahLst/>
            <a:cxnLst/>
            <a:rect l="l" t="t" r="r" b="b"/>
            <a:pathLst>
              <a:path w="2990163" h="755696">
                <a:moveTo>
                  <a:pt x="0" y="0"/>
                </a:moveTo>
                <a:lnTo>
                  <a:pt x="2990163" y="0"/>
                </a:lnTo>
                <a:lnTo>
                  <a:pt x="2990163" y="755696"/>
                </a:lnTo>
                <a:lnTo>
                  <a:pt x="0" y="7556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47024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B194C2D-D2F8-9EBE-3AB0-C6B1BFED4EE3}"/>
              </a:ext>
            </a:extLst>
          </p:cNvPr>
          <p:cNvGrpSpPr/>
          <p:nvPr/>
        </p:nvGrpSpPr>
        <p:grpSpPr>
          <a:xfrm>
            <a:off x="16600713" y="8937764"/>
            <a:ext cx="1659698" cy="1295400"/>
            <a:chOff x="15728851" y="7294716"/>
            <a:chExt cx="3213297" cy="3144684"/>
          </a:xfrm>
        </p:grpSpPr>
        <p:sp>
          <p:nvSpPr>
            <p:cNvPr id="5" name="Freeform 5"/>
            <p:cNvSpPr/>
            <p:nvPr/>
          </p:nvSpPr>
          <p:spPr>
            <a:xfrm>
              <a:off x="15881251" y="7447116"/>
              <a:ext cx="3060897" cy="2992284"/>
            </a:xfrm>
            <a:custGeom>
              <a:avLst/>
              <a:gdLst/>
              <a:ahLst/>
              <a:cxnLst/>
              <a:rect l="l" t="t" r="r" b="b"/>
              <a:pathLst>
                <a:path w="3060897" h="2992284">
                  <a:moveTo>
                    <a:pt x="0" y="0"/>
                  </a:moveTo>
                  <a:lnTo>
                    <a:pt x="3060898" y="0"/>
                  </a:lnTo>
                  <a:lnTo>
                    <a:pt x="3060898" y="2992284"/>
                  </a:lnTo>
                  <a:lnTo>
                    <a:pt x="0" y="299228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28851" y="7294716"/>
              <a:ext cx="3060897" cy="2992284"/>
            </a:xfrm>
            <a:custGeom>
              <a:avLst/>
              <a:gdLst/>
              <a:ahLst/>
              <a:cxnLst/>
              <a:rect l="l" t="t" r="r" b="b"/>
              <a:pathLst>
                <a:path w="3060897" h="2992284">
                  <a:moveTo>
                    <a:pt x="0" y="0"/>
                  </a:moveTo>
                  <a:lnTo>
                    <a:pt x="3060898" y="0"/>
                  </a:lnTo>
                  <a:lnTo>
                    <a:pt x="3060898" y="2992284"/>
                  </a:lnTo>
                  <a:lnTo>
                    <a:pt x="0" y="2992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93767" y="0"/>
            <a:ext cx="1611151" cy="2262226"/>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7670306">
            <a:off x="16911401" y="-133227"/>
            <a:ext cx="1440796" cy="1464476"/>
          </a:xfrm>
          <a:custGeom>
            <a:avLst/>
            <a:gdLst/>
            <a:ahLst/>
            <a:cxnLst/>
            <a:rect l="l" t="t" r="r" b="b"/>
            <a:pathLst>
              <a:path w="1440796" h="1464476">
                <a:moveTo>
                  <a:pt x="0" y="0"/>
                </a:moveTo>
                <a:lnTo>
                  <a:pt x="1440795" y="0"/>
                </a:lnTo>
                <a:lnTo>
                  <a:pt x="1440795" y="1464476"/>
                </a:lnTo>
                <a:lnTo>
                  <a:pt x="0" y="14644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9C55AB62-1C63-25B2-57F9-551A10342B6C}"/>
              </a:ext>
            </a:extLst>
          </p:cNvPr>
          <p:cNvGrpSpPr/>
          <p:nvPr/>
        </p:nvGrpSpPr>
        <p:grpSpPr>
          <a:xfrm>
            <a:off x="-381000" y="8856473"/>
            <a:ext cx="2088885" cy="1582927"/>
            <a:chOff x="-793485" y="7013664"/>
            <a:chExt cx="3290941" cy="2967576"/>
          </a:xfrm>
        </p:grpSpPr>
        <p:sp>
          <p:nvSpPr>
            <p:cNvPr id="19" name="Freeform 19"/>
            <p:cNvSpPr/>
            <p:nvPr/>
          </p:nvSpPr>
          <p:spPr>
            <a:xfrm>
              <a:off x="-641085" y="7166064"/>
              <a:ext cx="3138541" cy="2815176"/>
            </a:xfrm>
            <a:custGeom>
              <a:avLst/>
              <a:gdLst/>
              <a:ahLst/>
              <a:cxnLst/>
              <a:rect l="l" t="t" r="r" b="b"/>
              <a:pathLst>
                <a:path w="3138541" h="2815176">
                  <a:moveTo>
                    <a:pt x="0" y="0"/>
                  </a:moveTo>
                  <a:lnTo>
                    <a:pt x="3138541" y="0"/>
                  </a:lnTo>
                  <a:lnTo>
                    <a:pt x="3138541" y="2815176"/>
                  </a:lnTo>
                  <a:lnTo>
                    <a:pt x="0" y="2815176"/>
                  </a:lnTo>
                  <a:lnTo>
                    <a:pt x="0" y="0"/>
                  </a:lnTo>
                  <a:close/>
                </a:path>
              </a:pathLst>
            </a:custGeom>
            <a:blipFill>
              <a:blip r:embed="rId10">
                <a:alphaModFix amt="31999"/>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793485" y="7013664"/>
              <a:ext cx="3138541" cy="2815176"/>
            </a:xfrm>
            <a:custGeom>
              <a:avLst/>
              <a:gdLst/>
              <a:ahLst/>
              <a:cxnLst/>
              <a:rect l="l" t="t" r="r" b="b"/>
              <a:pathLst>
                <a:path w="3138541" h="2815176">
                  <a:moveTo>
                    <a:pt x="0" y="0"/>
                  </a:moveTo>
                  <a:lnTo>
                    <a:pt x="3138541" y="0"/>
                  </a:lnTo>
                  <a:lnTo>
                    <a:pt x="3138541" y="2815176"/>
                  </a:lnTo>
                  <a:lnTo>
                    <a:pt x="0" y="28151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16">
            <a:extLst>
              <a:ext uri="{FF2B5EF4-FFF2-40B4-BE49-F238E27FC236}">
                <a16:creationId xmlns:a16="http://schemas.microsoft.com/office/drawing/2014/main" id="{E6DD9E57-164C-AC46-58CE-B04E925F4149}"/>
              </a:ext>
            </a:extLst>
          </p:cNvPr>
          <p:cNvSpPr txBox="1"/>
          <p:nvPr/>
        </p:nvSpPr>
        <p:spPr>
          <a:xfrm>
            <a:off x="1104900" y="3468005"/>
            <a:ext cx="16078200"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CẢM</a:t>
            </a:r>
            <a:r>
              <a:rPr kumimoji="0" lang="en-US" sz="80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ƠN TẤT CẢ CÁC EM ĐÃ LẮNG NGHE, HẸN GẶP LẠI</a:t>
            </a:r>
            <a:r>
              <a:rPr kumimoji="0" lang="vi-VN"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19924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33" name="Freeform 33"/>
          <p:cNvSpPr/>
          <p:nvPr/>
        </p:nvSpPr>
        <p:spPr>
          <a:xfrm>
            <a:off x="17011482" y="90575"/>
            <a:ext cx="1276517" cy="1283854"/>
          </a:xfrm>
          <a:custGeom>
            <a:avLst/>
            <a:gdLst/>
            <a:ahLst/>
            <a:cxnLst/>
            <a:rect l="l" t="t" r="r" b="b"/>
            <a:pathLst>
              <a:path w="1972250" h="1713392">
                <a:moveTo>
                  <a:pt x="0" y="0"/>
                </a:moveTo>
                <a:lnTo>
                  <a:pt x="1972251" y="0"/>
                </a:lnTo>
                <a:lnTo>
                  <a:pt x="1972251" y="1713392"/>
                </a:lnTo>
                <a:lnTo>
                  <a:pt x="0" y="1713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Freeform 34"/>
          <p:cNvSpPr/>
          <p:nvPr/>
        </p:nvSpPr>
        <p:spPr>
          <a:xfrm>
            <a:off x="67688" y="0"/>
            <a:ext cx="1537955" cy="1435079"/>
          </a:xfrm>
          <a:custGeom>
            <a:avLst/>
            <a:gdLst/>
            <a:ahLst/>
            <a:cxnLst/>
            <a:rect l="l" t="t" r="r" b="b"/>
            <a:pathLst>
              <a:path w="2347034" h="2294423">
                <a:moveTo>
                  <a:pt x="0" y="0"/>
                </a:moveTo>
                <a:lnTo>
                  <a:pt x="2347034" y="0"/>
                </a:lnTo>
                <a:lnTo>
                  <a:pt x="2347034" y="2294423"/>
                </a:lnTo>
                <a:lnTo>
                  <a:pt x="0" y="2294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3">
            <a:extLst>
              <a:ext uri="{FF2B5EF4-FFF2-40B4-BE49-F238E27FC236}">
                <a16:creationId xmlns:a16="http://schemas.microsoft.com/office/drawing/2014/main" id="{56C6C8C9-A169-0C61-03F0-6C7758945D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234707" y="5320988"/>
            <a:ext cx="5539992" cy="6395372"/>
          </a:xfrm>
          <a:prstGeom prst="rect">
            <a:avLst/>
          </a:prstGeom>
        </p:spPr>
      </p:pic>
      <p:grpSp>
        <p:nvGrpSpPr>
          <p:cNvPr id="3" name="Group 5">
            <a:extLst>
              <a:ext uri="{FF2B5EF4-FFF2-40B4-BE49-F238E27FC236}">
                <a16:creationId xmlns:a16="http://schemas.microsoft.com/office/drawing/2014/main" id="{E7AD56D8-E8C2-093E-BC3A-9EF5F598C141}"/>
              </a:ext>
            </a:extLst>
          </p:cNvPr>
          <p:cNvGrpSpPr/>
          <p:nvPr/>
        </p:nvGrpSpPr>
        <p:grpSpPr>
          <a:xfrm rot="-10800000">
            <a:off x="8077200" y="842017"/>
            <a:ext cx="9501669" cy="9039929"/>
            <a:chOff x="-4212" y="162248"/>
            <a:chExt cx="4839734" cy="4692223"/>
          </a:xfrm>
        </p:grpSpPr>
        <p:sp>
          <p:nvSpPr>
            <p:cNvPr id="4" name="Freeform 6">
              <a:extLst>
                <a:ext uri="{FF2B5EF4-FFF2-40B4-BE49-F238E27FC236}">
                  <a16:creationId xmlns:a16="http://schemas.microsoft.com/office/drawing/2014/main" id="{10978D4F-8A51-0223-D9EC-17707BF0EBD0}"/>
                </a:ext>
              </a:extLst>
            </p:cNvPr>
            <p:cNvSpPr/>
            <p:nvPr/>
          </p:nvSpPr>
          <p:spPr>
            <a:xfrm>
              <a:off x="-4212" y="162248"/>
              <a:ext cx="4839734" cy="4692223"/>
            </a:xfrm>
            <a:custGeom>
              <a:avLst/>
              <a:gdLst/>
              <a:ahLst/>
              <a:cxnLst/>
              <a:rect l="l" t="t" r="r" b="b"/>
              <a:pathLst>
                <a:path w="4839734" h="4854471">
                  <a:moveTo>
                    <a:pt x="278431" y="16918"/>
                  </a:moveTo>
                  <a:cubicBezTo>
                    <a:pt x="278431" y="16918"/>
                    <a:pt x="604014" y="12258"/>
                    <a:pt x="956264" y="12454"/>
                  </a:cubicBezTo>
                  <a:cubicBezTo>
                    <a:pt x="3589197" y="12671"/>
                    <a:pt x="4565666" y="0"/>
                    <a:pt x="4565666" y="0"/>
                  </a:cubicBezTo>
                  <a:cubicBezTo>
                    <a:pt x="4633130" y="0"/>
                    <a:pt x="4709067" y="0"/>
                    <a:pt x="4787840" y="85073"/>
                  </a:cubicBezTo>
                  <a:cubicBezTo>
                    <a:pt x="4830818" y="131488"/>
                    <a:pt x="4831886" y="240224"/>
                    <a:pt x="4832291" y="320281"/>
                  </a:cubicBezTo>
                  <a:cubicBezTo>
                    <a:pt x="4832291" y="320281"/>
                    <a:pt x="4830587" y="3394041"/>
                    <a:pt x="4830587" y="4091887"/>
                  </a:cubicBezTo>
                  <a:cubicBezTo>
                    <a:pt x="4830587" y="4306046"/>
                    <a:pt x="4839735" y="4605225"/>
                    <a:pt x="4839735" y="4605225"/>
                  </a:cubicBezTo>
                  <a:cubicBezTo>
                    <a:pt x="4839735" y="4733893"/>
                    <a:pt x="4835565" y="4854471"/>
                    <a:pt x="4582727" y="4846337"/>
                  </a:cubicBezTo>
                  <a:cubicBezTo>
                    <a:pt x="4582727" y="4846337"/>
                    <a:pt x="4206255" y="4826038"/>
                    <a:pt x="3683490" y="4833637"/>
                  </a:cubicBezTo>
                  <a:cubicBezTo>
                    <a:pt x="1460445" y="4841771"/>
                    <a:pt x="304023" y="4854471"/>
                    <a:pt x="304023" y="4854471"/>
                  </a:cubicBezTo>
                  <a:cubicBezTo>
                    <a:pt x="132548" y="4854471"/>
                    <a:pt x="4213" y="4753402"/>
                    <a:pt x="8532" y="4550855"/>
                  </a:cubicBezTo>
                  <a:cubicBezTo>
                    <a:pt x="8532" y="4550855"/>
                    <a:pt x="9630" y="4052314"/>
                    <a:pt x="4815" y="1351754"/>
                  </a:cubicBezTo>
                  <a:cubicBezTo>
                    <a:pt x="0" y="663668"/>
                    <a:pt x="25592" y="330596"/>
                    <a:pt x="25592" y="330596"/>
                  </a:cubicBezTo>
                  <a:cubicBezTo>
                    <a:pt x="27224" y="150571"/>
                    <a:pt x="143504" y="16918"/>
                    <a:pt x="278431" y="16918"/>
                  </a:cubicBezTo>
                  <a:close/>
                </a:path>
              </a:pathLst>
            </a:custGeom>
            <a:solidFill>
              <a:srgbClr val="F0F8FA"/>
            </a:solidFill>
          </p:spPr>
          <p:txBody>
            <a:bodyPr/>
            <a:lstStyle/>
            <a:p>
              <a:endParaRPr lang="en-US">
                <a:latin typeface="Arial" panose="020B0604020202020204" pitchFamily="34" charset="0"/>
                <a:cs typeface="Arial" panose="020B0604020202020204" pitchFamily="34" charset="0"/>
              </a:endParaRPr>
            </a:p>
          </p:txBody>
        </p:sp>
      </p:grpSp>
      <p:pic>
        <p:nvPicPr>
          <p:cNvPr id="5" name="Picture 13">
            <a:extLst>
              <a:ext uri="{FF2B5EF4-FFF2-40B4-BE49-F238E27FC236}">
                <a16:creationId xmlns:a16="http://schemas.microsoft.com/office/drawing/2014/main" id="{680764A5-1C83-A75E-6824-2030D7B0B1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6122" y="4288951"/>
            <a:ext cx="4480453" cy="5176995"/>
          </a:xfrm>
          <a:prstGeom prst="rect">
            <a:avLst/>
          </a:prstGeom>
        </p:spPr>
      </p:pic>
      <p:sp>
        <p:nvSpPr>
          <p:cNvPr id="6" name="Rounded Rectangle 21">
            <a:extLst>
              <a:ext uri="{FF2B5EF4-FFF2-40B4-BE49-F238E27FC236}">
                <a16:creationId xmlns:a16="http://schemas.microsoft.com/office/drawing/2014/main" id="{9FCC5B4F-4C7F-0F88-3844-85E8D45CC9A7}"/>
              </a:ext>
            </a:extLst>
          </p:cNvPr>
          <p:cNvSpPr/>
          <p:nvPr/>
        </p:nvSpPr>
        <p:spPr>
          <a:xfrm>
            <a:off x="1167820" y="1753380"/>
            <a:ext cx="5649915" cy="2037057"/>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800" b="1">
                <a:solidFill>
                  <a:srgbClr val="C00000"/>
                </a:solidFill>
                <a:latin typeface="Arial" panose="020B0604020202020204" pitchFamily="34" charset="0"/>
                <a:cs typeface="Arial" panose="020B0604020202020204" pitchFamily="34" charset="0"/>
              </a:rPr>
              <a:t>KẾT LUẬN</a:t>
            </a:r>
            <a:endParaRPr lang="en-US" sz="5800" b="1"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225678C-6D49-8A22-965C-B9277A78CE91}"/>
              </a:ext>
            </a:extLst>
          </p:cNvPr>
          <p:cNvSpPr txBox="1"/>
          <p:nvPr/>
        </p:nvSpPr>
        <p:spPr>
          <a:xfrm>
            <a:off x="9020837" y="1959977"/>
            <a:ext cx="8040892"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Ca khúc ngợi ca vẻ đẹp thơ mộng, trù phú của quê hương Việt Nam. Mỗi vùng miền của Việt Nam lại có những nét đẹp riêng.</a:t>
            </a:r>
          </a:p>
        </p:txBody>
      </p:sp>
      <p:grpSp>
        <p:nvGrpSpPr>
          <p:cNvPr id="8" name="Group 101">
            <a:extLst>
              <a:ext uri="{FF2B5EF4-FFF2-40B4-BE49-F238E27FC236}">
                <a16:creationId xmlns:a16="http://schemas.microsoft.com/office/drawing/2014/main" id="{903DEE17-F5B8-F690-CA33-751CFFACB3BA}"/>
              </a:ext>
            </a:extLst>
          </p:cNvPr>
          <p:cNvGrpSpPr/>
          <p:nvPr/>
        </p:nvGrpSpPr>
        <p:grpSpPr>
          <a:xfrm>
            <a:off x="8077202" y="808989"/>
            <a:ext cx="9501668" cy="974099"/>
            <a:chOff x="0" y="0"/>
            <a:chExt cx="2551427" cy="322674"/>
          </a:xfrm>
        </p:grpSpPr>
        <p:sp>
          <p:nvSpPr>
            <p:cNvPr id="9" name="Freeform 102">
              <a:extLst>
                <a:ext uri="{FF2B5EF4-FFF2-40B4-BE49-F238E27FC236}">
                  <a16:creationId xmlns:a16="http://schemas.microsoft.com/office/drawing/2014/main" id="{CCB82908-FDDE-5C5B-89DE-23872139DE05}"/>
                </a:ext>
              </a:extLst>
            </p:cNvPr>
            <p:cNvSpPr/>
            <p:nvPr/>
          </p:nvSpPr>
          <p:spPr>
            <a:xfrm>
              <a:off x="0" y="0"/>
              <a:ext cx="2551427" cy="322674"/>
            </a:xfrm>
            <a:custGeom>
              <a:avLst/>
              <a:gdLst/>
              <a:ahLst/>
              <a:cxnLst/>
              <a:rect l="l" t="t" r="r" b="b"/>
              <a:pathLst>
                <a:path w="2551427" h="322674">
                  <a:moveTo>
                    <a:pt x="40758" y="0"/>
                  </a:moveTo>
                  <a:lnTo>
                    <a:pt x="2510670" y="0"/>
                  </a:lnTo>
                  <a:cubicBezTo>
                    <a:pt x="2521479" y="0"/>
                    <a:pt x="2531846" y="4294"/>
                    <a:pt x="2539490" y="11938"/>
                  </a:cubicBezTo>
                  <a:cubicBezTo>
                    <a:pt x="2547133" y="19581"/>
                    <a:pt x="2551427" y="29948"/>
                    <a:pt x="2551427" y="40758"/>
                  </a:cubicBezTo>
                  <a:lnTo>
                    <a:pt x="2551427" y="281916"/>
                  </a:lnTo>
                  <a:cubicBezTo>
                    <a:pt x="2551427" y="292726"/>
                    <a:pt x="2547133" y="303093"/>
                    <a:pt x="2539490" y="310736"/>
                  </a:cubicBezTo>
                  <a:cubicBezTo>
                    <a:pt x="2531846" y="318380"/>
                    <a:pt x="2521479" y="322674"/>
                    <a:pt x="2510670" y="322674"/>
                  </a:cubicBezTo>
                  <a:lnTo>
                    <a:pt x="40758" y="322674"/>
                  </a:lnTo>
                  <a:cubicBezTo>
                    <a:pt x="29948" y="322674"/>
                    <a:pt x="19581" y="318380"/>
                    <a:pt x="11938" y="310736"/>
                  </a:cubicBezTo>
                  <a:cubicBezTo>
                    <a:pt x="4294" y="303093"/>
                    <a:pt x="0" y="292726"/>
                    <a:pt x="0" y="281916"/>
                  </a:cubicBezTo>
                  <a:lnTo>
                    <a:pt x="0" y="40758"/>
                  </a:lnTo>
                  <a:cubicBezTo>
                    <a:pt x="0" y="29948"/>
                    <a:pt x="4294" y="19581"/>
                    <a:pt x="11938" y="11938"/>
                  </a:cubicBezTo>
                  <a:cubicBezTo>
                    <a:pt x="19581" y="4294"/>
                    <a:pt x="29948" y="0"/>
                    <a:pt x="40758" y="0"/>
                  </a:cubicBezTo>
                  <a:close/>
                </a:path>
              </a:pathLst>
            </a:custGeom>
            <a:solidFill>
              <a:srgbClr val="FFA7D2"/>
            </a:solidFill>
          </p:spPr>
          <p:txBody>
            <a:bodyPr/>
            <a:lstStyle/>
            <a:p>
              <a:endParaRPr lang="en-US">
                <a:latin typeface="Arial" panose="020B0604020202020204" pitchFamily="34" charset="0"/>
                <a:cs typeface="Arial" panose="020B0604020202020204" pitchFamily="34" charset="0"/>
              </a:endParaRPr>
            </a:p>
          </p:txBody>
        </p:sp>
        <p:sp>
          <p:nvSpPr>
            <p:cNvPr id="10" name="TextBox 103">
              <a:extLst>
                <a:ext uri="{FF2B5EF4-FFF2-40B4-BE49-F238E27FC236}">
                  <a16:creationId xmlns:a16="http://schemas.microsoft.com/office/drawing/2014/main" id="{703412D9-F635-DFAF-34FE-64C12C4B17B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1" name="Picture 10" descr="Icon&#10;&#10;Description automatically generated">
            <a:extLst>
              <a:ext uri="{FF2B5EF4-FFF2-40B4-BE49-F238E27FC236}">
                <a16:creationId xmlns:a16="http://schemas.microsoft.com/office/drawing/2014/main" id="{AFFF32C0-B5A9-46A1-20FB-B96B5662E3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70442" y="164348"/>
            <a:ext cx="1973069" cy="1973069"/>
          </a:xfrm>
          <a:prstGeom prst="rect">
            <a:avLst/>
          </a:prstGeom>
        </p:spPr>
      </p:pic>
      <p:sp>
        <p:nvSpPr>
          <p:cNvPr id="35" name="Freeform 35"/>
          <p:cNvSpPr/>
          <p:nvPr/>
        </p:nvSpPr>
        <p:spPr>
          <a:xfrm>
            <a:off x="17297400" y="9003146"/>
            <a:ext cx="990599" cy="1283854"/>
          </a:xfrm>
          <a:custGeom>
            <a:avLst/>
            <a:gdLst/>
            <a:ahLst/>
            <a:cxnLst/>
            <a:rect l="l" t="t" r="r" b="b"/>
            <a:pathLst>
              <a:path w="3068014" h="2861761">
                <a:moveTo>
                  <a:pt x="0" y="0"/>
                </a:moveTo>
                <a:lnTo>
                  <a:pt x="3068014" y="0"/>
                </a:lnTo>
                <a:lnTo>
                  <a:pt x="3068014" y="2861761"/>
                </a:lnTo>
                <a:lnTo>
                  <a:pt x="0" y="28617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DBE090E-0E48-F625-2EEF-0CE98C246D2E}"/>
              </a:ext>
            </a:extLst>
          </p:cNvPr>
          <p:cNvGrpSpPr/>
          <p:nvPr/>
        </p:nvGrpSpPr>
        <p:grpSpPr>
          <a:xfrm>
            <a:off x="10287596" y="5628769"/>
            <a:ext cx="5837292" cy="3936561"/>
            <a:chOff x="10287596" y="5628769"/>
            <a:chExt cx="5837292" cy="3936561"/>
          </a:xfrm>
        </p:grpSpPr>
        <p:pic>
          <p:nvPicPr>
            <p:cNvPr id="1026" name="Picture 2" descr="100 bức tranh phong cảnh quê hương, tranh đồng quê đẹp nhất 2022.">
              <a:extLst>
                <a:ext uri="{FF2B5EF4-FFF2-40B4-BE49-F238E27FC236}">
                  <a16:creationId xmlns:a16="http://schemas.microsoft.com/office/drawing/2014/main" id="{284F6589-9EE2-6B22-43CB-2A1E9D117E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87596" y="5893748"/>
              <a:ext cx="5507373" cy="36715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5" name="Picture 14" descr="Push pin ">
              <a:extLst>
                <a:ext uri="{FF2B5EF4-FFF2-40B4-BE49-F238E27FC236}">
                  <a16:creationId xmlns:a16="http://schemas.microsoft.com/office/drawing/2014/main" id="{D9133630-7CF4-0F08-9641-A10127D594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042214">
              <a:off x="15429013" y="5628769"/>
              <a:ext cx="695875" cy="695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51855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4" name="Freeform 4"/>
          <p:cNvSpPr/>
          <p:nvPr/>
        </p:nvSpPr>
        <p:spPr>
          <a:xfrm flipH="1">
            <a:off x="0" y="9061768"/>
            <a:ext cx="1100599" cy="1118689"/>
          </a:xfrm>
          <a:custGeom>
            <a:avLst/>
            <a:gdLst/>
            <a:ahLst/>
            <a:cxnLst/>
            <a:rect l="l" t="t" r="r" b="b"/>
            <a:pathLst>
              <a:path w="1100599" h="1118689">
                <a:moveTo>
                  <a:pt x="1100599" y="0"/>
                </a:moveTo>
                <a:lnTo>
                  <a:pt x="0" y="0"/>
                </a:lnTo>
                <a:lnTo>
                  <a:pt x="0" y="1118689"/>
                </a:lnTo>
                <a:lnTo>
                  <a:pt x="1100599" y="1118689"/>
                </a:lnTo>
                <a:lnTo>
                  <a:pt x="11005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17100113" y="94778"/>
            <a:ext cx="1187887" cy="1207411"/>
          </a:xfrm>
          <a:custGeom>
            <a:avLst/>
            <a:gdLst/>
            <a:ahLst/>
            <a:cxnLst/>
            <a:rect l="l" t="t" r="r" b="b"/>
            <a:pathLst>
              <a:path w="1187887" h="1207411">
                <a:moveTo>
                  <a:pt x="0" y="1207411"/>
                </a:moveTo>
                <a:lnTo>
                  <a:pt x="1187888" y="1207411"/>
                </a:lnTo>
                <a:lnTo>
                  <a:pt x="1187888" y="0"/>
                </a:lnTo>
                <a:lnTo>
                  <a:pt x="0" y="0"/>
                </a:lnTo>
                <a:lnTo>
                  <a:pt x="0" y="120741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308723" y="9520418"/>
            <a:ext cx="2990163" cy="755696"/>
          </a:xfrm>
          <a:custGeom>
            <a:avLst/>
            <a:gdLst/>
            <a:ahLst/>
            <a:cxnLst/>
            <a:rect l="l" t="t" r="r" b="b"/>
            <a:pathLst>
              <a:path w="2990163" h="755696">
                <a:moveTo>
                  <a:pt x="0" y="0"/>
                </a:moveTo>
                <a:lnTo>
                  <a:pt x="2990163" y="0"/>
                </a:lnTo>
                <a:lnTo>
                  <a:pt x="2990163" y="755696"/>
                </a:lnTo>
                <a:lnTo>
                  <a:pt x="0" y="755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F37231E2-7B92-C2B4-DE3D-A8F9DE102862}"/>
              </a:ext>
            </a:extLst>
          </p:cNvPr>
          <p:cNvSpPr txBox="1"/>
          <p:nvPr/>
        </p:nvSpPr>
        <p:spPr>
          <a:xfrm>
            <a:off x="448256" y="1070341"/>
            <a:ext cx="17391488"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effectLst/>
                <a:latin typeface="Arial" panose="020B0604020202020204" pitchFamily="34" charset="0"/>
                <a:ea typeface="Times New Roman" panose="02020603050405020304" pitchFamily="18" charset="0"/>
                <a:cs typeface="Arial" panose="020B0604020202020204" pitchFamily="34" charset="0"/>
              </a:rPr>
              <a:t>CHỦ ĐỀ</a:t>
            </a:r>
            <a:r>
              <a:rPr lang="en-US" sz="8000" b="1" kern="0">
                <a:effectLst/>
                <a:latin typeface="Arial" panose="020B0604020202020204" pitchFamily="34" charset="0"/>
                <a:ea typeface="Times New Roman" panose="02020603050405020304" pitchFamily="18" charset="0"/>
                <a:cs typeface="Arial" panose="020B0604020202020204" pitchFamily="34" charset="0"/>
              </a:rPr>
              <a:t>.</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effectLst/>
                <a:latin typeface="Arial" panose="020B0604020202020204" pitchFamily="34" charset="0"/>
                <a:ea typeface="Times New Roman" panose="02020603050405020304" pitchFamily="18" charset="0"/>
                <a:cs typeface="Arial" panose="020B0604020202020204" pitchFamily="34" charset="0"/>
              </a:rPr>
              <a:t>QUÊ HƯƠNG EM TƯƠI ĐẸP</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3" name="Straight Connector 2">
            <a:extLst>
              <a:ext uri="{FF2B5EF4-FFF2-40B4-BE49-F238E27FC236}">
                <a16:creationId xmlns:a16="http://schemas.microsoft.com/office/drawing/2014/main" id="{E4A31253-7CBB-82D5-9FB8-ACE5335C2CAC}"/>
              </a:ext>
            </a:extLst>
          </p:cNvPr>
          <p:cNvCxnSpPr>
            <a:cxnSpLocks/>
          </p:cNvCxnSpPr>
          <p:nvPr/>
        </p:nvCxnSpPr>
        <p:spPr>
          <a:xfrm>
            <a:off x="1499379" y="5316336"/>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9CB9F18-CD35-AA18-5185-9940A611148B}"/>
              </a:ext>
            </a:extLst>
          </p:cNvPr>
          <p:cNvSpPr txBox="1"/>
          <p:nvPr/>
        </p:nvSpPr>
        <p:spPr>
          <a:xfrm>
            <a:off x="491018" y="5720871"/>
            <a:ext cx="17391488"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28 – Tiết</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2</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Xây dựng hành trình trải nghiệm</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4" name="Freeform 4"/>
          <p:cNvSpPr/>
          <p:nvPr/>
        </p:nvSpPr>
        <p:spPr>
          <a:xfrm rot="10317586">
            <a:off x="40110" y="9406654"/>
            <a:ext cx="1101596" cy="993673"/>
          </a:xfrm>
          <a:custGeom>
            <a:avLst/>
            <a:gdLst/>
            <a:ahLst/>
            <a:cxnLst/>
            <a:rect l="l" t="t" r="r" b="b"/>
            <a:pathLst>
              <a:path w="3001583" h="3004662">
                <a:moveTo>
                  <a:pt x="0" y="0"/>
                </a:moveTo>
                <a:lnTo>
                  <a:pt x="3001583" y="0"/>
                </a:lnTo>
                <a:lnTo>
                  <a:pt x="3001583" y="3004661"/>
                </a:lnTo>
                <a:lnTo>
                  <a:pt x="0" y="3004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7313397" y="0"/>
            <a:ext cx="795657" cy="1371600"/>
          </a:xfrm>
          <a:custGeom>
            <a:avLst/>
            <a:gdLst/>
            <a:ahLst/>
            <a:cxnLst/>
            <a:rect l="l" t="t" r="r" b="b"/>
            <a:pathLst>
              <a:path w="2348738" h="2296089">
                <a:moveTo>
                  <a:pt x="0" y="0"/>
                </a:moveTo>
                <a:lnTo>
                  <a:pt x="2348738" y="0"/>
                </a:lnTo>
                <a:lnTo>
                  <a:pt x="2348738" y="2296088"/>
                </a:lnTo>
                <a:lnTo>
                  <a:pt x="0" y="2296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383000" y="9641128"/>
            <a:ext cx="1895283" cy="645872"/>
          </a:xfrm>
          <a:custGeom>
            <a:avLst/>
            <a:gdLst/>
            <a:ahLst/>
            <a:cxnLst/>
            <a:rect l="l" t="t" r="r" b="b"/>
            <a:pathLst>
              <a:path w="3482853" h="1570450">
                <a:moveTo>
                  <a:pt x="0" y="0"/>
                </a:moveTo>
                <a:lnTo>
                  <a:pt x="3482852" y="0"/>
                </a:lnTo>
                <a:lnTo>
                  <a:pt x="3482852" y="1570450"/>
                </a:lnTo>
                <a:lnTo>
                  <a:pt x="0" y="15704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flipV="1">
            <a:off x="-106820" y="-12715"/>
            <a:ext cx="2164220" cy="812815"/>
          </a:xfrm>
          <a:custGeom>
            <a:avLst/>
            <a:gdLst/>
            <a:ahLst/>
            <a:cxnLst/>
            <a:rect l="l" t="t" r="r" b="b"/>
            <a:pathLst>
              <a:path w="3482853" h="1570450">
                <a:moveTo>
                  <a:pt x="3482852" y="1570450"/>
                </a:moveTo>
                <a:lnTo>
                  <a:pt x="0" y="1570450"/>
                </a:lnTo>
                <a:lnTo>
                  <a:pt x="0" y="0"/>
                </a:lnTo>
                <a:lnTo>
                  <a:pt x="3482852" y="0"/>
                </a:lnTo>
                <a:lnTo>
                  <a:pt x="3482852" y="157045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4E1F8709-613B-0459-8C13-7F220290FE27}"/>
              </a:ext>
            </a:extLst>
          </p:cNvPr>
          <p:cNvGrpSpPr/>
          <p:nvPr/>
        </p:nvGrpSpPr>
        <p:grpSpPr>
          <a:xfrm>
            <a:off x="838200" y="1964459"/>
            <a:ext cx="16611600" cy="3673286"/>
            <a:chOff x="838200" y="2045303"/>
            <a:chExt cx="16611600" cy="3673286"/>
          </a:xfrm>
        </p:grpSpPr>
        <p:grpSp>
          <p:nvGrpSpPr>
            <p:cNvPr id="10" name="Group 9">
              <a:extLst>
                <a:ext uri="{FF2B5EF4-FFF2-40B4-BE49-F238E27FC236}">
                  <a16:creationId xmlns:a16="http://schemas.microsoft.com/office/drawing/2014/main" id="{2F837D89-87B5-7899-1528-2627E7C0AB2A}"/>
                </a:ext>
              </a:extLst>
            </p:cNvPr>
            <p:cNvGrpSpPr/>
            <p:nvPr/>
          </p:nvGrpSpPr>
          <p:grpSpPr>
            <a:xfrm>
              <a:off x="838200" y="2476500"/>
              <a:ext cx="16611600" cy="3242089"/>
              <a:chOff x="838200" y="2476500"/>
              <a:chExt cx="16611600" cy="3242089"/>
            </a:xfrm>
          </p:grpSpPr>
          <p:sp>
            <p:nvSpPr>
              <p:cNvPr id="41" name="Freeform 7">
                <a:extLst>
                  <a:ext uri="{FF2B5EF4-FFF2-40B4-BE49-F238E27FC236}">
                    <a16:creationId xmlns:a16="http://schemas.microsoft.com/office/drawing/2014/main" id="{CF8A7A96-3050-459B-9BB0-D8A030E3046D}"/>
                  </a:ext>
                </a:extLst>
              </p:cNvPr>
              <p:cNvSpPr/>
              <p:nvPr/>
            </p:nvSpPr>
            <p:spPr>
              <a:xfrm>
                <a:off x="1366449" y="3082774"/>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42" name="Freeform 10">
                <a:extLst>
                  <a:ext uri="{FF2B5EF4-FFF2-40B4-BE49-F238E27FC236}">
                    <a16:creationId xmlns:a16="http://schemas.microsoft.com/office/drawing/2014/main" id="{9601109E-5B96-9811-BDE6-0475B5D95DD6}"/>
                  </a:ext>
                </a:extLst>
              </p:cNvPr>
              <p:cNvSpPr/>
              <p:nvPr/>
            </p:nvSpPr>
            <p:spPr>
              <a:xfrm>
                <a:off x="838200" y="2476500"/>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pic>
          <p:nvPicPr>
            <p:cNvPr id="39" name="Picture 12">
              <a:extLst>
                <a:ext uri="{FF2B5EF4-FFF2-40B4-BE49-F238E27FC236}">
                  <a16:creationId xmlns:a16="http://schemas.microsoft.com/office/drawing/2014/main" id="{9B0523F0-5BF6-E851-2637-6F1F302581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8977" y="2045303"/>
              <a:ext cx="985710" cy="646984"/>
            </a:xfrm>
            <a:prstGeom prst="rect">
              <a:avLst/>
            </a:prstGeom>
          </p:spPr>
        </p:pic>
        <p:sp>
          <p:nvSpPr>
            <p:cNvPr id="40" name="TextBox 39">
              <a:extLst>
                <a:ext uri="{FF2B5EF4-FFF2-40B4-BE49-F238E27FC236}">
                  <a16:creationId xmlns:a16="http://schemas.microsoft.com/office/drawing/2014/main" id="{2DFADA3C-DA99-0206-4E68-1F9983EA6952}"/>
                </a:ext>
              </a:extLst>
            </p:cNvPr>
            <p:cNvSpPr txBox="1"/>
            <p:nvPr/>
          </p:nvSpPr>
          <p:spPr>
            <a:xfrm>
              <a:off x="2933700" y="2830187"/>
              <a:ext cx="12420600"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những trải nghiệm cá nhân về cảnh quan thiên nhiên ở địa phương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7991003B-5B5D-68AB-7E92-769DF1EF7271}"/>
              </a:ext>
            </a:extLst>
          </p:cNvPr>
          <p:cNvGrpSpPr/>
          <p:nvPr/>
        </p:nvGrpSpPr>
        <p:grpSpPr>
          <a:xfrm>
            <a:off x="838200" y="5890332"/>
            <a:ext cx="16611600" cy="3673286"/>
            <a:chOff x="838200" y="2045303"/>
            <a:chExt cx="16611600" cy="3673286"/>
          </a:xfrm>
        </p:grpSpPr>
        <p:grpSp>
          <p:nvGrpSpPr>
            <p:cNvPr id="44" name="Group 43">
              <a:extLst>
                <a:ext uri="{FF2B5EF4-FFF2-40B4-BE49-F238E27FC236}">
                  <a16:creationId xmlns:a16="http://schemas.microsoft.com/office/drawing/2014/main" id="{5C406C0A-9595-0658-BDA6-55FF992948B5}"/>
                </a:ext>
              </a:extLst>
            </p:cNvPr>
            <p:cNvGrpSpPr/>
            <p:nvPr/>
          </p:nvGrpSpPr>
          <p:grpSpPr>
            <a:xfrm>
              <a:off x="838200" y="2476500"/>
              <a:ext cx="16611600" cy="3242089"/>
              <a:chOff x="838200" y="2476500"/>
              <a:chExt cx="16611600" cy="3242089"/>
            </a:xfrm>
          </p:grpSpPr>
          <p:sp>
            <p:nvSpPr>
              <p:cNvPr id="47" name="Freeform 7">
                <a:extLst>
                  <a:ext uri="{FF2B5EF4-FFF2-40B4-BE49-F238E27FC236}">
                    <a16:creationId xmlns:a16="http://schemas.microsoft.com/office/drawing/2014/main" id="{0C269FF1-50B9-C48A-5529-BC08FA3633B9}"/>
                  </a:ext>
                </a:extLst>
              </p:cNvPr>
              <p:cNvSpPr/>
              <p:nvPr/>
            </p:nvSpPr>
            <p:spPr>
              <a:xfrm>
                <a:off x="1366449" y="3082774"/>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48" name="Freeform 10">
                <a:extLst>
                  <a:ext uri="{FF2B5EF4-FFF2-40B4-BE49-F238E27FC236}">
                    <a16:creationId xmlns:a16="http://schemas.microsoft.com/office/drawing/2014/main" id="{8CDBC45B-B78A-28A6-ED70-BE28F237F1B5}"/>
                  </a:ext>
                </a:extLst>
              </p:cNvPr>
              <p:cNvSpPr/>
              <p:nvPr/>
            </p:nvSpPr>
            <p:spPr>
              <a:xfrm>
                <a:off x="838200" y="2476500"/>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pic>
          <p:nvPicPr>
            <p:cNvPr id="45" name="Picture 12">
              <a:extLst>
                <a:ext uri="{FF2B5EF4-FFF2-40B4-BE49-F238E27FC236}">
                  <a16:creationId xmlns:a16="http://schemas.microsoft.com/office/drawing/2014/main" id="{4A6B518D-AD0A-BF46-4391-39383F7CE0C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8977" y="2045303"/>
              <a:ext cx="985710" cy="646984"/>
            </a:xfrm>
            <a:prstGeom prst="rect">
              <a:avLst/>
            </a:prstGeom>
          </p:spPr>
        </p:pic>
        <p:sp>
          <p:nvSpPr>
            <p:cNvPr id="46" name="TextBox 45">
              <a:extLst>
                <a:ext uri="{FF2B5EF4-FFF2-40B4-BE49-F238E27FC236}">
                  <a16:creationId xmlns:a16="http://schemas.microsoft.com/office/drawing/2014/main" id="{028F56E5-B8F5-E18E-37C7-02E3C961F8BD}"/>
                </a:ext>
              </a:extLst>
            </p:cNvPr>
            <p:cNvSpPr txBox="1"/>
            <p:nvPr/>
          </p:nvSpPr>
          <p:spPr>
            <a:xfrm>
              <a:off x="2933700" y="2881945"/>
              <a:ext cx="12420600" cy="1824923"/>
            </a:xfrm>
            <a:prstGeom prst="rect">
              <a:avLst/>
            </a:prstGeom>
            <a:noFill/>
          </p:spPr>
          <p:txBody>
            <a:bodyPr wrap="square">
              <a:spAutoFit/>
            </a:bodyPr>
            <a:lstStyle/>
            <a:p>
              <a:pPr marR="0" algn="ctr">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2: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Xây dựng Hành trình trải nghiệm để giới thiệu về cảnh quan thiên nhiên ở địa phương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49" name="TextBox 48">
            <a:extLst>
              <a:ext uri="{FF2B5EF4-FFF2-40B4-BE49-F238E27FC236}">
                <a16:creationId xmlns:a16="http://schemas.microsoft.com/office/drawing/2014/main" id="{DE4E4E8D-FDF0-28FA-D0AE-C2D2C111593F}"/>
              </a:ext>
            </a:extLst>
          </p:cNvPr>
          <p:cNvSpPr txBox="1"/>
          <p:nvPr/>
        </p:nvSpPr>
        <p:spPr>
          <a:xfrm>
            <a:off x="3239245" y="846667"/>
            <a:ext cx="1233775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1+#ppt_w/2"/>
                                          </p:val>
                                        </p:tav>
                                        <p:tav tm="100000">
                                          <p:val>
                                            <p:strVal val="#ppt_x"/>
                                          </p:val>
                                        </p:tav>
                                      </p:tavLst>
                                    </p:anim>
                                    <p:anim calcmode="lin" valueType="num">
                                      <p:cBhvr additive="base">
                                        <p:cTn id="14"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23F34253-3978-6DBE-D1E5-E97E8E60C0DB}"/>
              </a:ext>
            </a:extLst>
          </p:cNvPr>
          <p:cNvGrpSpPr/>
          <p:nvPr/>
        </p:nvGrpSpPr>
        <p:grpSpPr>
          <a:xfrm>
            <a:off x="1028768" y="1028700"/>
            <a:ext cx="16230600" cy="8229600"/>
            <a:chOff x="0" y="0"/>
            <a:chExt cx="21083246" cy="10690097"/>
          </a:xfrm>
        </p:grpSpPr>
        <p:sp>
          <p:nvSpPr>
            <p:cNvPr id="10" name="Freeform 3">
              <a:extLst>
                <a:ext uri="{FF2B5EF4-FFF2-40B4-BE49-F238E27FC236}">
                  <a16:creationId xmlns:a16="http://schemas.microsoft.com/office/drawing/2014/main" id="{5FF3E19F-DC24-E412-8BD4-43FFFC0672FF}"/>
                </a:ext>
              </a:extLst>
            </p:cNvPr>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4">
              <a:extLst>
                <a:ext uri="{FF2B5EF4-FFF2-40B4-BE49-F238E27FC236}">
                  <a16:creationId xmlns:a16="http://schemas.microsoft.com/office/drawing/2014/main" id="{B36D43CF-64C7-2DEB-B09C-87D9B75514E4}"/>
                </a:ext>
              </a:extLst>
            </p:cNvPr>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 name="Group 56">
            <a:extLst>
              <a:ext uri="{FF2B5EF4-FFF2-40B4-BE49-F238E27FC236}">
                <a16:creationId xmlns:a16="http://schemas.microsoft.com/office/drawing/2014/main" id="{CBCAC120-3702-BF28-E79A-0838F59FFC75}"/>
              </a:ext>
            </a:extLst>
          </p:cNvPr>
          <p:cNvGrpSpPr/>
          <p:nvPr/>
        </p:nvGrpSpPr>
        <p:grpSpPr>
          <a:xfrm>
            <a:off x="15260207" y="-1985813"/>
            <a:ext cx="2064546" cy="4497188"/>
            <a:chOff x="0" y="0"/>
            <a:chExt cx="3274223" cy="7492630"/>
          </a:xfrm>
        </p:grpSpPr>
        <p:sp>
          <p:nvSpPr>
            <p:cNvPr id="14" name="AutoShape 57">
              <a:extLst>
                <a:ext uri="{FF2B5EF4-FFF2-40B4-BE49-F238E27FC236}">
                  <a16:creationId xmlns:a16="http://schemas.microsoft.com/office/drawing/2014/main" id="{EDD662AF-DCE8-4DF2-84EC-0296DEBA392D}"/>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58">
              <a:extLst>
                <a:ext uri="{FF2B5EF4-FFF2-40B4-BE49-F238E27FC236}">
                  <a16:creationId xmlns:a16="http://schemas.microsoft.com/office/drawing/2014/main" id="{465DA34B-CCA3-9518-3E98-0B3B4C68172D}"/>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59">
              <a:extLst>
                <a:ext uri="{FF2B5EF4-FFF2-40B4-BE49-F238E27FC236}">
                  <a16:creationId xmlns:a16="http://schemas.microsoft.com/office/drawing/2014/main" id="{5197E185-1216-3B83-8DBA-52E12A00B265}"/>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60">
              <a:extLst>
                <a:ext uri="{FF2B5EF4-FFF2-40B4-BE49-F238E27FC236}">
                  <a16:creationId xmlns:a16="http://schemas.microsoft.com/office/drawing/2014/main" id="{0B23A9A5-0A0B-C687-C961-D61478692580}"/>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9" name="Group 56">
            <a:extLst>
              <a:ext uri="{FF2B5EF4-FFF2-40B4-BE49-F238E27FC236}">
                <a16:creationId xmlns:a16="http://schemas.microsoft.com/office/drawing/2014/main" id="{8147B662-F962-2319-456D-62265AA77B5C}"/>
              </a:ext>
            </a:extLst>
          </p:cNvPr>
          <p:cNvGrpSpPr/>
          <p:nvPr/>
        </p:nvGrpSpPr>
        <p:grpSpPr>
          <a:xfrm>
            <a:off x="1053074" y="-1985813"/>
            <a:ext cx="2064546" cy="4497188"/>
            <a:chOff x="0" y="0"/>
            <a:chExt cx="3274223" cy="7492630"/>
          </a:xfrm>
        </p:grpSpPr>
        <p:sp>
          <p:nvSpPr>
            <p:cNvPr id="20" name="AutoShape 57">
              <a:extLst>
                <a:ext uri="{FF2B5EF4-FFF2-40B4-BE49-F238E27FC236}">
                  <a16:creationId xmlns:a16="http://schemas.microsoft.com/office/drawing/2014/main" id="{C11B6A46-2A13-F31A-598B-F42D41D24A41}"/>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58">
              <a:extLst>
                <a:ext uri="{FF2B5EF4-FFF2-40B4-BE49-F238E27FC236}">
                  <a16:creationId xmlns:a16="http://schemas.microsoft.com/office/drawing/2014/main" id="{4A96D680-9C4D-1BC2-316C-CDEE21880031}"/>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59">
              <a:extLst>
                <a:ext uri="{FF2B5EF4-FFF2-40B4-BE49-F238E27FC236}">
                  <a16:creationId xmlns:a16="http://schemas.microsoft.com/office/drawing/2014/main" id="{898BF187-6A35-9459-4382-371844589049}"/>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60">
              <a:extLst>
                <a:ext uri="{FF2B5EF4-FFF2-40B4-BE49-F238E27FC236}">
                  <a16:creationId xmlns:a16="http://schemas.microsoft.com/office/drawing/2014/main" id="{A9233445-286A-97CC-BD7D-9A355BCFBB1F}"/>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4" name="TextBox 20">
            <a:extLst>
              <a:ext uri="{FF2B5EF4-FFF2-40B4-BE49-F238E27FC236}">
                <a16:creationId xmlns:a16="http://schemas.microsoft.com/office/drawing/2014/main" id="{EFAF016A-AB69-A349-1528-DF499BC979C5}"/>
              </a:ext>
            </a:extLst>
          </p:cNvPr>
          <p:cNvSpPr txBox="1"/>
          <p:nvPr/>
        </p:nvSpPr>
        <p:spPr>
          <a:xfrm>
            <a:off x="2613010" y="2327693"/>
            <a:ext cx="12904576" cy="5726824"/>
          </a:xfrm>
          <a:prstGeom prst="rect">
            <a:avLst/>
          </a:prstGeom>
        </p:spPr>
        <p:txBody>
          <a:bodyPr wrap="square" lIns="0" tIns="0" rIns="0" bIns="0" rtlCol="0" anchor="t">
            <a:spAutoFit/>
          </a:bodyPr>
          <a:lstStyle/>
          <a:p>
            <a:pPr lvl="0" algn="ctr">
              <a:lnSpc>
                <a:spcPct val="150000"/>
              </a:lnSpc>
              <a:defRPr/>
            </a:pPr>
            <a:r>
              <a:rPr lang="vi-VN" sz="6400" b="1">
                <a:solidFill>
                  <a:prstClr val="black"/>
                </a:solidFill>
                <a:ea typeface="Calibri" panose="020F0502020204030204" pitchFamily="34" charset="0"/>
                <a:cs typeface="Arial" panose="020B0604020202020204" pitchFamily="34" charset="0"/>
              </a:rPr>
              <a:t>Hoạt động 1: </a:t>
            </a:r>
            <a:endParaRPr lang="en-US" sz="6400" b="1">
              <a:solidFill>
                <a:prstClr val="black"/>
              </a:solidFill>
              <a:ea typeface="Calibri" panose="020F0502020204030204" pitchFamily="34" charset="0"/>
              <a:cs typeface="Arial" panose="020B0604020202020204" pitchFamily="34" charset="0"/>
            </a:endParaRPr>
          </a:p>
          <a:p>
            <a:pPr lvl="0" algn="ctr">
              <a:lnSpc>
                <a:spcPct val="150000"/>
              </a:lnSpc>
              <a:defRPr/>
            </a:pPr>
            <a:r>
              <a:rPr lang="vi-VN" sz="6400" b="1">
                <a:solidFill>
                  <a:prstClr val="black"/>
                </a:solidFill>
                <a:ea typeface="Calibri" panose="020F0502020204030204" pitchFamily="34" charset="0"/>
                <a:cs typeface="Arial" panose="020B0604020202020204" pitchFamily="34" charset="0"/>
              </a:rPr>
              <a:t>Chia sẻ những trải nghiệm cá nhân về cảnh quan thiên nhiên ở địa phương</a:t>
            </a:r>
          </a:p>
        </p:txBody>
      </p:sp>
      <p:sp>
        <p:nvSpPr>
          <p:cNvPr id="5" name="Freeform 5"/>
          <p:cNvSpPr/>
          <p:nvPr/>
        </p:nvSpPr>
        <p:spPr>
          <a:xfrm>
            <a:off x="16459200" y="8077200"/>
            <a:ext cx="1828800" cy="2209800"/>
          </a:xfrm>
          <a:custGeom>
            <a:avLst/>
            <a:gdLst/>
            <a:ahLst/>
            <a:cxnLst/>
            <a:rect l="l" t="t" r="r" b="b"/>
            <a:pathLst>
              <a:path w="3060897" h="2992284">
                <a:moveTo>
                  <a:pt x="0" y="0"/>
                </a:moveTo>
                <a:lnTo>
                  <a:pt x="3060897" y="0"/>
                </a:lnTo>
                <a:lnTo>
                  <a:pt x="3060897" y="2992285"/>
                </a:lnTo>
                <a:lnTo>
                  <a:pt x="0" y="2992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32657" y="9067800"/>
            <a:ext cx="1371600" cy="1219200"/>
          </a:xfrm>
          <a:custGeom>
            <a:avLst/>
            <a:gdLst/>
            <a:ahLst/>
            <a:cxnLst/>
            <a:rect l="l" t="t" r="r" b="b"/>
            <a:pathLst>
              <a:path w="3138541" h="2815176">
                <a:moveTo>
                  <a:pt x="0" y="0"/>
                </a:moveTo>
                <a:lnTo>
                  <a:pt x="3138542" y="0"/>
                </a:lnTo>
                <a:lnTo>
                  <a:pt x="3138542" y="2815177"/>
                </a:lnTo>
                <a:lnTo>
                  <a:pt x="0" y="28151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6" name="Freeform 6"/>
          <p:cNvSpPr/>
          <p:nvPr/>
        </p:nvSpPr>
        <p:spPr>
          <a:xfrm>
            <a:off x="16817649" y="0"/>
            <a:ext cx="1184838" cy="1166984"/>
          </a:xfrm>
          <a:custGeom>
            <a:avLst/>
            <a:gdLst/>
            <a:ahLst/>
            <a:cxnLst/>
            <a:rect l="l" t="t" r="r" b="b"/>
            <a:pathLst>
              <a:path w="2716495" h="2436614">
                <a:moveTo>
                  <a:pt x="0" y="0"/>
                </a:moveTo>
                <a:lnTo>
                  <a:pt x="2716495" y="0"/>
                </a:lnTo>
                <a:lnTo>
                  <a:pt x="2716495" y="2436613"/>
                </a:lnTo>
                <a:lnTo>
                  <a:pt x="0" y="2436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31EAC144-01BD-79F9-1E81-FD528310B6CE}"/>
              </a:ext>
            </a:extLst>
          </p:cNvPr>
          <p:cNvSpPr/>
          <p:nvPr/>
        </p:nvSpPr>
        <p:spPr>
          <a:xfrm>
            <a:off x="218105" y="169391"/>
            <a:ext cx="1905000" cy="1044691"/>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8AB41F8-2042-2327-C006-306AAF18E7D4}"/>
              </a:ext>
            </a:extLst>
          </p:cNvPr>
          <p:cNvGrpSpPr/>
          <p:nvPr/>
        </p:nvGrpSpPr>
        <p:grpSpPr>
          <a:xfrm>
            <a:off x="5446400" y="0"/>
            <a:ext cx="7583876" cy="1388058"/>
            <a:chOff x="4834930" y="84191"/>
            <a:chExt cx="7359542" cy="1232175"/>
          </a:xfrm>
        </p:grpSpPr>
        <p:sp>
          <p:nvSpPr>
            <p:cNvPr id="7" name="Round Same Side Corner Rectangle 11">
              <a:extLst>
                <a:ext uri="{FF2B5EF4-FFF2-40B4-BE49-F238E27FC236}">
                  <a16:creationId xmlns:a16="http://schemas.microsoft.com/office/drawing/2014/main" id="{0927AEB9-5AB2-7BEA-BFFB-4407095C8AAE}"/>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57E8B1A-68E4-4FCD-0F1F-9F3D90B29DA1}"/>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15" name="Rounded Rectangle 19">
            <a:extLst>
              <a:ext uri="{FF2B5EF4-FFF2-40B4-BE49-F238E27FC236}">
                <a16:creationId xmlns:a16="http://schemas.microsoft.com/office/drawing/2014/main" id="{48F0283C-C51A-09B6-8429-43903B056E55}"/>
              </a:ext>
            </a:extLst>
          </p:cNvPr>
          <p:cNvSpPr/>
          <p:nvPr/>
        </p:nvSpPr>
        <p:spPr>
          <a:xfrm>
            <a:off x="9589664" y="4528768"/>
            <a:ext cx="7783935" cy="22416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a:cs typeface="Arial" panose="020B0604020202020204" pitchFamily="34" charset="0"/>
              </a:rPr>
              <a:t>Dạng cảnh quan</a:t>
            </a:r>
            <a:endParaRPr lang="en-US" sz="3800" dirty="0">
              <a:solidFill>
                <a:schemeClr val="tx1"/>
              </a:solidFill>
              <a:latin typeface="Arial" panose="020B0604020202020204" pitchFamily="34" charset="0"/>
              <a:cs typeface="Arial" panose="020B0604020202020204" pitchFamily="34" charset="0"/>
            </a:endParaRPr>
          </a:p>
        </p:txBody>
      </p:sp>
      <p:sp>
        <p:nvSpPr>
          <p:cNvPr id="16" name="Rounded Rectangle 23">
            <a:extLst>
              <a:ext uri="{FF2B5EF4-FFF2-40B4-BE49-F238E27FC236}">
                <a16:creationId xmlns:a16="http://schemas.microsoft.com/office/drawing/2014/main" id="{075C3BA8-DDDF-E758-F35C-E88A39F7851B}"/>
              </a:ext>
            </a:extLst>
          </p:cNvPr>
          <p:cNvSpPr/>
          <p:nvPr/>
        </p:nvSpPr>
        <p:spPr>
          <a:xfrm>
            <a:off x="9572286" y="7229417"/>
            <a:ext cx="7801314" cy="2349433"/>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a:cs typeface="Arial" panose="020B0604020202020204" pitchFamily="34" charset="0"/>
              </a:rPr>
              <a:t>Những trải nghiệm thực tế về cảnh quan,...</a:t>
            </a:r>
            <a:endParaRPr lang="en-US" sz="3800" dirty="0">
              <a:solidFill>
                <a:schemeClr val="tx1"/>
              </a:solidFill>
              <a:latin typeface="Arial" panose="020B0604020202020204" pitchFamily="34" charset="0"/>
              <a:cs typeface="Arial" panose="020B0604020202020204" pitchFamily="34" charset="0"/>
            </a:endParaRPr>
          </a:p>
        </p:txBody>
      </p:sp>
      <p:sp>
        <p:nvSpPr>
          <p:cNvPr id="17" name="Rounded Rectangle 19">
            <a:extLst>
              <a:ext uri="{FF2B5EF4-FFF2-40B4-BE49-F238E27FC236}">
                <a16:creationId xmlns:a16="http://schemas.microsoft.com/office/drawing/2014/main" id="{7C7AB835-0E70-7E48-E626-A581EF52A33E}"/>
              </a:ext>
            </a:extLst>
          </p:cNvPr>
          <p:cNvSpPr/>
          <p:nvPr/>
        </p:nvSpPr>
        <p:spPr>
          <a:xfrm>
            <a:off x="9525001" y="2062989"/>
            <a:ext cx="7848598" cy="200674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cs typeface="Arial" panose="020B0604020202020204" pitchFamily="34" charset="0"/>
              </a:rPr>
              <a:t>Tên cảnh quan</a:t>
            </a:r>
            <a:endParaRPr lang="en-US" sz="3800" dirty="0">
              <a:solidFill>
                <a:schemeClr val="tx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A3CC6C7F-661C-904D-DAA6-4E6680AAFCEA}"/>
              </a:ext>
            </a:extLst>
          </p:cNvPr>
          <p:cNvGrpSpPr/>
          <p:nvPr/>
        </p:nvGrpSpPr>
        <p:grpSpPr>
          <a:xfrm rot="16200000">
            <a:off x="7928573" y="4105285"/>
            <a:ext cx="2692870" cy="659791"/>
            <a:chOff x="6498137" y="3625822"/>
            <a:chExt cx="558104" cy="973671"/>
          </a:xfrm>
        </p:grpSpPr>
        <p:cxnSp>
          <p:nvCxnSpPr>
            <p:cNvPr id="19" name="Straight Connector 18">
              <a:extLst>
                <a:ext uri="{FF2B5EF4-FFF2-40B4-BE49-F238E27FC236}">
                  <a16:creationId xmlns:a16="http://schemas.microsoft.com/office/drawing/2014/main" id="{90C64973-6E6E-3531-6F6A-16B6DC7CA9B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A27B35-21E2-7F98-1C56-F951BFD54993}"/>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793B4D0-4032-29FE-413B-30A44A5734AB}"/>
              </a:ext>
            </a:extLst>
          </p:cNvPr>
          <p:cNvGrpSpPr/>
          <p:nvPr/>
        </p:nvGrpSpPr>
        <p:grpSpPr>
          <a:xfrm rot="16200000" flipH="1">
            <a:off x="6486066" y="5547795"/>
            <a:ext cx="5497979" cy="579888"/>
            <a:chOff x="6498137" y="3625822"/>
            <a:chExt cx="558104" cy="973671"/>
          </a:xfrm>
        </p:grpSpPr>
        <p:cxnSp>
          <p:nvCxnSpPr>
            <p:cNvPr id="22" name="Straight Connector 21">
              <a:extLst>
                <a:ext uri="{FF2B5EF4-FFF2-40B4-BE49-F238E27FC236}">
                  <a16:creationId xmlns:a16="http://schemas.microsoft.com/office/drawing/2014/main" id="{79FE9C7D-6484-40B3-8DD0-B9B804C48188}"/>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274F8A-2877-6C91-7E1B-EB37590AD50F}"/>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82E0ED4-CAA3-ACEF-BEFC-7F802BE21D84}"/>
              </a:ext>
            </a:extLst>
          </p:cNvPr>
          <p:cNvGrpSpPr/>
          <p:nvPr/>
        </p:nvGrpSpPr>
        <p:grpSpPr>
          <a:xfrm rot="16200000">
            <a:off x="8043455" y="7025278"/>
            <a:ext cx="2463108" cy="659793"/>
            <a:chOff x="6498137" y="3625822"/>
            <a:chExt cx="558104" cy="973671"/>
          </a:xfrm>
        </p:grpSpPr>
        <p:cxnSp>
          <p:nvCxnSpPr>
            <p:cNvPr id="25" name="Straight Connector 24">
              <a:extLst>
                <a:ext uri="{FF2B5EF4-FFF2-40B4-BE49-F238E27FC236}">
                  <a16:creationId xmlns:a16="http://schemas.microsoft.com/office/drawing/2014/main" id="{7178E39D-3823-0CC4-9CEB-8E9724F71E5B}"/>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D7E206-D4E8-4FB3-18C3-D06D950316F2}"/>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B068BC7-E625-7ED8-C317-1428AEF2A6D0}"/>
              </a:ext>
            </a:extLst>
          </p:cNvPr>
          <p:cNvGrpSpPr/>
          <p:nvPr/>
        </p:nvGrpSpPr>
        <p:grpSpPr>
          <a:xfrm>
            <a:off x="914400" y="2062989"/>
            <a:ext cx="7403540" cy="7347708"/>
            <a:chOff x="-127973" y="667065"/>
            <a:chExt cx="7403540" cy="7566472"/>
          </a:xfrm>
        </p:grpSpPr>
        <p:sp>
          <p:nvSpPr>
            <p:cNvPr id="28" name="Rectangle: Rounded Corners 27">
              <a:extLst>
                <a:ext uri="{FF2B5EF4-FFF2-40B4-BE49-F238E27FC236}">
                  <a16:creationId xmlns:a16="http://schemas.microsoft.com/office/drawing/2014/main" id="{E760130A-9EF6-E9C5-A7A9-B9B63CA47E79}"/>
                </a:ext>
              </a:extLst>
            </p:cNvPr>
            <p:cNvSpPr/>
            <p:nvPr/>
          </p:nvSpPr>
          <p:spPr>
            <a:xfrm>
              <a:off x="-127973" y="667065"/>
              <a:ext cx="7403540" cy="7566472"/>
            </a:xfrm>
            <a:prstGeom prst="roundRect">
              <a:avLst/>
            </a:prstGeom>
            <a:solidFill>
              <a:srgbClr val="FFE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Cả lớp chia thành các nhóm và mỗi thành viên của nhóm nhận một tấm thẻ, bìa để ghi lại thông tin về một cảnh quan thiên nhiên mà mình biết:</a:t>
              </a:r>
            </a:p>
          </p:txBody>
        </p:sp>
        <p:pic>
          <p:nvPicPr>
            <p:cNvPr id="29" name="Picture 6">
              <a:extLst>
                <a:ext uri="{FF2B5EF4-FFF2-40B4-BE49-F238E27FC236}">
                  <a16:creationId xmlns:a16="http://schemas.microsoft.com/office/drawing/2014/main" id="{654D1ABF-DB7C-2036-E3FA-3AA2E797B610}"/>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9832" y="667065"/>
              <a:ext cx="1687929" cy="1647843"/>
            </a:xfrm>
            <a:prstGeom prst="rect">
              <a:avLst/>
            </a:prstGeom>
          </p:spPr>
        </p:pic>
      </p:grpSp>
      <p:pic>
        <p:nvPicPr>
          <p:cNvPr id="30" name="Picture 29" descr="A group of people using laptops&#10;&#10;Description automatically generated with medium confidence">
            <a:extLst>
              <a:ext uri="{FF2B5EF4-FFF2-40B4-BE49-F238E27FC236}">
                <a16:creationId xmlns:a16="http://schemas.microsoft.com/office/drawing/2014/main" id="{5F56615C-934A-BE83-5622-F49C44BB4B4A}"/>
              </a:ext>
            </a:extLst>
          </p:cNvPr>
          <p:cNvPicPr>
            <a:picLocks noChangeAspect="1"/>
          </p:cNvPicPr>
          <p:nvPr/>
        </p:nvPicPr>
        <p:blipFill rotWithShape="1">
          <a:blip r:embed="rId8">
            <a:extLst>
              <a:ext uri="{28A0092B-C50C-407E-A947-70E740481C1C}">
                <a14:useLocalDpi xmlns:a14="http://schemas.microsoft.com/office/drawing/2010/main" val="0"/>
              </a:ext>
            </a:extLst>
          </a:blip>
          <a:srcRect t="13421" b="21109"/>
          <a:stretch/>
        </p:blipFill>
        <p:spPr>
          <a:xfrm>
            <a:off x="2499325" y="7962900"/>
            <a:ext cx="3879076" cy="2539600"/>
          </a:xfrm>
          <a:prstGeom prst="rect">
            <a:avLst/>
          </a:prstGeom>
        </p:spPr>
      </p:pic>
    </p:spTree>
    <p:extLst>
      <p:ext uri="{BB962C8B-B14F-4D97-AF65-F5344CB8AC3E}">
        <p14:creationId xmlns:p14="http://schemas.microsoft.com/office/powerpoint/2010/main" val="32677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4" name="Freeform 24"/>
          <p:cNvSpPr/>
          <p:nvPr/>
        </p:nvSpPr>
        <p:spPr>
          <a:xfrm>
            <a:off x="16702592" y="0"/>
            <a:ext cx="1739761" cy="1562100"/>
          </a:xfrm>
          <a:custGeom>
            <a:avLst/>
            <a:gdLst/>
            <a:ahLst/>
            <a:cxnLst/>
            <a:rect l="l" t="t" r="r" b="b"/>
            <a:pathLst>
              <a:path w="1995550" h="1861396">
                <a:moveTo>
                  <a:pt x="0" y="0"/>
                </a:moveTo>
                <a:lnTo>
                  <a:pt x="1995550" y="0"/>
                </a:lnTo>
                <a:lnTo>
                  <a:pt x="1995550" y="1861396"/>
                </a:lnTo>
                <a:lnTo>
                  <a:pt x="0" y="1861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7" name="Freeform 47"/>
          <p:cNvSpPr/>
          <p:nvPr/>
        </p:nvSpPr>
        <p:spPr>
          <a:xfrm>
            <a:off x="0" y="180323"/>
            <a:ext cx="2438400" cy="513706"/>
          </a:xfrm>
          <a:custGeom>
            <a:avLst/>
            <a:gdLst/>
            <a:ahLst/>
            <a:cxnLst/>
            <a:rect l="l" t="t" r="r" b="b"/>
            <a:pathLst>
              <a:path w="3150440" h="796202">
                <a:moveTo>
                  <a:pt x="0" y="0"/>
                </a:moveTo>
                <a:lnTo>
                  <a:pt x="3150440" y="0"/>
                </a:lnTo>
                <a:lnTo>
                  <a:pt x="3150440" y="796202"/>
                </a:lnTo>
                <a:lnTo>
                  <a:pt x="0" y="796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50272BF-CA49-3BA5-B6EE-7F47B6F3980B}"/>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9A76C883-2219-A871-F930-1445A8EB44AA}"/>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98D38D5-3DB1-A19E-A0AF-3C7569A2329A}"/>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THAM KHẢO</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040B14A-F9BC-9A1A-A619-6CC22A85A809}"/>
              </a:ext>
            </a:extLst>
          </p:cNvPr>
          <p:cNvGrpSpPr/>
          <p:nvPr/>
        </p:nvGrpSpPr>
        <p:grpSpPr>
          <a:xfrm>
            <a:off x="0" y="1781435"/>
            <a:ext cx="15490732" cy="1452164"/>
            <a:chOff x="0" y="1906311"/>
            <a:chExt cx="15490732" cy="1452164"/>
          </a:xfrm>
        </p:grpSpPr>
        <p:sp>
          <p:nvSpPr>
            <p:cNvPr id="8" name="Rectangle 7">
              <a:extLst>
                <a:ext uri="{FF2B5EF4-FFF2-40B4-BE49-F238E27FC236}">
                  <a16:creationId xmlns:a16="http://schemas.microsoft.com/office/drawing/2014/main" id="{070378F0-B052-7623-4109-25021FBC5121}"/>
                </a:ext>
              </a:extLst>
            </p:cNvPr>
            <p:cNvSpPr/>
            <p:nvPr/>
          </p:nvSpPr>
          <p:spPr>
            <a:xfrm>
              <a:off x="0" y="2101291"/>
              <a:ext cx="14706600" cy="12571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Các em </a:t>
              </a:r>
              <a:r>
                <a:rPr lang="vi-VN" sz="4000" b="1">
                  <a:solidFill>
                    <a:schemeClr val="tx2">
                      <a:lumMod val="50000"/>
                    </a:schemeClr>
                  </a:solidFill>
                  <a:latin typeface="Arial" panose="020B0604020202020204" pitchFamily="34" charset="0"/>
                  <a:cs typeface="Arial" panose="020B0604020202020204" pitchFamily="34" charset="0"/>
                </a:rPr>
                <a:t>chọn một số cảnh quan </a:t>
              </a:r>
              <a:r>
                <a:rPr lang="en-US" sz="4000" b="1">
                  <a:solidFill>
                    <a:schemeClr val="tx2">
                      <a:lumMod val="50000"/>
                    </a:schemeClr>
                  </a:solidFill>
                  <a:latin typeface="Arial" panose="020B0604020202020204" pitchFamily="34" charset="0"/>
                  <a:cs typeface="Arial" panose="020B0604020202020204" pitchFamily="34" charset="0"/>
                </a:rPr>
                <a:t>dưới đây </a:t>
              </a:r>
              <a:r>
                <a:rPr lang="vi-VN" sz="4000" b="1">
                  <a:solidFill>
                    <a:schemeClr val="tx2">
                      <a:lumMod val="50000"/>
                    </a:schemeClr>
                  </a:solidFill>
                  <a:latin typeface="Arial" panose="020B0604020202020204" pitchFamily="34" charset="0"/>
                  <a:cs typeface="Arial" panose="020B0604020202020204" pitchFamily="34" charset="0"/>
                </a:rPr>
                <a:t>như</a:t>
              </a:r>
              <a:r>
                <a:rPr lang="en-US" sz="4000" b="1">
                  <a:solidFill>
                    <a:schemeClr val="tx2">
                      <a:lumMod val="50000"/>
                    </a:schemeClr>
                  </a:solidFill>
                  <a:latin typeface="Arial" panose="020B0604020202020204" pitchFamily="34" charset="0"/>
                  <a:cs typeface="Arial" panose="020B0604020202020204" pitchFamily="34" charset="0"/>
                </a:rPr>
                <a:t>:</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24FE6B2C-D514-40FC-B605-D41E0544F6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22468" y="1906311"/>
              <a:ext cx="1568264" cy="1446721"/>
            </a:xfrm>
            <a:prstGeom prst="rect">
              <a:avLst/>
            </a:prstGeom>
          </p:spPr>
        </p:pic>
      </p:grpSp>
      <p:sp>
        <p:nvSpPr>
          <p:cNvPr id="10" name="Rectangle: Rounded Corners 9">
            <a:extLst>
              <a:ext uri="{FF2B5EF4-FFF2-40B4-BE49-F238E27FC236}">
                <a16:creationId xmlns:a16="http://schemas.microsoft.com/office/drawing/2014/main" id="{47FA5797-5E1D-C12F-7F3F-9360FBA42006}"/>
              </a:ext>
            </a:extLst>
          </p:cNvPr>
          <p:cNvSpPr/>
          <p:nvPr/>
        </p:nvSpPr>
        <p:spPr>
          <a:xfrm>
            <a:off x="838200" y="3816513"/>
            <a:ext cx="4912212" cy="19365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Sông</a:t>
            </a:r>
            <a:endParaRPr lang="en-US" sz="40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9AA60C7-651E-95B4-C91E-90D1351A03AC}"/>
              </a:ext>
            </a:extLst>
          </p:cNvPr>
          <p:cNvSpPr/>
          <p:nvPr/>
        </p:nvSpPr>
        <p:spPr>
          <a:xfrm>
            <a:off x="6720552" y="3816513"/>
            <a:ext cx="4912211" cy="19365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Hồ</a:t>
            </a:r>
            <a:endParaRPr lang="en-US" sz="40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436EF2D-065F-623C-EF6F-914EF6744101}"/>
              </a:ext>
            </a:extLst>
          </p:cNvPr>
          <p:cNvSpPr/>
          <p:nvPr/>
        </p:nvSpPr>
        <p:spPr>
          <a:xfrm>
            <a:off x="12537589" y="3816513"/>
            <a:ext cx="4912211" cy="19365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Biển</a:t>
            </a:r>
            <a:endParaRPr lang="en-US" sz="4000" dirty="0">
              <a:solidFill>
                <a:schemeClr val="tx1"/>
              </a:solidFill>
              <a:latin typeface="Arial" panose="020B0604020202020204" pitchFamily="34" charset="0"/>
              <a:cs typeface="Arial" panose="020B0604020202020204" pitchFamily="34" charset="0"/>
            </a:endParaRPr>
          </a:p>
        </p:txBody>
      </p:sp>
      <p:pic>
        <p:nvPicPr>
          <p:cNvPr id="17" name="Picture 4" descr="Tỉnh thành nào của Việt Nam có nhiều con sông chảy qua nhất?">
            <a:extLst>
              <a:ext uri="{FF2B5EF4-FFF2-40B4-BE49-F238E27FC236}">
                <a16:creationId xmlns:a16="http://schemas.microsoft.com/office/drawing/2014/main" id="{84C9E05B-376A-E1AF-5528-9C32F465B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129" y="6346900"/>
            <a:ext cx="5498353" cy="3390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Những hồ nước cực đẹp được du khách yêu thích nhất Việt Nam | Báo Dân trí">
            <a:extLst>
              <a:ext uri="{FF2B5EF4-FFF2-40B4-BE49-F238E27FC236}">
                <a16:creationId xmlns:a16="http://schemas.microsoft.com/office/drawing/2014/main" id="{8BD72DE2-9E39-DD21-89CE-750839694F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3182" y="6357786"/>
            <a:ext cx="4561635" cy="3357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Bãi biển – Wikipedia tiếng Việt">
            <a:extLst>
              <a:ext uri="{FF2B5EF4-FFF2-40B4-BE49-F238E27FC236}">
                <a16:creationId xmlns:a16="http://schemas.microsoft.com/office/drawing/2014/main" id="{CFE37372-69BF-6503-A95F-744DC3996D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58870" y="6357786"/>
            <a:ext cx="5069648" cy="3379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35202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par>
                                <p:cTn id="26" presetID="16" presetClass="entr" presetSubtype="37"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barn(outVertical)">
                                      <p:cBhvr>
                                        <p:cTn id="28" dur="500"/>
                                        <p:tgtEl>
                                          <p:spTgt spid="205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barn(inVertical)">
                                      <p:cBhvr>
                                        <p:cTn id="3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EA"/>
        </a:solidFill>
        <a:effectLst/>
      </p:bgPr>
    </p:bg>
    <p:spTree>
      <p:nvGrpSpPr>
        <p:cNvPr id="1" name=""/>
        <p:cNvGrpSpPr/>
        <p:nvPr/>
      </p:nvGrpSpPr>
      <p:grpSpPr>
        <a:xfrm>
          <a:off x="0" y="0"/>
          <a:ext cx="0" cy="0"/>
          <a:chOff x="0" y="0"/>
          <a:chExt cx="0" cy="0"/>
        </a:xfrm>
      </p:grpSpPr>
      <p:sp>
        <p:nvSpPr>
          <p:cNvPr id="24" name="Freeform 24"/>
          <p:cNvSpPr/>
          <p:nvPr/>
        </p:nvSpPr>
        <p:spPr>
          <a:xfrm>
            <a:off x="16702592" y="0"/>
            <a:ext cx="1739761" cy="1562100"/>
          </a:xfrm>
          <a:custGeom>
            <a:avLst/>
            <a:gdLst/>
            <a:ahLst/>
            <a:cxnLst/>
            <a:rect l="l" t="t" r="r" b="b"/>
            <a:pathLst>
              <a:path w="1995550" h="1861396">
                <a:moveTo>
                  <a:pt x="0" y="0"/>
                </a:moveTo>
                <a:lnTo>
                  <a:pt x="1995550" y="0"/>
                </a:lnTo>
                <a:lnTo>
                  <a:pt x="1995550" y="1861396"/>
                </a:lnTo>
                <a:lnTo>
                  <a:pt x="0" y="1861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7" name="Freeform 47"/>
          <p:cNvSpPr/>
          <p:nvPr/>
        </p:nvSpPr>
        <p:spPr>
          <a:xfrm>
            <a:off x="0" y="180323"/>
            <a:ext cx="2438400" cy="513706"/>
          </a:xfrm>
          <a:custGeom>
            <a:avLst/>
            <a:gdLst/>
            <a:ahLst/>
            <a:cxnLst/>
            <a:rect l="l" t="t" r="r" b="b"/>
            <a:pathLst>
              <a:path w="3150440" h="796202">
                <a:moveTo>
                  <a:pt x="0" y="0"/>
                </a:moveTo>
                <a:lnTo>
                  <a:pt x="3150440" y="0"/>
                </a:lnTo>
                <a:lnTo>
                  <a:pt x="3150440" y="796202"/>
                </a:lnTo>
                <a:lnTo>
                  <a:pt x="0" y="796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50272BF-CA49-3BA5-B6EE-7F47B6F3980B}"/>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9A76C883-2219-A871-F930-1445A8EB44AA}"/>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98D38D5-3DB1-A19E-A0AF-3C7569A2329A}"/>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THAM KHẢO</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040B14A-F9BC-9A1A-A619-6CC22A85A809}"/>
              </a:ext>
            </a:extLst>
          </p:cNvPr>
          <p:cNvGrpSpPr/>
          <p:nvPr/>
        </p:nvGrpSpPr>
        <p:grpSpPr>
          <a:xfrm>
            <a:off x="0" y="1781435"/>
            <a:ext cx="15490732" cy="1452164"/>
            <a:chOff x="0" y="1906311"/>
            <a:chExt cx="15490732" cy="1452164"/>
          </a:xfrm>
        </p:grpSpPr>
        <p:sp>
          <p:nvSpPr>
            <p:cNvPr id="8" name="Rectangle 7">
              <a:extLst>
                <a:ext uri="{FF2B5EF4-FFF2-40B4-BE49-F238E27FC236}">
                  <a16:creationId xmlns:a16="http://schemas.microsoft.com/office/drawing/2014/main" id="{070378F0-B052-7623-4109-25021FBC5121}"/>
                </a:ext>
              </a:extLst>
            </p:cNvPr>
            <p:cNvSpPr/>
            <p:nvPr/>
          </p:nvSpPr>
          <p:spPr>
            <a:xfrm>
              <a:off x="0" y="2101291"/>
              <a:ext cx="14706600" cy="12571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Các em có thể </a:t>
              </a:r>
              <a:r>
                <a:rPr lang="vi-VN" sz="4000" b="1">
                  <a:solidFill>
                    <a:schemeClr val="tx2">
                      <a:lumMod val="50000"/>
                    </a:schemeClr>
                  </a:solidFill>
                  <a:latin typeface="Arial" panose="020B0604020202020204" pitchFamily="34" charset="0"/>
                  <a:cs typeface="Arial" panose="020B0604020202020204" pitchFamily="34" charset="0"/>
                </a:rPr>
                <a:t>chọn một số cảnh quan như</a:t>
              </a:r>
              <a:r>
                <a:rPr lang="en-US" sz="4000" b="1">
                  <a:solidFill>
                    <a:schemeClr val="tx2">
                      <a:lumMod val="50000"/>
                    </a:schemeClr>
                  </a:solidFill>
                  <a:latin typeface="Arial" panose="020B0604020202020204" pitchFamily="34" charset="0"/>
                  <a:cs typeface="Arial" panose="020B0604020202020204" pitchFamily="34" charset="0"/>
                </a:rPr>
                <a:t>:</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24FE6B2C-D514-40FC-B605-D41E0544F6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22468" y="1906311"/>
              <a:ext cx="1568264" cy="1446721"/>
            </a:xfrm>
            <a:prstGeom prst="rect">
              <a:avLst/>
            </a:prstGeom>
          </p:spPr>
        </p:pic>
      </p:grpSp>
      <p:sp>
        <p:nvSpPr>
          <p:cNvPr id="10" name="Rectangle: Rounded Corners 9">
            <a:extLst>
              <a:ext uri="{FF2B5EF4-FFF2-40B4-BE49-F238E27FC236}">
                <a16:creationId xmlns:a16="http://schemas.microsoft.com/office/drawing/2014/main" id="{47FA5797-5E1D-C12F-7F3F-9360FBA42006}"/>
              </a:ext>
            </a:extLst>
          </p:cNvPr>
          <p:cNvSpPr/>
          <p:nvPr/>
        </p:nvSpPr>
        <p:spPr>
          <a:xfrm>
            <a:off x="838200" y="3816513"/>
            <a:ext cx="4912212" cy="19365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Đồi núi</a:t>
            </a:r>
            <a:endParaRPr lang="en-US" sz="40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9AA60C7-651E-95B4-C91E-90D1351A03AC}"/>
              </a:ext>
            </a:extLst>
          </p:cNvPr>
          <p:cNvSpPr/>
          <p:nvPr/>
        </p:nvSpPr>
        <p:spPr>
          <a:xfrm>
            <a:off x="6720552" y="3816513"/>
            <a:ext cx="4912211" cy="19365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Rừng</a:t>
            </a:r>
            <a:endParaRPr lang="en-US" sz="40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436EF2D-065F-623C-EF6F-914EF6744101}"/>
              </a:ext>
            </a:extLst>
          </p:cNvPr>
          <p:cNvSpPr/>
          <p:nvPr/>
        </p:nvSpPr>
        <p:spPr>
          <a:xfrm>
            <a:off x="12537589" y="3816513"/>
            <a:ext cx="4912211" cy="19365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Hang động</a:t>
            </a:r>
            <a:endParaRPr lang="en-US" sz="4000" dirty="0">
              <a:solidFill>
                <a:schemeClr val="tx1"/>
              </a:solidFill>
              <a:latin typeface="Arial" panose="020B0604020202020204" pitchFamily="34" charset="0"/>
              <a:cs typeface="Arial" panose="020B0604020202020204" pitchFamily="34" charset="0"/>
            </a:endParaRPr>
          </a:p>
        </p:txBody>
      </p:sp>
      <p:pic>
        <p:nvPicPr>
          <p:cNvPr id="3074" name="Picture 2" descr="Chính xác, tỉnh Thái Bình và Hưng Yên không có ngọn núi nào - VnExpress">
            <a:extLst>
              <a:ext uri="{FF2B5EF4-FFF2-40B4-BE49-F238E27FC236}">
                <a16:creationId xmlns:a16="http://schemas.microsoft.com/office/drawing/2014/main" id="{D1B0B552-24D7-243F-5E8A-810A4FAE3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774" y="6330571"/>
            <a:ext cx="5263063"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Rừng – Wikipedia tiếng Việt">
            <a:extLst>
              <a:ext uri="{FF2B5EF4-FFF2-40B4-BE49-F238E27FC236}">
                <a16:creationId xmlns:a16="http://schemas.microsoft.com/office/drawing/2014/main" id="{535335A4-4943-A852-BE51-8F1FFF2266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8565" y="6330571"/>
            <a:ext cx="5290869" cy="3505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Hang động Việt Nam – Wikipedia tiếng Việt">
            <a:extLst>
              <a:ext uri="{FF2B5EF4-FFF2-40B4-BE49-F238E27FC236}">
                <a16:creationId xmlns:a16="http://schemas.microsoft.com/office/drawing/2014/main" id="{D8F4047A-97C0-6ED0-CF3E-AB72A1768F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62162" y="6330571"/>
            <a:ext cx="5271864"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81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barn(outVertical)">
                                      <p:cBhvr>
                                        <p:cTn id="18" dur="5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barn(inVertical)">
                                      <p:cBhvr>
                                        <p:cTn id="2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822</Words>
  <Application>Microsoft Office PowerPoint</Application>
  <PresentationFormat>Custom</PresentationFormat>
  <Paragraphs>82</Paragraphs>
  <Slides>24</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Courier New</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Green Aesthetic Simple Group Project Presentation</dc:title>
  <dc:creator>Linh Phan</dc:creator>
  <cp:lastModifiedBy>Linh Phan</cp:lastModifiedBy>
  <cp:revision>9</cp:revision>
  <dcterms:created xsi:type="dcterms:W3CDTF">2006-08-16T00:00:00Z</dcterms:created>
  <dcterms:modified xsi:type="dcterms:W3CDTF">2023-12-20T02:33:40Z</dcterms:modified>
  <dc:identifier>DAF1aoHiRjM</dc:identifier>
</cp:coreProperties>
</file>