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5" r:id="rId3"/>
    <p:sldId id="266" r:id="rId4"/>
    <p:sldId id="258" r:id="rId5"/>
    <p:sldId id="267" r:id="rId6"/>
    <p:sldId id="272" r:id="rId7"/>
    <p:sldId id="260" r:id="rId8"/>
    <p:sldId id="261" r:id="rId9"/>
    <p:sldId id="262" r:id="rId10"/>
    <p:sldId id="257" r:id="rId11"/>
    <p:sldId id="269" r:id="rId12"/>
    <p:sldId id="270" r:id="rId13"/>
    <p:sldId id="259" r:id="rId14"/>
    <p:sldId id="268" r:id="rId15"/>
    <p:sldId id="274" r:id="rId16"/>
    <p:sldId id="275" r:id="rId17"/>
    <p:sldId id="276" r:id="rId18"/>
    <p:sldId id="278" r:id="rId19"/>
    <p:sldId id="264" r:id="rId20"/>
    <p:sldId id="271" r:id="rId21"/>
    <p:sldId id="280" r:id="rId22"/>
    <p:sldId id="281" r:id="rId23"/>
    <p:sldId id="282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73" r:id="rId33"/>
    <p:sldId id="283" r:id="rId34"/>
  </p:sldIdLst>
  <p:sldSz cx="18288000" cy="10287000"/>
  <p:notesSz cx="6858000" cy="9144000"/>
  <p:embeddedFontLs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SimSun" pitchFamily="2" charset="-122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D5"/>
    <a:srgbClr val="FFF3CD"/>
    <a:srgbClr val="FDEFE3"/>
    <a:srgbClr val="E8F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0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svg"/><Relationship Id="rId7" Type="http://schemas.openxmlformats.org/officeDocument/2006/relationships/image" Target="../media/image4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16.png"/><Relationship Id="rId9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3.svg"/><Relationship Id="rId7" Type="http://schemas.openxmlformats.org/officeDocument/2006/relationships/image" Target="../media/image29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8.svg"/><Relationship Id="rId3" Type="http://schemas.openxmlformats.org/officeDocument/2006/relationships/image" Target="../media/image4.svg"/><Relationship Id="rId7" Type="http://schemas.openxmlformats.org/officeDocument/2006/relationships/image" Target="../media/image58.sv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1.svg"/><Relationship Id="rId5" Type="http://schemas.openxmlformats.org/officeDocument/2006/relationships/image" Target="../media/image56.sv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6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13.sv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11.svg"/><Relationship Id="rId10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5.svg"/><Relationship Id="rId7" Type="http://schemas.openxmlformats.org/officeDocument/2006/relationships/image" Target="../media/image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10" Type="http://schemas.openxmlformats.org/officeDocument/2006/relationships/image" Target="../media/image45.png"/><Relationship Id="rId4" Type="http://schemas.openxmlformats.org/officeDocument/2006/relationships/image" Target="../media/image4.png"/><Relationship Id="rId9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38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.svg"/><Relationship Id="rId7" Type="http://schemas.openxmlformats.org/officeDocument/2006/relationships/image" Target="../media/image6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5.svg"/><Relationship Id="rId10" Type="http://schemas.openxmlformats.org/officeDocument/2006/relationships/image" Target="../media/image48.png"/><Relationship Id="rId4" Type="http://schemas.openxmlformats.org/officeDocument/2006/relationships/image" Target="../media/image15.png"/><Relationship Id="rId9" Type="http://schemas.openxmlformats.org/officeDocument/2006/relationships/image" Target="../media/image1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27.svg"/><Relationship Id="rId7" Type="http://schemas.openxmlformats.org/officeDocument/2006/relationships/image" Target="../media/image4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9.jpe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.svg"/><Relationship Id="rId7" Type="http://schemas.openxmlformats.org/officeDocument/2006/relationships/image" Target="../media/image2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72.svg"/><Relationship Id="rId4" Type="http://schemas.openxmlformats.org/officeDocument/2006/relationships/image" Target="../media/image50.png"/><Relationship Id="rId9" Type="http://schemas.openxmlformats.org/officeDocument/2006/relationships/image" Target="../media/image7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3.sv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7.svg"/><Relationship Id="rId7" Type="http://schemas.openxmlformats.org/officeDocument/2006/relationships/image" Target="../media/image2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8.sv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8.svg"/><Relationship Id="rId7" Type="http://schemas.openxmlformats.org/officeDocument/2006/relationships/image" Target="../media/image5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.svg"/><Relationship Id="rId10" Type="http://schemas.openxmlformats.org/officeDocument/2006/relationships/image" Target="../media/image57.png"/><Relationship Id="rId4" Type="http://schemas.openxmlformats.org/officeDocument/2006/relationships/image" Target="../media/image2.png"/><Relationship Id="rId9" Type="http://schemas.openxmlformats.org/officeDocument/2006/relationships/image" Target="../media/image7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image" Target="../media/image2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83.sv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86.sv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7.svg"/><Relationship Id="rId7" Type="http://schemas.openxmlformats.org/officeDocument/2006/relationships/image" Target="../media/image19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9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7.sv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9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3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1.svg"/><Relationship Id="rId5" Type="http://schemas.openxmlformats.org/officeDocument/2006/relationships/image" Target="../media/image36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27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3950" y="990599"/>
            <a:ext cx="16040099" cy="8305800"/>
          </a:xfrm>
          <a:custGeom>
            <a:avLst/>
            <a:gdLst/>
            <a:ahLst/>
            <a:cxnLst/>
            <a:rect l="l" t="t" r="r" b="b"/>
            <a:pathLst>
              <a:path w="13659454" h="6351646">
                <a:moveTo>
                  <a:pt x="0" y="0"/>
                </a:moveTo>
                <a:lnTo>
                  <a:pt x="13659454" y="0"/>
                </a:lnTo>
                <a:lnTo>
                  <a:pt x="13659454" y="6351646"/>
                </a:lnTo>
                <a:lnTo>
                  <a:pt x="0" y="6351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43000" y="-373380"/>
            <a:ext cx="5230483" cy="2130552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57200" y="9563100"/>
            <a:ext cx="18859993" cy="2768474"/>
          </a:xfrm>
          <a:custGeom>
            <a:avLst/>
            <a:gdLst/>
            <a:ahLst/>
            <a:cxnLst/>
            <a:rect l="l" t="t" r="r" b="b"/>
            <a:pathLst>
              <a:path w="18859993" h="3646326">
                <a:moveTo>
                  <a:pt x="0" y="0"/>
                </a:moveTo>
                <a:lnTo>
                  <a:pt x="18859993" y="0"/>
                </a:lnTo>
                <a:lnTo>
                  <a:pt x="18859993" y="3646326"/>
                </a:lnTo>
                <a:lnTo>
                  <a:pt x="0" y="364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02" r="-19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09633" y="7290228"/>
            <a:ext cx="1987971" cy="3370583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54362" y="-266700"/>
            <a:ext cx="3990673" cy="1859280"/>
          </a:xfrm>
          <a:custGeom>
            <a:avLst/>
            <a:gdLst/>
            <a:ahLst/>
            <a:cxnLst/>
            <a:rect l="l" t="t" r="r" b="b"/>
            <a:pathLst>
              <a:path w="7315200" h="4023360">
                <a:moveTo>
                  <a:pt x="0" y="0"/>
                </a:moveTo>
                <a:lnTo>
                  <a:pt x="7315200" y="0"/>
                </a:lnTo>
                <a:lnTo>
                  <a:pt x="7315200" y="4023360"/>
                </a:lnTo>
                <a:lnTo>
                  <a:pt x="0" y="40233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xmlns="" id="{C474AD04-47AA-1151-7129-01983D0D5C1D}"/>
              </a:ext>
            </a:extLst>
          </p:cNvPr>
          <p:cNvSpPr txBox="1"/>
          <p:nvPr/>
        </p:nvSpPr>
        <p:spPr>
          <a:xfrm>
            <a:off x="1651168" y="3410909"/>
            <a:ext cx="14985662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</a:t>
            </a:r>
            <a:r>
              <a:rPr lang="en-US" sz="7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BÀI HỌC HÔM NAY!</a:t>
            </a:r>
            <a:endParaRPr lang="en-US" sz="7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01400" y="3238500"/>
            <a:ext cx="6019800" cy="7139855"/>
          </a:xfrm>
          <a:custGeom>
            <a:avLst/>
            <a:gdLst/>
            <a:ahLst/>
            <a:cxnLst/>
            <a:rect l="l" t="t" r="r" b="b"/>
            <a:pathLst>
              <a:path w="7159752" h="8229600">
                <a:moveTo>
                  <a:pt x="0" y="0"/>
                </a:moveTo>
                <a:lnTo>
                  <a:pt x="7159752" y="0"/>
                </a:lnTo>
                <a:lnTo>
                  <a:pt x="71597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780524" y="-4572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019800" y="-14859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1579734">
            <a:off x="12070873" y="-4572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xmlns="" id="{433B2FC2-FBAB-38D7-76C6-4AC9F6C16B48}"/>
              </a:ext>
            </a:extLst>
          </p:cNvPr>
          <p:cNvSpPr txBox="1"/>
          <p:nvPr/>
        </p:nvSpPr>
        <p:spPr>
          <a:xfrm>
            <a:off x="1232534" y="4076700"/>
            <a:ext cx="9574531" cy="294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800" b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endParaRPr lang="en-US" sz="6800" b="1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800" b="1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ĐỌC VĂN BẢN</a:t>
            </a:r>
            <a:endParaRPr lang="vi-VN" sz="68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79734">
            <a:off x="15745031" y="-454855"/>
            <a:ext cx="3328240" cy="1681368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44">
            <a:extLst>
              <a:ext uri="{FF2B5EF4-FFF2-40B4-BE49-F238E27FC236}">
                <a16:creationId xmlns:a16="http://schemas.microsoft.com/office/drawing/2014/main" xmlns="" id="{3573ECDD-F445-06B8-C0B6-92242DDE89E7}"/>
              </a:ext>
            </a:extLst>
          </p:cNvPr>
          <p:cNvSpPr/>
          <p:nvPr/>
        </p:nvSpPr>
        <p:spPr>
          <a:xfrm>
            <a:off x="32657" y="0"/>
            <a:ext cx="1219200" cy="1104900"/>
          </a:xfrm>
          <a:custGeom>
            <a:avLst/>
            <a:gdLst/>
            <a:ahLst/>
            <a:cxnLst/>
            <a:rect l="l" t="t" r="r" b="b"/>
            <a:pathLst>
              <a:path w="1723600" h="1778574">
                <a:moveTo>
                  <a:pt x="0" y="0"/>
                </a:moveTo>
                <a:lnTo>
                  <a:pt x="1723601" y="0"/>
                </a:lnTo>
                <a:lnTo>
                  <a:pt x="1723601" y="1778574"/>
                </a:lnTo>
                <a:lnTo>
                  <a:pt x="0" y="1778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 27">
            <a:extLst>
              <a:ext uri="{FF2B5EF4-FFF2-40B4-BE49-F238E27FC236}">
                <a16:creationId xmlns:a16="http://schemas.microsoft.com/office/drawing/2014/main" xmlns="" id="{3D3B50BE-624A-4739-9739-B0C034EEB538}"/>
              </a:ext>
            </a:extLst>
          </p:cNvPr>
          <p:cNvSpPr/>
          <p:nvPr/>
        </p:nvSpPr>
        <p:spPr>
          <a:xfrm rot="-6717715">
            <a:off x="17002944" y="9105972"/>
            <a:ext cx="1340166" cy="1254883"/>
          </a:xfrm>
          <a:custGeom>
            <a:avLst/>
            <a:gdLst/>
            <a:ahLst/>
            <a:cxnLst/>
            <a:rect l="l" t="t" r="r" b="b"/>
            <a:pathLst>
              <a:path w="1340166" h="1254883">
                <a:moveTo>
                  <a:pt x="0" y="0"/>
                </a:moveTo>
                <a:lnTo>
                  <a:pt x="1340166" y="0"/>
                </a:lnTo>
                <a:lnTo>
                  <a:pt x="1340166" y="1254882"/>
                </a:lnTo>
                <a:lnTo>
                  <a:pt x="0" y="1254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xmlns="" id="{49AEC9DE-A925-C58E-06C9-9E1A6355F6A5}"/>
              </a:ext>
            </a:extLst>
          </p:cNvPr>
          <p:cNvSpPr/>
          <p:nvPr/>
        </p:nvSpPr>
        <p:spPr>
          <a:xfrm>
            <a:off x="8153400" y="2008041"/>
            <a:ext cx="9175419" cy="2983100"/>
          </a:xfrm>
          <a:prstGeom prst="wedgeRoundRectCallout">
            <a:avLst>
              <a:gd name="adj1" fmla="val -56648"/>
              <a:gd name="adj2" fmla="val 5159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bài đọc với giọng diễn cảm</a:t>
            </a:r>
            <a:endParaRPr lang="vi-VN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xmlns="" id="{813CD179-096D-C470-037E-78D4FB7243AE}"/>
              </a:ext>
            </a:extLst>
          </p:cNvPr>
          <p:cNvSpPr/>
          <p:nvPr/>
        </p:nvSpPr>
        <p:spPr>
          <a:xfrm>
            <a:off x="8153400" y="5524501"/>
            <a:ext cx="9175419" cy="3581399"/>
          </a:xfrm>
          <a:prstGeom prst="wedgeRoundRectCallout">
            <a:avLst>
              <a:gd name="adj1" fmla="val -56462"/>
              <a:gd name="adj2" fmla="val -4199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giọng ở những t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ừ</a:t>
            </a: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ngữ </a:t>
            </a:r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gợi ra sắc màu của cảnh vật trong mùa xuân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C7CB43BA-1ED3-3016-9B22-C9F44E4C50E4}"/>
              </a:ext>
            </a:extLst>
          </p:cNvPr>
          <p:cNvGrpSpPr/>
          <p:nvPr/>
        </p:nvGrpSpPr>
        <p:grpSpPr>
          <a:xfrm>
            <a:off x="959181" y="422662"/>
            <a:ext cx="6019800" cy="4339838"/>
            <a:chOff x="-243112" y="619544"/>
            <a:chExt cx="6019800" cy="4339838"/>
          </a:xfrm>
        </p:grpSpPr>
        <p:sp>
          <p:nvSpPr>
            <p:cNvPr id="47" name="Line Callout 1 (Border and Accent Bar) 3">
              <a:extLst>
                <a:ext uri="{FF2B5EF4-FFF2-40B4-BE49-F238E27FC236}">
                  <a16:creationId xmlns:a16="http://schemas.microsoft.com/office/drawing/2014/main" xmlns="" id="{5CDF5CCC-8DFC-5696-2CA4-A2E99C00512D}"/>
                </a:ext>
              </a:extLst>
            </p:cNvPr>
            <p:cNvSpPr/>
            <p:nvPr/>
          </p:nvSpPr>
          <p:spPr>
            <a:xfrm>
              <a:off x="-243112" y="1346753"/>
              <a:ext cx="6019800" cy="36126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GIỌNG ĐỌC TRONG BÀI</a:t>
              </a:r>
            </a:p>
          </p:txBody>
        </p:sp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xmlns="" id="{DE064ACC-0524-5BE5-4EB0-9545681FE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294876" y="619544"/>
              <a:ext cx="943823" cy="970285"/>
            </a:xfrm>
            <a:prstGeom prst="rect">
              <a:avLst/>
            </a:prstGeom>
          </p:spPr>
        </p:pic>
      </p:grpSp>
      <p:pic>
        <p:nvPicPr>
          <p:cNvPr id="50" name="Picture 4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55E505D8-A165-2F70-63E9-6BDA06F6999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r="11864"/>
          <a:stretch/>
        </p:blipFill>
        <p:spPr>
          <a:xfrm>
            <a:off x="1371600" y="4991141"/>
            <a:ext cx="4495800" cy="544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1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827025" y="-323548"/>
            <a:ext cx="3352800" cy="1516683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579734">
            <a:off x="14565582" y="-749080"/>
            <a:ext cx="4958139" cy="2585455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ounded Rectangular Callout 13">
            <a:extLst>
              <a:ext uri="{FF2B5EF4-FFF2-40B4-BE49-F238E27FC236}">
                <a16:creationId xmlns:a16="http://schemas.microsoft.com/office/drawing/2014/main" xmlns="" id="{6420AF3F-852D-58C0-BFA6-955AA4B0ED4E}"/>
              </a:ext>
            </a:extLst>
          </p:cNvPr>
          <p:cNvSpPr/>
          <p:nvPr/>
        </p:nvSpPr>
        <p:spPr>
          <a:xfrm>
            <a:off x="958739" y="1431471"/>
            <a:ext cx="7284523" cy="2667000"/>
          </a:xfrm>
          <a:prstGeom prst="wedgeRoundRectCallout">
            <a:avLst>
              <a:gd name="adj1" fmla="val -10980"/>
              <a:gd name="adj2" fmla="val 93320"/>
              <a:gd name="adj3" fmla="val 16667"/>
            </a:avLst>
          </a:prstGeom>
          <a:solidFill>
            <a:srgbClr val="E8F4F8"/>
          </a:solidFill>
          <a:ln w="38100">
            <a:solidFill>
              <a:schemeClr val="accent5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đọc đúng các từ ngữ chứa tiếng dễ phát âm sai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8B8C8F3A-9050-44EE-06E0-4089B3FE0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279" y="5550248"/>
            <a:ext cx="4038600" cy="4758523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95B64743-C080-248E-62A8-50184C8431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V="1">
            <a:off x="6638601" y="8953500"/>
            <a:ext cx="1918321" cy="6858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9324064-0A3B-5091-A105-F64C1E34C27C}"/>
              </a:ext>
            </a:extLst>
          </p:cNvPr>
          <p:cNvGrpSpPr/>
          <p:nvPr/>
        </p:nvGrpSpPr>
        <p:grpSpPr>
          <a:xfrm>
            <a:off x="9225645" y="2572077"/>
            <a:ext cx="7882214" cy="6196516"/>
            <a:chOff x="1073702" y="2564094"/>
            <a:chExt cx="7882214" cy="6196516"/>
          </a:xfrm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xmlns="" id="{6C898AC1-BC93-03DD-94E2-7C5BA24A8BC0}"/>
                </a:ext>
              </a:extLst>
            </p:cNvPr>
            <p:cNvSpPr/>
            <p:nvPr/>
          </p:nvSpPr>
          <p:spPr>
            <a:xfrm>
              <a:off x="1073702" y="3232599"/>
              <a:ext cx="7882214" cy="5528011"/>
            </a:xfrm>
            <a:custGeom>
              <a:avLst/>
              <a:gdLst/>
              <a:ahLst/>
              <a:cxnLst/>
              <a:rect l="l" t="t" r="r" b="b"/>
              <a:pathLst>
                <a:path w="1855339" h="1474531">
                  <a:moveTo>
                    <a:pt x="56049" y="0"/>
                  </a:moveTo>
                  <a:lnTo>
                    <a:pt x="1799290" y="0"/>
                  </a:lnTo>
                  <a:cubicBezTo>
                    <a:pt x="1830245" y="0"/>
                    <a:pt x="1855339" y="25094"/>
                    <a:pt x="1855339" y="56049"/>
                  </a:cubicBezTo>
                  <a:lnTo>
                    <a:pt x="1855339" y="1418482"/>
                  </a:lnTo>
                  <a:cubicBezTo>
                    <a:pt x="1855339" y="1433347"/>
                    <a:pt x="1849434" y="1447604"/>
                    <a:pt x="1838923" y="1458115"/>
                  </a:cubicBezTo>
                  <a:cubicBezTo>
                    <a:pt x="1828411" y="1468626"/>
                    <a:pt x="1814155" y="1474531"/>
                    <a:pt x="1799290" y="1474531"/>
                  </a:cubicBezTo>
                  <a:lnTo>
                    <a:pt x="56049" y="1474531"/>
                  </a:lnTo>
                  <a:cubicBezTo>
                    <a:pt x="41184" y="1474531"/>
                    <a:pt x="26928" y="1468626"/>
                    <a:pt x="16416" y="1458115"/>
                  </a:cubicBezTo>
                  <a:cubicBezTo>
                    <a:pt x="5905" y="1447604"/>
                    <a:pt x="0" y="1433347"/>
                    <a:pt x="0" y="1418482"/>
                  </a:cubicBezTo>
                  <a:lnTo>
                    <a:pt x="0" y="56049"/>
                  </a:lnTo>
                  <a:cubicBezTo>
                    <a:pt x="0" y="25094"/>
                    <a:pt x="25094" y="0"/>
                    <a:pt x="56049" y="0"/>
                  </a:cubicBezTo>
                  <a:close/>
                </a:path>
              </a:pathLst>
            </a:custGeom>
            <a:solidFill>
              <a:srgbClr val="FFF3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C18F57CB-A147-EBCC-CE13-0A0A76D4077D}"/>
                </a:ext>
              </a:extLst>
            </p:cNvPr>
            <p:cNvSpPr/>
            <p:nvPr/>
          </p:nvSpPr>
          <p:spPr>
            <a:xfrm>
              <a:off x="4329008" y="2564094"/>
              <a:ext cx="1371600" cy="1337007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CAA9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8340AE1-797F-1D9D-A657-9270E9785100}"/>
                </a:ext>
              </a:extLst>
            </p:cNvPr>
            <p:cNvSpPr txBox="1"/>
            <p:nvPr/>
          </p:nvSpPr>
          <p:spPr>
            <a:xfrm>
              <a:off x="2329023" y="3699148"/>
              <a:ext cx="5371571" cy="4594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4000" b="1" i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Ví dụ:</a:t>
              </a:r>
            </a:p>
            <a:p>
              <a:pPr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Nụ xoè tay hứng</a:t>
              </a:r>
            </a:p>
            <a:p>
              <a:pPr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Giọt nắng trong veo</a:t>
              </a:r>
            </a:p>
            <a:p>
              <a:pPr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Gió thơm hương lá</a:t>
              </a:r>
            </a:p>
            <a:p>
              <a:pPr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Gọi mầm vươn theo...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78695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>
            <a:extLst>
              <a:ext uri="{FF2B5EF4-FFF2-40B4-BE49-F238E27FC236}">
                <a16:creationId xmlns:a16="http://schemas.microsoft.com/office/drawing/2014/main" xmlns="" id="{C29A4D9E-2923-0FC0-C61C-F90295A2361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6406"/>
          <a:stretch>
            <a:fillRect/>
          </a:stretch>
        </p:blipFill>
        <p:spPr>
          <a:xfrm>
            <a:off x="4736116" y="-297011"/>
            <a:ext cx="8811160" cy="845820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152400" y="8540737"/>
            <a:ext cx="1142999" cy="1599777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3"/>
                </a:lnTo>
                <a:lnTo>
                  <a:pt x="0" y="3370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utoShape 24">
            <a:extLst>
              <a:ext uri="{FF2B5EF4-FFF2-40B4-BE49-F238E27FC236}">
                <a16:creationId xmlns:a16="http://schemas.microsoft.com/office/drawing/2014/main" xmlns="" id="{55F9E73D-2CDB-4DAC-D95B-376DFB1C9F73}"/>
              </a:ext>
            </a:extLst>
          </p:cNvPr>
          <p:cNvSpPr/>
          <p:nvPr/>
        </p:nvSpPr>
        <p:spPr>
          <a:xfrm>
            <a:off x="-1983503" y="647700"/>
            <a:ext cx="22250400" cy="2133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DB0E3B5-7EA4-3687-58C0-A31D0997B516}"/>
              </a:ext>
            </a:extLst>
          </p:cNvPr>
          <p:cNvSpPr txBox="1"/>
          <p:nvPr/>
        </p:nvSpPr>
        <p:spPr>
          <a:xfrm>
            <a:off x="2411419" y="755532"/>
            <a:ext cx="1346055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đọc diễn cảm những câu thơ thể hiện sự tươi vui, náo nức của cảnh vật thiên nhiên khi xuân về</a:t>
            </a:r>
          </a:p>
        </p:txBody>
      </p:sp>
      <p:pic>
        <p:nvPicPr>
          <p:cNvPr id="30" name="Picture 25">
            <a:extLst>
              <a:ext uri="{FF2B5EF4-FFF2-40B4-BE49-F238E27FC236}">
                <a16:creationId xmlns:a16="http://schemas.microsoft.com/office/drawing/2014/main" xmlns="" id="{6AD5A952-4C0B-2AC2-199D-8E08FB0529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510121" y="946374"/>
            <a:ext cx="1543573" cy="1443241"/>
          </a:xfrm>
          <a:prstGeom prst="rect">
            <a:avLst/>
          </a:prstGeom>
        </p:spPr>
      </p:pic>
      <p:pic>
        <p:nvPicPr>
          <p:cNvPr id="31" name="Picture 25">
            <a:extLst>
              <a:ext uri="{FF2B5EF4-FFF2-40B4-BE49-F238E27FC236}">
                <a16:creationId xmlns:a16="http://schemas.microsoft.com/office/drawing/2014/main" xmlns="" id="{710EAAF7-2500-228C-D2AD-91C041A396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18812" y="946374"/>
            <a:ext cx="1543573" cy="144324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82603A0-9AFD-A473-AF70-C8DABFBBF680}"/>
              </a:ext>
            </a:extLst>
          </p:cNvPr>
          <p:cNvSpPr txBox="1"/>
          <p:nvPr/>
        </p:nvSpPr>
        <p:spPr>
          <a:xfrm>
            <a:off x="6934200" y="4076700"/>
            <a:ext cx="5371571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Chuyền trong vòm lá</a:t>
            </a: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Chim có gì vui</a:t>
            </a: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 nghe ríu rít</a:t>
            </a: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 trẻ reo cười.</a:t>
            </a:r>
          </a:p>
        </p:txBody>
      </p:sp>
      <p:pic>
        <p:nvPicPr>
          <p:cNvPr id="34" name="Picture 33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xmlns="" id="{00722CDC-6B99-86B4-7C43-FBBE2EBCBB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1" b="21109"/>
          <a:stretch/>
        </p:blipFill>
        <p:spPr>
          <a:xfrm>
            <a:off x="11125200" y="6601550"/>
            <a:ext cx="5629289" cy="368545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1579734">
            <a:off x="14560383" y="-489521"/>
            <a:ext cx="4988655" cy="2225535"/>
          </a:xfrm>
          <a:custGeom>
            <a:avLst/>
            <a:gdLst/>
            <a:ahLst/>
            <a:cxnLst/>
            <a:rect l="l" t="t" r="r" b="b"/>
            <a:pathLst>
              <a:path w="5971454" h="2731940">
                <a:moveTo>
                  <a:pt x="0" y="0"/>
                </a:moveTo>
                <a:lnTo>
                  <a:pt x="5971455" y="0"/>
                </a:lnTo>
                <a:lnTo>
                  <a:pt x="5971455" y="2731940"/>
                </a:lnTo>
                <a:lnTo>
                  <a:pt x="0" y="2731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xmlns="" id="{D70FACEA-591F-4556-6778-15F1B4A8974A}"/>
              </a:ext>
            </a:extLst>
          </p:cNvPr>
          <p:cNvSpPr/>
          <p:nvPr/>
        </p:nvSpPr>
        <p:spPr>
          <a:xfrm rot="-7822398">
            <a:off x="-73923" y="69939"/>
            <a:ext cx="725707" cy="771868"/>
          </a:xfrm>
          <a:custGeom>
            <a:avLst/>
            <a:gdLst/>
            <a:ahLst/>
            <a:cxnLst/>
            <a:rect l="l" t="t" r="r" b="b"/>
            <a:pathLst>
              <a:path w="2287590" h="2142016">
                <a:moveTo>
                  <a:pt x="0" y="0"/>
                </a:moveTo>
                <a:lnTo>
                  <a:pt x="2287590" y="0"/>
                </a:lnTo>
                <a:lnTo>
                  <a:pt x="2287590" y="2142016"/>
                </a:lnTo>
                <a:lnTo>
                  <a:pt x="0" y="21420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918536F-30F0-0906-5D1A-39F6983735A4}"/>
              </a:ext>
            </a:extLst>
          </p:cNvPr>
          <p:cNvGrpSpPr/>
          <p:nvPr/>
        </p:nvGrpSpPr>
        <p:grpSpPr>
          <a:xfrm>
            <a:off x="10120936" y="3104608"/>
            <a:ext cx="6717335" cy="4267199"/>
            <a:chOff x="10120938" y="3238502"/>
            <a:chExt cx="6717335" cy="426719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5F2A6358-6CA6-43F8-CB27-FDFEAFA65000}"/>
                </a:ext>
              </a:extLst>
            </p:cNvPr>
            <p:cNvGrpSpPr/>
            <p:nvPr/>
          </p:nvGrpSpPr>
          <p:grpSpPr>
            <a:xfrm rot="5400000">
              <a:off x="11346006" y="2013434"/>
              <a:ext cx="4267199" cy="6717335"/>
              <a:chOff x="211325" y="-6508"/>
              <a:chExt cx="2680984" cy="4220350"/>
            </a:xfrm>
          </p:grpSpPr>
          <p:sp>
            <p:nvSpPr>
              <p:cNvPr id="15" name="Freeform 12">
                <a:extLst>
                  <a:ext uri="{FF2B5EF4-FFF2-40B4-BE49-F238E27FC236}">
                    <a16:creationId xmlns:a16="http://schemas.microsoft.com/office/drawing/2014/main" xmlns="" id="{521B146B-3779-10E9-8FBF-A550C5A5C992}"/>
                  </a:ext>
                </a:extLst>
              </p:cNvPr>
              <p:cNvSpPr/>
              <p:nvPr/>
            </p:nvSpPr>
            <p:spPr>
              <a:xfrm>
                <a:off x="211325" y="-6508"/>
                <a:ext cx="2680984" cy="4220350"/>
              </a:xfrm>
              <a:custGeom>
                <a:avLst/>
                <a:gdLst/>
                <a:ahLst/>
                <a:cxnLst/>
                <a:rect l="l" t="t" r="r" b="b"/>
                <a:pathLst>
                  <a:path w="3257425" h="4220350">
                    <a:moveTo>
                      <a:pt x="63030" y="3626797"/>
                    </a:moveTo>
                    <a:cubicBezTo>
                      <a:pt x="63030" y="3626797"/>
                      <a:pt x="0" y="3380233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64352" y="6965"/>
                    </a:cubicBezTo>
                    <a:lnTo>
                      <a:pt x="2364353" y="6965"/>
                    </a:lnTo>
                    <a:cubicBezTo>
                      <a:pt x="2581100" y="16819"/>
                      <a:pt x="2785415" y="36481"/>
                      <a:pt x="2919603" y="101690"/>
                    </a:cubicBezTo>
                    <a:cubicBezTo>
                      <a:pt x="3175649" y="226120"/>
                      <a:pt x="3257425" y="459160"/>
                      <a:pt x="3251937" y="704684"/>
                    </a:cubicBezTo>
                    <a:cubicBezTo>
                      <a:pt x="3251937" y="704684"/>
                      <a:pt x="3208649" y="1013073"/>
                      <a:pt x="3216082" y="1248607"/>
                    </a:cubicBezTo>
                    <a:cubicBezTo>
                      <a:pt x="3223206" y="3368598"/>
                      <a:pt x="3230362" y="3564201"/>
                      <a:pt x="3230362" y="3564201"/>
                    </a:cubicBezTo>
                    <a:cubicBezTo>
                      <a:pt x="3213681" y="3779933"/>
                      <a:pt x="3099037" y="3990545"/>
                      <a:pt x="2902167" y="4102169"/>
                    </a:cubicBezTo>
                    <a:cubicBezTo>
                      <a:pt x="2751816" y="4187418"/>
                      <a:pt x="2553785" y="4202516"/>
                      <a:pt x="2021784" y="4191774"/>
                    </a:cubicBezTo>
                    <a:lnTo>
                      <a:pt x="2021765" y="4191774"/>
                    </a:lnTo>
                    <a:cubicBezTo>
                      <a:pt x="645952" y="4186497"/>
                      <a:pt x="384604" y="4220350"/>
                      <a:pt x="254278" y="4111193"/>
                    </a:cubicBezTo>
                    <a:cubicBezTo>
                      <a:pt x="145767" y="4020307"/>
                      <a:pt x="81795" y="3826996"/>
                      <a:pt x="63030" y="3626797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1D53672-CF45-907E-CB12-68224DE3C1F7}"/>
                </a:ext>
              </a:extLst>
            </p:cNvPr>
            <p:cNvSpPr txBox="1"/>
            <p:nvPr/>
          </p:nvSpPr>
          <p:spPr>
            <a:xfrm>
              <a:off x="10724913" y="4324472"/>
              <a:ext cx="5509383" cy="19058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b="1" spc="84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hoàn thành những yêu cầu sau</a:t>
              </a:r>
              <a:endParaRPr lang="en-US" sz="4400" b="1" spc="84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3BB3E3-25BA-3CB1-5A86-91733B1875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941001" y="1641012"/>
            <a:ext cx="2348622" cy="255285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E42FFEE-AB73-7B1A-4291-1E7FA0E37019}"/>
              </a:ext>
            </a:extLst>
          </p:cNvPr>
          <p:cNvGrpSpPr/>
          <p:nvPr/>
        </p:nvGrpSpPr>
        <p:grpSpPr>
          <a:xfrm>
            <a:off x="1101985" y="532317"/>
            <a:ext cx="8281308" cy="4705891"/>
            <a:chOff x="1101985" y="532317"/>
            <a:chExt cx="8281308" cy="470589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E9EFE9B8-B3FF-4D90-E297-B7E2BC0B1878}"/>
                </a:ext>
              </a:extLst>
            </p:cNvPr>
            <p:cNvGrpSpPr/>
            <p:nvPr/>
          </p:nvGrpSpPr>
          <p:grpSpPr>
            <a:xfrm>
              <a:off x="1101985" y="971009"/>
              <a:ext cx="8115300" cy="4267199"/>
              <a:chOff x="1028700" y="5338043"/>
              <a:chExt cx="8115300" cy="426719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BB1BB222-C583-9361-F1B8-A74E366CDFC0}"/>
                  </a:ext>
                </a:extLst>
              </p:cNvPr>
              <p:cNvGrpSpPr/>
              <p:nvPr/>
            </p:nvGrpSpPr>
            <p:grpSpPr>
              <a:xfrm>
                <a:off x="1028700" y="5338043"/>
                <a:ext cx="8115300" cy="4267199"/>
                <a:chOff x="1028700" y="5338044"/>
                <a:chExt cx="8115300" cy="3920256"/>
              </a:xfrm>
            </p:grpSpPr>
            <p:grpSp>
              <p:nvGrpSpPr>
                <p:cNvPr id="22" name="Group 3">
                  <a:extLst>
                    <a:ext uri="{FF2B5EF4-FFF2-40B4-BE49-F238E27FC236}">
                      <a16:creationId xmlns:a16="http://schemas.microsoft.com/office/drawing/2014/main" xmlns="" id="{8A9789F2-338D-961C-103F-AC538C63871F}"/>
                    </a:ext>
                  </a:extLst>
                </p:cNvPr>
                <p:cNvGrpSpPr/>
                <p:nvPr/>
              </p:nvGrpSpPr>
              <p:grpSpPr>
                <a:xfrm>
                  <a:off x="1028700" y="5483087"/>
                  <a:ext cx="7973720" cy="3775213"/>
                  <a:chOff x="0" y="0"/>
                  <a:chExt cx="10805670" cy="5116019"/>
                </a:xfrm>
              </p:grpSpPr>
              <p:sp>
                <p:nvSpPr>
                  <p:cNvPr id="26" name="Freeform 4">
                    <a:extLst>
                      <a:ext uri="{FF2B5EF4-FFF2-40B4-BE49-F238E27FC236}">
                        <a16:creationId xmlns:a16="http://schemas.microsoft.com/office/drawing/2014/main" xmlns="" id="{3E46D899-80FF-6B30-07AE-89DA14DC9D33}"/>
                      </a:ext>
                    </a:extLst>
                  </p:cNvPr>
                  <p:cNvSpPr/>
                  <p:nvPr/>
                </p:nvSpPr>
                <p:spPr>
                  <a:xfrm>
                    <a:off x="-4213" y="0"/>
                    <a:ext cx="10809882" cy="51160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9882" h="5116019">
                        <a:moveTo>
                          <a:pt x="278431" y="16918"/>
                        </a:moveTo>
                        <a:cubicBezTo>
                          <a:pt x="278431" y="16918"/>
                          <a:pt x="604014" y="12258"/>
                          <a:pt x="1062558" y="12454"/>
                        </a:cubicBezTo>
                        <a:cubicBezTo>
                          <a:pt x="8804229" y="12671"/>
                          <a:pt x="10535814" y="0"/>
                          <a:pt x="10535814" y="0"/>
                        </a:cubicBezTo>
                        <a:cubicBezTo>
                          <a:pt x="10603278" y="0"/>
                          <a:pt x="10679215" y="0"/>
                          <a:pt x="10757988" y="85073"/>
                        </a:cubicBezTo>
                        <a:cubicBezTo>
                          <a:pt x="10800966" y="131488"/>
                          <a:pt x="10802035" y="240224"/>
                          <a:pt x="10802439" y="320281"/>
                        </a:cubicBezTo>
                        <a:cubicBezTo>
                          <a:pt x="10802439" y="320281"/>
                          <a:pt x="10800735" y="3610440"/>
                          <a:pt x="10800735" y="4353435"/>
                        </a:cubicBezTo>
                        <a:cubicBezTo>
                          <a:pt x="10800735" y="4567594"/>
                          <a:pt x="10809883" y="4866773"/>
                          <a:pt x="10809883" y="4866773"/>
                        </a:cubicBezTo>
                        <a:cubicBezTo>
                          <a:pt x="10809883" y="4995442"/>
                          <a:pt x="10805713" y="5116019"/>
                          <a:pt x="10552875" y="5107885"/>
                        </a:cubicBezTo>
                        <a:cubicBezTo>
                          <a:pt x="10552875" y="5107885"/>
                          <a:pt x="10176403" y="5087586"/>
                          <a:pt x="9081481" y="5095185"/>
                        </a:cubicBezTo>
                        <a:cubicBezTo>
                          <a:pt x="2545013" y="5103319"/>
                          <a:pt x="304023" y="5116019"/>
                          <a:pt x="304023" y="5116019"/>
                        </a:cubicBezTo>
                        <a:cubicBezTo>
                          <a:pt x="132548" y="5116019"/>
                          <a:pt x="4213" y="5014950"/>
                          <a:pt x="8532" y="4812403"/>
                        </a:cubicBezTo>
                        <a:cubicBezTo>
                          <a:pt x="8532" y="4812403"/>
                          <a:pt x="9630" y="4313862"/>
                          <a:pt x="4815" y="1388604"/>
                        </a:cubicBezTo>
                        <a:cubicBezTo>
                          <a:pt x="0" y="663668"/>
                          <a:pt x="25592" y="330596"/>
                          <a:pt x="25592" y="330596"/>
                        </a:cubicBezTo>
                        <a:cubicBezTo>
                          <a:pt x="27224" y="150571"/>
                          <a:pt x="143504" y="16918"/>
                          <a:pt x="278431" y="16918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" name="Group 7">
                  <a:extLst>
                    <a:ext uri="{FF2B5EF4-FFF2-40B4-BE49-F238E27FC236}">
                      <a16:creationId xmlns:a16="http://schemas.microsoft.com/office/drawing/2014/main" xmlns="" id="{CDE4D8A5-3B53-25DF-60EF-FADCEA31C2AD}"/>
                    </a:ext>
                  </a:extLst>
                </p:cNvPr>
                <p:cNvGrpSpPr/>
                <p:nvPr/>
              </p:nvGrpSpPr>
              <p:grpSpPr>
                <a:xfrm>
                  <a:off x="1178371" y="5338044"/>
                  <a:ext cx="7965629" cy="3758427"/>
                  <a:chOff x="0" y="0"/>
                  <a:chExt cx="10821129" cy="5105739"/>
                </a:xfrm>
              </p:grpSpPr>
              <p:sp>
                <p:nvSpPr>
                  <p:cNvPr id="25" name="Freeform 8">
                    <a:extLst>
                      <a:ext uri="{FF2B5EF4-FFF2-40B4-BE49-F238E27FC236}">
                        <a16:creationId xmlns:a16="http://schemas.microsoft.com/office/drawing/2014/main" xmlns="" id="{589E9C2D-AC72-3667-3F7D-823155ADB597}"/>
                      </a:ext>
                    </a:extLst>
                  </p:cNvPr>
                  <p:cNvSpPr/>
                  <p:nvPr/>
                </p:nvSpPr>
                <p:spPr>
                  <a:xfrm>
                    <a:off x="-4213" y="0"/>
                    <a:ext cx="10825342" cy="5105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25342" h="5105739">
                        <a:moveTo>
                          <a:pt x="278431" y="16918"/>
                        </a:moveTo>
                        <a:cubicBezTo>
                          <a:pt x="278431" y="16918"/>
                          <a:pt x="604014" y="12258"/>
                          <a:pt x="1062834" y="12454"/>
                        </a:cubicBezTo>
                        <a:cubicBezTo>
                          <a:pt x="8817733" y="12671"/>
                          <a:pt x="10551274" y="0"/>
                          <a:pt x="10551274" y="0"/>
                        </a:cubicBezTo>
                        <a:cubicBezTo>
                          <a:pt x="10618737" y="0"/>
                          <a:pt x="10694674" y="0"/>
                          <a:pt x="10773448" y="85073"/>
                        </a:cubicBezTo>
                        <a:cubicBezTo>
                          <a:pt x="10816426" y="131488"/>
                          <a:pt x="10817494" y="240224"/>
                          <a:pt x="10817899" y="320281"/>
                        </a:cubicBezTo>
                        <a:cubicBezTo>
                          <a:pt x="10817899" y="320281"/>
                          <a:pt x="10816195" y="3601935"/>
                          <a:pt x="10816195" y="4343154"/>
                        </a:cubicBezTo>
                        <a:cubicBezTo>
                          <a:pt x="10816195" y="4557313"/>
                          <a:pt x="10825342" y="4856492"/>
                          <a:pt x="10825342" y="4856492"/>
                        </a:cubicBezTo>
                        <a:cubicBezTo>
                          <a:pt x="10825342" y="4985161"/>
                          <a:pt x="10821173" y="5105739"/>
                          <a:pt x="10568335" y="5097604"/>
                        </a:cubicBezTo>
                        <a:cubicBezTo>
                          <a:pt x="10568335" y="5097604"/>
                          <a:pt x="10191862" y="5077306"/>
                          <a:pt x="9095459" y="5084904"/>
                        </a:cubicBezTo>
                        <a:cubicBezTo>
                          <a:pt x="2547822" y="5093039"/>
                          <a:pt x="304023" y="5105739"/>
                          <a:pt x="304023" y="5105739"/>
                        </a:cubicBezTo>
                        <a:cubicBezTo>
                          <a:pt x="132548" y="5105739"/>
                          <a:pt x="4213" y="5004670"/>
                          <a:pt x="8532" y="4802122"/>
                        </a:cubicBezTo>
                        <a:cubicBezTo>
                          <a:pt x="8532" y="4802122"/>
                          <a:pt x="9630" y="4303581"/>
                          <a:pt x="4815" y="1387155"/>
                        </a:cubicBezTo>
                        <a:cubicBezTo>
                          <a:pt x="0" y="663668"/>
                          <a:pt x="25592" y="330596"/>
                          <a:pt x="25592" y="330596"/>
                        </a:cubicBezTo>
                        <a:cubicBezTo>
                          <a:pt x="27224" y="150571"/>
                          <a:pt x="143504" y="16918"/>
                          <a:pt x="278431" y="16918"/>
                        </a:cubicBezTo>
                        <a:close/>
                      </a:path>
                    </a:pathLst>
                  </a:custGeom>
                  <a:solidFill>
                    <a:srgbClr val="FDF0CF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0C3E1EB6-A246-3DD8-6128-53E6507E7998}"/>
                  </a:ext>
                </a:extLst>
              </p:cNvPr>
              <p:cNvSpPr txBox="1"/>
              <p:nvPr/>
            </p:nvSpPr>
            <p:spPr>
              <a:xfrm>
                <a:off x="1554966" y="6097515"/>
                <a:ext cx="6918078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 việc </a:t>
                </a:r>
                <a:r>
                  <a:rPr lang="en-US" sz="4000" b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cặp đôi: </a:t>
                </a:r>
                <a:r>
                  <a:rPr lang="vi-VN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 HS đọc một đoạn, đọc nối tiếp đến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</a:t>
                </a:r>
                <a:r>
                  <a:rPr lang="vi-VN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hết bài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xmlns="" id="{1D018A6F-2926-FD0E-88AE-61D5273D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736438" y="532317"/>
              <a:ext cx="646855" cy="86985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F86BB39-C8A9-9BBF-7206-F64A4AE2EE68}"/>
              </a:ext>
            </a:extLst>
          </p:cNvPr>
          <p:cNvGrpSpPr/>
          <p:nvPr/>
        </p:nvGrpSpPr>
        <p:grpSpPr>
          <a:xfrm>
            <a:off x="1028700" y="5372512"/>
            <a:ext cx="8262523" cy="4224644"/>
            <a:chOff x="1028700" y="5372512"/>
            <a:chExt cx="8262523" cy="422464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CE8D2B31-6DED-5262-5374-4CFBFFEC82BB}"/>
                </a:ext>
              </a:extLst>
            </p:cNvPr>
            <p:cNvGrpSpPr/>
            <p:nvPr/>
          </p:nvGrpSpPr>
          <p:grpSpPr>
            <a:xfrm>
              <a:off x="1028700" y="5676900"/>
              <a:ext cx="8115300" cy="3920256"/>
              <a:chOff x="1028700" y="1038225"/>
              <a:chExt cx="8115300" cy="3920256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98E5964E-9BC6-578D-2CB8-F2D1871BC6F1}"/>
                  </a:ext>
                </a:extLst>
              </p:cNvPr>
              <p:cNvGrpSpPr/>
              <p:nvPr/>
            </p:nvGrpSpPr>
            <p:grpSpPr>
              <a:xfrm>
                <a:off x="1028700" y="1038225"/>
                <a:ext cx="8115300" cy="3920256"/>
                <a:chOff x="1028700" y="1038225"/>
                <a:chExt cx="8115300" cy="3920256"/>
              </a:xfrm>
            </p:grpSpPr>
            <p:grpSp>
              <p:nvGrpSpPr>
                <p:cNvPr id="32" name="Group 5">
                  <a:extLst>
                    <a:ext uri="{FF2B5EF4-FFF2-40B4-BE49-F238E27FC236}">
                      <a16:creationId xmlns:a16="http://schemas.microsoft.com/office/drawing/2014/main" xmlns="" id="{8CD4D8BC-5077-9147-6E28-120BCFF57597}"/>
                    </a:ext>
                  </a:extLst>
                </p:cNvPr>
                <p:cNvGrpSpPr/>
                <p:nvPr/>
              </p:nvGrpSpPr>
              <p:grpSpPr>
                <a:xfrm>
                  <a:off x="1028700" y="1168764"/>
                  <a:ext cx="7973720" cy="3789717"/>
                  <a:chOff x="0" y="0"/>
                  <a:chExt cx="10805670" cy="5135675"/>
                </a:xfrm>
              </p:grpSpPr>
              <p:sp>
                <p:nvSpPr>
                  <p:cNvPr id="35" name="Freeform 6">
                    <a:extLst>
                      <a:ext uri="{FF2B5EF4-FFF2-40B4-BE49-F238E27FC236}">
                        <a16:creationId xmlns:a16="http://schemas.microsoft.com/office/drawing/2014/main" xmlns="" id="{AAF3FEB8-E24F-CBE6-8CAD-FEA98814E349}"/>
                      </a:ext>
                    </a:extLst>
                  </p:cNvPr>
                  <p:cNvSpPr/>
                  <p:nvPr/>
                </p:nvSpPr>
                <p:spPr>
                  <a:xfrm>
                    <a:off x="-4213" y="0"/>
                    <a:ext cx="10809882" cy="513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9882" h="5135675">
                        <a:moveTo>
                          <a:pt x="278431" y="16918"/>
                        </a:moveTo>
                        <a:cubicBezTo>
                          <a:pt x="278431" y="16918"/>
                          <a:pt x="604014" y="12258"/>
                          <a:pt x="1062558" y="12454"/>
                        </a:cubicBezTo>
                        <a:cubicBezTo>
                          <a:pt x="8804229" y="12671"/>
                          <a:pt x="10535814" y="0"/>
                          <a:pt x="10535814" y="0"/>
                        </a:cubicBezTo>
                        <a:cubicBezTo>
                          <a:pt x="10603278" y="0"/>
                          <a:pt x="10679215" y="0"/>
                          <a:pt x="10757988" y="85073"/>
                        </a:cubicBezTo>
                        <a:cubicBezTo>
                          <a:pt x="10800966" y="131488"/>
                          <a:pt x="10802035" y="240224"/>
                          <a:pt x="10802439" y="320281"/>
                        </a:cubicBezTo>
                        <a:cubicBezTo>
                          <a:pt x="10802439" y="320281"/>
                          <a:pt x="10800735" y="3626703"/>
                          <a:pt x="10800735" y="4373090"/>
                        </a:cubicBezTo>
                        <a:cubicBezTo>
                          <a:pt x="10800735" y="4587249"/>
                          <a:pt x="10809883" y="4886428"/>
                          <a:pt x="10809883" y="4886428"/>
                        </a:cubicBezTo>
                        <a:cubicBezTo>
                          <a:pt x="10809883" y="5015097"/>
                          <a:pt x="10805713" y="5135675"/>
                          <a:pt x="10552875" y="5127541"/>
                        </a:cubicBezTo>
                        <a:cubicBezTo>
                          <a:pt x="10552875" y="5127541"/>
                          <a:pt x="10176403" y="5107242"/>
                          <a:pt x="9081481" y="5114841"/>
                        </a:cubicBezTo>
                        <a:cubicBezTo>
                          <a:pt x="2545013" y="5122975"/>
                          <a:pt x="304023" y="5135675"/>
                          <a:pt x="304023" y="5135675"/>
                        </a:cubicBezTo>
                        <a:cubicBezTo>
                          <a:pt x="132548" y="5135675"/>
                          <a:pt x="4213" y="5034605"/>
                          <a:pt x="8532" y="4832059"/>
                        </a:cubicBezTo>
                        <a:cubicBezTo>
                          <a:pt x="8532" y="4832059"/>
                          <a:pt x="9630" y="4333517"/>
                          <a:pt x="4815" y="1391373"/>
                        </a:cubicBezTo>
                        <a:cubicBezTo>
                          <a:pt x="0" y="663668"/>
                          <a:pt x="25592" y="330596"/>
                          <a:pt x="25592" y="330596"/>
                        </a:cubicBezTo>
                        <a:cubicBezTo>
                          <a:pt x="27224" y="150571"/>
                          <a:pt x="143504" y="16918"/>
                          <a:pt x="278431" y="16918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75000"/>
                    </a:schemeClr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3" name="Group 9">
                  <a:extLst>
                    <a:ext uri="{FF2B5EF4-FFF2-40B4-BE49-F238E27FC236}">
                      <a16:creationId xmlns:a16="http://schemas.microsoft.com/office/drawing/2014/main" xmlns="" id="{A5F34931-FCB9-8DFC-89EE-015C68C47FD3}"/>
                    </a:ext>
                  </a:extLst>
                </p:cNvPr>
                <p:cNvGrpSpPr/>
                <p:nvPr/>
              </p:nvGrpSpPr>
              <p:grpSpPr>
                <a:xfrm>
                  <a:off x="1178371" y="1038225"/>
                  <a:ext cx="7965629" cy="3758427"/>
                  <a:chOff x="0" y="0"/>
                  <a:chExt cx="10821129" cy="5105739"/>
                </a:xfrm>
              </p:grpSpPr>
              <p:sp>
                <p:nvSpPr>
                  <p:cNvPr id="34" name="Freeform 10">
                    <a:extLst>
                      <a:ext uri="{FF2B5EF4-FFF2-40B4-BE49-F238E27FC236}">
                        <a16:creationId xmlns:a16="http://schemas.microsoft.com/office/drawing/2014/main" xmlns="" id="{7E4F0FF3-9384-E9A0-F3CF-41658848A9C8}"/>
                      </a:ext>
                    </a:extLst>
                  </p:cNvPr>
                  <p:cNvSpPr/>
                  <p:nvPr/>
                </p:nvSpPr>
                <p:spPr>
                  <a:xfrm>
                    <a:off x="-4213" y="0"/>
                    <a:ext cx="10825342" cy="5105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25342" h="5105739">
                        <a:moveTo>
                          <a:pt x="278431" y="16918"/>
                        </a:moveTo>
                        <a:cubicBezTo>
                          <a:pt x="278431" y="16918"/>
                          <a:pt x="604014" y="12258"/>
                          <a:pt x="1062834" y="12454"/>
                        </a:cubicBezTo>
                        <a:cubicBezTo>
                          <a:pt x="8817733" y="12671"/>
                          <a:pt x="10551274" y="0"/>
                          <a:pt x="10551274" y="0"/>
                        </a:cubicBezTo>
                        <a:cubicBezTo>
                          <a:pt x="10618737" y="0"/>
                          <a:pt x="10694674" y="0"/>
                          <a:pt x="10773448" y="85073"/>
                        </a:cubicBezTo>
                        <a:cubicBezTo>
                          <a:pt x="10816426" y="131488"/>
                          <a:pt x="10817494" y="240224"/>
                          <a:pt x="10817899" y="320281"/>
                        </a:cubicBezTo>
                        <a:cubicBezTo>
                          <a:pt x="10817899" y="320281"/>
                          <a:pt x="10816195" y="3601935"/>
                          <a:pt x="10816195" y="4343154"/>
                        </a:cubicBezTo>
                        <a:cubicBezTo>
                          <a:pt x="10816195" y="4557313"/>
                          <a:pt x="10825342" y="4856492"/>
                          <a:pt x="10825342" y="4856492"/>
                        </a:cubicBezTo>
                        <a:cubicBezTo>
                          <a:pt x="10825342" y="4985161"/>
                          <a:pt x="10821173" y="5105739"/>
                          <a:pt x="10568335" y="5097604"/>
                        </a:cubicBezTo>
                        <a:cubicBezTo>
                          <a:pt x="10568335" y="5097604"/>
                          <a:pt x="10191862" y="5077306"/>
                          <a:pt x="9095459" y="5084904"/>
                        </a:cubicBezTo>
                        <a:cubicBezTo>
                          <a:pt x="2547822" y="5093039"/>
                          <a:pt x="304023" y="5105739"/>
                          <a:pt x="304023" y="5105739"/>
                        </a:cubicBezTo>
                        <a:cubicBezTo>
                          <a:pt x="132548" y="5105739"/>
                          <a:pt x="4213" y="5004670"/>
                          <a:pt x="8532" y="4802122"/>
                        </a:cubicBezTo>
                        <a:cubicBezTo>
                          <a:pt x="8532" y="4802122"/>
                          <a:pt x="9630" y="4303581"/>
                          <a:pt x="4815" y="1387155"/>
                        </a:cubicBezTo>
                        <a:cubicBezTo>
                          <a:pt x="0" y="663668"/>
                          <a:pt x="25592" y="330596"/>
                          <a:pt x="25592" y="330596"/>
                        </a:cubicBezTo>
                        <a:cubicBezTo>
                          <a:pt x="27224" y="150571"/>
                          <a:pt x="143504" y="16918"/>
                          <a:pt x="278431" y="16918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20000"/>
                      <a:lumOff val="80000"/>
                    </a:schemeClr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02AFC817-8A62-088E-A6CB-4D77B0724FEF}"/>
                  </a:ext>
                </a:extLst>
              </p:cNvPr>
              <p:cNvSpPr txBox="1"/>
              <p:nvPr/>
            </p:nvSpPr>
            <p:spPr>
              <a:xfrm>
                <a:off x="1899893" y="1543311"/>
                <a:ext cx="6228223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 việc cá nhân</a:t>
                </a:r>
                <a:r>
                  <a:rPr lang="en-US" sz="4000" b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 em hãy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nhẩm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toàn bài một lượt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xmlns="" id="{5E5683BB-F91E-948B-4208-93A9F6CFA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644368" y="5372512"/>
              <a:ext cx="646855" cy="869853"/>
            </a:xfrm>
            <a:prstGeom prst="rect">
              <a:avLst/>
            </a:prstGeom>
          </p:spPr>
        </p:pic>
      </p:grpSp>
      <p:pic>
        <p:nvPicPr>
          <p:cNvPr id="36" name="Picture 10">
            <a:extLst>
              <a:ext uri="{FF2B5EF4-FFF2-40B4-BE49-F238E27FC236}">
                <a16:creationId xmlns:a16="http://schemas.microsoft.com/office/drawing/2014/main" xmlns="" id="{B059A19E-38FA-E9CB-FF35-7FC76BEABE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896600" y="6384615"/>
            <a:ext cx="4803560" cy="3866866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xmlns="" id="{1DACE762-89B3-C27D-9868-802BBA451D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485648">
            <a:off x="-261930" y="9405419"/>
            <a:ext cx="1932167" cy="62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941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01400" y="3238500"/>
            <a:ext cx="6019800" cy="7139855"/>
          </a:xfrm>
          <a:custGeom>
            <a:avLst/>
            <a:gdLst/>
            <a:ahLst/>
            <a:cxnLst/>
            <a:rect l="l" t="t" r="r" b="b"/>
            <a:pathLst>
              <a:path w="7159752" h="8229600">
                <a:moveTo>
                  <a:pt x="0" y="0"/>
                </a:moveTo>
                <a:lnTo>
                  <a:pt x="7159752" y="0"/>
                </a:lnTo>
                <a:lnTo>
                  <a:pt x="71597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780524" y="-4572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019800" y="-14859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1579734">
            <a:off x="12070873" y="-4572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xmlns="" id="{433B2FC2-FBAB-38D7-76C6-4AC9F6C16B48}"/>
              </a:ext>
            </a:extLst>
          </p:cNvPr>
          <p:cNvSpPr txBox="1"/>
          <p:nvPr/>
        </p:nvSpPr>
        <p:spPr>
          <a:xfrm>
            <a:off x="1232534" y="4076700"/>
            <a:ext cx="9574531" cy="294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kumimoji="0" lang="en-US" sz="6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vi-VN" sz="6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US" sz="6800" b="1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6800" b="1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HỎI</a:t>
            </a:r>
            <a:endParaRPr kumimoji="0" lang="vi-VN" sz="6800" b="1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3516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7000133" y="9263743"/>
            <a:ext cx="990600" cy="1028700"/>
          </a:xfrm>
          <a:custGeom>
            <a:avLst/>
            <a:gdLst/>
            <a:ahLst/>
            <a:cxnLst/>
            <a:rect l="l" t="t" r="r" b="b"/>
            <a:pathLst>
              <a:path w="6102503" h="5156615">
                <a:moveTo>
                  <a:pt x="0" y="0"/>
                </a:moveTo>
                <a:lnTo>
                  <a:pt x="6102502" y="0"/>
                </a:lnTo>
                <a:lnTo>
                  <a:pt x="6102502" y="5156614"/>
                </a:lnTo>
                <a:lnTo>
                  <a:pt x="0" y="515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2"/>
          <p:cNvSpPr/>
          <p:nvPr/>
        </p:nvSpPr>
        <p:spPr>
          <a:xfrm rot="1579734">
            <a:off x="15355350" y="-620450"/>
            <a:ext cx="3498627" cy="1682071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92B3105-EC58-C7D2-B511-C5CE546BF2B8}"/>
              </a:ext>
            </a:extLst>
          </p:cNvPr>
          <p:cNvSpPr txBox="1"/>
          <p:nvPr/>
        </p:nvSpPr>
        <p:spPr>
          <a:xfrm>
            <a:off x="473529" y="8262598"/>
            <a:ext cx="18112152" cy="1738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 3: </a:t>
            </a:r>
            <a:r>
              <a:rPr lang="vi-VN" sz="38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Em thích cảnh vật được miêu tả trong khổ thơ nào nhất? Vì sao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4: </a:t>
            </a:r>
            <a:r>
              <a:rPr lang="vi-VN" sz="38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Theo em, tác giả muốn nói điều gì qua nhan đề bài thơ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34BABCF-A7C7-032A-9A16-46CF2CB98733}"/>
              </a:ext>
            </a:extLst>
          </p:cNvPr>
          <p:cNvSpPr txBox="1"/>
          <p:nvPr/>
        </p:nvSpPr>
        <p:spPr>
          <a:xfrm>
            <a:off x="473529" y="1688967"/>
            <a:ext cx="17021904" cy="1738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en-US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1: 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bài thơ, những từ ngữ nào gợi lên vẻ đẹp của nắng xuân, mưa xuân, gió xuân</a:t>
            </a: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8A275D6-C61A-61FE-8DB7-EEB8A1D4F6FF}"/>
              </a:ext>
            </a:extLst>
          </p:cNvPr>
          <p:cNvSpPr txBox="1"/>
          <p:nvPr/>
        </p:nvSpPr>
        <p:spPr>
          <a:xfrm>
            <a:off x="473529" y="3592559"/>
            <a:ext cx="178308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en-US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vi-VN" sz="3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2: </a:t>
            </a:r>
            <a:r>
              <a:rPr lang="vi-VN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thêm chi tiết cho thấy cảnh vật mùa xuân hiện ra rất sinh động. </a:t>
            </a:r>
            <a:endParaRPr lang="en-US" sz="38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764A4B38-FD95-E469-BB7B-3B5FA04CEAE1}"/>
              </a:ext>
            </a:extLst>
          </p:cNvPr>
          <p:cNvSpPr txBox="1"/>
          <p:nvPr/>
        </p:nvSpPr>
        <p:spPr>
          <a:xfrm>
            <a:off x="1295400" y="4212014"/>
            <a:ext cx="15310757" cy="4190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 ý: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 sắc: hoa xoan tím, giọt nắng trong veo,…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 vị: gió thơm hương lá,…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 thanh: dế mèn hắng giọng,…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 chuyển động: chim chuyển trong vòm lá,…</a:t>
            </a:r>
            <a:endParaRPr lang="vi-VN" sz="3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F129C26D-CBCA-9C7B-4550-87F7BD29257A}"/>
              </a:ext>
            </a:extLst>
          </p:cNvPr>
          <p:cNvGrpSpPr/>
          <p:nvPr/>
        </p:nvGrpSpPr>
        <p:grpSpPr>
          <a:xfrm>
            <a:off x="0" y="452553"/>
            <a:ext cx="13416085" cy="1138928"/>
            <a:chOff x="-1" y="1430541"/>
            <a:chExt cx="13416085" cy="1138928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1AE799D9-8E64-AF7B-41D3-FEB62D8CF1B9}"/>
                </a:ext>
              </a:extLst>
            </p:cNvPr>
            <p:cNvSpPr/>
            <p:nvPr/>
          </p:nvSpPr>
          <p:spPr>
            <a:xfrm>
              <a:off x="-1" y="1526533"/>
              <a:ext cx="12877800" cy="1042936"/>
            </a:xfrm>
            <a:prstGeom prst="rect">
              <a:avLst/>
            </a:prstGeom>
            <a:solidFill>
              <a:srgbClr val="FFF4D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làm việc theo nhóm và trả lời câu hỏi</a:t>
              </a:r>
            </a:p>
          </p:txBody>
        </p:sp>
        <p:pic>
          <p:nvPicPr>
            <p:cNvPr id="59" name="Picture 103">
              <a:extLst>
                <a:ext uri="{FF2B5EF4-FFF2-40B4-BE49-F238E27FC236}">
                  <a16:creationId xmlns:a16="http://schemas.microsoft.com/office/drawing/2014/main" xmlns="" id="{64DEE5F5-CF59-85C9-0050-986E5ADC0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1376890">
              <a:off x="12339514" y="1430541"/>
              <a:ext cx="1076570" cy="1097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39421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6" grpId="0" build="p"/>
      <p:bldP spid="27" grpId="0" build="p"/>
      <p:bldP spid="5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5">
            <a:extLst>
              <a:ext uri="{FF2B5EF4-FFF2-40B4-BE49-F238E27FC236}">
                <a16:creationId xmlns:a16="http://schemas.microsoft.com/office/drawing/2014/main" xmlns="" id="{A41789A7-651D-3A25-0B75-67702E97C684}"/>
              </a:ext>
            </a:extLst>
          </p:cNvPr>
          <p:cNvSpPr/>
          <p:nvPr/>
        </p:nvSpPr>
        <p:spPr>
          <a:xfrm rot="2501925">
            <a:off x="15669878" y="-171466"/>
            <a:ext cx="2914124" cy="1485900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xmlns="" id="{052D4964-8A91-B7C4-BCDD-CAB13D777488}"/>
              </a:ext>
            </a:extLst>
          </p:cNvPr>
          <p:cNvSpPr/>
          <p:nvPr/>
        </p:nvSpPr>
        <p:spPr>
          <a:xfrm>
            <a:off x="914400" y="1333462"/>
            <a:ext cx="16459200" cy="8458238"/>
          </a:xfrm>
          <a:custGeom>
            <a:avLst/>
            <a:gdLst/>
            <a:ahLst/>
            <a:cxnLst/>
            <a:rect l="l" t="t" r="r" b="b"/>
            <a:pathLst>
              <a:path w="4137329" h="2167467">
                <a:moveTo>
                  <a:pt x="0" y="0"/>
                </a:moveTo>
                <a:lnTo>
                  <a:pt x="4137329" y="0"/>
                </a:lnTo>
                <a:lnTo>
                  <a:pt x="4137329" y="2167467"/>
                </a:lnTo>
                <a:lnTo>
                  <a:pt x="0" y="216746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C951A16B-D009-B5D6-3FBE-40637045D129}"/>
              </a:ext>
            </a:extLst>
          </p:cNvPr>
          <p:cNvSpPr txBox="1"/>
          <p:nvPr/>
        </p:nvSpPr>
        <p:spPr>
          <a:xfrm>
            <a:off x="1600200" y="3077946"/>
            <a:ext cx="10210800" cy="649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 thiệu:</a:t>
            </a:r>
          </a:p>
          <a:p>
            <a:pPr marL="571500" marR="0" lvl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Courier New" panose="02070309020205020404" pitchFamily="49" charset="0"/>
              <a:buChar char="o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hiện tượng thiên nhiên cho biết mùa xuân về, mùa xuân mang đến sự đổi thay cho muôn vật, đó là: mưa, nắng, gió. </a:t>
            </a:r>
          </a:p>
          <a:p>
            <a:pPr marL="571500" marR="0" lvl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Courier New" panose="02070309020205020404" pitchFamily="49" charset="0"/>
              <a:buChar char="o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một số bài học ở lớp 2 và lớp 3, các em đã biết được một số đặc điểm tiêu biểu của mùa xuân. </a:t>
            </a:r>
          </a:p>
        </p:txBody>
      </p:sp>
      <p:pic>
        <p:nvPicPr>
          <p:cNvPr id="66" name="Picture 65" descr="Icon&#10;&#10;Description automatically generated">
            <a:extLst>
              <a:ext uri="{FF2B5EF4-FFF2-40B4-BE49-F238E27FC236}">
                <a16:creationId xmlns:a16="http://schemas.microsoft.com/office/drawing/2014/main" xmlns="" id="{400319AF-C2B9-B957-C215-6981691E68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586" y="8731612"/>
            <a:ext cx="1354442" cy="1354442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B39978C0-D918-2FB4-1918-32480A7AFA77}"/>
              </a:ext>
            </a:extLst>
          </p:cNvPr>
          <p:cNvSpPr/>
          <p:nvPr/>
        </p:nvSpPr>
        <p:spPr>
          <a:xfrm>
            <a:off x="-381000" y="626978"/>
            <a:ext cx="14935200" cy="224096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1: 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bài thơ, những từ ngữ nào gợi lên vẻ đẹp của nắng xuân, mưa xuân, gió xuân?</a:t>
            </a:r>
          </a:p>
        </p:txBody>
      </p:sp>
      <p:sp>
        <p:nvSpPr>
          <p:cNvPr id="4" name="Freeform 4"/>
          <p:cNvSpPr/>
          <p:nvPr/>
        </p:nvSpPr>
        <p:spPr>
          <a:xfrm>
            <a:off x="381000" y="8409653"/>
            <a:ext cx="1066800" cy="1676401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75F7150-521B-5336-EE95-3EF5016F3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4363966"/>
            <a:ext cx="4045687" cy="404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52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build="p"/>
      <p:bldP spid="6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xmlns="" id="{45B860EC-5FB8-2B21-D702-A3E78FC029B9}"/>
              </a:ext>
            </a:extLst>
          </p:cNvPr>
          <p:cNvSpPr/>
          <p:nvPr/>
        </p:nvSpPr>
        <p:spPr>
          <a:xfrm>
            <a:off x="914400" y="1333462"/>
            <a:ext cx="16459200" cy="8458238"/>
          </a:xfrm>
          <a:custGeom>
            <a:avLst/>
            <a:gdLst/>
            <a:ahLst/>
            <a:cxnLst/>
            <a:rect l="l" t="t" r="r" b="b"/>
            <a:pathLst>
              <a:path w="4137329" h="2167467">
                <a:moveTo>
                  <a:pt x="0" y="0"/>
                </a:moveTo>
                <a:lnTo>
                  <a:pt x="4137329" y="0"/>
                </a:lnTo>
                <a:lnTo>
                  <a:pt x="4137329" y="2167467"/>
                </a:lnTo>
                <a:lnTo>
                  <a:pt x="0" y="216746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xmlns="" id="{A41789A7-651D-3A25-0B75-67702E97C684}"/>
              </a:ext>
            </a:extLst>
          </p:cNvPr>
          <p:cNvSpPr/>
          <p:nvPr/>
        </p:nvSpPr>
        <p:spPr>
          <a:xfrm rot="2501925">
            <a:off x="15669878" y="-171466"/>
            <a:ext cx="2914124" cy="1485900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C951A16B-D009-B5D6-3FBE-40637045D129}"/>
              </a:ext>
            </a:extLst>
          </p:cNvPr>
          <p:cNvSpPr txBox="1"/>
          <p:nvPr/>
        </p:nvSpPr>
        <p:spPr>
          <a:xfrm>
            <a:off x="1600200" y="3077946"/>
            <a:ext cx="10255172" cy="6082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>
              <a:lnSpc>
                <a:spcPct val="20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 thiệu:</a:t>
            </a:r>
          </a:p>
          <a:p>
            <a:pPr marL="571500" marR="0" lvl="0" indent="-571500" algn="just">
              <a:lnSpc>
                <a:spcPct val="200000"/>
              </a:lnSpc>
              <a:spcBef>
                <a:spcPts val="100"/>
              </a:spcBef>
              <a:spcAft>
                <a:spcPts val="100"/>
              </a:spcAft>
              <a:buFont typeface="Courier New" panose="02070309020205020404" pitchFamily="49" charset="0"/>
              <a:buChar char="o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 vào những hiểu biết đó, khi đọc bài thơ </a:t>
            </a:r>
            <a:r>
              <a:rPr lang="vi-VN" sz="40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“Bước mùa xuân”, 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sẽ nhận ra được những đặc điểm của cảnh vật thiên nhiên mùa xuân.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B39978C0-D918-2FB4-1918-32480A7AFA77}"/>
              </a:ext>
            </a:extLst>
          </p:cNvPr>
          <p:cNvSpPr/>
          <p:nvPr/>
        </p:nvSpPr>
        <p:spPr>
          <a:xfrm>
            <a:off x="-381000" y="626978"/>
            <a:ext cx="14935200" cy="224096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1: 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bài thơ, những từ ngữ nào gợi lên vẻ đẹp của nắng xuân, mưa xuân, gió xuân?</a:t>
            </a:r>
          </a:p>
        </p:txBody>
      </p:sp>
      <p:sp>
        <p:nvSpPr>
          <p:cNvPr id="4" name="Freeform 4"/>
          <p:cNvSpPr/>
          <p:nvPr/>
        </p:nvSpPr>
        <p:spPr>
          <a:xfrm>
            <a:off x="381000" y="8409653"/>
            <a:ext cx="1066800" cy="1676401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A79EC337-BDA4-E763-3E47-8A91C22A28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586" y="8731612"/>
            <a:ext cx="1354442" cy="135444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4E84FC0-3332-047B-90C2-6EC36103BD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4363966"/>
            <a:ext cx="4045687" cy="404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0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4E89B0C-CAC1-4AD6-EB79-9C49146806E2}"/>
              </a:ext>
            </a:extLst>
          </p:cNvPr>
          <p:cNvGrpSpPr/>
          <p:nvPr/>
        </p:nvGrpSpPr>
        <p:grpSpPr>
          <a:xfrm>
            <a:off x="5446400" y="0"/>
            <a:ext cx="7583876" cy="1388058"/>
            <a:chOff x="4834930" y="84191"/>
            <a:chExt cx="7359542" cy="1232175"/>
          </a:xfrm>
        </p:grpSpPr>
        <p:sp>
          <p:nvSpPr>
            <p:cNvPr id="3" name="Round Same Side Corner Rectangle 11">
              <a:extLst>
                <a:ext uri="{FF2B5EF4-FFF2-40B4-BE49-F238E27FC236}">
                  <a16:creationId xmlns:a16="http://schemas.microsoft.com/office/drawing/2014/main" xmlns="" id="{3F6689BB-E665-C174-A4F2-FEA9151A1F40}"/>
                </a:ext>
              </a:extLst>
            </p:cNvPr>
            <p:cNvSpPr/>
            <p:nvPr/>
          </p:nvSpPr>
          <p:spPr>
            <a:xfrm flipV="1">
              <a:off x="4834930" y="84191"/>
              <a:ext cx="7359542" cy="123217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5E4C888-6E84-0FDE-FA0E-29A3F1030763}"/>
                </a:ext>
              </a:extLst>
            </p:cNvPr>
            <p:cNvSpPr txBox="1"/>
            <p:nvPr/>
          </p:nvSpPr>
          <p:spPr>
            <a:xfrm>
              <a:off x="5313042" y="337067"/>
              <a:ext cx="6585572" cy="737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 ÁN CÂU 1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B02F0F81-873B-538B-2E2D-07E8E5D3F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785217"/>
              </p:ext>
            </p:extLst>
          </p:nvPr>
        </p:nvGraphicFramePr>
        <p:xfrm>
          <a:off x="1104900" y="1943100"/>
          <a:ext cx="16078200" cy="7620000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xmlns="" val="1855113025"/>
                    </a:ext>
                  </a:extLst>
                </a:gridCol>
                <a:gridCol w="11201400">
                  <a:extLst>
                    <a:ext uri="{9D8B030D-6E8A-4147-A177-3AD203B41FA5}">
                      <a16:colId xmlns:a16="http://schemas.microsoft.com/office/drawing/2014/main" xmlns="" val="3921374254"/>
                    </a:ext>
                  </a:extLst>
                </a:gridCol>
              </a:tblGrid>
              <a:tr h="2606896">
                <a:tc>
                  <a:txBody>
                    <a:bodyPr/>
                    <a:lstStyle/>
                    <a:p>
                      <a:pPr marL="457200" marR="0" lvl="1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Nắng</a:t>
                      </a:r>
                      <a:endParaRPr lang="en-US" sz="36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Nụ xoè tay hứng/ Giọt nắng trong veo </a:t>
                      </a:r>
                      <a:endParaRPr lang="en-US" sz="36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457200" marR="0" lvl="1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Cỏ lặng dưới chân/ Cũng xanh với nắng</a:t>
                      </a:r>
                      <a:endParaRPr lang="en-US" sz="36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5950537"/>
                  </a:ext>
                </a:extLst>
              </a:tr>
              <a:tr h="2110689">
                <a:tc>
                  <a:txBody>
                    <a:bodyPr/>
                    <a:lstStyle/>
                    <a:p>
                      <a:pPr marL="457200" marR="0" lvl="1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Mưa </a:t>
                      </a:r>
                      <a:endParaRPr lang="en-US" sz="36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Mưa giăng trên đồng, Uốn mềm ngọn lúa</a:t>
                      </a:r>
                      <a:endParaRPr lang="en-US" sz="36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3149897"/>
                  </a:ext>
                </a:extLst>
              </a:tr>
              <a:tr h="2902415">
                <a:tc>
                  <a:txBody>
                    <a:bodyPr/>
                    <a:lstStyle/>
                    <a:p>
                      <a:pPr marL="457200" marR="0" lvl="1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Gió </a:t>
                      </a:r>
                      <a:endParaRPr lang="en-US" sz="36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Hoa xoan theo gió/ Rải tím mặt đường 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marL="457200" marR="0" lvl="1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Gió thơm hương lài</a:t>
                      </a: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vi-VN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Gọi mầm vươn theo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042742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20505054">
            <a:off x="-496943" y="276857"/>
            <a:ext cx="3077084" cy="1130321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B335D6CD-125C-1CB4-C828-798FE8E016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234707" y="5320988"/>
            <a:ext cx="5539992" cy="6395372"/>
          </a:xfrm>
          <a:prstGeom prst="rect">
            <a:avLst/>
          </a:prstGeom>
        </p:spPr>
      </p:pic>
      <p:grpSp>
        <p:nvGrpSpPr>
          <p:cNvPr id="25" name="Group 5">
            <a:extLst>
              <a:ext uri="{FF2B5EF4-FFF2-40B4-BE49-F238E27FC236}">
                <a16:creationId xmlns:a16="http://schemas.microsoft.com/office/drawing/2014/main" xmlns="" id="{11B1ED90-C7A9-AD67-8595-1BB4D243CC7F}"/>
              </a:ext>
            </a:extLst>
          </p:cNvPr>
          <p:cNvGrpSpPr/>
          <p:nvPr/>
        </p:nvGrpSpPr>
        <p:grpSpPr>
          <a:xfrm rot="-10800000">
            <a:off x="8077200" y="842017"/>
            <a:ext cx="9501669" cy="9039929"/>
            <a:chOff x="-4212" y="162248"/>
            <a:chExt cx="4839734" cy="4692223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xmlns="" id="{AA44C65B-D74C-FA06-55A5-AEFF4F43077F}"/>
                </a:ext>
              </a:extLst>
            </p:cNvPr>
            <p:cNvSpPr/>
            <p:nvPr/>
          </p:nvSpPr>
          <p:spPr>
            <a:xfrm>
              <a:off x="-4212" y="162248"/>
              <a:ext cx="4839734" cy="4692223"/>
            </a:xfrm>
            <a:custGeom>
              <a:avLst/>
              <a:gdLst/>
              <a:ahLst/>
              <a:cxnLst/>
              <a:rect l="l" t="t" r="r" b="b"/>
              <a:pathLst>
                <a:path w="4839734" h="4854471">
                  <a:moveTo>
                    <a:pt x="278431" y="16918"/>
                  </a:moveTo>
                  <a:cubicBezTo>
                    <a:pt x="278431" y="16918"/>
                    <a:pt x="604014" y="12258"/>
                    <a:pt x="956264" y="12454"/>
                  </a:cubicBezTo>
                  <a:cubicBezTo>
                    <a:pt x="3589197" y="12671"/>
                    <a:pt x="4565666" y="0"/>
                    <a:pt x="4565666" y="0"/>
                  </a:cubicBezTo>
                  <a:cubicBezTo>
                    <a:pt x="4633130" y="0"/>
                    <a:pt x="4709067" y="0"/>
                    <a:pt x="4787840" y="85073"/>
                  </a:cubicBezTo>
                  <a:cubicBezTo>
                    <a:pt x="4830818" y="131488"/>
                    <a:pt x="4831886" y="240224"/>
                    <a:pt x="4832291" y="320281"/>
                  </a:cubicBezTo>
                  <a:cubicBezTo>
                    <a:pt x="4832291" y="320281"/>
                    <a:pt x="4830587" y="3394041"/>
                    <a:pt x="4830587" y="4091887"/>
                  </a:cubicBezTo>
                  <a:cubicBezTo>
                    <a:pt x="4830587" y="4306046"/>
                    <a:pt x="4839735" y="4605225"/>
                    <a:pt x="4839735" y="4605225"/>
                  </a:cubicBezTo>
                  <a:cubicBezTo>
                    <a:pt x="4839735" y="4733893"/>
                    <a:pt x="4835565" y="4854471"/>
                    <a:pt x="4582727" y="4846337"/>
                  </a:cubicBezTo>
                  <a:cubicBezTo>
                    <a:pt x="4582727" y="4846337"/>
                    <a:pt x="4206255" y="4826038"/>
                    <a:pt x="3683490" y="4833637"/>
                  </a:cubicBezTo>
                  <a:cubicBezTo>
                    <a:pt x="1460445" y="4841771"/>
                    <a:pt x="304023" y="4854471"/>
                    <a:pt x="304023" y="4854471"/>
                  </a:cubicBezTo>
                  <a:cubicBezTo>
                    <a:pt x="132548" y="4854471"/>
                    <a:pt x="4213" y="4753402"/>
                    <a:pt x="8532" y="4550855"/>
                  </a:cubicBezTo>
                  <a:cubicBezTo>
                    <a:pt x="8532" y="4550855"/>
                    <a:pt x="9630" y="4052314"/>
                    <a:pt x="4815" y="135175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0F8FA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13">
            <a:extLst>
              <a:ext uri="{FF2B5EF4-FFF2-40B4-BE49-F238E27FC236}">
                <a16:creationId xmlns:a16="http://schemas.microsoft.com/office/drawing/2014/main" xmlns="" id="{C9E161F1-A1DA-613C-F416-2D8987C33E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66122" y="4288951"/>
            <a:ext cx="4480453" cy="5176995"/>
          </a:xfrm>
          <a:prstGeom prst="rect">
            <a:avLst/>
          </a:prstGeom>
        </p:spPr>
      </p:pic>
      <p:sp>
        <p:nvSpPr>
          <p:cNvPr id="28" name="Rounded Rectangle 21">
            <a:extLst>
              <a:ext uri="{FF2B5EF4-FFF2-40B4-BE49-F238E27FC236}">
                <a16:creationId xmlns:a16="http://schemas.microsoft.com/office/drawing/2014/main" xmlns="" id="{C14F8160-7B2F-F319-EE29-DE64DA30C2D5}"/>
              </a:ext>
            </a:extLst>
          </p:cNvPr>
          <p:cNvSpPr/>
          <p:nvPr/>
        </p:nvSpPr>
        <p:spPr>
          <a:xfrm>
            <a:off x="1167820" y="1753380"/>
            <a:ext cx="5649915" cy="2037057"/>
          </a:xfrm>
          <a:prstGeom prst="roundRect">
            <a:avLst/>
          </a:prstGeom>
          <a:solidFill>
            <a:srgbClr val="FFF5D5"/>
          </a:solidFill>
          <a:ln w="57150">
            <a:solidFill>
              <a:schemeClr val="accent2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BÀI CŨ</a:t>
            </a:r>
            <a:endParaRPr lang="en-US" sz="5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EABA9CA-D261-65C9-A27B-232694D2FC29}"/>
              </a:ext>
            </a:extLst>
          </p:cNvPr>
          <p:cNvSpPr txBox="1"/>
          <p:nvPr/>
        </p:nvSpPr>
        <p:spPr>
          <a:xfrm>
            <a:off x="9079288" y="1894549"/>
            <a:ext cx="7419904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 em đọc lại bài </a:t>
            </a:r>
            <a:r>
              <a:rPr lang="vi-VN" sz="4000" b="1" i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“Cây đa quê hương”</a:t>
            </a: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và trả lời câu hỏi: </a:t>
            </a:r>
            <a:r>
              <a:rPr lang="vi-VN" sz="400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Nêu ý chính của mỗi đoạn trong bài </a:t>
            </a:r>
            <a:r>
              <a:rPr lang="vi-VN" sz="4000" b="1" i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Cây đa quê hương</a:t>
            </a:r>
          </a:p>
        </p:txBody>
      </p:sp>
      <p:grpSp>
        <p:nvGrpSpPr>
          <p:cNvPr id="30" name="Group 101">
            <a:extLst>
              <a:ext uri="{FF2B5EF4-FFF2-40B4-BE49-F238E27FC236}">
                <a16:creationId xmlns:a16="http://schemas.microsoft.com/office/drawing/2014/main" xmlns="" id="{A7702267-C36C-5AAB-7ECF-DAAA9A4043D5}"/>
              </a:ext>
            </a:extLst>
          </p:cNvPr>
          <p:cNvGrpSpPr/>
          <p:nvPr/>
        </p:nvGrpSpPr>
        <p:grpSpPr>
          <a:xfrm>
            <a:off x="8077202" y="808989"/>
            <a:ext cx="9501668" cy="974099"/>
            <a:chOff x="0" y="0"/>
            <a:chExt cx="2551427" cy="322674"/>
          </a:xfrm>
        </p:grpSpPr>
        <p:sp>
          <p:nvSpPr>
            <p:cNvPr id="31" name="Freeform 102">
              <a:extLst>
                <a:ext uri="{FF2B5EF4-FFF2-40B4-BE49-F238E27FC236}">
                  <a16:creationId xmlns:a16="http://schemas.microsoft.com/office/drawing/2014/main" xmlns="" id="{5549724A-9632-952C-E91A-4B0A279E8F52}"/>
                </a:ext>
              </a:extLst>
            </p:cNvPr>
            <p:cNvSpPr/>
            <p:nvPr/>
          </p:nvSpPr>
          <p:spPr>
            <a:xfrm>
              <a:off x="0" y="0"/>
              <a:ext cx="2551427" cy="322674"/>
            </a:xfrm>
            <a:custGeom>
              <a:avLst/>
              <a:gdLst/>
              <a:ahLst/>
              <a:cxnLst/>
              <a:rect l="l" t="t" r="r" b="b"/>
              <a:pathLst>
                <a:path w="2551427" h="322674">
                  <a:moveTo>
                    <a:pt x="40758" y="0"/>
                  </a:moveTo>
                  <a:lnTo>
                    <a:pt x="2510670" y="0"/>
                  </a:lnTo>
                  <a:cubicBezTo>
                    <a:pt x="2521479" y="0"/>
                    <a:pt x="2531846" y="4294"/>
                    <a:pt x="2539490" y="11938"/>
                  </a:cubicBezTo>
                  <a:cubicBezTo>
                    <a:pt x="2547133" y="19581"/>
                    <a:pt x="2551427" y="29948"/>
                    <a:pt x="2551427" y="40758"/>
                  </a:cubicBezTo>
                  <a:lnTo>
                    <a:pt x="2551427" y="281916"/>
                  </a:lnTo>
                  <a:cubicBezTo>
                    <a:pt x="2551427" y="292726"/>
                    <a:pt x="2547133" y="303093"/>
                    <a:pt x="2539490" y="310736"/>
                  </a:cubicBezTo>
                  <a:cubicBezTo>
                    <a:pt x="2531846" y="318380"/>
                    <a:pt x="2521479" y="322674"/>
                    <a:pt x="2510670" y="322674"/>
                  </a:cubicBezTo>
                  <a:lnTo>
                    <a:pt x="40758" y="322674"/>
                  </a:lnTo>
                  <a:cubicBezTo>
                    <a:pt x="29948" y="322674"/>
                    <a:pt x="19581" y="318380"/>
                    <a:pt x="11938" y="310736"/>
                  </a:cubicBezTo>
                  <a:cubicBezTo>
                    <a:pt x="4294" y="303093"/>
                    <a:pt x="0" y="292726"/>
                    <a:pt x="0" y="281916"/>
                  </a:cubicBezTo>
                  <a:lnTo>
                    <a:pt x="0" y="40758"/>
                  </a:lnTo>
                  <a:cubicBezTo>
                    <a:pt x="0" y="29948"/>
                    <a:pt x="4294" y="19581"/>
                    <a:pt x="11938" y="11938"/>
                  </a:cubicBezTo>
                  <a:cubicBezTo>
                    <a:pt x="19581" y="4294"/>
                    <a:pt x="29948" y="0"/>
                    <a:pt x="40758" y="0"/>
                  </a:cubicBezTo>
                  <a:close/>
                </a:path>
              </a:pathLst>
            </a:custGeom>
            <a:solidFill>
              <a:srgbClr val="FFA7D2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103">
              <a:extLst>
                <a:ext uri="{FF2B5EF4-FFF2-40B4-BE49-F238E27FC236}">
                  <a16:creationId xmlns:a16="http://schemas.microsoft.com/office/drawing/2014/main" xmlns="" id="{5E65479A-805C-85C5-6B29-096C6980451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xmlns="" id="{35096D23-317C-D00B-2B0E-58DE861940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42" y="164348"/>
            <a:ext cx="1973069" cy="197306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80B3BB4B-81C1-C55D-B453-09E1639748D3}"/>
              </a:ext>
            </a:extLst>
          </p:cNvPr>
          <p:cNvSpPr/>
          <p:nvPr/>
        </p:nvSpPr>
        <p:spPr>
          <a:xfrm>
            <a:off x="17034837" y="8723192"/>
            <a:ext cx="892291" cy="1443581"/>
          </a:xfrm>
          <a:custGeom>
            <a:avLst/>
            <a:gdLst/>
            <a:ahLst/>
            <a:cxnLst/>
            <a:rect l="l" t="t" r="r" b="b"/>
            <a:pathLst>
              <a:path w="1664548" h="2822222">
                <a:moveTo>
                  <a:pt x="0" y="0"/>
                </a:moveTo>
                <a:lnTo>
                  <a:pt x="1664548" y="0"/>
                </a:lnTo>
                <a:lnTo>
                  <a:pt x="1664548" y="2822222"/>
                </a:lnTo>
                <a:lnTo>
                  <a:pt x="0" y="28222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1B38BBC-E21E-6F6D-EDFA-19BAFED70130}"/>
              </a:ext>
            </a:extLst>
          </p:cNvPr>
          <p:cNvGrpSpPr/>
          <p:nvPr/>
        </p:nvGrpSpPr>
        <p:grpSpPr>
          <a:xfrm>
            <a:off x="9724163" y="5496289"/>
            <a:ext cx="6761223" cy="3981722"/>
            <a:chOff x="9724163" y="5496289"/>
            <a:chExt cx="6761223" cy="3981722"/>
          </a:xfrm>
        </p:grpSpPr>
        <p:pic>
          <p:nvPicPr>
            <p:cNvPr id="6" name="Picture 5" descr="A cartoon of kids in a forest&#10;&#10;Description automatically generated">
              <a:extLst>
                <a:ext uri="{FF2B5EF4-FFF2-40B4-BE49-F238E27FC236}">
                  <a16:creationId xmlns:a16="http://schemas.microsoft.com/office/drawing/2014/main" xmlns="" id="{80BC8A82-8626-6B9D-EF76-F306666DA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"/>
            <a:stretch/>
          </p:blipFill>
          <p:spPr>
            <a:xfrm>
              <a:off x="9724163" y="5858511"/>
              <a:ext cx="6435863" cy="3619500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3" name="Picture 2" descr="Push pin ">
              <a:extLst>
                <a:ext uri="{FF2B5EF4-FFF2-40B4-BE49-F238E27FC236}">
                  <a16:creationId xmlns:a16="http://schemas.microsoft.com/office/drawing/2014/main" xmlns="" id="{44E2A631-9584-9B58-CF8E-0160B1997B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2214">
              <a:off x="15789511" y="5496289"/>
              <a:ext cx="695875" cy="695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xmlns="" id="{31C30AEA-104F-857D-C3A9-2D5627257FC9}"/>
              </a:ext>
            </a:extLst>
          </p:cNvPr>
          <p:cNvSpPr/>
          <p:nvPr/>
        </p:nvSpPr>
        <p:spPr>
          <a:xfrm>
            <a:off x="748776" y="1373437"/>
            <a:ext cx="16790447" cy="8418263"/>
          </a:xfrm>
          <a:custGeom>
            <a:avLst/>
            <a:gdLst/>
            <a:ahLst/>
            <a:cxnLst/>
            <a:rect l="l" t="t" r="r" b="b"/>
            <a:pathLst>
              <a:path w="14949872" h="6335005">
                <a:moveTo>
                  <a:pt x="0" y="0"/>
                </a:moveTo>
                <a:lnTo>
                  <a:pt x="14949872" y="0"/>
                </a:lnTo>
                <a:lnTo>
                  <a:pt x="14949872" y="6335005"/>
                </a:lnTo>
                <a:lnTo>
                  <a:pt x="0" y="63350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8CF5B9B-BD96-123C-68BE-E42C56F7C09E}"/>
              </a:ext>
            </a:extLst>
          </p:cNvPr>
          <p:cNvGrpSpPr/>
          <p:nvPr/>
        </p:nvGrpSpPr>
        <p:grpSpPr>
          <a:xfrm>
            <a:off x="5758880" y="713665"/>
            <a:ext cx="7276528" cy="1378266"/>
            <a:chOff x="5768264" y="1270945"/>
            <a:chExt cx="7276528" cy="1378266"/>
          </a:xfrm>
        </p:grpSpPr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xmlns="" id="{CD169F0A-D53F-5A8C-5C9B-DADAAEBF3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883946" y="1270945"/>
              <a:ext cx="6951410" cy="137826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71DAD42-9B73-12C1-B1DF-E362FCB7409E}"/>
                </a:ext>
              </a:extLst>
            </p:cNvPr>
            <p:cNvSpPr txBox="1"/>
            <p:nvPr/>
          </p:nvSpPr>
          <p:spPr>
            <a:xfrm>
              <a:off x="5768264" y="1499830"/>
              <a:ext cx="727652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NHẤN MẠNH</a:t>
              </a:r>
              <a:endParaRPr lang="en-US" sz="5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A71A57D-F724-0FFC-0CFD-AEEC90EEB923}"/>
              </a:ext>
            </a:extLst>
          </p:cNvPr>
          <p:cNvSpPr txBox="1"/>
          <p:nvPr/>
        </p:nvSpPr>
        <p:spPr>
          <a:xfrm>
            <a:off x="7030274" y="2235211"/>
            <a:ext cx="9756889" cy="736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thơ gợi lên vẻ đẹp của nắng xuân, mưa xuân, gió xuân</a:t>
            </a:r>
            <a:r>
              <a:rPr lang="en-US" sz="40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– uốn mềm ngọn lúa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Gió xuân nhẹ thổi làm hoa xoan rải tím mặt đường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Nắng xuân ấm áp gọi mầm vươn theo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nụ xoè tay hứng nắng/ cỏ cũng xanh với nắng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  <a:endParaRPr lang="vi-VN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73536" y="8530259"/>
            <a:ext cx="1124033" cy="1783511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901623" y="299560"/>
            <a:ext cx="3176438" cy="1517342"/>
          </a:xfrm>
          <a:custGeom>
            <a:avLst/>
            <a:gdLst/>
            <a:ahLst/>
            <a:cxnLst/>
            <a:rect l="l" t="t" r="r" b="b"/>
            <a:pathLst>
              <a:path w="7315200" h="4023360">
                <a:moveTo>
                  <a:pt x="0" y="0"/>
                </a:moveTo>
                <a:lnTo>
                  <a:pt x="7315200" y="0"/>
                </a:lnTo>
                <a:lnTo>
                  <a:pt x="7315200" y="4023360"/>
                </a:lnTo>
                <a:lnTo>
                  <a:pt x="0" y="402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337818" y="-70808"/>
            <a:ext cx="5230483" cy="2130552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0789615-3ABC-3671-D704-A7ECA67EDF2D}"/>
              </a:ext>
            </a:extLst>
          </p:cNvPr>
          <p:cNvGrpSpPr/>
          <p:nvPr/>
        </p:nvGrpSpPr>
        <p:grpSpPr>
          <a:xfrm>
            <a:off x="1657807" y="3655586"/>
            <a:ext cx="4658507" cy="3853963"/>
            <a:chOff x="1657807" y="3655586"/>
            <a:chExt cx="4658507" cy="3853963"/>
          </a:xfrm>
        </p:grpSpPr>
        <p:grpSp>
          <p:nvGrpSpPr>
            <p:cNvPr id="17" name="Group 8">
              <a:extLst>
                <a:ext uri="{FF2B5EF4-FFF2-40B4-BE49-F238E27FC236}">
                  <a16:creationId xmlns:a16="http://schemas.microsoft.com/office/drawing/2014/main" xmlns="" id="{6DB68CD8-302E-A155-62AC-E25060A23D90}"/>
                </a:ext>
              </a:extLst>
            </p:cNvPr>
            <p:cNvGrpSpPr/>
            <p:nvPr/>
          </p:nvGrpSpPr>
          <p:grpSpPr>
            <a:xfrm>
              <a:off x="1657807" y="3655586"/>
              <a:ext cx="4658507" cy="3853963"/>
              <a:chOff x="0" y="0"/>
              <a:chExt cx="1100661" cy="893945"/>
            </a:xfrm>
          </p:grpSpPr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xmlns="" id="{EE8CB7EA-8C48-C217-B2F1-8A6F1A80293A}"/>
                  </a:ext>
                </a:extLst>
              </p:cNvPr>
              <p:cNvSpPr/>
              <p:nvPr/>
            </p:nvSpPr>
            <p:spPr>
              <a:xfrm>
                <a:off x="0" y="0"/>
                <a:ext cx="1100661" cy="893945"/>
              </a:xfrm>
              <a:custGeom>
                <a:avLst/>
                <a:gdLst/>
                <a:ahLst/>
                <a:cxnLst/>
                <a:rect l="l" t="t" r="r" b="b"/>
                <a:pathLst>
                  <a:path w="1100661" h="893945">
                    <a:moveTo>
                      <a:pt x="94480" y="0"/>
                    </a:moveTo>
                    <a:lnTo>
                      <a:pt x="1006181" y="0"/>
                    </a:lnTo>
                    <a:cubicBezTo>
                      <a:pt x="1031239" y="0"/>
                      <a:pt x="1055270" y="9954"/>
                      <a:pt x="1072988" y="27673"/>
                    </a:cubicBezTo>
                    <a:cubicBezTo>
                      <a:pt x="1090707" y="45391"/>
                      <a:pt x="1100661" y="69422"/>
                      <a:pt x="1100661" y="94480"/>
                    </a:cubicBezTo>
                    <a:lnTo>
                      <a:pt x="1100661" y="799465"/>
                    </a:lnTo>
                    <a:cubicBezTo>
                      <a:pt x="1100661" y="824523"/>
                      <a:pt x="1090707" y="848554"/>
                      <a:pt x="1072988" y="866273"/>
                    </a:cubicBezTo>
                    <a:cubicBezTo>
                      <a:pt x="1055270" y="883991"/>
                      <a:pt x="1031239" y="893945"/>
                      <a:pt x="1006181" y="893945"/>
                    </a:cubicBezTo>
                    <a:lnTo>
                      <a:pt x="94480" y="893945"/>
                    </a:lnTo>
                    <a:cubicBezTo>
                      <a:pt x="42300" y="893945"/>
                      <a:pt x="0" y="851645"/>
                      <a:pt x="0" y="799465"/>
                    </a:cubicBezTo>
                    <a:lnTo>
                      <a:pt x="0" y="94480"/>
                    </a:lnTo>
                    <a:cubicBezTo>
                      <a:pt x="0" y="69422"/>
                      <a:pt x="9954" y="45391"/>
                      <a:pt x="27673" y="27673"/>
                    </a:cubicBezTo>
                    <a:cubicBezTo>
                      <a:pt x="45391" y="9954"/>
                      <a:pt x="69422" y="0"/>
                      <a:pt x="9448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0">
                <a:extLst>
                  <a:ext uri="{FF2B5EF4-FFF2-40B4-BE49-F238E27FC236}">
                    <a16:creationId xmlns:a16="http://schemas.microsoft.com/office/drawing/2014/main" xmlns="" id="{0FAD41D6-A04E-310C-AE04-63765E40E6D2}"/>
                  </a:ext>
                </a:extLst>
              </p:cNvPr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9"/>
                  </a:lnSpc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21" descr="A green field with mountains and a hous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68D613CE-12EF-0FD2-C329-6F9153383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59"/>
            <a:stretch/>
          </p:blipFill>
          <p:spPr>
            <a:xfrm>
              <a:off x="1705148" y="4125240"/>
              <a:ext cx="4563824" cy="2914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8549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ED9FA74-1EE8-4BFF-375A-91E9595DC1B8}"/>
              </a:ext>
            </a:extLst>
          </p:cNvPr>
          <p:cNvGrpSpPr/>
          <p:nvPr/>
        </p:nvGrpSpPr>
        <p:grpSpPr>
          <a:xfrm>
            <a:off x="2133600" y="387203"/>
            <a:ext cx="14839949" cy="2769654"/>
            <a:chOff x="1753283" y="974807"/>
            <a:chExt cx="14839949" cy="27696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0676A136-9B6F-CC91-FADA-670C3F5DF6F2}"/>
                </a:ext>
              </a:extLst>
            </p:cNvPr>
            <p:cNvSpPr/>
            <p:nvPr/>
          </p:nvSpPr>
          <p:spPr>
            <a:xfrm>
              <a:off x="1753283" y="1415679"/>
              <a:ext cx="14268449" cy="232878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nl-NL" sz="400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2: </a:t>
              </a:r>
              <a:r>
                <a:rPr lang="vi-VN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 thêm chi tiết cho thấy cảnh vật mùa xuân hiện ra rất sinh động</a:t>
              </a: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xmlns="" id="{62D3AD63-6F9D-3EFA-916B-72FB9CD3B4F8}"/>
                </a:ext>
              </a:extLst>
            </p:cNvPr>
            <p:cNvSpPr/>
            <p:nvPr/>
          </p:nvSpPr>
          <p:spPr>
            <a:xfrm>
              <a:off x="15450232" y="974807"/>
              <a:ext cx="1143000" cy="1295400"/>
            </a:xfrm>
            <a:custGeom>
              <a:avLst/>
              <a:gdLst/>
              <a:ahLst/>
              <a:cxnLst/>
              <a:rect l="l" t="t" r="r" b="b"/>
              <a:pathLst>
                <a:path w="2263211" h="2741775">
                  <a:moveTo>
                    <a:pt x="0" y="0"/>
                  </a:moveTo>
                  <a:lnTo>
                    <a:pt x="2263211" y="0"/>
                  </a:lnTo>
                  <a:lnTo>
                    <a:pt x="2263211" y="2741775"/>
                  </a:lnTo>
                  <a:lnTo>
                    <a:pt x="0" y="2741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-838200" y="-232893"/>
            <a:ext cx="3991113" cy="1672135"/>
          </a:xfrm>
          <a:custGeom>
            <a:avLst/>
            <a:gdLst/>
            <a:ahLst/>
            <a:cxnLst/>
            <a:rect l="l" t="t" r="r" b="b"/>
            <a:pathLst>
              <a:path w="5971454" h="2731940">
                <a:moveTo>
                  <a:pt x="0" y="0"/>
                </a:moveTo>
                <a:lnTo>
                  <a:pt x="5971455" y="0"/>
                </a:lnTo>
                <a:lnTo>
                  <a:pt x="5971455" y="2731940"/>
                </a:lnTo>
                <a:lnTo>
                  <a:pt x="0" y="273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A3447D9D-0CFC-CD75-6DEC-920C68208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250419"/>
              </p:ext>
            </p:extLst>
          </p:nvPr>
        </p:nvGraphicFramePr>
        <p:xfrm>
          <a:off x="638175" y="3597729"/>
          <a:ext cx="17011650" cy="6248400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5048250">
                  <a:extLst>
                    <a:ext uri="{9D8B030D-6E8A-4147-A177-3AD203B41FA5}">
                      <a16:colId xmlns:a16="http://schemas.microsoft.com/office/drawing/2014/main" xmlns="" val="1855113025"/>
                    </a:ext>
                  </a:extLst>
                </a:gridCol>
                <a:gridCol w="11963400">
                  <a:extLst>
                    <a:ext uri="{9D8B030D-6E8A-4147-A177-3AD203B41FA5}">
                      <a16:colId xmlns:a16="http://schemas.microsoft.com/office/drawing/2014/main" xmlns="" val="3921374254"/>
                    </a:ext>
                  </a:extLst>
                </a:gridCol>
              </a:tblGrid>
              <a:tr h="1481076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Cảnh vật có màu sắc</a:t>
                      </a:r>
                      <a:endParaRPr lang="en-US" sz="28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hoa xoan tím, giọt nắng trong veo, cỏ xanh, hoa cải vàng, hoa vải trắng</a:t>
                      </a:r>
                      <a:endParaRPr lang="en-US" sz="28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5950537"/>
                  </a:ext>
                </a:extLst>
              </a:tr>
              <a:tr h="1185924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Cảnh vật có hương vị</a:t>
                      </a:r>
                      <a:endParaRPr lang="en-US" sz="28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gió thơm hương lá, hoa vải thơm lừng bên sông</a:t>
                      </a:r>
                      <a:endParaRPr lang="en-US" sz="28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31498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Cảnh vật có âm thanh</a:t>
                      </a:r>
                      <a:endParaRPr lang="en-US" sz="28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dế mèn h</a:t>
                      </a: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ắ</a:t>
                      </a: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 giọng, chim ríu rít như trẻ con cười, mùa xuân đang nói, xôn xao, thầm thì,...</a:t>
                      </a:r>
                      <a:endParaRPr lang="en-US" sz="28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0427429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Cảnh vật có sự chuyển động</a:t>
                      </a:r>
                      <a:endParaRPr lang="en-US" sz="28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nụ xoè tay hứng nắng, gió gọi mầm cây vươn lên, chim chuyển trong vòm lá, ong bay, chỗ nào cũng gặp bước mùa xuân đi</a:t>
                      </a:r>
                      <a:endParaRPr lang="en-US" sz="2800" b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3446563"/>
                  </a:ext>
                </a:extLst>
              </a:tr>
            </a:tbl>
          </a:graphicData>
        </a:graphic>
      </p:graphicFrame>
      <p:pic>
        <p:nvPicPr>
          <p:cNvPr id="23" name="Picture 8">
            <a:extLst>
              <a:ext uri="{FF2B5EF4-FFF2-40B4-BE49-F238E27FC236}">
                <a16:creationId xmlns:a16="http://schemas.microsoft.com/office/drawing/2014/main" xmlns="" id="{1DACE762-89B3-C27D-9868-802BBA451D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485648">
            <a:off x="16831572" y="9436163"/>
            <a:ext cx="1636509" cy="53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666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6535401" y="8610599"/>
            <a:ext cx="1066800" cy="1676401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0886" y="27214"/>
            <a:ext cx="2077748" cy="1431605"/>
          </a:xfrm>
          <a:custGeom>
            <a:avLst/>
            <a:gdLst/>
            <a:ahLst/>
            <a:cxnLst/>
            <a:rect l="l" t="t" r="r" b="b"/>
            <a:pathLst>
              <a:path w="7549170" h="4152044">
                <a:moveTo>
                  <a:pt x="0" y="0"/>
                </a:moveTo>
                <a:lnTo>
                  <a:pt x="7549171" y="0"/>
                </a:lnTo>
                <a:lnTo>
                  <a:pt x="7549171" y="4152044"/>
                </a:lnTo>
                <a:lnTo>
                  <a:pt x="0" y="4152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E30ED0A-64D4-86B3-28E1-CCAAFB1694DF}"/>
              </a:ext>
            </a:extLst>
          </p:cNvPr>
          <p:cNvGrpSpPr/>
          <p:nvPr/>
        </p:nvGrpSpPr>
        <p:grpSpPr>
          <a:xfrm>
            <a:off x="2133600" y="387203"/>
            <a:ext cx="14839949" cy="2851296"/>
            <a:chOff x="1753283" y="974807"/>
            <a:chExt cx="14839949" cy="285129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FBF7B46D-7A73-4856-EA68-7674F8278D73}"/>
                </a:ext>
              </a:extLst>
            </p:cNvPr>
            <p:cNvSpPr/>
            <p:nvPr/>
          </p:nvSpPr>
          <p:spPr>
            <a:xfrm>
              <a:off x="1753283" y="1415678"/>
              <a:ext cx="14268449" cy="24104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nl-NL" sz="400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3: </a:t>
              </a:r>
              <a:r>
                <a:rPr lang="vi-VN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 thích cảnh vật được miêu tả trong khổ thơ nào nhất? Vì sao?</a:t>
              </a: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xmlns="" id="{FB90C447-9C99-F1EB-FB4B-50E8420A3454}"/>
                </a:ext>
              </a:extLst>
            </p:cNvPr>
            <p:cNvSpPr/>
            <p:nvPr/>
          </p:nvSpPr>
          <p:spPr>
            <a:xfrm>
              <a:off x="15450232" y="974807"/>
              <a:ext cx="1143000" cy="1295400"/>
            </a:xfrm>
            <a:custGeom>
              <a:avLst/>
              <a:gdLst/>
              <a:ahLst/>
              <a:cxnLst/>
              <a:rect l="l" t="t" r="r" b="b"/>
              <a:pathLst>
                <a:path w="2263211" h="2741775">
                  <a:moveTo>
                    <a:pt x="0" y="0"/>
                  </a:moveTo>
                  <a:lnTo>
                    <a:pt x="2263211" y="0"/>
                  </a:lnTo>
                  <a:lnTo>
                    <a:pt x="2263211" y="2741775"/>
                  </a:lnTo>
                  <a:lnTo>
                    <a:pt x="0" y="2741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C6910B6-2DD8-CFAE-EA71-F15B07E3252F}"/>
              </a:ext>
            </a:extLst>
          </p:cNvPr>
          <p:cNvGrpSpPr/>
          <p:nvPr/>
        </p:nvGrpSpPr>
        <p:grpSpPr>
          <a:xfrm>
            <a:off x="7543800" y="3597729"/>
            <a:ext cx="7924801" cy="5584372"/>
            <a:chOff x="7239001" y="2370248"/>
            <a:chExt cx="7924801" cy="558437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373C186C-AE9B-56AC-B752-BEE40406E9CC}"/>
                </a:ext>
              </a:extLst>
            </p:cNvPr>
            <p:cNvSpPr/>
            <p:nvPr/>
          </p:nvSpPr>
          <p:spPr>
            <a:xfrm>
              <a:off x="7239001" y="3083082"/>
              <a:ext cx="7924801" cy="4871538"/>
            </a:xfrm>
            <a:prstGeom prst="wedgeRoundRectCallout">
              <a:avLst>
                <a:gd name="adj1" fmla="val -62673"/>
                <a:gd name="adj2" fmla="val 45993"/>
                <a:gd name="adj3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thích cảnh vật được miêu tả trong khổ thơ cuối cùng</a:t>
              </a: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</a:t>
              </a:r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 nó thể hiện được sự nhộn nhịp của mùa xuân đến.</a:t>
              </a:r>
              <a:endPara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xmlns="" id="{42CC2EE5-A2A1-7D65-78B6-23AB56113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709020" y="2370248"/>
              <a:ext cx="984761" cy="1012371"/>
            </a:xfrm>
            <a:prstGeom prst="rect">
              <a:avLst/>
            </a:prstGeom>
          </p:spPr>
        </p:pic>
      </p:grpSp>
      <p:pic>
        <p:nvPicPr>
          <p:cNvPr id="19" name="Picture 18" descr="Cartoon children sitting at a desk reading a book&#10;&#10;Description automatically generated">
            <a:extLst>
              <a:ext uri="{FF2B5EF4-FFF2-40B4-BE49-F238E27FC236}">
                <a16:creationId xmlns:a16="http://schemas.microsoft.com/office/drawing/2014/main" xmlns="" id="{78EE9633-EAF0-E0C0-1D4B-8716F20C46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3" b="15340"/>
          <a:stretch/>
        </p:blipFill>
        <p:spPr>
          <a:xfrm>
            <a:off x="447184" y="6177642"/>
            <a:ext cx="6024373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525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4">
            <a:extLst>
              <a:ext uri="{FF2B5EF4-FFF2-40B4-BE49-F238E27FC236}">
                <a16:creationId xmlns:a16="http://schemas.microsoft.com/office/drawing/2014/main" xmlns="" id="{3573ECDD-F445-06B8-C0B6-92242DDE89E7}"/>
              </a:ext>
            </a:extLst>
          </p:cNvPr>
          <p:cNvSpPr/>
          <p:nvPr/>
        </p:nvSpPr>
        <p:spPr>
          <a:xfrm>
            <a:off x="-62595" y="266700"/>
            <a:ext cx="1238252" cy="924602"/>
          </a:xfrm>
          <a:custGeom>
            <a:avLst/>
            <a:gdLst/>
            <a:ahLst/>
            <a:cxnLst/>
            <a:rect l="l" t="t" r="r" b="b"/>
            <a:pathLst>
              <a:path w="1723600" h="1778574">
                <a:moveTo>
                  <a:pt x="0" y="0"/>
                </a:moveTo>
                <a:lnTo>
                  <a:pt x="1723601" y="0"/>
                </a:lnTo>
                <a:lnTo>
                  <a:pt x="1723601" y="1778574"/>
                </a:lnTo>
                <a:lnTo>
                  <a:pt x="0" y="1778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xmlns="" id="{47422E53-4DDA-7572-D28D-A003FF735F40}"/>
              </a:ext>
            </a:extLst>
          </p:cNvPr>
          <p:cNvSpPr/>
          <p:nvPr/>
        </p:nvSpPr>
        <p:spPr>
          <a:xfrm>
            <a:off x="17297400" y="9159646"/>
            <a:ext cx="1006929" cy="1104900"/>
          </a:xfrm>
          <a:custGeom>
            <a:avLst/>
            <a:gdLst/>
            <a:ahLst/>
            <a:cxnLst/>
            <a:rect l="l" t="t" r="r" b="b"/>
            <a:pathLst>
              <a:path w="6102503" h="5156615">
                <a:moveTo>
                  <a:pt x="0" y="0"/>
                </a:moveTo>
                <a:lnTo>
                  <a:pt x="6102502" y="0"/>
                </a:lnTo>
                <a:lnTo>
                  <a:pt x="6102502" y="5156614"/>
                </a:lnTo>
                <a:lnTo>
                  <a:pt x="0" y="51566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20DA755-EE70-3E04-CFE6-0BDC4437C099}"/>
              </a:ext>
            </a:extLst>
          </p:cNvPr>
          <p:cNvSpPr txBox="1"/>
          <p:nvPr/>
        </p:nvSpPr>
        <p:spPr>
          <a:xfrm>
            <a:off x="1324775" y="3410914"/>
            <a:ext cx="8900219" cy="6518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thơ có nhan đ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ề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 mùa xuân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gợi ra bước đi của mùa xuân, gợi ra khoảnh khắc mùa xuân đang về khắp nơi nơi.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Chỗ nào, nơi nào cũng có hình bóng của mùa xuân, sức sống của mùa xuân, hương vị mùa xuân,...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B0D6E0F-8B63-684F-43A9-A706C8BE97BF}"/>
              </a:ext>
            </a:extLst>
          </p:cNvPr>
          <p:cNvGrpSpPr/>
          <p:nvPr/>
        </p:nvGrpSpPr>
        <p:grpSpPr>
          <a:xfrm>
            <a:off x="11141266" y="3993009"/>
            <a:ext cx="5816516" cy="5209296"/>
            <a:chOff x="10666228" y="3831146"/>
            <a:chExt cx="5816516" cy="5209296"/>
          </a:xfrm>
        </p:grpSpPr>
        <p:pic>
          <p:nvPicPr>
            <p:cNvPr id="3074" name="Picture 2" descr="Mùa xuân đang gọi - Tuổi Trẻ Online">
              <a:extLst>
                <a:ext uri="{FF2B5EF4-FFF2-40B4-BE49-F238E27FC236}">
                  <a16:creationId xmlns:a16="http://schemas.microsoft.com/office/drawing/2014/main" xmlns="" id="{F1D8F1BC-EC63-6A28-01A8-9587E90FA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6228" y="4182692"/>
              <a:ext cx="5816516" cy="48577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8" name="Picture 2" descr="Push pin ">
              <a:extLst>
                <a:ext uri="{FF2B5EF4-FFF2-40B4-BE49-F238E27FC236}">
                  <a16:creationId xmlns:a16="http://schemas.microsoft.com/office/drawing/2014/main" xmlns="" id="{0F6BB4BA-8814-BF0D-E5F5-62EA62384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69713">
              <a:off x="13042117" y="3831146"/>
              <a:ext cx="703091" cy="703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2F273CB-E4B9-A64D-58F3-025ED2ABBD87}"/>
              </a:ext>
            </a:extLst>
          </p:cNvPr>
          <p:cNvGrpSpPr/>
          <p:nvPr/>
        </p:nvGrpSpPr>
        <p:grpSpPr>
          <a:xfrm>
            <a:off x="1175657" y="472407"/>
            <a:ext cx="16230596" cy="2689893"/>
            <a:chOff x="934135" y="1062889"/>
            <a:chExt cx="16230596" cy="268989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23727681-78CA-70A2-6801-FC291F5554E1}"/>
                </a:ext>
              </a:extLst>
            </p:cNvPr>
            <p:cNvSpPr/>
            <p:nvPr/>
          </p:nvSpPr>
          <p:spPr>
            <a:xfrm>
              <a:off x="934135" y="1463903"/>
              <a:ext cx="15830548" cy="228887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nl-NL" sz="4000" b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4: </a:t>
              </a:r>
              <a:r>
                <a:rPr lang="vi-VN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Theo em, tác giả muốn nói điều gì qua nhan đề bài thơ?</a:t>
              </a:r>
            </a:p>
          </p:txBody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xmlns="" id="{899158CD-98E4-DA46-AB9B-133A61398EBA}"/>
                </a:ext>
              </a:extLst>
            </p:cNvPr>
            <p:cNvSpPr/>
            <p:nvPr/>
          </p:nvSpPr>
          <p:spPr>
            <a:xfrm>
              <a:off x="16021731" y="1062889"/>
              <a:ext cx="1143000" cy="1295400"/>
            </a:xfrm>
            <a:custGeom>
              <a:avLst/>
              <a:gdLst/>
              <a:ahLst/>
              <a:cxnLst/>
              <a:rect l="l" t="t" r="r" b="b"/>
              <a:pathLst>
                <a:path w="2263211" h="2741775">
                  <a:moveTo>
                    <a:pt x="0" y="0"/>
                  </a:moveTo>
                  <a:lnTo>
                    <a:pt x="2263211" y="0"/>
                  </a:lnTo>
                  <a:lnTo>
                    <a:pt x="2263211" y="2741775"/>
                  </a:lnTo>
                  <a:lnTo>
                    <a:pt x="0" y="2741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79778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01400" y="3238500"/>
            <a:ext cx="6019800" cy="7139855"/>
          </a:xfrm>
          <a:custGeom>
            <a:avLst/>
            <a:gdLst/>
            <a:ahLst/>
            <a:cxnLst/>
            <a:rect l="l" t="t" r="r" b="b"/>
            <a:pathLst>
              <a:path w="7159752" h="8229600">
                <a:moveTo>
                  <a:pt x="0" y="0"/>
                </a:moveTo>
                <a:lnTo>
                  <a:pt x="7159752" y="0"/>
                </a:lnTo>
                <a:lnTo>
                  <a:pt x="71597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780524" y="-4572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019800" y="-14859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1579734">
            <a:off x="12070873" y="-4572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xmlns="" id="{433B2FC2-FBAB-38D7-76C6-4AC9F6C16B48}"/>
              </a:ext>
            </a:extLst>
          </p:cNvPr>
          <p:cNvSpPr txBox="1"/>
          <p:nvPr/>
        </p:nvSpPr>
        <p:spPr>
          <a:xfrm>
            <a:off x="1232534" y="4076700"/>
            <a:ext cx="9574531" cy="294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kumimoji="0" lang="en-US" sz="6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vi-VN" sz="6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US" sz="6800" b="1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6800" b="1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 THUỘC LÒNG</a:t>
            </a:r>
            <a:endParaRPr kumimoji="0" lang="vi-VN" sz="6800" b="1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1732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031977" y="-520105"/>
            <a:ext cx="4648200" cy="21275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1579734">
            <a:off x="14749153" y="-804568"/>
            <a:ext cx="4341495" cy="2596547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xmlns="" id="{E1499B57-5098-33E7-56DB-048136F815C1}"/>
              </a:ext>
            </a:extLst>
          </p:cNvPr>
          <p:cNvSpPr/>
          <p:nvPr/>
        </p:nvSpPr>
        <p:spPr>
          <a:xfrm>
            <a:off x="590916" y="1790700"/>
            <a:ext cx="17173632" cy="7511349"/>
          </a:xfrm>
          <a:custGeom>
            <a:avLst/>
            <a:gdLst/>
            <a:ahLst/>
            <a:cxnLst/>
            <a:rect l="l" t="t" r="r" b="b"/>
            <a:pathLst>
              <a:path w="15013220" h="6361849">
                <a:moveTo>
                  <a:pt x="0" y="0"/>
                </a:moveTo>
                <a:lnTo>
                  <a:pt x="15013221" y="0"/>
                </a:lnTo>
                <a:lnTo>
                  <a:pt x="15013221" y="6361849"/>
                </a:lnTo>
                <a:lnTo>
                  <a:pt x="0" y="63618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834C0B0-66B9-F4A0-9434-D451D6CEAD40}"/>
              </a:ext>
            </a:extLst>
          </p:cNvPr>
          <p:cNvGrpSpPr/>
          <p:nvPr/>
        </p:nvGrpSpPr>
        <p:grpSpPr>
          <a:xfrm>
            <a:off x="1184947" y="2880365"/>
            <a:ext cx="7687407" cy="5337854"/>
            <a:chOff x="1120467" y="2871884"/>
            <a:chExt cx="7687407" cy="5337854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xmlns="" id="{A6A7B129-6935-4C0E-8551-3CA367265FC4}"/>
                </a:ext>
              </a:extLst>
            </p:cNvPr>
            <p:cNvGrpSpPr/>
            <p:nvPr/>
          </p:nvGrpSpPr>
          <p:grpSpPr>
            <a:xfrm>
              <a:off x="1120467" y="2871884"/>
              <a:ext cx="7687407" cy="5337854"/>
              <a:chOff x="-1375354" y="-203175"/>
              <a:chExt cx="10249874" cy="7117141"/>
            </a:xfrm>
          </p:grpSpPr>
          <p:grpSp>
            <p:nvGrpSpPr>
              <p:cNvPr id="8" name="Group 8">
                <a:extLst>
                  <a:ext uri="{FF2B5EF4-FFF2-40B4-BE49-F238E27FC236}">
                    <a16:creationId xmlns:a16="http://schemas.microsoft.com/office/drawing/2014/main" xmlns="" id="{CD691794-CBB7-9A48-8D91-D9B8970E57E4}"/>
                  </a:ext>
                </a:extLst>
              </p:cNvPr>
              <p:cNvGrpSpPr/>
              <p:nvPr/>
            </p:nvGrpSpPr>
            <p:grpSpPr>
              <a:xfrm>
                <a:off x="-1375354" y="478181"/>
                <a:ext cx="10249874" cy="6435785"/>
                <a:chOff x="-271675" y="-88333"/>
                <a:chExt cx="2024667" cy="1271266"/>
              </a:xfrm>
            </p:grpSpPr>
            <p:sp>
              <p:nvSpPr>
                <p:cNvPr id="13" name="Freeform 9">
                  <a:extLst>
                    <a:ext uri="{FF2B5EF4-FFF2-40B4-BE49-F238E27FC236}">
                      <a16:creationId xmlns:a16="http://schemas.microsoft.com/office/drawing/2014/main" xmlns="" id="{8F1467EC-84FF-85BA-78CA-037DE8C9B736}"/>
                    </a:ext>
                  </a:extLst>
                </p:cNvPr>
                <p:cNvSpPr/>
                <p:nvPr/>
              </p:nvSpPr>
              <p:spPr>
                <a:xfrm>
                  <a:off x="-271675" y="-88333"/>
                  <a:ext cx="2024667" cy="1271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115" h="1182933">
                      <a:moveTo>
                        <a:pt x="64266" y="0"/>
                      </a:moveTo>
                      <a:lnTo>
                        <a:pt x="1553848" y="0"/>
                      </a:lnTo>
                      <a:cubicBezTo>
                        <a:pt x="1589342" y="0"/>
                        <a:pt x="1618115" y="28773"/>
                        <a:pt x="1618115" y="64266"/>
                      </a:cubicBezTo>
                      <a:lnTo>
                        <a:pt x="1618115" y="1118667"/>
                      </a:lnTo>
                      <a:cubicBezTo>
                        <a:pt x="1618115" y="1154160"/>
                        <a:pt x="1589342" y="1182933"/>
                        <a:pt x="1553848" y="1182933"/>
                      </a:cubicBezTo>
                      <a:lnTo>
                        <a:pt x="64266" y="1182933"/>
                      </a:lnTo>
                      <a:cubicBezTo>
                        <a:pt x="28773" y="1182933"/>
                        <a:pt x="0" y="1154160"/>
                        <a:pt x="0" y="1118667"/>
                      </a:cubicBezTo>
                      <a:lnTo>
                        <a:pt x="0" y="64266"/>
                      </a:lnTo>
                      <a:cubicBezTo>
                        <a:pt x="0" y="28773"/>
                        <a:pt x="28773" y="0"/>
                        <a:pt x="64266" y="0"/>
                      </a:cubicBezTo>
                      <a:close/>
                    </a:path>
                  </a:pathLst>
                </a:custGeom>
                <a:solidFill>
                  <a:srgbClr val="FDE2CB"/>
                </a:solidFill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TextBox 10">
                  <a:extLst>
                    <a:ext uri="{FF2B5EF4-FFF2-40B4-BE49-F238E27FC236}">
                      <a16:creationId xmlns:a16="http://schemas.microsoft.com/office/drawing/2014/main" xmlns="" id="{0D7737F8-689E-F9C1-792A-CEF7D64252CB}"/>
                    </a:ext>
                  </a:extLst>
                </p:cNvPr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89"/>
                    </a:lnSpc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" name="Group 11">
                <a:extLst>
                  <a:ext uri="{FF2B5EF4-FFF2-40B4-BE49-F238E27FC236}">
                    <a16:creationId xmlns:a16="http://schemas.microsoft.com/office/drawing/2014/main" xmlns="" id="{AAADC2CF-B1CF-94E3-8B13-D98F39B5A726}"/>
                  </a:ext>
                </a:extLst>
              </p:cNvPr>
              <p:cNvGrpSpPr/>
              <p:nvPr/>
            </p:nvGrpSpPr>
            <p:grpSpPr>
              <a:xfrm>
                <a:off x="1692181" y="-203175"/>
                <a:ext cx="4437652" cy="4317983"/>
                <a:chOff x="-63773" y="-40133"/>
                <a:chExt cx="876573" cy="852933"/>
              </a:xfrm>
            </p:grpSpPr>
            <p:sp>
              <p:nvSpPr>
                <p:cNvPr id="10" name="Freeform 12">
                  <a:extLst>
                    <a:ext uri="{FF2B5EF4-FFF2-40B4-BE49-F238E27FC236}">
                      <a16:creationId xmlns:a16="http://schemas.microsoft.com/office/drawing/2014/main" xmlns="" id="{2FEEC1B2-D44B-604C-7673-04171252365A}"/>
                    </a:ext>
                  </a:extLst>
                </p:cNvPr>
                <p:cNvSpPr/>
                <p:nvPr/>
              </p:nvSpPr>
              <p:spPr>
                <a:xfrm>
                  <a:off x="-63773" y="-40133"/>
                  <a:ext cx="812800" cy="238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238984">
                      <a:moveTo>
                        <a:pt x="119492" y="0"/>
                      </a:moveTo>
                      <a:lnTo>
                        <a:pt x="693308" y="0"/>
                      </a:lnTo>
                      <a:cubicBezTo>
                        <a:pt x="724999" y="0"/>
                        <a:pt x="755392" y="12589"/>
                        <a:pt x="777802" y="34998"/>
                      </a:cubicBezTo>
                      <a:cubicBezTo>
                        <a:pt x="800211" y="57408"/>
                        <a:pt x="812800" y="87801"/>
                        <a:pt x="812800" y="119492"/>
                      </a:cubicBezTo>
                      <a:lnTo>
                        <a:pt x="812800" y="119492"/>
                      </a:lnTo>
                      <a:cubicBezTo>
                        <a:pt x="812800" y="185486"/>
                        <a:pt x="759302" y="238984"/>
                        <a:pt x="693308" y="238984"/>
                      </a:cubicBezTo>
                      <a:lnTo>
                        <a:pt x="119492" y="238984"/>
                      </a:lnTo>
                      <a:cubicBezTo>
                        <a:pt x="87801" y="238984"/>
                        <a:pt x="57408" y="226395"/>
                        <a:pt x="34998" y="203986"/>
                      </a:cubicBezTo>
                      <a:cubicBezTo>
                        <a:pt x="12589" y="181577"/>
                        <a:pt x="0" y="151184"/>
                        <a:pt x="0" y="119492"/>
                      </a:cubicBezTo>
                      <a:lnTo>
                        <a:pt x="0" y="119492"/>
                      </a:lnTo>
                      <a:cubicBezTo>
                        <a:pt x="0" y="87801"/>
                        <a:pt x="12589" y="57408"/>
                        <a:pt x="34998" y="34998"/>
                      </a:cubicBezTo>
                      <a:cubicBezTo>
                        <a:pt x="57408" y="12589"/>
                        <a:pt x="87801" y="0"/>
                        <a:pt x="119492" y="0"/>
                      </a:cubicBezTo>
                      <a:close/>
                    </a:path>
                  </a:pathLst>
                </a:custGeom>
                <a:solidFill>
                  <a:srgbClr val="B27659"/>
                </a:solidFill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TextBox 13">
                  <a:extLst>
                    <a:ext uri="{FF2B5EF4-FFF2-40B4-BE49-F238E27FC236}">
                      <a16:creationId xmlns:a16="http://schemas.microsoft.com/office/drawing/2014/main" xmlns="" id="{2650B0A9-060F-E159-FD54-6A0DDD400E2F}"/>
                    </a:ext>
                  </a:extLst>
                </p:cNvPr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89"/>
                    </a:lnSpc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3BBC0C5-B381-FF4D-B0D1-8113E94FB59D}"/>
                </a:ext>
              </a:extLst>
            </p:cNvPr>
            <p:cNvSpPr txBox="1"/>
            <p:nvPr/>
          </p:nvSpPr>
          <p:spPr>
            <a:xfrm>
              <a:off x="1391564" y="4021938"/>
              <a:ext cx="7190788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 việc cả lớp</a:t>
              </a: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Đại diện 3 </a:t>
              </a: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HS</a:t>
              </a: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đọc nối tiếp </a:t>
              </a: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đoạn trước lớp</a:t>
              </a: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và</a:t>
              </a: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cả lớp góp ý cách đọc diễn cảm</a:t>
              </a: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của các bạn.</a:t>
              </a:r>
              <a:endPara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C8606B9-29BA-9049-CDFE-7FAA6A890AD0}"/>
              </a:ext>
            </a:extLst>
          </p:cNvPr>
          <p:cNvGrpSpPr/>
          <p:nvPr/>
        </p:nvGrpSpPr>
        <p:grpSpPr>
          <a:xfrm>
            <a:off x="3564617" y="1037529"/>
            <a:ext cx="11454830" cy="1433677"/>
            <a:chOff x="2732279" y="1081457"/>
            <a:chExt cx="11454830" cy="1433677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xmlns="" id="{C1C3DB8A-F255-4567-7DD9-E50B90689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09749" y="1081457"/>
              <a:ext cx="10445463" cy="143367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64C84C7-A993-665E-D5C6-BB836577BF92}"/>
                </a:ext>
              </a:extLst>
            </p:cNvPr>
            <p:cNvSpPr txBox="1"/>
            <p:nvPr/>
          </p:nvSpPr>
          <p:spPr>
            <a:xfrm>
              <a:off x="2732279" y="1407089"/>
              <a:ext cx="114548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đọc diễn cảm bài thơ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9232466-2ED2-87AB-A421-A28F49A1981F}"/>
              </a:ext>
            </a:extLst>
          </p:cNvPr>
          <p:cNvGrpSpPr/>
          <p:nvPr/>
        </p:nvGrpSpPr>
        <p:grpSpPr>
          <a:xfrm>
            <a:off x="9474747" y="2880365"/>
            <a:ext cx="7687407" cy="5337853"/>
            <a:chOff x="1416475" y="2884900"/>
            <a:chExt cx="7687407" cy="5337853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xmlns="" id="{1EDAC6DD-C683-2217-E2FA-9AB569B695D2}"/>
                </a:ext>
              </a:extLst>
            </p:cNvPr>
            <p:cNvGrpSpPr/>
            <p:nvPr/>
          </p:nvGrpSpPr>
          <p:grpSpPr>
            <a:xfrm>
              <a:off x="1416475" y="2884900"/>
              <a:ext cx="7687407" cy="5337853"/>
              <a:chOff x="-980677" y="-185821"/>
              <a:chExt cx="10249874" cy="7117141"/>
            </a:xfrm>
          </p:grpSpPr>
          <p:grpSp>
            <p:nvGrpSpPr>
              <p:cNvPr id="21" name="Group 8">
                <a:extLst>
                  <a:ext uri="{FF2B5EF4-FFF2-40B4-BE49-F238E27FC236}">
                    <a16:creationId xmlns:a16="http://schemas.microsoft.com/office/drawing/2014/main" xmlns="" id="{77ACEF64-73A6-775F-A2D4-CD70AE39A36A}"/>
                  </a:ext>
                </a:extLst>
              </p:cNvPr>
              <p:cNvGrpSpPr/>
              <p:nvPr/>
            </p:nvGrpSpPr>
            <p:grpSpPr>
              <a:xfrm>
                <a:off x="-980677" y="478181"/>
                <a:ext cx="10249874" cy="6453139"/>
                <a:chOff x="-193714" y="-88333"/>
                <a:chExt cx="2024667" cy="1274694"/>
              </a:xfrm>
            </p:grpSpPr>
            <p:sp>
              <p:nvSpPr>
                <p:cNvPr id="25" name="Freeform 9">
                  <a:extLst>
                    <a:ext uri="{FF2B5EF4-FFF2-40B4-BE49-F238E27FC236}">
                      <a16:creationId xmlns:a16="http://schemas.microsoft.com/office/drawing/2014/main" xmlns="" id="{9A90B8F5-B51A-C1F4-FA13-5B08F8C4F819}"/>
                    </a:ext>
                  </a:extLst>
                </p:cNvPr>
                <p:cNvSpPr/>
                <p:nvPr/>
              </p:nvSpPr>
              <p:spPr>
                <a:xfrm>
                  <a:off x="-193714" y="-88333"/>
                  <a:ext cx="2024667" cy="1274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115" h="1182933">
                      <a:moveTo>
                        <a:pt x="64266" y="0"/>
                      </a:moveTo>
                      <a:lnTo>
                        <a:pt x="1553848" y="0"/>
                      </a:lnTo>
                      <a:cubicBezTo>
                        <a:pt x="1589342" y="0"/>
                        <a:pt x="1618115" y="28773"/>
                        <a:pt x="1618115" y="64266"/>
                      </a:cubicBezTo>
                      <a:lnTo>
                        <a:pt x="1618115" y="1118667"/>
                      </a:lnTo>
                      <a:cubicBezTo>
                        <a:pt x="1618115" y="1154160"/>
                        <a:pt x="1589342" y="1182933"/>
                        <a:pt x="1553848" y="1182933"/>
                      </a:cubicBezTo>
                      <a:lnTo>
                        <a:pt x="64266" y="1182933"/>
                      </a:lnTo>
                      <a:cubicBezTo>
                        <a:pt x="28773" y="1182933"/>
                        <a:pt x="0" y="1154160"/>
                        <a:pt x="0" y="1118667"/>
                      </a:cubicBezTo>
                      <a:lnTo>
                        <a:pt x="0" y="64266"/>
                      </a:lnTo>
                      <a:cubicBezTo>
                        <a:pt x="0" y="28773"/>
                        <a:pt x="28773" y="0"/>
                        <a:pt x="64266" y="0"/>
                      </a:cubicBezTo>
                      <a:close/>
                    </a:path>
                  </a:pathLst>
                </a:custGeom>
                <a:solidFill>
                  <a:srgbClr val="FDE2CB"/>
                </a:solidFill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TextBox 10">
                  <a:extLst>
                    <a:ext uri="{FF2B5EF4-FFF2-40B4-BE49-F238E27FC236}">
                      <a16:creationId xmlns:a16="http://schemas.microsoft.com/office/drawing/2014/main" xmlns="" id="{0C0AA176-042F-F414-4A60-8A35D844E197}"/>
                    </a:ext>
                  </a:extLst>
                </p:cNvPr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89"/>
                    </a:lnSpc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2" name="Group 11">
                <a:extLst>
                  <a:ext uri="{FF2B5EF4-FFF2-40B4-BE49-F238E27FC236}">
                    <a16:creationId xmlns:a16="http://schemas.microsoft.com/office/drawing/2014/main" xmlns="" id="{22683CBC-7E89-8A40-6EB5-F7CC825637B6}"/>
                  </a:ext>
                </a:extLst>
              </p:cNvPr>
              <p:cNvGrpSpPr/>
              <p:nvPr/>
            </p:nvGrpSpPr>
            <p:grpSpPr>
              <a:xfrm>
                <a:off x="2015032" y="-185821"/>
                <a:ext cx="4437070" cy="4300629"/>
                <a:chOff x="0" y="-36705"/>
                <a:chExt cx="876458" cy="849505"/>
              </a:xfrm>
            </p:grpSpPr>
            <p:sp>
              <p:nvSpPr>
                <p:cNvPr id="23" name="Freeform 12">
                  <a:extLst>
                    <a:ext uri="{FF2B5EF4-FFF2-40B4-BE49-F238E27FC236}">
                      <a16:creationId xmlns:a16="http://schemas.microsoft.com/office/drawing/2014/main" xmlns="" id="{B160CE19-0D4D-DEB7-FD9E-5F8E563B1CE5}"/>
                    </a:ext>
                  </a:extLst>
                </p:cNvPr>
                <p:cNvSpPr/>
                <p:nvPr/>
              </p:nvSpPr>
              <p:spPr>
                <a:xfrm>
                  <a:off x="63658" y="-36705"/>
                  <a:ext cx="812800" cy="238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238984">
                      <a:moveTo>
                        <a:pt x="119492" y="0"/>
                      </a:moveTo>
                      <a:lnTo>
                        <a:pt x="693308" y="0"/>
                      </a:lnTo>
                      <a:cubicBezTo>
                        <a:pt x="724999" y="0"/>
                        <a:pt x="755392" y="12589"/>
                        <a:pt x="777802" y="34998"/>
                      </a:cubicBezTo>
                      <a:cubicBezTo>
                        <a:pt x="800211" y="57408"/>
                        <a:pt x="812800" y="87801"/>
                        <a:pt x="812800" y="119492"/>
                      </a:cubicBezTo>
                      <a:lnTo>
                        <a:pt x="812800" y="119492"/>
                      </a:lnTo>
                      <a:cubicBezTo>
                        <a:pt x="812800" y="185486"/>
                        <a:pt x="759302" y="238984"/>
                        <a:pt x="693308" y="238984"/>
                      </a:cubicBezTo>
                      <a:lnTo>
                        <a:pt x="119492" y="238984"/>
                      </a:lnTo>
                      <a:cubicBezTo>
                        <a:pt x="87801" y="238984"/>
                        <a:pt x="57408" y="226395"/>
                        <a:pt x="34998" y="203986"/>
                      </a:cubicBezTo>
                      <a:cubicBezTo>
                        <a:pt x="12589" y="181577"/>
                        <a:pt x="0" y="151184"/>
                        <a:pt x="0" y="119492"/>
                      </a:cubicBezTo>
                      <a:lnTo>
                        <a:pt x="0" y="119492"/>
                      </a:lnTo>
                      <a:cubicBezTo>
                        <a:pt x="0" y="87801"/>
                        <a:pt x="12589" y="57408"/>
                        <a:pt x="34998" y="34998"/>
                      </a:cubicBezTo>
                      <a:cubicBezTo>
                        <a:pt x="57408" y="12589"/>
                        <a:pt x="87801" y="0"/>
                        <a:pt x="119492" y="0"/>
                      </a:cubicBezTo>
                      <a:close/>
                    </a:path>
                  </a:pathLst>
                </a:custGeom>
                <a:solidFill>
                  <a:srgbClr val="B27659"/>
                </a:solidFill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TextBox 13">
                  <a:extLst>
                    <a:ext uri="{FF2B5EF4-FFF2-40B4-BE49-F238E27FC236}">
                      <a16:creationId xmlns:a16="http://schemas.microsoft.com/office/drawing/2014/main" xmlns="" id="{9E8B6443-F547-2F04-04B2-3761AEAE4B6F}"/>
                    </a:ext>
                  </a:extLst>
                </p:cNvPr>
                <p:cNvSpPr txBox="1"/>
                <p:nvPr/>
              </p:nvSpPr>
              <p:spPr>
                <a:xfrm>
                  <a:off x="0" y="0"/>
                  <a:ext cx="812800" cy="812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89"/>
                    </a:lnSpc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AC3EDAF-0E07-0058-AD0A-EEBB98D30408}"/>
                </a:ext>
              </a:extLst>
            </p:cNvPr>
            <p:cNvSpPr txBox="1"/>
            <p:nvPr/>
          </p:nvSpPr>
          <p:spPr>
            <a:xfrm>
              <a:off x="2412210" y="4034954"/>
              <a:ext cx="5962498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 việc cá nhân: </a:t>
              </a: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Mỗi em hãy </a:t>
              </a:r>
              <a:r>
                <a:rPr lang="vi-VN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tự học thuộc lòng bài thơ </a:t>
              </a: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 cách đọc lại nhiều lần từng khổ thơ.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11">
            <a:extLst>
              <a:ext uri="{FF2B5EF4-FFF2-40B4-BE49-F238E27FC236}">
                <a16:creationId xmlns:a16="http://schemas.microsoft.com/office/drawing/2014/main" xmlns="" id="{3E85A584-621A-D3DA-E398-9EE572AAF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99820" y="7553861"/>
            <a:ext cx="3191003" cy="2836004"/>
          </a:xfrm>
          <a:prstGeom prst="rect">
            <a:avLst/>
          </a:prstGeom>
        </p:spPr>
      </p:pic>
      <p:sp>
        <p:nvSpPr>
          <p:cNvPr id="30" name="Freeform 6">
            <a:extLst>
              <a:ext uri="{FF2B5EF4-FFF2-40B4-BE49-F238E27FC236}">
                <a16:creationId xmlns:a16="http://schemas.microsoft.com/office/drawing/2014/main" xmlns="" id="{269DD359-BB50-A77E-B69E-F681DFA20EDB}"/>
              </a:ext>
            </a:extLst>
          </p:cNvPr>
          <p:cNvSpPr/>
          <p:nvPr/>
        </p:nvSpPr>
        <p:spPr>
          <a:xfrm rot="-3380827">
            <a:off x="-107517" y="8562946"/>
            <a:ext cx="1396867" cy="1061619"/>
          </a:xfrm>
          <a:custGeom>
            <a:avLst/>
            <a:gdLst/>
            <a:ahLst/>
            <a:cxnLst/>
            <a:rect l="l" t="t" r="r" b="b"/>
            <a:pathLst>
              <a:path w="1396867" h="1061619">
                <a:moveTo>
                  <a:pt x="0" y="0"/>
                </a:moveTo>
                <a:lnTo>
                  <a:pt x="1396867" y="0"/>
                </a:lnTo>
                <a:lnTo>
                  <a:pt x="1396867" y="1061619"/>
                </a:lnTo>
                <a:lnTo>
                  <a:pt x="0" y="10616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7979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01400" y="3238500"/>
            <a:ext cx="6019800" cy="7139855"/>
          </a:xfrm>
          <a:custGeom>
            <a:avLst/>
            <a:gdLst/>
            <a:ahLst/>
            <a:cxnLst/>
            <a:rect l="l" t="t" r="r" b="b"/>
            <a:pathLst>
              <a:path w="7159752" h="8229600">
                <a:moveTo>
                  <a:pt x="0" y="0"/>
                </a:moveTo>
                <a:lnTo>
                  <a:pt x="7159752" y="0"/>
                </a:lnTo>
                <a:lnTo>
                  <a:pt x="71597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780524" y="-4572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019800" y="-14859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1579734">
            <a:off x="12070873" y="-457200"/>
            <a:ext cx="7315200" cy="33467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xmlns="" id="{433B2FC2-FBAB-38D7-76C6-4AC9F6C16B48}"/>
              </a:ext>
            </a:extLst>
          </p:cNvPr>
          <p:cNvSpPr txBox="1"/>
          <p:nvPr/>
        </p:nvSpPr>
        <p:spPr>
          <a:xfrm>
            <a:off x="1232534" y="3254829"/>
            <a:ext cx="9574531" cy="4515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kumimoji="0" lang="en-US" sz="6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vi-VN" sz="6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US" sz="6800" b="1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6800" b="1">
                <a:solidFill>
                  <a:srgbClr val="1F497D">
                    <a:lumMod val="50000"/>
                  </a:srgb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LUYỆN TẬP THEO VĂN BẢN ĐỌC</a:t>
            </a:r>
            <a:endParaRPr kumimoji="0" lang="vi-VN" sz="6800" b="1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5835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5">
            <a:extLst>
              <a:ext uri="{FF2B5EF4-FFF2-40B4-BE49-F238E27FC236}">
                <a16:creationId xmlns:a16="http://schemas.microsoft.com/office/drawing/2014/main" xmlns="" id="{A41789A7-651D-3A25-0B75-67702E97C684}"/>
              </a:ext>
            </a:extLst>
          </p:cNvPr>
          <p:cNvSpPr/>
          <p:nvPr/>
        </p:nvSpPr>
        <p:spPr>
          <a:xfrm rot="21163970">
            <a:off x="-412035" y="-88356"/>
            <a:ext cx="2914124" cy="1485900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C82A527B-6962-5D9E-5AEC-B2DD4A83FF6F}"/>
              </a:ext>
            </a:extLst>
          </p:cNvPr>
          <p:cNvSpPr/>
          <p:nvPr/>
        </p:nvSpPr>
        <p:spPr>
          <a:xfrm rot="10800000">
            <a:off x="6553200" y="1333500"/>
            <a:ext cx="10934702" cy="8331714"/>
          </a:xfrm>
          <a:custGeom>
            <a:avLst/>
            <a:gdLst/>
            <a:ahLst/>
            <a:cxnLst/>
            <a:rect l="l" t="t" r="r" b="b"/>
            <a:pathLst>
              <a:path w="2816250" h="2167467">
                <a:moveTo>
                  <a:pt x="36925" y="0"/>
                </a:moveTo>
                <a:lnTo>
                  <a:pt x="2779325" y="0"/>
                </a:lnTo>
                <a:cubicBezTo>
                  <a:pt x="2789118" y="0"/>
                  <a:pt x="2798510" y="3890"/>
                  <a:pt x="2805435" y="10815"/>
                </a:cubicBezTo>
                <a:cubicBezTo>
                  <a:pt x="2812359" y="17740"/>
                  <a:pt x="2816250" y="27132"/>
                  <a:pt x="2816250" y="36925"/>
                </a:cubicBezTo>
                <a:lnTo>
                  <a:pt x="2816250" y="2130542"/>
                </a:lnTo>
                <a:cubicBezTo>
                  <a:pt x="2816250" y="2140335"/>
                  <a:pt x="2812359" y="2149727"/>
                  <a:pt x="2805435" y="2156652"/>
                </a:cubicBezTo>
                <a:cubicBezTo>
                  <a:pt x="2798510" y="2163576"/>
                  <a:pt x="2789118" y="2167467"/>
                  <a:pt x="2779325" y="2167467"/>
                </a:cubicBezTo>
                <a:lnTo>
                  <a:pt x="36925" y="2167467"/>
                </a:lnTo>
                <a:cubicBezTo>
                  <a:pt x="27132" y="2167467"/>
                  <a:pt x="17740" y="2163576"/>
                  <a:pt x="10815" y="2156652"/>
                </a:cubicBezTo>
                <a:cubicBezTo>
                  <a:pt x="3890" y="2149727"/>
                  <a:pt x="0" y="2140335"/>
                  <a:pt x="0" y="2130542"/>
                </a:cubicBezTo>
                <a:lnTo>
                  <a:pt x="0" y="36925"/>
                </a:lnTo>
                <a:cubicBezTo>
                  <a:pt x="0" y="27132"/>
                  <a:pt x="3890" y="17740"/>
                  <a:pt x="10815" y="10815"/>
                </a:cubicBezTo>
                <a:cubicBezTo>
                  <a:pt x="17740" y="3890"/>
                  <a:pt x="27132" y="0"/>
                  <a:pt x="36925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xmlns="" id="{E52E1FB0-75DA-8296-4033-65E60E53594F}"/>
              </a:ext>
            </a:extLst>
          </p:cNvPr>
          <p:cNvSpPr/>
          <p:nvPr/>
        </p:nvSpPr>
        <p:spPr>
          <a:xfrm rot="10800000">
            <a:off x="1073961" y="1333500"/>
            <a:ext cx="4945207" cy="8331713"/>
          </a:xfrm>
          <a:custGeom>
            <a:avLst/>
            <a:gdLst/>
            <a:ahLst/>
            <a:cxnLst/>
            <a:rect l="l" t="t" r="r" b="b"/>
            <a:pathLst>
              <a:path w="1302441" h="2167467">
                <a:moveTo>
                  <a:pt x="79843" y="0"/>
                </a:moveTo>
                <a:lnTo>
                  <a:pt x="1222599" y="0"/>
                </a:lnTo>
                <a:cubicBezTo>
                  <a:pt x="1266695" y="0"/>
                  <a:pt x="1302441" y="35747"/>
                  <a:pt x="1302441" y="79843"/>
                </a:cubicBezTo>
                <a:lnTo>
                  <a:pt x="1302441" y="2087624"/>
                </a:lnTo>
                <a:cubicBezTo>
                  <a:pt x="1302441" y="2131720"/>
                  <a:pt x="1266695" y="2167467"/>
                  <a:pt x="1222599" y="2167467"/>
                </a:cubicBezTo>
                <a:lnTo>
                  <a:pt x="79843" y="2167467"/>
                </a:lnTo>
                <a:cubicBezTo>
                  <a:pt x="35747" y="2167467"/>
                  <a:pt x="0" y="2131720"/>
                  <a:pt x="0" y="2087624"/>
                </a:cubicBezTo>
                <a:lnTo>
                  <a:pt x="0" y="79843"/>
                </a:lnTo>
                <a:cubicBezTo>
                  <a:pt x="0" y="35747"/>
                  <a:pt x="35747" y="0"/>
                  <a:pt x="79843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C59D733-2768-6CB5-3CD3-0017938D304E}"/>
              </a:ext>
            </a:extLst>
          </p:cNvPr>
          <p:cNvGrpSpPr/>
          <p:nvPr/>
        </p:nvGrpSpPr>
        <p:grpSpPr>
          <a:xfrm>
            <a:off x="8515349" y="1960506"/>
            <a:ext cx="7010401" cy="1247608"/>
            <a:chOff x="9810167" y="2034730"/>
            <a:chExt cx="7010401" cy="1247608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xmlns="" id="{15163E20-E698-A60E-C21C-5EBA60851369}"/>
                </a:ext>
              </a:extLst>
            </p:cNvPr>
            <p:cNvSpPr/>
            <p:nvPr/>
          </p:nvSpPr>
          <p:spPr>
            <a:xfrm>
              <a:off x="9810167" y="2034730"/>
              <a:ext cx="7010401" cy="1247608"/>
            </a:xfrm>
            <a:custGeom>
              <a:avLst/>
              <a:gdLst/>
              <a:ahLst/>
              <a:cxnLst/>
              <a:rect l="l" t="t" r="r" b="b"/>
              <a:pathLst>
                <a:path w="1838701" h="258118">
                  <a:moveTo>
                    <a:pt x="56556" y="0"/>
                  </a:moveTo>
                  <a:lnTo>
                    <a:pt x="1782144" y="0"/>
                  </a:lnTo>
                  <a:cubicBezTo>
                    <a:pt x="1813380" y="0"/>
                    <a:pt x="1838701" y="25321"/>
                    <a:pt x="1838701" y="56556"/>
                  </a:cubicBezTo>
                  <a:lnTo>
                    <a:pt x="1838701" y="201561"/>
                  </a:lnTo>
                  <a:cubicBezTo>
                    <a:pt x="1838701" y="232797"/>
                    <a:pt x="1813380" y="258118"/>
                    <a:pt x="1782144" y="258118"/>
                  </a:cubicBezTo>
                  <a:lnTo>
                    <a:pt x="56556" y="258118"/>
                  </a:lnTo>
                  <a:cubicBezTo>
                    <a:pt x="25321" y="258118"/>
                    <a:pt x="0" y="232797"/>
                    <a:pt x="0" y="201561"/>
                  </a:cubicBezTo>
                  <a:lnTo>
                    <a:pt x="0" y="56556"/>
                  </a:lnTo>
                  <a:cubicBezTo>
                    <a:pt x="0" y="25321"/>
                    <a:pt x="25321" y="0"/>
                    <a:pt x="56556" y="0"/>
                  </a:cubicBezTo>
                  <a:close/>
                </a:path>
              </a:pathLst>
            </a:custGeom>
            <a:solidFill>
              <a:srgbClr val="F9705A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206C682-FC81-07B7-278F-871384AEF619}"/>
                </a:ext>
              </a:extLst>
            </p:cNvPr>
            <p:cNvSpPr txBox="1"/>
            <p:nvPr/>
          </p:nvSpPr>
          <p:spPr>
            <a:xfrm>
              <a:off x="10171263" y="2273814"/>
              <a:ext cx="63859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VIỆC NHÓM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E92911E-366A-5908-FC07-5270DEFEC330}"/>
              </a:ext>
            </a:extLst>
          </p:cNvPr>
          <p:cNvSpPr txBox="1"/>
          <p:nvPr/>
        </p:nvSpPr>
        <p:spPr>
          <a:xfrm>
            <a:off x="7529152" y="3208114"/>
            <a:ext cx="8982796" cy="6056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tập 1: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đọc 2 đoạn thơ </a:t>
            </a:r>
            <a:r>
              <a:rPr lang="en-US" sz="40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 – tr.86),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 luận với bạn theo nhóm (4 HS) và t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ìm những từ ngữ gợi cảnh vật quen thuộc ở làng quê trong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đoạn thơ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đó.</a:t>
            </a:r>
            <a:endParaRPr lang="vi-VN" sz="400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xmlns="" id="{7D6F79C3-4887-9F15-5C1E-1EFD4E0E97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88059" y="4536000"/>
            <a:ext cx="5765141" cy="512377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6792039" y="8577942"/>
            <a:ext cx="1066800" cy="1676401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1727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7297400" y="99613"/>
            <a:ext cx="838200" cy="1431605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4C28540-CF03-43D9-C930-D4B79C8F0EDE}"/>
              </a:ext>
            </a:extLst>
          </p:cNvPr>
          <p:cNvSpPr txBox="1"/>
          <p:nvPr/>
        </p:nvSpPr>
        <p:spPr>
          <a:xfrm>
            <a:off x="7173686" y="814173"/>
            <a:ext cx="10515600" cy="4329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	Quê hương tôi có con sông xanh biếc</a:t>
            </a:r>
          </a:p>
          <a:p>
            <a:pPr lvl="1" algn="just">
              <a:lnSpc>
                <a:spcPct val="150000"/>
              </a:lnSpc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Nước gương trong soi tóc những hàng tre</a:t>
            </a:r>
          </a:p>
          <a:p>
            <a:pPr lvl="1" algn="just">
              <a:lnSpc>
                <a:spcPct val="150000"/>
              </a:lnSpc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Tâm hồn tôi là một buổi trưa hè</a:t>
            </a:r>
          </a:p>
          <a:p>
            <a:pPr lvl="1" algn="just">
              <a:lnSpc>
                <a:spcPct val="150000"/>
              </a:lnSpc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Tỏa nắng xuống lòng sông lấp loáng</a:t>
            </a:r>
          </a:p>
          <a:p>
            <a:pPr algn="r">
              <a:lnSpc>
                <a:spcPct val="150000"/>
              </a:lnSpc>
            </a:pPr>
            <a:r>
              <a:rPr lang="en-US" sz="36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(Tế Hanh)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627B3A3-B163-1499-BD5E-35729D73E332}"/>
              </a:ext>
            </a:extLst>
          </p:cNvPr>
          <p:cNvSpPr txBox="1"/>
          <p:nvPr/>
        </p:nvSpPr>
        <p:spPr>
          <a:xfrm>
            <a:off x="7173686" y="5372100"/>
            <a:ext cx="10542814" cy="4329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	Mẹ hay kể chuyện sân đình</a:t>
            </a:r>
          </a:p>
          <a:p>
            <a:pPr algn="just">
              <a:lnSpc>
                <a:spcPct val="150000"/>
              </a:lnSpc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ai nhắc chuyện làng mình ngày xưa</a:t>
            </a:r>
          </a:p>
          <a:p>
            <a:pPr algn="just">
              <a:lnSpc>
                <a:spcPct val="150000"/>
              </a:lnSpc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Mái đình cong nỗi nắng mưa</a:t>
            </a:r>
          </a:p>
          <a:p>
            <a:pPr algn="just">
              <a:lnSpc>
                <a:spcPct val="150000"/>
              </a:lnSpc>
            </a:pPr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Giếng làng trong vắt qua mùa bão dông.</a:t>
            </a:r>
          </a:p>
          <a:p>
            <a:pPr algn="r">
              <a:lnSpc>
                <a:spcPct val="150000"/>
              </a:lnSpc>
            </a:pPr>
            <a:r>
              <a:rPr lang="en-US" sz="36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(Nguyễn Văn Song)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68DF8BCB-677E-B1F7-8634-01073A3E22CD}"/>
              </a:ext>
            </a:extLst>
          </p:cNvPr>
          <p:cNvGrpSpPr/>
          <p:nvPr/>
        </p:nvGrpSpPr>
        <p:grpSpPr>
          <a:xfrm>
            <a:off x="959181" y="1245541"/>
            <a:ext cx="5517819" cy="3669359"/>
            <a:chOff x="-243112" y="1442423"/>
            <a:chExt cx="5517819" cy="3669359"/>
          </a:xfrm>
        </p:grpSpPr>
        <p:sp>
          <p:nvSpPr>
            <p:cNvPr id="38" name="Line Callout 1 (Border and Accent Bar) 3">
              <a:extLst>
                <a:ext uri="{FF2B5EF4-FFF2-40B4-BE49-F238E27FC236}">
                  <a16:creationId xmlns:a16="http://schemas.microsoft.com/office/drawing/2014/main" xmlns="" id="{A1AC60D7-FD57-71F6-B5A2-23230CB2547B}"/>
                </a:ext>
              </a:extLst>
            </p:cNvPr>
            <p:cNvSpPr/>
            <p:nvPr/>
          </p:nvSpPr>
          <p:spPr>
            <a:xfrm>
              <a:off x="-243112" y="2139982"/>
              <a:ext cx="5517819" cy="2971800"/>
            </a:xfrm>
            <a:prstGeom prst="roundRect">
              <a:avLst/>
            </a:prstGeom>
            <a:solidFill>
              <a:srgbClr val="FFF5D5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ĐỀ BÀI ĐƯA RA</a:t>
              </a:r>
            </a:p>
          </p:txBody>
        </p:sp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xmlns="" id="{CE47670A-93E2-D204-BEA4-7FABF3C64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72796" y="1442423"/>
              <a:ext cx="885997" cy="910838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-10886" y="27214"/>
            <a:ext cx="2077748" cy="1431605"/>
          </a:xfrm>
          <a:custGeom>
            <a:avLst/>
            <a:gdLst/>
            <a:ahLst/>
            <a:cxnLst/>
            <a:rect l="l" t="t" r="r" b="b"/>
            <a:pathLst>
              <a:path w="7549170" h="4152044">
                <a:moveTo>
                  <a:pt x="0" y="0"/>
                </a:moveTo>
                <a:lnTo>
                  <a:pt x="7549171" y="0"/>
                </a:lnTo>
                <a:lnTo>
                  <a:pt x="7549171" y="4152044"/>
                </a:lnTo>
                <a:lnTo>
                  <a:pt x="0" y="4152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 descr="A cartoon of a child at a desk&#10;&#10;Description automatically generated">
            <a:extLst>
              <a:ext uri="{FF2B5EF4-FFF2-40B4-BE49-F238E27FC236}">
                <a16:creationId xmlns:a16="http://schemas.microsoft.com/office/drawing/2014/main" xmlns="" id="{69B092F4-B15A-D4FD-7590-F837270577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0" t="11512" r="19079"/>
          <a:stretch/>
        </p:blipFill>
        <p:spPr>
          <a:xfrm>
            <a:off x="1321203" y="5372100"/>
            <a:ext cx="4622398" cy="469114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D4BFE5BC-B410-9620-D956-08AABFBCD949}"/>
              </a:ext>
            </a:extLst>
          </p:cNvPr>
          <p:cNvCxnSpPr>
            <a:cxnSpLocks/>
          </p:cNvCxnSpPr>
          <p:nvPr/>
        </p:nvCxnSpPr>
        <p:spPr>
          <a:xfrm>
            <a:off x="12268200" y="17145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BD6AE501-F45E-DABB-8936-6F9998747BBC}"/>
              </a:ext>
            </a:extLst>
          </p:cNvPr>
          <p:cNvCxnSpPr>
            <a:cxnSpLocks/>
          </p:cNvCxnSpPr>
          <p:nvPr/>
        </p:nvCxnSpPr>
        <p:spPr>
          <a:xfrm>
            <a:off x="13944600" y="2628900"/>
            <a:ext cx="320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E2E3EDB3-02FD-CCD3-14FC-4296E57160DE}"/>
              </a:ext>
            </a:extLst>
          </p:cNvPr>
          <p:cNvCxnSpPr>
            <a:cxnSpLocks/>
          </p:cNvCxnSpPr>
          <p:nvPr/>
        </p:nvCxnSpPr>
        <p:spPr>
          <a:xfrm>
            <a:off x="11968843" y="43815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237F0BFE-09D2-80D4-2D84-4C167721F14E}"/>
              </a:ext>
            </a:extLst>
          </p:cNvPr>
          <p:cNvCxnSpPr>
            <a:cxnSpLocks/>
          </p:cNvCxnSpPr>
          <p:nvPr/>
        </p:nvCxnSpPr>
        <p:spPr>
          <a:xfrm>
            <a:off x="12268200" y="6286500"/>
            <a:ext cx="1866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56C5750F-05CE-F6E1-31F2-EE446CB17106}"/>
              </a:ext>
            </a:extLst>
          </p:cNvPr>
          <p:cNvCxnSpPr>
            <a:cxnSpLocks/>
          </p:cNvCxnSpPr>
          <p:nvPr/>
        </p:nvCxnSpPr>
        <p:spPr>
          <a:xfrm>
            <a:off x="11503479" y="7124700"/>
            <a:ext cx="9280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6FF58B7C-5B07-8019-6100-907624933CEF}"/>
              </a:ext>
            </a:extLst>
          </p:cNvPr>
          <p:cNvCxnSpPr>
            <a:cxnSpLocks/>
          </p:cNvCxnSpPr>
          <p:nvPr/>
        </p:nvCxnSpPr>
        <p:spPr>
          <a:xfrm>
            <a:off x="8210550" y="8039100"/>
            <a:ext cx="1866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3CDEA6DE-800A-7C30-91CF-B3705D9DD1A5}"/>
              </a:ext>
            </a:extLst>
          </p:cNvPr>
          <p:cNvCxnSpPr>
            <a:cxnSpLocks/>
          </p:cNvCxnSpPr>
          <p:nvPr/>
        </p:nvCxnSpPr>
        <p:spPr>
          <a:xfrm>
            <a:off x="7391400" y="8877300"/>
            <a:ext cx="2133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553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8">
            <a:extLst>
              <a:ext uri="{FF2B5EF4-FFF2-40B4-BE49-F238E27FC236}">
                <a16:creationId xmlns:a16="http://schemas.microsoft.com/office/drawing/2014/main" xmlns="" id="{1DACE762-89B3-C27D-9868-802BBA451D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485648">
            <a:off x="15733326" y="8987631"/>
            <a:ext cx="2499223" cy="813383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-838200" y="-495300"/>
            <a:ext cx="3991113" cy="1672135"/>
          </a:xfrm>
          <a:custGeom>
            <a:avLst/>
            <a:gdLst/>
            <a:ahLst/>
            <a:cxnLst/>
            <a:rect l="l" t="t" r="r" b="b"/>
            <a:pathLst>
              <a:path w="5971454" h="2731940">
                <a:moveTo>
                  <a:pt x="0" y="0"/>
                </a:moveTo>
                <a:lnTo>
                  <a:pt x="5971455" y="0"/>
                </a:lnTo>
                <a:lnTo>
                  <a:pt x="5971455" y="2731940"/>
                </a:lnTo>
                <a:lnTo>
                  <a:pt x="0" y="273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ular Callout 13">
            <a:extLst>
              <a:ext uri="{FF2B5EF4-FFF2-40B4-BE49-F238E27FC236}">
                <a16:creationId xmlns:a16="http://schemas.microsoft.com/office/drawing/2014/main" xmlns="" id="{CFCA9A46-22F8-3EDB-B0B0-E87293513846}"/>
              </a:ext>
            </a:extLst>
          </p:cNvPr>
          <p:cNvSpPr/>
          <p:nvPr/>
        </p:nvSpPr>
        <p:spPr>
          <a:xfrm>
            <a:off x="980774" y="1542080"/>
            <a:ext cx="6300550" cy="2458419"/>
          </a:xfrm>
          <a:prstGeom prst="wedgeRoundRectCallout">
            <a:avLst>
              <a:gd name="adj1" fmla="val -9864"/>
              <a:gd name="adj2" fmla="val 90886"/>
              <a:gd name="adj3" fmla="val 16667"/>
            </a:avLst>
          </a:prstGeom>
          <a:solidFill>
            <a:srgbClr val="FFF5D5"/>
          </a:solidFill>
          <a:ln w="38100">
            <a:solidFill>
              <a:schemeClr val="accent5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cá nhân</a:t>
            </a:r>
            <a:endParaRPr lang="en-US" sz="48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A9C68C95-00FB-72E6-E931-D503DA97A3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V="1">
            <a:off x="6107512" y="8904851"/>
            <a:ext cx="1678934" cy="6002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C18F0EF-8643-981A-C0FE-74E1A420A82A}"/>
              </a:ext>
            </a:extLst>
          </p:cNvPr>
          <p:cNvGrpSpPr/>
          <p:nvPr/>
        </p:nvGrpSpPr>
        <p:grpSpPr>
          <a:xfrm>
            <a:off x="8376292" y="1176835"/>
            <a:ext cx="8923952" cy="7754367"/>
            <a:chOff x="8305800" y="965944"/>
            <a:chExt cx="9372600" cy="768275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8D20E80A-4981-FEB5-A568-EF5BF902BAFD}"/>
                </a:ext>
              </a:extLst>
            </p:cNvPr>
            <p:cNvGrpSpPr/>
            <p:nvPr/>
          </p:nvGrpSpPr>
          <p:grpSpPr>
            <a:xfrm>
              <a:off x="8305800" y="2035551"/>
              <a:ext cx="9372600" cy="6613150"/>
              <a:chOff x="702894" y="3376974"/>
              <a:chExt cx="16350489" cy="5252191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8092F129-6322-D131-D79F-10A08C5561E3}"/>
                  </a:ext>
                </a:extLst>
              </p:cNvPr>
              <p:cNvSpPr/>
              <p:nvPr/>
            </p:nvSpPr>
            <p:spPr>
              <a:xfrm>
                <a:off x="702894" y="3376974"/>
                <a:ext cx="16350489" cy="525219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xmlns="" id="{012238A5-9539-D0A6-752B-37F43BA8303C}"/>
                  </a:ext>
                </a:extLst>
              </p:cNvPr>
              <p:cNvSpPr/>
              <p:nvPr/>
            </p:nvSpPr>
            <p:spPr>
              <a:xfrm>
                <a:off x="1563525" y="3900939"/>
                <a:ext cx="14629221" cy="431546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200000"/>
                  </a:lnSpc>
                </a:pPr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 em hãy t</a:t>
                </a:r>
                <a:r>
                  <a:rPr lang="vi-VN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ìm từ ngữ có nghĩa giống với từ </a:t>
                </a:r>
                <a:r>
                  <a:rPr lang="vi-VN" sz="4000" b="1" i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quê hương</a:t>
                </a:r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đ</a:t>
                </a:r>
                <a:r>
                  <a:rPr lang="vi-VN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ặt câu với từ ngữ tìm được</a:t>
                </a:r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4" name="Picture 16">
              <a:extLst>
                <a:ext uri="{FF2B5EF4-FFF2-40B4-BE49-F238E27FC236}">
                  <a16:creationId xmlns:a16="http://schemas.microsoft.com/office/drawing/2014/main" xmlns="" id="{9790E8A9-3EAB-34C4-B2E7-F0C460B59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15800" y="965944"/>
              <a:ext cx="1406996" cy="1337106"/>
            </a:xfrm>
            <a:prstGeom prst="rect">
              <a:avLst/>
            </a:prstGeom>
          </p:spPr>
        </p:pic>
      </p:grp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B9EB4ED-53BF-6E2E-055A-62A0267ACF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76" y="4465264"/>
            <a:ext cx="5821736" cy="582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730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34832E6-DDFE-2290-AF4D-E53231CB4025}"/>
              </a:ext>
            </a:extLst>
          </p:cNvPr>
          <p:cNvGrpSpPr/>
          <p:nvPr/>
        </p:nvGrpSpPr>
        <p:grpSpPr>
          <a:xfrm>
            <a:off x="1110979" y="1421609"/>
            <a:ext cx="5747021" cy="4255291"/>
            <a:chOff x="-88413" y="1276125"/>
            <a:chExt cx="5747021" cy="4255291"/>
          </a:xfrm>
        </p:grpSpPr>
        <p:sp>
          <p:nvSpPr>
            <p:cNvPr id="3" name="Line Callout 1 (Border and Accent Bar) 3">
              <a:extLst>
                <a:ext uri="{FF2B5EF4-FFF2-40B4-BE49-F238E27FC236}">
                  <a16:creationId xmlns:a16="http://schemas.microsoft.com/office/drawing/2014/main" xmlns="" id="{48CF9622-8E3F-E597-67A9-594DAF658F87}"/>
                </a:ext>
              </a:extLst>
            </p:cNvPr>
            <p:cNvSpPr/>
            <p:nvPr/>
          </p:nvSpPr>
          <p:spPr>
            <a:xfrm>
              <a:off x="-88413" y="1916738"/>
              <a:ext cx="5747021" cy="3614678"/>
            </a:xfrm>
            <a:prstGeom prst="roundRect">
              <a:avLst/>
            </a:prstGeom>
            <a:solidFill>
              <a:srgbClr val="FFF5D5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Ý chính của mỗi đoạn trong bài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kumimoji="0" lang="vi-VN" sz="4000" b="1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 đa quê hương</a:t>
              </a:r>
              <a:r>
                <a:rPr kumimoji="0" lang="en-US" sz="4000" b="1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xmlns="" id="{A831D6CE-D82F-665C-32BA-FFADD433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362942" y="1276125"/>
              <a:ext cx="844309" cy="867981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7253857" y="0"/>
            <a:ext cx="1066800" cy="1676401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xmlns="" id="{A41789A7-651D-3A25-0B75-67702E97C684}"/>
              </a:ext>
            </a:extLst>
          </p:cNvPr>
          <p:cNvSpPr/>
          <p:nvPr/>
        </p:nvSpPr>
        <p:spPr>
          <a:xfrm>
            <a:off x="-346083" y="-64291"/>
            <a:ext cx="2914124" cy="1485900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A2F5754-2F77-1DBE-5348-B6FEAF08AA78}"/>
              </a:ext>
            </a:extLst>
          </p:cNvPr>
          <p:cNvGrpSpPr/>
          <p:nvPr/>
        </p:nvGrpSpPr>
        <p:grpSpPr>
          <a:xfrm>
            <a:off x="5143499" y="-89255"/>
            <a:ext cx="8001001" cy="1376853"/>
            <a:chOff x="5010864" y="-7"/>
            <a:chExt cx="7807228" cy="1319976"/>
          </a:xfrm>
        </p:grpSpPr>
        <p:sp>
          <p:nvSpPr>
            <p:cNvPr id="7" name="Round Same Side Corner Rectangle 11">
              <a:extLst>
                <a:ext uri="{FF2B5EF4-FFF2-40B4-BE49-F238E27FC236}">
                  <a16:creationId xmlns:a16="http://schemas.microsoft.com/office/drawing/2014/main" xmlns="" id="{01F32D99-152D-DD58-A43D-D4CD1D25B742}"/>
                </a:ext>
              </a:extLst>
            </p:cNvPr>
            <p:cNvSpPr/>
            <p:nvPr/>
          </p:nvSpPr>
          <p:spPr>
            <a:xfrm flipV="1">
              <a:off x="5010864" y="-7"/>
              <a:ext cx="7807228" cy="1319976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5D47E4F-A3C6-289C-614B-0E701643465B}"/>
                </a:ext>
              </a:extLst>
            </p:cNvPr>
            <p:cNvSpPr txBox="1"/>
            <p:nvPr/>
          </p:nvSpPr>
          <p:spPr>
            <a:xfrm>
              <a:off x="5531345" y="246893"/>
              <a:ext cx="6766264" cy="826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TRẢ 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ounded Rectangle 19">
            <a:extLst>
              <a:ext uri="{FF2B5EF4-FFF2-40B4-BE49-F238E27FC236}">
                <a16:creationId xmlns:a16="http://schemas.microsoft.com/office/drawing/2014/main" xmlns="" id="{4AF425C5-2EDD-3277-F12B-721326B4D545}"/>
              </a:ext>
            </a:extLst>
          </p:cNvPr>
          <p:cNvSpPr/>
          <p:nvPr/>
        </p:nvSpPr>
        <p:spPr>
          <a:xfrm>
            <a:off x="8693433" y="4935978"/>
            <a:ext cx="8451567" cy="196057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2: </a:t>
            </a:r>
            <a:r>
              <a:rPr lang="vi-VN" sz="3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 tả cây đa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23">
            <a:extLst>
              <a:ext uri="{FF2B5EF4-FFF2-40B4-BE49-F238E27FC236}">
                <a16:creationId xmlns:a16="http://schemas.microsoft.com/office/drawing/2014/main" xmlns="" id="{47333966-4E84-64AF-B2A1-CE926F894772}"/>
              </a:ext>
            </a:extLst>
          </p:cNvPr>
          <p:cNvSpPr/>
          <p:nvPr/>
        </p:nvSpPr>
        <p:spPr>
          <a:xfrm>
            <a:off x="8693433" y="7505702"/>
            <a:ext cx="8451565" cy="221842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3: </a:t>
            </a:r>
            <a:r>
              <a:rPr lang="vi-VN" sz="3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cảnh đẹp của quê hương nhìn từ gốc cây đa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xmlns="" id="{C34B5C2E-AAA9-0B62-7373-C89BDD99DBFA}"/>
              </a:ext>
            </a:extLst>
          </p:cNvPr>
          <p:cNvSpPr/>
          <p:nvPr/>
        </p:nvSpPr>
        <p:spPr>
          <a:xfrm>
            <a:off x="8735562" y="2062220"/>
            <a:ext cx="8451565" cy="22646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1</a:t>
            </a:r>
            <a:r>
              <a:rPr lang="vi-VN" sz="3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8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3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về cây đa quê hương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6B20EEB-303F-2336-C59C-26F5649759E9}"/>
              </a:ext>
            </a:extLst>
          </p:cNvPr>
          <p:cNvGrpSpPr/>
          <p:nvPr/>
        </p:nvGrpSpPr>
        <p:grpSpPr>
          <a:xfrm rot="16200000">
            <a:off x="6797325" y="4169971"/>
            <a:ext cx="2827582" cy="964637"/>
            <a:chOff x="6498137" y="3625822"/>
            <a:chExt cx="558104" cy="97367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A4602584-A5EC-D585-8B90-6CA6826C8E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B67C16EF-1245-FF1F-4E25-E8BABDA51836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4CC9C94-1CA9-DF19-02E1-B36A5DF262F7}"/>
              </a:ext>
            </a:extLst>
          </p:cNvPr>
          <p:cNvGrpSpPr/>
          <p:nvPr/>
        </p:nvGrpSpPr>
        <p:grpSpPr>
          <a:xfrm rot="16200000" flipH="1">
            <a:off x="5655009" y="5312285"/>
            <a:ext cx="5154336" cy="1006765"/>
            <a:chOff x="6498137" y="3625822"/>
            <a:chExt cx="558104" cy="97367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CA54FF30-A941-7C56-047F-E55ADA46D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59380B8E-42B8-BDE5-44A2-86AE160248E4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782C347-C72D-645F-AAFC-A3674E89B142}"/>
              </a:ext>
            </a:extLst>
          </p:cNvPr>
          <p:cNvGrpSpPr/>
          <p:nvPr/>
        </p:nvGrpSpPr>
        <p:grpSpPr>
          <a:xfrm rot="16200000">
            <a:off x="6775427" y="6883095"/>
            <a:ext cx="2871373" cy="964638"/>
            <a:chOff x="6498137" y="3625822"/>
            <a:chExt cx="558104" cy="97367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DDD5EB6D-0D6E-567E-7208-755EC7EC9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3AF8AD34-F6C0-2A05-F63F-5060925685BE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Freeform 5">
            <a:extLst>
              <a:ext uri="{FF2B5EF4-FFF2-40B4-BE49-F238E27FC236}">
                <a16:creationId xmlns:a16="http://schemas.microsoft.com/office/drawing/2014/main" xmlns="" id="{308775CF-65A2-1C05-0CB3-99402F40E60E}"/>
              </a:ext>
            </a:extLst>
          </p:cNvPr>
          <p:cNvSpPr/>
          <p:nvPr/>
        </p:nvSpPr>
        <p:spPr>
          <a:xfrm flipH="1">
            <a:off x="2883451" y="5929726"/>
            <a:ext cx="2260043" cy="4417281"/>
          </a:xfrm>
          <a:custGeom>
            <a:avLst/>
            <a:gdLst/>
            <a:ahLst/>
            <a:cxnLst/>
            <a:rect l="l" t="t" r="r" b="b"/>
            <a:pathLst>
              <a:path w="4788131" h="8229600">
                <a:moveTo>
                  <a:pt x="4788131" y="0"/>
                </a:moveTo>
                <a:lnTo>
                  <a:pt x="0" y="0"/>
                </a:lnTo>
                <a:lnTo>
                  <a:pt x="0" y="8229600"/>
                </a:lnTo>
                <a:lnTo>
                  <a:pt x="4788131" y="8229600"/>
                </a:lnTo>
                <a:lnTo>
                  <a:pt x="478813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0030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827025" y="-323548"/>
            <a:ext cx="3352800" cy="1516683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xmlns="" id="{F1DC0BC4-867C-ED1A-8B45-56674D0A4BA8}"/>
              </a:ext>
            </a:extLst>
          </p:cNvPr>
          <p:cNvSpPr/>
          <p:nvPr/>
        </p:nvSpPr>
        <p:spPr>
          <a:xfrm>
            <a:off x="838200" y="3741211"/>
            <a:ext cx="16611600" cy="6126689"/>
          </a:xfrm>
          <a:custGeom>
            <a:avLst/>
            <a:gdLst/>
            <a:ahLst/>
            <a:cxnLst/>
            <a:rect l="l" t="t" r="r" b="b"/>
            <a:pathLst>
              <a:path w="14949872" h="6335005">
                <a:moveTo>
                  <a:pt x="0" y="0"/>
                </a:moveTo>
                <a:lnTo>
                  <a:pt x="14949872" y="0"/>
                </a:lnTo>
                <a:lnTo>
                  <a:pt x="14949872" y="6335005"/>
                </a:lnTo>
                <a:lnTo>
                  <a:pt x="0" y="633500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AD66B48-DD4F-58C4-7686-2EA42ADADC49}"/>
              </a:ext>
            </a:extLst>
          </p:cNvPr>
          <p:cNvGrpSpPr/>
          <p:nvPr/>
        </p:nvGrpSpPr>
        <p:grpSpPr>
          <a:xfrm>
            <a:off x="1842477" y="4330345"/>
            <a:ext cx="4939563" cy="2230133"/>
            <a:chOff x="1447800" y="4504704"/>
            <a:chExt cx="4939563" cy="223013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B93E67D-645C-B806-306A-631079EDDAB3}"/>
                </a:ext>
              </a:extLst>
            </p:cNvPr>
            <p:cNvSpPr/>
            <p:nvPr/>
          </p:nvSpPr>
          <p:spPr>
            <a:xfrm>
              <a:off x="1447800" y="4504704"/>
              <a:ext cx="4114800" cy="20877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Quê nhà</a:t>
              </a:r>
            </a:p>
          </p:txBody>
        </p:sp>
        <p:pic>
          <p:nvPicPr>
            <p:cNvPr id="12" name="Picture 11" descr="A green leaf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7B3BD7F3-B0D2-27A6-F172-D8C0A3D14D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00" b="19576"/>
            <a:stretch/>
          </p:blipFill>
          <p:spPr>
            <a:xfrm>
              <a:off x="4634763" y="5752960"/>
              <a:ext cx="1752600" cy="98187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40A26DE-6FCC-4657-9BAF-6D64F76973A7}"/>
              </a:ext>
            </a:extLst>
          </p:cNvPr>
          <p:cNvGrpSpPr/>
          <p:nvPr/>
        </p:nvGrpSpPr>
        <p:grpSpPr>
          <a:xfrm>
            <a:off x="2774268" y="7221976"/>
            <a:ext cx="6560232" cy="2217224"/>
            <a:chOff x="577820" y="4504704"/>
            <a:chExt cx="6560232" cy="221722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C012974F-F446-7818-AE42-CC1449217F89}"/>
                </a:ext>
              </a:extLst>
            </p:cNvPr>
            <p:cNvSpPr/>
            <p:nvPr/>
          </p:nvSpPr>
          <p:spPr>
            <a:xfrm>
              <a:off x="577820" y="4504704"/>
              <a:ext cx="5683932" cy="20877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Quê cha đất tổ</a:t>
              </a:r>
            </a:p>
          </p:txBody>
        </p:sp>
        <p:pic>
          <p:nvPicPr>
            <p:cNvPr id="21" name="Picture 20" descr="A green leaf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C9572437-63D0-8BB4-5DF3-055D05E41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00" b="19576"/>
            <a:stretch/>
          </p:blipFill>
          <p:spPr>
            <a:xfrm>
              <a:off x="5537852" y="5825432"/>
              <a:ext cx="1600200" cy="89649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81868A9-DF1C-B572-CFBF-7BF6A0277E79}"/>
              </a:ext>
            </a:extLst>
          </p:cNvPr>
          <p:cNvGrpSpPr/>
          <p:nvPr/>
        </p:nvGrpSpPr>
        <p:grpSpPr>
          <a:xfrm>
            <a:off x="9982200" y="7205647"/>
            <a:ext cx="6819900" cy="2217223"/>
            <a:chOff x="658402" y="4569445"/>
            <a:chExt cx="6560230" cy="221722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AB071CA-1BD3-99F0-FC35-08DB93B37462}"/>
                </a:ext>
              </a:extLst>
            </p:cNvPr>
            <p:cNvSpPr/>
            <p:nvPr/>
          </p:nvSpPr>
          <p:spPr>
            <a:xfrm>
              <a:off x="658402" y="4569445"/>
              <a:ext cx="5683930" cy="208773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Quê hương bản quán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4" descr="A green leaf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C1D0CE4B-2DD0-A8F6-A30F-6426CF798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00" b="19576"/>
            <a:stretch/>
          </p:blipFill>
          <p:spPr>
            <a:xfrm>
              <a:off x="5679360" y="5924306"/>
              <a:ext cx="1539272" cy="86236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0D85EEF-A0BB-694A-C8E8-5016019B6F19}"/>
              </a:ext>
            </a:extLst>
          </p:cNvPr>
          <p:cNvGrpSpPr/>
          <p:nvPr/>
        </p:nvGrpSpPr>
        <p:grpSpPr>
          <a:xfrm>
            <a:off x="5446400" y="0"/>
            <a:ext cx="7583876" cy="1388058"/>
            <a:chOff x="4834930" y="84191"/>
            <a:chExt cx="7359542" cy="1232175"/>
          </a:xfrm>
        </p:grpSpPr>
        <p:sp>
          <p:nvSpPr>
            <p:cNvPr id="27" name="Round Same Side Corner Rectangle 11">
              <a:extLst>
                <a:ext uri="{FF2B5EF4-FFF2-40B4-BE49-F238E27FC236}">
                  <a16:creationId xmlns:a16="http://schemas.microsoft.com/office/drawing/2014/main" xmlns="" id="{4BBB9B6F-A89A-D336-AF2E-39F13BE16D3C}"/>
                </a:ext>
              </a:extLst>
            </p:cNvPr>
            <p:cNvSpPr/>
            <p:nvPr/>
          </p:nvSpPr>
          <p:spPr>
            <a:xfrm flipV="1">
              <a:off x="4834930" y="84191"/>
              <a:ext cx="7359542" cy="123217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24E051F-9AA7-C871-A644-AC4C9D27E873}"/>
                </a:ext>
              </a:extLst>
            </p:cNvPr>
            <p:cNvSpPr txBox="1"/>
            <p:nvPr/>
          </p:nvSpPr>
          <p:spPr>
            <a:xfrm>
              <a:off x="5254230" y="277036"/>
              <a:ext cx="6403317" cy="792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 câu trả 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1D18A99-4AE9-BB8F-ED0B-8EA7C2706869}"/>
              </a:ext>
            </a:extLst>
          </p:cNvPr>
          <p:cNvGrpSpPr/>
          <p:nvPr/>
        </p:nvGrpSpPr>
        <p:grpSpPr>
          <a:xfrm>
            <a:off x="0" y="1698928"/>
            <a:ext cx="17209236" cy="1652473"/>
            <a:chOff x="0" y="1585425"/>
            <a:chExt cx="17209236" cy="165247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57650D54-4D56-F8A0-55E3-222D7A5D7725}"/>
                </a:ext>
              </a:extLst>
            </p:cNvPr>
            <p:cNvSpPr/>
            <p:nvPr/>
          </p:nvSpPr>
          <p:spPr>
            <a:xfrm>
              <a:off x="0" y="1782793"/>
              <a:ext cx="16383000" cy="1257738"/>
            </a:xfrm>
            <a:prstGeom prst="rect">
              <a:avLst/>
            </a:prstGeom>
            <a:solidFill>
              <a:srgbClr val="FFEF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số t</a:t>
              </a:r>
              <a:r>
                <a:rPr lang="vi-VN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ừ ngữ có nghĩa giống với từ “quê hương”</a:t>
              </a:r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như:</a:t>
              </a:r>
              <a:r>
                <a:rPr lang="vi-VN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xmlns="" id="{D674C633-29F9-A123-5891-18776933A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6763" y="1585425"/>
              <a:ext cx="1652473" cy="1652473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CADBD27-91AB-8BD7-FD85-7C7363E6417D}"/>
              </a:ext>
            </a:extLst>
          </p:cNvPr>
          <p:cNvGrpSpPr/>
          <p:nvPr/>
        </p:nvGrpSpPr>
        <p:grpSpPr>
          <a:xfrm>
            <a:off x="6950227" y="4330345"/>
            <a:ext cx="4939563" cy="2230133"/>
            <a:chOff x="1447800" y="4504704"/>
            <a:chExt cx="4939563" cy="223013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EE3CBBD7-8B9B-3F12-9601-44B59E17AFED}"/>
                </a:ext>
              </a:extLst>
            </p:cNvPr>
            <p:cNvSpPr/>
            <p:nvPr/>
          </p:nvSpPr>
          <p:spPr>
            <a:xfrm>
              <a:off x="1447800" y="4504704"/>
              <a:ext cx="4114800" cy="20877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Làng quê</a:t>
              </a:r>
            </a:p>
          </p:txBody>
        </p:sp>
        <p:pic>
          <p:nvPicPr>
            <p:cNvPr id="36" name="Picture 35" descr="A green leaf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5226E214-3326-21BB-7344-06D569600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00" b="19576"/>
            <a:stretch/>
          </p:blipFill>
          <p:spPr>
            <a:xfrm>
              <a:off x="4634763" y="5752960"/>
              <a:ext cx="1752600" cy="98187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9905439-FD32-CFCC-8791-D0361772F308}"/>
              </a:ext>
            </a:extLst>
          </p:cNvPr>
          <p:cNvGrpSpPr/>
          <p:nvPr/>
        </p:nvGrpSpPr>
        <p:grpSpPr>
          <a:xfrm>
            <a:off x="12303207" y="4330345"/>
            <a:ext cx="4939563" cy="2230133"/>
            <a:chOff x="1447800" y="4504704"/>
            <a:chExt cx="4939563" cy="223013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E6671FFC-4E3A-58C2-0046-CEC2F138243A}"/>
                </a:ext>
              </a:extLst>
            </p:cNvPr>
            <p:cNvSpPr/>
            <p:nvPr/>
          </p:nvSpPr>
          <p:spPr>
            <a:xfrm>
              <a:off x="1447800" y="4504704"/>
              <a:ext cx="4114800" cy="20877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Quê quán </a:t>
              </a:r>
            </a:p>
          </p:txBody>
        </p:sp>
        <p:pic>
          <p:nvPicPr>
            <p:cNvPr id="39" name="Picture 38" descr="A green leaf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D91A009B-1B8D-9882-0096-4828EB5C1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00" b="19576"/>
            <a:stretch/>
          </p:blipFill>
          <p:spPr>
            <a:xfrm>
              <a:off x="4634763" y="5752960"/>
              <a:ext cx="1752600" cy="981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74781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827025" y="-323548"/>
            <a:ext cx="3352800" cy="1516683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0D85EEF-A0BB-694A-C8E8-5016019B6F19}"/>
              </a:ext>
            </a:extLst>
          </p:cNvPr>
          <p:cNvGrpSpPr/>
          <p:nvPr/>
        </p:nvGrpSpPr>
        <p:grpSpPr>
          <a:xfrm>
            <a:off x="5446400" y="0"/>
            <a:ext cx="7583876" cy="1388058"/>
            <a:chOff x="4834930" y="84191"/>
            <a:chExt cx="7359542" cy="1232175"/>
          </a:xfrm>
        </p:grpSpPr>
        <p:sp>
          <p:nvSpPr>
            <p:cNvPr id="27" name="Round Same Side Corner Rectangle 11">
              <a:extLst>
                <a:ext uri="{FF2B5EF4-FFF2-40B4-BE49-F238E27FC236}">
                  <a16:creationId xmlns:a16="http://schemas.microsoft.com/office/drawing/2014/main" xmlns="" id="{4BBB9B6F-A89A-D336-AF2E-39F13BE16D3C}"/>
                </a:ext>
              </a:extLst>
            </p:cNvPr>
            <p:cNvSpPr/>
            <p:nvPr/>
          </p:nvSpPr>
          <p:spPr>
            <a:xfrm flipV="1">
              <a:off x="4834930" y="84191"/>
              <a:ext cx="7359542" cy="123217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24E051F-9AA7-C871-A644-AC4C9D27E873}"/>
                </a:ext>
              </a:extLst>
            </p:cNvPr>
            <p:cNvSpPr txBox="1"/>
            <p:nvPr/>
          </p:nvSpPr>
          <p:spPr>
            <a:xfrm>
              <a:off x="5254230" y="277036"/>
              <a:ext cx="6403317" cy="792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 câu trả 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D50043A-784D-24D0-A734-759BFB6D854F}"/>
              </a:ext>
            </a:extLst>
          </p:cNvPr>
          <p:cNvSpPr/>
          <p:nvPr/>
        </p:nvSpPr>
        <p:spPr>
          <a:xfrm>
            <a:off x="990600" y="2046579"/>
            <a:ext cx="6422858" cy="3276600"/>
          </a:xfrm>
          <a:prstGeom prst="roundRect">
            <a:avLst/>
          </a:prstGeom>
          <a:solidFill>
            <a:srgbClr val="EDF6F9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câu với từ ngữ tìm được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 descr="Back with solid fill">
            <a:extLst>
              <a:ext uri="{FF2B5EF4-FFF2-40B4-BE49-F238E27FC236}">
                <a16:creationId xmlns:a16="http://schemas.microsoft.com/office/drawing/2014/main" xmlns="" id="{89B2237F-F67A-7559-7FC6-B994BCF1C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97379" y="3183626"/>
            <a:ext cx="1553300" cy="13073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7569F88-F0A6-3600-79C9-C358A0987678}"/>
              </a:ext>
            </a:extLst>
          </p:cNvPr>
          <p:cNvSpPr/>
          <p:nvPr/>
        </p:nvSpPr>
        <p:spPr>
          <a:xfrm>
            <a:off x="10134600" y="2046579"/>
            <a:ext cx="7162800" cy="3276600"/>
          </a:xfrm>
          <a:prstGeom prst="roundRect">
            <a:avLst/>
          </a:prstGeom>
          <a:solidFill>
            <a:srgbClr val="EDF6F9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 nhà là nơi bình yên mỗi lúc ta tìm về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E4CBCF6-5A5E-7A2F-2BAF-54585DCF412E}"/>
              </a:ext>
            </a:extLst>
          </p:cNvPr>
          <p:cNvGrpSpPr/>
          <p:nvPr/>
        </p:nvGrpSpPr>
        <p:grpSpPr>
          <a:xfrm>
            <a:off x="5061915" y="5536418"/>
            <a:ext cx="7424227" cy="4305880"/>
            <a:chOff x="5061915" y="5536418"/>
            <a:chExt cx="7424227" cy="4305880"/>
          </a:xfrm>
        </p:grpSpPr>
        <p:pic>
          <p:nvPicPr>
            <p:cNvPr id="5122" name="Picture 2" descr="Mê tít với 209+ hình ảnh quê hương đẹp lung linh, yên bình">
              <a:extLst>
                <a:ext uri="{FF2B5EF4-FFF2-40B4-BE49-F238E27FC236}">
                  <a16:creationId xmlns:a16="http://schemas.microsoft.com/office/drawing/2014/main" xmlns="" id="{D23185AC-4428-DAD7-5BD2-3FDAF8E0B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1915" y="5981700"/>
              <a:ext cx="7424227" cy="3860598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Push pin ">
              <a:extLst>
                <a:ext uri="{FF2B5EF4-FFF2-40B4-BE49-F238E27FC236}">
                  <a16:creationId xmlns:a16="http://schemas.microsoft.com/office/drawing/2014/main" xmlns="" id="{1B9067CA-C49E-7AEC-3CCE-B9C8D1BAB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69713">
              <a:off x="8422482" y="5536418"/>
              <a:ext cx="703091" cy="703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1411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827025" y="-323547"/>
            <a:ext cx="2998419" cy="137809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1579734">
            <a:off x="14565582" y="-749080"/>
            <a:ext cx="4958139" cy="2585455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189248A-70A8-F1FF-4F24-1DAFDE470A6C}"/>
              </a:ext>
            </a:extLst>
          </p:cNvPr>
          <p:cNvGrpSpPr/>
          <p:nvPr/>
        </p:nvGrpSpPr>
        <p:grpSpPr>
          <a:xfrm>
            <a:off x="828034" y="1054547"/>
            <a:ext cx="6588331" cy="6527355"/>
            <a:chOff x="608740" y="1891431"/>
            <a:chExt cx="6201237" cy="628520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7666122F-260A-E593-162F-0C60690310FA}"/>
                </a:ext>
              </a:extLst>
            </p:cNvPr>
            <p:cNvGrpSpPr/>
            <p:nvPr/>
          </p:nvGrpSpPr>
          <p:grpSpPr>
            <a:xfrm>
              <a:off x="608740" y="2135559"/>
              <a:ext cx="6201237" cy="6041074"/>
              <a:chOff x="1813" y="0"/>
              <a:chExt cx="809173" cy="788274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xmlns="" id="{E4307233-EB02-5B72-193B-DE6C1AACCB68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788274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8">
                <a:extLst>
                  <a:ext uri="{FF2B5EF4-FFF2-40B4-BE49-F238E27FC236}">
                    <a16:creationId xmlns:a16="http://schemas.microsoft.com/office/drawing/2014/main" xmlns="" id="{24F08D28-7765-8A00-854F-B69B1683187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xmlns="" id="{44B4438B-32A0-44A5-E65B-F47DF087B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756866">
              <a:off x="1753508" y="1891431"/>
              <a:ext cx="3587522" cy="9262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B251696-9967-7423-2162-268A5EEEBF65}"/>
                </a:ext>
              </a:extLst>
            </p:cNvPr>
            <p:cNvSpPr txBox="1"/>
            <p:nvPr/>
          </p:nvSpPr>
          <p:spPr>
            <a:xfrm>
              <a:off x="1216589" y="3954371"/>
              <a:ext cx="4985539" cy="2591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AF4AB50-3304-03CB-27BB-C6E201A6CD7D}"/>
              </a:ext>
            </a:extLst>
          </p:cNvPr>
          <p:cNvGrpSpPr/>
          <p:nvPr/>
        </p:nvGrpSpPr>
        <p:grpSpPr>
          <a:xfrm>
            <a:off x="8253204" y="281709"/>
            <a:ext cx="9052864" cy="3523686"/>
            <a:chOff x="-485036" y="3378590"/>
            <a:chExt cx="9052864" cy="3523686"/>
          </a:xfrm>
        </p:grpSpPr>
        <p:grpSp>
          <p:nvGrpSpPr>
            <p:cNvPr id="25" name="Group 2">
              <a:extLst>
                <a:ext uri="{FF2B5EF4-FFF2-40B4-BE49-F238E27FC236}">
                  <a16:creationId xmlns:a16="http://schemas.microsoft.com/office/drawing/2014/main" xmlns="" id="{6DBEBA57-894B-4BCC-A1B7-782EBF1A6C73}"/>
                </a:ext>
              </a:extLst>
            </p:cNvPr>
            <p:cNvGrpSpPr/>
            <p:nvPr/>
          </p:nvGrpSpPr>
          <p:grpSpPr>
            <a:xfrm>
              <a:off x="-485036" y="3378590"/>
              <a:ext cx="9052864" cy="3523686"/>
              <a:chOff x="-605217" y="-76200"/>
              <a:chExt cx="2283973" cy="889000"/>
            </a:xfrm>
          </p:grpSpPr>
          <p:sp>
            <p:nvSpPr>
              <p:cNvPr id="27" name="Freeform 3">
                <a:extLst>
                  <a:ext uri="{FF2B5EF4-FFF2-40B4-BE49-F238E27FC236}">
                    <a16:creationId xmlns:a16="http://schemas.microsoft.com/office/drawing/2014/main" xmlns="" id="{E6C1FFFC-0E5C-C527-91F4-A18A5BE3EC50}"/>
                  </a:ext>
                </a:extLst>
              </p:cNvPr>
              <p:cNvSpPr/>
              <p:nvPr/>
            </p:nvSpPr>
            <p:spPr>
              <a:xfrm>
                <a:off x="-605217" y="70027"/>
                <a:ext cx="2283973" cy="588307"/>
              </a:xfrm>
              <a:custGeom>
                <a:avLst/>
                <a:gdLst/>
                <a:ahLst/>
                <a:cxnLst/>
                <a:rect l="l" t="t" r="r" b="b"/>
                <a:pathLst>
                  <a:path w="1594297" h="588105">
                    <a:moveTo>
                      <a:pt x="73508" y="0"/>
                    </a:moveTo>
                    <a:lnTo>
                      <a:pt x="1520789" y="0"/>
                    </a:lnTo>
                    <a:cubicBezTo>
                      <a:pt x="1540284" y="0"/>
                      <a:pt x="1558981" y="7745"/>
                      <a:pt x="1572767" y="21530"/>
                    </a:cubicBezTo>
                    <a:cubicBezTo>
                      <a:pt x="1586552" y="35315"/>
                      <a:pt x="1594297" y="54013"/>
                      <a:pt x="1594297" y="73508"/>
                    </a:cubicBezTo>
                    <a:lnTo>
                      <a:pt x="1594297" y="514597"/>
                    </a:lnTo>
                    <a:cubicBezTo>
                      <a:pt x="1594297" y="555195"/>
                      <a:pt x="1561386" y="588105"/>
                      <a:pt x="1520789" y="588105"/>
                    </a:cubicBezTo>
                    <a:lnTo>
                      <a:pt x="73508" y="588105"/>
                    </a:lnTo>
                    <a:cubicBezTo>
                      <a:pt x="54013" y="588105"/>
                      <a:pt x="35315" y="580361"/>
                      <a:pt x="21530" y="566575"/>
                    </a:cubicBezTo>
                    <a:cubicBezTo>
                      <a:pt x="7745" y="552790"/>
                      <a:pt x="0" y="534093"/>
                      <a:pt x="0" y="514597"/>
                    </a:cubicBezTo>
                    <a:lnTo>
                      <a:pt x="0" y="73508"/>
                    </a:lnTo>
                    <a:cubicBezTo>
                      <a:pt x="0" y="32911"/>
                      <a:pt x="32911" y="0"/>
                      <a:pt x="73508" y="0"/>
                    </a:cubicBezTo>
                    <a:close/>
                  </a:path>
                </a:pathLst>
              </a:custGeom>
              <a:solidFill>
                <a:srgbClr val="FFF9E7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4">
                <a:extLst>
                  <a:ext uri="{FF2B5EF4-FFF2-40B4-BE49-F238E27FC236}">
                    <a16:creationId xmlns:a16="http://schemas.microsoft.com/office/drawing/2014/main" xmlns="" id="{692502C9-15A9-1915-1F35-6080C4E18B9E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812800" cy="889000"/>
              </a:xfrm>
              <a:prstGeom prst="rect">
                <a:avLst/>
              </a:prstGeom>
            </p:spPr>
            <p:txBody>
              <a:bodyPr lIns="47486" tIns="47486" rIns="47486" bIns="47486" rtlCol="0" anchor="ctr"/>
              <a:lstStyle/>
              <a:p>
                <a:pPr algn="ctr">
                  <a:lnSpc>
                    <a:spcPts val="6160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FD3A23D9-9D7A-48AA-DE9A-286BB2903387}"/>
                </a:ext>
              </a:extLst>
            </p:cNvPr>
            <p:cNvSpPr txBox="1"/>
            <p:nvPr/>
          </p:nvSpPr>
          <p:spPr>
            <a:xfrm>
              <a:off x="326233" y="4227971"/>
              <a:ext cx="7430326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 lại bài </a:t>
              </a:r>
              <a:r>
                <a:rPr lang="vi-VN" sz="4000" b="1" i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Bước m</a:t>
              </a:r>
              <a:r>
                <a:rPr lang="en-US" sz="4000" b="1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ùa</a:t>
              </a:r>
              <a:r>
                <a:rPr lang="vi-VN" sz="4000" b="1" i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xuân</a:t>
              </a:r>
              <a:r>
                <a:rPr lang="vi-VN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hiểu ý nghĩa bài đọc</a:t>
              </a:r>
              <a:endParaRPr lang="fr-FR" sz="4000" b="1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B7C9B6E7-6EA0-ACF8-AB2C-3A81AB0F4EA6}"/>
              </a:ext>
            </a:extLst>
          </p:cNvPr>
          <p:cNvGrpSpPr/>
          <p:nvPr/>
        </p:nvGrpSpPr>
        <p:grpSpPr>
          <a:xfrm>
            <a:off x="8253205" y="6565217"/>
            <a:ext cx="9399615" cy="3150283"/>
            <a:chOff x="8547438" y="6754048"/>
            <a:chExt cx="9399615" cy="3150283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xmlns="" id="{7DC6E6C6-A990-FD3B-C2E8-8DA9AF7AE28C}"/>
                </a:ext>
              </a:extLst>
            </p:cNvPr>
            <p:cNvSpPr/>
            <p:nvPr/>
          </p:nvSpPr>
          <p:spPr>
            <a:xfrm>
              <a:off x="8547438" y="6795562"/>
              <a:ext cx="9052864" cy="3108769"/>
            </a:xfrm>
            <a:custGeom>
              <a:avLst/>
              <a:gdLst/>
              <a:ahLst/>
              <a:cxnLst/>
              <a:rect l="l" t="t" r="r" b="b"/>
              <a:pathLst>
                <a:path w="1594297" h="588105">
                  <a:moveTo>
                    <a:pt x="73508" y="0"/>
                  </a:moveTo>
                  <a:lnTo>
                    <a:pt x="1520789" y="0"/>
                  </a:lnTo>
                  <a:cubicBezTo>
                    <a:pt x="1540284" y="0"/>
                    <a:pt x="1558981" y="7745"/>
                    <a:pt x="1572767" y="21530"/>
                  </a:cubicBezTo>
                  <a:cubicBezTo>
                    <a:pt x="1586552" y="35315"/>
                    <a:pt x="1594297" y="54013"/>
                    <a:pt x="1594297" y="73508"/>
                  </a:cubicBezTo>
                  <a:lnTo>
                    <a:pt x="1594297" y="514597"/>
                  </a:lnTo>
                  <a:cubicBezTo>
                    <a:pt x="1594297" y="555195"/>
                    <a:pt x="1561386" y="588105"/>
                    <a:pt x="1520789" y="588105"/>
                  </a:cubicBezTo>
                  <a:lnTo>
                    <a:pt x="73508" y="588105"/>
                  </a:lnTo>
                  <a:cubicBezTo>
                    <a:pt x="54013" y="588105"/>
                    <a:pt x="35315" y="580361"/>
                    <a:pt x="21530" y="566575"/>
                  </a:cubicBezTo>
                  <a:cubicBezTo>
                    <a:pt x="7745" y="552790"/>
                    <a:pt x="0" y="534093"/>
                    <a:pt x="0" y="514597"/>
                  </a:cubicBezTo>
                  <a:lnTo>
                    <a:pt x="0" y="73508"/>
                  </a:lnTo>
                  <a:cubicBezTo>
                    <a:pt x="0" y="32911"/>
                    <a:pt x="32911" y="0"/>
                    <a:pt x="73508" y="0"/>
                  </a:cubicBezTo>
                  <a:close/>
                </a:path>
              </a:pathLst>
            </a:custGeom>
            <a:solidFill>
              <a:srgbClr val="FFF9E7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85B0B916-E63E-D46E-7418-0FDEDB6A402B}"/>
                </a:ext>
              </a:extLst>
            </p:cNvPr>
            <p:cNvSpPr txBox="1"/>
            <p:nvPr/>
          </p:nvSpPr>
          <p:spPr>
            <a:xfrm>
              <a:off x="9019539" y="6990890"/>
              <a:ext cx="8065743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 trước </a:t>
              </a:r>
              <a:r>
                <a:rPr lang="vi-VN" sz="4000" b="1" i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 học sau: Tìm hiểu cách viết bài văn miêu tả cây cối (tiếp theo) </a:t>
              </a:r>
              <a:r>
                <a:rPr lang="en-US" sz="4000" i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(SGK – tr.87)</a:t>
              </a:r>
              <a:endParaRPr lang="fr-FR" sz="40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xmlns="" id="{AFEE1BE4-9915-868A-1A84-1FA941E1944E}"/>
                </a:ext>
              </a:extLst>
            </p:cNvPr>
            <p:cNvSpPr txBox="1"/>
            <p:nvPr/>
          </p:nvSpPr>
          <p:spPr>
            <a:xfrm>
              <a:off x="16528252" y="6754048"/>
              <a:ext cx="1418801" cy="14932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927D22E-88C5-0B32-D9A9-2E801C5D4767}"/>
              </a:ext>
            </a:extLst>
          </p:cNvPr>
          <p:cNvGrpSpPr/>
          <p:nvPr/>
        </p:nvGrpSpPr>
        <p:grpSpPr>
          <a:xfrm>
            <a:off x="7650878" y="3803428"/>
            <a:ext cx="9633732" cy="2758149"/>
            <a:chOff x="7990319" y="3839979"/>
            <a:chExt cx="9633732" cy="2758149"/>
          </a:xfrm>
        </p:grpSpPr>
        <p:sp>
          <p:nvSpPr>
            <p:cNvPr id="34" name="Freeform 3">
              <a:extLst>
                <a:ext uri="{FF2B5EF4-FFF2-40B4-BE49-F238E27FC236}">
                  <a16:creationId xmlns:a16="http://schemas.microsoft.com/office/drawing/2014/main" xmlns="" id="{28F1DD35-E47D-3212-1C80-CC23794E24C6}"/>
                </a:ext>
              </a:extLst>
            </p:cNvPr>
            <p:cNvSpPr/>
            <p:nvPr/>
          </p:nvSpPr>
          <p:spPr>
            <a:xfrm>
              <a:off x="8571187" y="3839979"/>
              <a:ext cx="9052864" cy="2331844"/>
            </a:xfrm>
            <a:custGeom>
              <a:avLst/>
              <a:gdLst/>
              <a:ahLst/>
              <a:cxnLst/>
              <a:rect l="l" t="t" r="r" b="b"/>
              <a:pathLst>
                <a:path w="1594297" h="588105">
                  <a:moveTo>
                    <a:pt x="73508" y="0"/>
                  </a:moveTo>
                  <a:lnTo>
                    <a:pt x="1520789" y="0"/>
                  </a:lnTo>
                  <a:cubicBezTo>
                    <a:pt x="1540284" y="0"/>
                    <a:pt x="1558981" y="7745"/>
                    <a:pt x="1572767" y="21530"/>
                  </a:cubicBezTo>
                  <a:cubicBezTo>
                    <a:pt x="1586552" y="35315"/>
                    <a:pt x="1594297" y="54013"/>
                    <a:pt x="1594297" y="73508"/>
                  </a:cubicBezTo>
                  <a:lnTo>
                    <a:pt x="1594297" y="514597"/>
                  </a:lnTo>
                  <a:cubicBezTo>
                    <a:pt x="1594297" y="555195"/>
                    <a:pt x="1561386" y="588105"/>
                    <a:pt x="1520789" y="588105"/>
                  </a:cubicBezTo>
                  <a:lnTo>
                    <a:pt x="73508" y="588105"/>
                  </a:lnTo>
                  <a:cubicBezTo>
                    <a:pt x="54013" y="588105"/>
                    <a:pt x="35315" y="580361"/>
                    <a:pt x="21530" y="566575"/>
                  </a:cubicBezTo>
                  <a:cubicBezTo>
                    <a:pt x="7745" y="552790"/>
                    <a:pt x="0" y="534093"/>
                    <a:pt x="0" y="514597"/>
                  </a:cubicBezTo>
                  <a:lnTo>
                    <a:pt x="0" y="73508"/>
                  </a:lnTo>
                  <a:cubicBezTo>
                    <a:pt x="0" y="32911"/>
                    <a:pt x="32911" y="0"/>
                    <a:pt x="73508" y="0"/>
                  </a:cubicBezTo>
                  <a:close/>
                </a:path>
              </a:pathLst>
            </a:custGeom>
            <a:solidFill>
              <a:srgbClr val="FFF9E7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BB086188-DD0A-F529-DE6B-6D384E80CF64}"/>
                </a:ext>
              </a:extLst>
            </p:cNvPr>
            <p:cNvSpPr txBox="1"/>
            <p:nvPr/>
          </p:nvSpPr>
          <p:spPr>
            <a:xfrm>
              <a:off x="8923320" y="4642480"/>
              <a:ext cx="842070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Chia sẻ với người thân về bài đọc</a:t>
              </a:r>
              <a:endParaRPr lang="fr-FR" sz="4000" b="1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13">
              <a:extLst>
                <a:ext uri="{FF2B5EF4-FFF2-40B4-BE49-F238E27FC236}">
                  <a16:creationId xmlns:a16="http://schemas.microsoft.com/office/drawing/2014/main" xmlns="" id="{65F7F332-A6D1-D9B2-0F41-CA6C127C6C92}"/>
                </a:ext>
              </a:extLst>
            </p:cNvPr>
            <p:cNvSpPr txBox="1"/>
            <p:nvPr/>
          </p:nvSpPr>
          <p:spPr>
            <a:xfrm>
              <a:off x="7990319" y="5270847"/>
              <a:ext cx="1299388" cy="1327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12">
            <a:extLst>
              <a:ext uri="{FF2B5EF4-FFF2-40B4-BE49-F238E27FC236}">
                <a16:creationId xmlns:a16="http://schemas.microsoft.com/office/drawing/2014/main" xmlns="" id="{D662DACD-4480-C771-B513-8698C77377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171394" y="6135272"/>
            <a:ext cx="3528674" cy="432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138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3950" y="990600"/>
            <a:ext cx="16040099" cy="8305800"/>
          </a:xfrm>
          <a:custGeom>
            <a:avLst/>
            <a:gdLst/>
            <a:ahLst/>
            <a:cxnLst/>
            <a:rect l="l" t="t" r="r" b="b"/>
            <a:pathLst>
              <a:path w="13659454" h="6351646">
                <a:moveTo>
                  <a:pt x="0" y="0"/>
                </a:moveTo>
                <a:lnTo>
                  <a:pt x="13659454" y="0"/>
                </a:lnTo>
                <a:lnTo>
                  <a:pt x="13659454" y="6351646"/>
                </a:lnTo>
                <a:lnTo>
                  <a:pt x="0" y="6351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143000" y="-373380"/>
            <a:ext cx="5230483" cy="2130552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57200" y="9563100"/>
            <a:ext cx="18859993" cy="2768474"/>
          </a:xfrm>
          <a:custGeom>
            <a:avLst/>
            <a:gdLst/>
            <a:ahLst/>
            <a:cxnLst/>
            <a:rect l="l" t="t" r="r" b="b"/>
            <a:pathLst>
              <a:path w="18859993" h="3646326">
                <a:moveTo>
                  <a:pt x="0" y="0"/>
                </a:moveTo>
                <a:lnTo>
                  <a:pt x="18859993" y="0"/>
                </a:lnTo>
                <a:lnTo>
                  <a:pt x="18859993" y="3646326"/>
                </a:lnTo>
                <a:lnTo>
                  <a:pt x="0" y="364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02" r="-190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209633" y="7290228"/>
            <a:ext cx="1987971" cy="3370583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654362" y="-266700"/>
            <a:ext cx="3990673" cy="1859280"/>
          </a:xfrm>
          <a:custGeom>
            <a:avLst/>
            <a:gdLst/>
            <a:ahLst/>
            <a:cxnLst/>
            <a:rect l="l" t="t" r="r" b="b"/>
            <a:pathLst>
              <a:path w="7315200" h="4023360">
                <a:moveTo>
                  <a:pt x="0" y="0"/>
                </a:moveTo>
                <a:lnTo>
                  <a:pt x="7315200" y="0"/>
                </a:lnTo>
                <a:lnTo>
                  <a:pt x="7315200" y="4023360"/>
                </a:lnTo>
                <a:lnTo>
                  <a:pt x="0" y="40233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xmlns="" id="{C474AD04-47AA-1151-7129-01983D0D5C1D}"/>
              </a:ext>
            </a:extLst>
          </p:cNvPr>
          <p:cNvSpPr txBox="1"/>
          <p:nvPr/>
        </p:nvSpPr>
        <p:spPr>
          <a:xfrm>
            <a:off x="1562099" y="3410910"/>
            <a:ext cx="1516380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80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ƠN CÁC EM ĐÃ CHÚ Ý LẮNG NGHE, HẸN GẶP LẠI!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2758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1A6D6D77-5971-865A-9551-D6B89CA24757}"/>
              </a:ext>
            </a:extLst>
          </p:cNvPr>
          <p:cNvSpPr/>
          <p:nvPr/>
        </p:nvSpPr>
        <p:spPr>
          <a:xfrm rot="10800000">
            <a:off x="6566348" y="1028700"/>
            <a:ext cx="10692947" cy="8458200"/>
          </a:xfrm>
          <a:custGeom>
            <a:avLst/>
            <a:gdLst/>
            <a:ahLst/>
            <a:cxnLst/>
            <a:rect l="l" t="t" r="r" b="b"/>
            <a:pathLst>
              <a:path w="2816250" h="2167467">
                <a:moveTo>
                  <a:pt x="36925" y="0"/>
                </a:moveTo>
                <a:lnTo>
                  <a:pt x="2779325" y="0"/>
                </a:lnTo>
                <a:cubicBezTo>
                  <a:pt x="2789118" y="0"/>
                  <a:pt x="2798510" y="3890"/>
                  <a:pt x="2805435" y="10815"/>
                </a:cubicBezTo>
                <a:cubicBezTo>
                  <a:pt x="2812359" y="17740"/>
                  <a:pt x="2816250" y="27132"/>
                  <a:pt x="2816250" y="36925"/>
                </a:cubicBezTo>
                <a:lnTo>
                  <a:pt x="2816250" y="2130542"/>
                </a:lnTo>
                <a:cubicBezTo>
                  <a:pt x="2816250" y="2140335"/>
                  <a:pt x="2812359" y="2149727"/>
                  <a:pt x="2805435" y="2156652"/>
                </a:cubicBezTo>
                <a:cubicBezTo>
                  <a:pt x="2798510" y="2163576"/>
                  <a:pt x="2789118" y="2167467"/>
                  <a:pt x="2779325" y="2167467"/>
                </a:cubicBezTo>
                <a:lnTo>
                  <a:pt x="36925" y="2167467"/>
                </a:lnTo>
                <a:cubicBezTo>
                  <a:pt x="27132" y="2167467"/>
                  <a:pt x="17740" y="2163576"/>
                  <a:pt x="10815" y="2156652"/>
                </a:cubicBezTo>
                <a:cubicBezTo>
                  <a:pt x="3890" y="2149727"/>
                  <a:pt x="0" y="2140335"/>
                  <a:pt x="0" y="2130542"/>
                </a:cubicBezTo>
                <a:lnTo>
                  <a:pt x="0" y="36925"/>
                </a:lnTo>
                <a:cubicBezTo>
                  <a:pt x="0" y="27132"/>
                  <a:pt x="3890" y="17740"/>
                  <a:pt x="10815" y="10815"/>
                </a:cubicBezTo>
                <a:cubicBezTo>
                  <a:pt x="17740" y="3890"/>
                  <a:pt x="27132" y="0"/>
                  <a:pt x="36925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7EA7B84-0DF5-C34D-F726-47C613FD4133}"/>
              </a:ext>
            </a:extLst>
          </p:cNvPr>
          <p:cNvGrpSpPr/>
          <p:nvPr/>
        </p:nvGrpSpPr>
        <p:grpSpPr>
          <a:xfrm>
            <a:off x="8179013" y="2131513"/>
            <a:ext cx="7467600" cy="1386642"/>
            <a:chOff x="7978357" y="1846073"/>
            <a:chExt cx="7467600" cy="1386642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xmlns="" id="{C8E289D9-56B3-93AC-F45B-27E252228545}"/>
                </a:ext>
              </a:extLst>
            </p:cNvPr>
            <p:cNvSpPr/>
            <p:nvPr/>
          </p:nvSpPr>
          <p:spPr>
            <a:xfrm>
              <a:off x="7978357" y="1846073"/>
              <a:ext cx="7467600" cy="1386642"/>
            </a:xfrm>
            <a:custGeom>
              <a:avLst/>
              <a:gdLst/>
              <a:ahLst/>
              <a:cxnLst/>
              <a:rect l="l" t="t" r="r" b="b"/>
              <a:pathLst>
                <a:path w="1838701" h="258118">
                  <a:moveTo>
                    <a:pt x="56556" y="0"/>
                  </a:moveTo>
                  <a:lnTo>
                    <a:pt x="1782144" y="0"/>
                  </a:lnTo>
                  <a:cubicBezTo>
                    <a:pt x="1813380" y="0"/>
                    <a:pt x="1838701" y="25321"/>
                    <a:pt x="1838701" y="56556"/>
                  </a:cubicBezTo>
                  <a:lnTo>
                    <a:pt x="1838701" y="201561"/>
                  </a:lnTo>
                  <a:cubicBezTo>
                    <a:pt x="1838701" y="232797"/>
                    <a:pt x="1813380" y="258118"/>
                    <a:pt x="1782144" y="258118"/>
                  </a:cubicBezTo>
                  <a:lnTo>
                    <a:pt x="56556" y="258118"/>
                  </a:lnTo>
                  <a:cubicBezTo>
                    <a:pt x="25321" y="258118"/>
                    <a:pt x="0" y="232797"/>
                    <a:pt x="0" y="201561"/>
                  </a:cubicBezTo>
                  <a:lnTo>
                    <a:pt x="0" y="56556"/>
                  </a:lnTo>
                  <a:cubicBezTo>
                    <a:pt x="0" y="25321"/>
                    <a:pt x="25321" y="0"/>
                    <a:pt x="56556" y="0"/>
                  </a:cubicBezTo>
                  <a:close/>
                </a:path>
              </a:pathLst>
            </a:custGeom>
            <a:solidFill>
              <a:srgbClr val="F9705A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A661583-5697-1DAC-B10D-B7522369F341}"/>
                </a:ext>
              </a:extLst>
            </p:cNvPr>
            <p:cNvSpPr txBox="1"/>
            <p:nvPr/>
          </p:nvSpPr>
          <p:spPr>
            <a:xfrm>
              <a:off x="8285026" y="2123895"/>
              <a:ext cx="6854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VIỆC NHÓM ĐÔI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967D460-8F98-B814-1E21-058DB4451C4D}"/>
              </a:ext>
            </a:extLst>
          </p:cNvPr>
          <p:cNvSpPr txBox="1"/>
          <p:nvPr/>
        </p:nvSpPr>
        <p:spPr>
          <a:xfrm>
            <a:off x="7625181" y="3590980"/>
            <a:ext cx="8697010" cy="482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thảo luận với bạn trong nhóm về nội dung sau: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 hiệu nào của thời tiết giúp em nhận ra mùa xuân đang về, Tết sắp đến?</a:t>
            </a:r>
            <a:endParaRPr lang="vi-VN" sz="4000" b="1" i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xmlns="" id="{36C93914-5342-AF56-64CA-C264C67565C4}"/>
              </a:ext>
            </a:extLst>
          </p:cNvPr>
          <p:cNvSpPr/>
          <p:nvPr/>
        </p:nvSpPr>
        <p:spPr>
          <a:xfrm>
            <a:off x="831122" y="1028699"/>
            <a:ext cx="5224073" cy="8458200"/>
          </a:xfrm>
          <a:custGeom>
            <a:avLst/>
            <a:gdLst/>
            <a:ahLst/>
            <a:cxnLst/>
            <a:rect l="l" t="t" r="r" b="b"/>
            <a:pathLst>
              <a:path w="1375888" h="2069539">
                <a:moveTo>
                  <a:pt x="75580" y="0"/>
                </a:moveTo>
                <a:lnTo>
                  <a:pt x="1300307" y="0"/>
                </a:lnTo>
                <a:cubicBezTo>
                  <a:pt x="1320352" y="0"/>
                  <a:pt x="1339577" y="7963"/>
                  <a:pt x="1353751" y="22137"/>
                </a:cubicBezTo>
                <a:cubicBezTo>
                  <a:pt x="1367925" y="36311"/>
                  <a:pt x="1375888" y="55535"/>
                  <a:pt x="1375888" y="75580"/>
                </a:cubicBezTo>
                <a:lnTo>
                  <a:pt x="1375888" y="1993959"/>
                </a:lnTo>
                <a:cubicBezTo>
                  <a:pt x="1375888" y="2014004"/>
                  <a:pt x="1367925" y="2033228"/>
                  <a:pt x="1353751" y="2047402"/>
                </a:cubicBezTo>
                <a:cubicBezTo>
                  <a:pt x="1339577" y="2061576"/>
                  <a:pt x="1320352" y="2069539"/>
                  <a:pt x="1300307" y="2069539"/>
                </a:cubicBezTo>
                <a:lnTo>
                  <a:pt x="75580" y="2069539"/>
                </a:lnTo>
                <a:cubicBezTo>
                  <a:pt x="55535" y="2069539"/>
                  <a:pt x="36311" y="2061576"/>
                  <a:pt x="22137" y="2047402"/>
                </a:cubicBezTo>
                <a:cubicBezTo>
                  <a:pt x="7963" y="2033228"/>
                  <a:pt x="0" y="2014004"/>
                  <a:pt x="0" y="1993959"/>
                </a:cubicBezTo>
                <a:lnTo>
                  <a:pt x="0" y="75580"/>
                </a:lnTo>
                <a:cubicBezTo>
                  <a:pt x="0" y="55535"/>
                  <a:pt x="7963" y="36311"/>
                  <a:pt x="22137" y="22137"/>
                </a:cubicBezTo>
                <a:cubicBezTo>
                  <a:pt x="36311" y="7963"/>
                  <a:pt x="55535" y="0"/>
                  <a:pt x="7558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8163336-4B03-3FBC-82C2-84A83E118E3D}"/>
              </a:ext>
            </a:extLst>
          </p:cNvPr>
          <p:cNvSpPr txBox="1"/>
          <p:nvPr/>
        </p:nvSpPr>
        <p:spPr>
          <a:xfrm>
            <a:off x="1028705" y="4526738"/>
            <a:ext cx="4985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74C4F14D-61F6-DC36-725C-115512F47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09" y="1416793"/>
            <a:ext cx="2721851" cy="2721851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xmlns="" id="{9F4D0877-4CFE-4015-74ED-633CFAD93F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23095" y="6163088"/>
            <a:ext cx="4640126" cy="412391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6535401" y="8610599"/>
            <a:ext cx="1066800" cy="1676401"/>
          </a:xfrm>
          <a:custGeom>
            <a:avLst/>
            <a:gdLst/>
            <a:ahLst/>
            <a:cxnLst/>
            <a:rect l="l" t="t" r="r" b="b"/>
            <a:pathLst>
              <a:path w="1987971" h="3370583">
                <a:moveTo>
                  <a:pt x="0" y="0"/>
                </a:moveTo>
                <a:lnTo>
                  <a:pt x="1987971" y="0"/>
                </a:lnTo>
                <a:lnTo>
                  <a:pt x="1987971" y="3370582"/>
                </a:lnTo>
                <a:lnTo>
                  <a:pt x="0" y="33705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485344" y="290997"/>
            <a:ext cx="2077748" cy="1431605"/>
          </a:xfrm>
          <a:custGeom>
            <a:avLst/>
            <a:gdLst/>
            <a:ahLst/>
            <a:cxnLst/>
            <a:rect l="l" t="t" r="r" b="b"/>
            <a:pathLst>
              <a:path w="7549170" h="4152044">
                <a:moveTo>
                  <a:pt x="0" y="0"/>
                </a:moveTo>
                <a:lnTo>
                  <a:pt x="7549171" y="0"/>
                </a:lnTo>
                <a:lnTo>
                  <a:pt x="7549171" y="4152044"/>
                </a:lnTo>
                <a:lnTo>
                  <a:pt x="0" y="41520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4">
            <a:extLst>
              <a:ext uri="{FF2B5EF4-FFF2-40B4-BE49-F238E27FC236}">
                <a16:creationId xmlns:a16="http://schemas.microsoft.com/office/drawing/2014/main" xmlns="" id="{3573ECDD-F445-06B8-C0B6-92242DDE89E7}"/>
              </a:ext>
            </a:extLst>
          </p:cNvPr>
          <p:cNvSpPr/>
          <p:nvPr/>
        </p:nvSpPr>
        <p:spPr>
          <a:xfrm>
            <a:off x="-95252" y="9340626"/>
            <a:ext cx="1238252" cy="924602"/>
          </a:xfrm>
          <a:custGeom>
            <a:avLst/>
            <a:gdLst/>
            <a:ahLst/>
            <a:cxnLst/>
            <a:rect l="l" t="t" r="r" b="b"/>
            <a:pathLst>
              <a:path w="1723600" h="1778574">
                <a:moveTo>
                  <a:pt x="0" y="0"/>
                </a:moveTo>
                <a:lnTo>
                  <a:pt x="1723601" y="0"/>
                </a:lnTo>
                <a:lnTo>
                  <a:pt x="1723601" y="1778574"/>
                </a:lnTo>
                <a:lnTo>
                  <a:pt x="0" y="1778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4">
            <a:extLst>
              <a:ext uri="{FF2B5EF4-FFF2-40B4-BE49-F238E27FC236}">
                <a16:creationId xmlns:a16="http://schemas.microsoft.com/office/drawing/2014/main" xmlns="" id="{7E9E08EB-1BDF-1118-796B-3FCC5A1A31A3}"/>
              </a:ext>
            </a:extLst>
          </p:cNvPr>
          <p:cNvSpPr/>
          <p:nvPr/>
        </p:nvSpPr>
        <p:spPr>
          <a:xfrm>
            <a:off x="-1983503" y="762000"/>
            <a:ext cx="22250400" cy="21335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FA0C58-210C-AE52-F9D9-AE68BFC22E67}"/>
              </a:ext>
            </a:extLst>
          </p:cNvPr>
          <p:cNvSpPr txBox="1"/>
          <p:nvPr/>
        </p:nvSpPr>
        <p:spPr>
          <a:xfrm>
            <a:off x="3124200" y="800649"/>
            <a:ext cx="126492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quan sát và tham khảo tranh về dấu hiệu thời tiết của mùa xuân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5">
            <a:extLst>
              <a:ext uri="{FF2B5EF4-FFF2-40B4-BE49-F238E27FC236}">
                <a16:creationId xmlns:a16="http://schemas.microsoft.com/office/drawing/2014/main" xmlns="" id="{1B8B92B7-2CFC-5E15-CEE2-C3C6055A79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475423" y="991491"/>
            <a:ext cx="1543573" cy="1443241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xmlns="" id="{9D121D88-27C6-1082-4C01-382C1F7BE6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78604" y="946374"/>
            <a:ext cx="1543573" cy="1443241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xmlns="" id="{47422E53-4DDA-7572-D28D-A003FF735F40}"/>
              </a:ext>
            </a:extLst>
          </p:cNvPr>
          <p:cNvSpPr/>
          <p:nvPr/>
        </p:nvSpPr>
        <p:spPr>
          <a:xfrm>
            <a:off x="17297400" y="9159646"/>
            <a:ext cx="1006929" cy="1104900"/>
          </a:xfrm>
          <a:custGeom>
            <a:avLst/>
            <a:gdLst/>
            <a:ahLst/>
            <a:cxnLst/>
            <a:rect l="l" t="t" r="r" b="b"/>
            <a:pathLst>
              <a:path w="6102503" h="5156615">
                <a:moveTo>
                  <a:pt x="0" y="0"/>
                </a:moveTo>
                <a:lnTo>
                  <a:pt x="6102502" y="0"/>
                </a:lnTo>
                <a:lnTo>
                  <a:pt x="6102502" y="5156614"/>
                </a:lnTo>
                <a:lnTo>
                  <a:pt x="0" y="51566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 descr="A close-up of a pink flower&#10;&#10;Description automatically generated">
            <a:extLst>
              <a:ext uri="{FF2B5EF4-FFF2-40B4-BE49-F238E27FC236}">
                <a16:creationId xmlns:a16="http://schemas.microsoft.com/office/drawing/2014/main" xmlns="" id="{3D7E9D3E-B732-D61B-25BF-D5C4A5D57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4" y="3394758"/>
            <a:ext cx="7414587" cy="5560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A5C63AC-25BF-7DEF-E844-88F1BC219251}"/>
              </a:ext>
            </a:extLst>
          </p:cNvPr>
          <p:cNvSpPr txBox="1"/>
          <p:nvPr/>
        </p:nvSpPr>
        <p:spPr>
          <a:xfrm>
            <a:off x="2439340" y="9201834"/>
            <a:ext cx="42931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Mưa xuân</a:t>
            </a:r>
            <a:endParaRPr lang="fr-FR" sz="3600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Thế giới ngày càng chứng kiến nhiều sông băng tan chảy.">
            <a:extLst>
              <a:ext uri="{FF2B5EF4-FFF2-40B4-BE49-F238E27FC236}">
                <a16:creationId xmlns:a16="http://schemas.microsoft.com/office/drawing/2014/main" xmlns="" id="{1950D24F-D495-3DFD-DECE-50ED90AE0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25" y="3394759"/>
            <a:ext cx="8362314" cy="5560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4158834-7294-17E6-971F-3A0A37FF419D}"/>
              </a:ext>
            </a:extLst>
          </p:cNvPr>
          <p:cNvSpPr txBox="1"/>
          <p:nvPr/>
        </p:nvSpPr>
        <p:spPr>
          <a:xfrm>
            <a:off x="11087125" y="9201833"/>
            <a:ext cx="42931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Băng tan</a:t>
            </a:r>
            <a:endParaRPr lang="fr-FR" sz="3600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045234"/>
      </p:ext>
    </p:extLst>
  </p:cSld>
  <p:clrMapOvr>
    <a:masterClrMapping/>
  </p:clrMapOvr>
  <p:transition spd="med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4">
            <a:extLst>
              <a:ext uri="{FF2B5EF4-FFF2-40B4-BE49-F238E27FC236}">
                <a16:creationId xmlns:a16="http://schemas.microsoft.com/office/drawing/2014/main" xmlns="" id="{3573ECDD-F445-06B8-C0B6-92242DDE89E7}"/>
              </a:ext>
            </a:extLst>
          </p:cNvPr>
          <p:cNvSpPr/>
          <p:nvPr/>
        </p:nvSpPr>
        <p:spPr>
          <a:xfrm>
            <a:off x="-95252" y="9340626"/>
            <a:ext cx="1238252" cy="924602"/>
          </a:xfrm>
          <a:custGeom>
            <a:avLst/>
            <a:gdLst/>
            <a:ahLst/>
            <a:cxnLst/>
            <a:rect l="l" t="t" r="r" b="b"/>
            <a:pathLst>
              <a:path w="1723600" h="1778574">
                <a:moveTo>
                  <a:pt x="0" y="0"/>
                </a:moveTo>
                <a:lnTo>
                  <a:pt x="1723601" y="0"/>
                </a:lnTo>
                <a:lnTo>
                  <a:pt x="1723601" y="1778574"/>
                </a:lnTo>
                <a:lnTo>
                  <a:pt x="0" y="1778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4">
            <a:extLst>
              <a:ext uri="{FF2B5EF4-FFF2-40B4-BE49-F238E27FC236}">
                <a16:creationId xmlns:a16="http://schemas.microsoft.com/office/drawing/2014/main" xmlns="" id="{7E9E08EB-1BDF-1118-796B-3FCC5A1A31A3}"/>
              </a:ext>
            </a:extLst>
          </p:cNvPr>
          <p:cNvSpPr/>
          <p:nvPr/>
        </p:nvSpPr>
        <p:spPr>
          <a:xfrm>
            <a:off x="-1983503" y="762000"/>
            <a:ext cx="22250400" cy="21335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FA0C58-210C-AE52-F9D9-AE68BFC22E67}"/>
              </a:ext>
            </a:extLst>
          </p:cNvPr>
          <p:cNvSpPr txBox="1"/>
          <p:nvPr/>
        </p:nvSpPr>
        <p:spPr>
          <a:xfrm>
            <a:off x="3124200" y="800649"/>
            <a:ext cx="126492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quan sát và tham khảo tranh về dấu hiệu thời tiết của mùa xuân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5">
            <a:extLst>
              <a:ext uri="{FF2B5EF4-FFF2-40B4-BE49-F238E27FC236}">
                <a16:creationId xmlns:a16="http://schemas.microsoft.com/office/drawing/2014/main" xmlns="" id="{1B8B92B7-2CFC-5E15-CEE2-C3C6055A79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475423" y="991491"/>
            <a:ext cx="1543573" cy="1443241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xmlns="" id="{9D121D88-27C6-1082-4C01-382C1F7BE6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78604" y="946374"/>
            <a:ext cx="1543573" cy="1443241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xmlns="" id="{47422E53-4DDA-7572-D28D-A003FF735F40}"/>
              </a:ext>
            </a:extLst>
          </p:cNvPr>
          <p:cNvSpPr/>
          <p:nvPr/>
        </p:nvSpPr>
        <p:spPr>
          <a:xfrm>
            <a:off x="17297400" y="9159646"/>
            <a:ext cx="1006929" cy="1104900"/>
          </a:xfrm>
          <a:custGeom>
            <a:avLst/>
            <a:gdLst/>
            <a:ahLst/>
            <a:cxnLst/>
            <a:rect l="l" t="t" r="r" b="b"/>
            <a:pathLst>
              <a:path w="6102503" h="5156615">
                <a:moveTo>
                  <a:pt x="0" y="0"/>
                </a:moveTo>
                <a:lnTo>
                  <a:pt x="6102502" y="0"/>
                </a:lnTo>
                <a:lnTo>
                  <a:pt x="6102502" y="5156614"/>
                </a:lnTo>
                <a:lnTo>
                  <a:pt x="0" y="51566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A5C63AC-25BF-7DEF-E844-88F1BC219251}"/>
              </a:ext>
            </a:extLst>
          </p:cNvPr>
          <p:cNvSpPr txBox="1"/>
          <p:nvPr/>
        </p:nvSpPr>
        <p:spPr>
          <a:xfrm>
            <a:off x="2590800" y="9163185"/>
            <a:ext cx="42931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Nắng ấm</a:t>
            </a:r>
            <a:endParaRPr lang="fr-FR" sz="3600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4158834-7294-17E6-971F-3A0A37FF419D}"/>
              </a:ext>
            </a:extLst>
          </p:cNvPr>
          <p:cNvSpPr txBox="1"/>
          <p:nvPr/>
        </p:nvSpPr>
        <p:spPr>
          <a:xfrm>
            <a:off x="11165100" y="9163185"/>
            <a:ext cx="42931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 cải nở</a:t>
            </a:r>
            <a:endParaRPr lang="fr-FR" sz="3600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ác tỉnh miền Bắc oi nóng, Tây Nguyên và Nam Bộ mưa dông - Ảnh 1.">
            <a:extLst>
              <a:ext uri="{FF2B5EF4-FFF2-40B4-BE49-F238E27FC236}">
                <a16:creationId xmlns:a16="http://schemas.microsoft.com/office/drawing/2014/main" xmlns="" id="{E995962F-7449-4090-9613-E7EAF7934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06" y="3505202"/>
            <a:ext cx="7937074" cy="516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Đảo Jeju Hàn Quốc 3">
            <a:extLst>
              <a:ext uri="{FF2B5EF4-FFF2-40B4-BE49-F238E27FC236}">
                <a16:creationId xmlns:a16="http://schemas.microsoft.com/office/drawing/2014/main" xmlns="" id="{5F1DB152-0172-ED65-5F0D-F38D8ECD1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0"/>
          <a:stretch/>
        </p:blipFill>
        <p:spPr bwMode="auto">
          <a:xfrm>
            <a:off x="9141697" y="3505202"/>
            <a:ext cx="8339920" cy="516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1262592"/>
      </p:ext>
    </p:extLst>
  </p:cSld>
  <p:clrMapOvr>
    <a:masterClrMapping/>
  </p:clrMapOvr>
  <p:transition spd="med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1579734">
            <a:off x="13507359" y="-921831"/>
            <a:ext cx="5971454" cy="2731940"/>
          </a:xfrm>
          <a:custGeom>
            <a:avLst/>
            <a:gdLst/>
            <a:ahLst/>
            <a:cxnLst/>
            <a:rect l="l" t="t" r="r" b="b"/>
            <a:pathLst>
              <a:path w="5971454" h="2731940">
                <a:moveTo>
                  <a:pt x="0" y="0"/>
                </a:moveTo>
                <a:lnTo>
                  <a:pt x="5971455" y="0"/>
                </a:lnTo>
                <a:lnTo>
                  <a:pt x="5971455" y="2731940"/>
                </a:lnTo>
                <a:lnTo>
                  <a:pt x="0" y="2731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F4FBED94-B1F2-8A62-CC82-03F7736AE859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07452">
            <a:off x="294530" y="466337"/>
            <a:ext cx="8771981" cy="978606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0A131C8-1717-B809-ABE0-9CE562A313E6}"/>
              </a:ext>
            </a:extLst>
          </p:cNvPr>
          <p:cNvGrpSpPr/>
          <p:nvPr/>
        </p:nvGrpSpPr>
        <p:grpSpPr>
          <a:xfrm>
            <a:off x="-62137" y="515362"/>
            <a:ext cx="7277132" cy="1157110"/>
            <a:chOff x="203132" y="534842"/>
            <a:chExt cx="6827420" cy="1157110"/>
          </a:xfrm>
        </p:grpSpPr>
        <p:grpSp>
          <p:nvGrpSpPr>
            <p:cNvPr id="18" name="Group 10">
              <a:extLst>
                <a:ext uri="{FF2B5EF4-FFF2-40B4-BE49-F238E27FC236}">
                  <a16:creationId xmlns:a16="http://schemas.microsoft.com/office/drawing/2014/main" xmlns="" id="{2FD2DBB6-A111-B099-5E43-A866E3B69DC4}"/>
                </a:ext>
              </a:extLst>
            </p:cNvPr>
            <p:cNvGrpSpPr/>
            <p:nvPr/>
          </p:nvGrpSpPr>
          <p:grpSpPr>
            <a:xfrm rot="-143938">
              <a:off x="203132" y="534842"/>
              <a:ext cx="6827420" cy="1157110"/>
              <a:chOff x="0" y="0"/>
              <a:chExt cx="5761308" cy="848774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xmlns="" id="{E149FA5D-D85F-967C-7B41-2A8E7A9D9E47}"/>
                  </a:ext>
                </a:extLst>
              </p:cNvPr>
              <p:cNvSpPr/>
              <p:nvPr/>
            </p:nvSpPr>
            <p:spPr>
              <a:xfrm>
                <a:off x="0" y="0"/>
                <a:ext cx="5761308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761308" h="848774">
                    <a:moveTo>
                      <a:pt x="5636848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36848" y="0"/>
                    </a:lnTo>
                    <a:cubicBezTo>
                      <a:pt x="5705428" y="0"/>
                      <a:pt x="5761308" y="55880"/>
                      <a:pt x="5761308" y="124460"/>
                    </a:cubicBezTo>
                    <a:lnTo>
                      <a:pt x="5761308" y="724314"/>
                    </a:lnTo>
                    <a:cubicBezTo>
                      <a:pt x="5761308" y="792894"/>
                      <a:pt x="5705428" y="848774"/>
                      <a:pt x="5636848" y="84877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578503-3343-3016-EA8D-F7E095A056CC}"/>
                </a:ext>
              </a:extLst>
            </p:cNvPr>
            <p:cNvSpPr txBox="1"/>
            <p:nvPr/>
          </p:nvSpPr>
          <p:spPr>
            <a:xfrm rot="21459337">
              <a:off x="546080" y="637418"/>
              <a:ext cx="6141524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5800" b="1" spc="179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  <a:endParaRPr lang="en-US" sz="5800" b="1" spc="17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Freeform 5">
            <a:extLst>
              <a:ext uri="{FF2B5EF4-FFF2-40B4-BE49-F238E27FC236}">
                <a16:creationId xmlns:a16="http://schemas.microsoft.com/office/drawing/2014/main" xmlns="" id="{A40B56EC-31BC-79DC-12D0-B9C2C4313500}"/>
              </a:ext>
            </a:extLst>
          </p:cNvPr>
          <p:cNvSpPr/>
          <p:nvPr/>
        </p:nvSpPr>
        <p:spPr>
          <a:xfrm>
            <a:off x="9172650" y="2462775"/>
            <a:ext cx="8077200" cy="5793189"/>
          </a:xfrm>
          <a:custGeom>
            <a:avLst/>
            <a:gdLst/>
            <a:ahLst/>
            <a:cxnLst/>
            <a:rect l="l" t="t" r="r" b="b"/>
            <a:pathLst>
              <a:path w="2140210" h="1544802">
                <a:moveTo>
                  <a:pt x="48589" y="0"/>
                </a:moveTo>
                <a:lnTo>
                  <a:pt x="2091622" y="0"/>
                </a:lnTo>
                <a:cubicBezTo>
                  <a:pt x="2104508" y="0"/>
                  <a:pt x="2116867" y="5119"/>
                  <a:pt x="2125979" y="14231"/>
                </a:cubicBezTo>
                <a:cubicBezTo>
                  <a:pt x="2135091" y="23343"/>
                  <a:pt x="2140210" y="35702"/>
                  <a:pt x="2140210" y="48589"/>
                </a:cubicBezTo>
                <a:lnTo>
                  <a:pt x="2140210" y="1496213"/>
                </a:lnTo>
                <a:cubicBezTo>
                  <a:pt x="2140210" y="1509099"/>
                  <a:pt x="2135091" y="1521458"/>
                  <a:pt x="2125979" y="1530570"/>
                </a:cubicBezTo>
                <a:cubicBezTo>
                  <a:pt x="2116867" y="1539682"/>
                  <a:pt x="2104508" y="1544802"/>
                  <a:pt x="2091622" y="1544802"/>
                </a:cubicBezTo>
                <a:lnTo>
                  <a:pt x="48589" y="1544802"/>
                </a:lnTo>
                <a:cubicBezTo>
                  <a:pt x="35702" y="1544802"/>
                  <a:pt x="23343" y="1539682"/>
                  <a:pt x="14231" y="1530570"/>
                </a:cubicBezTo>
                <a:cubicBezTo>
                  <a:pt x="5119" y="1521458"/>
                  <a:pt x="0" y="1509099"/>
                  <a:pt x="0" y="1496213"/>
                </a:cubicBezTo>
                <a:lnTo>
                  <a:pt x="0" y="48589"/>
                </a:lnTo>
                <a:cubicBezTo>
                  <a:pt x="0" y="35702"/>
                  <a:pt x="5119" y="23343"/>
                  <a:pt x="14231" y="14231"/>
                </a:cubicBezTo>
                <a:cubicBezTo>
                  <a:pt x="23343" y="5119"/>
                  <a:pt x="35702" y="0"/>
                  <a:pt x="48589" y="0"/>
                </a:cubicBezTo>
                <a:close/>
              </a:path>
            </a:pathLst>
          </a:custGeom>
          <a:solidFill>
            <a:srgbClr val="FFF5D5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6C8EA24-99F1-7FAA-B1CF-FA2D67291364}"/>
              </a:ext>
            </a:extLst>
          </p:cNvPr>
          <p:cNvSpPr txBox="1"/>
          <p:nvPr/>
        </p:nvSpPr>
        <p:spPr>
          <a:xfrm>
            <a:off x="9761220" y="3610961"/>
            <a:ext cx="690006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Các em hãy quan sát tranh minh họa </a:t>
            </a:r>
            <a:r>
              <a:rPr lang="vi-VN" sz="4000" i="1">
                <a:latin typeface="Arial" panose="020B0604020202020204" pitchFamily="34" charset="0"/>
                <a:cs typeface="Arial" panose="020B0604020202020204" pitchFamily="34" charset="0"/>
              </a:rPr>
              <a:t>(SGK – tr.8</a:t>
            </a:r>
            <a:r>
              <a:rPr lang="en-US" sz="4000" i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000" i="1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đọc nội dung bài đọc và lắng nghe GV giới thiệu về bài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xmlns="" id="{1DACE762-89B3-C27D-9868-802BBA451D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485648">
            <a:off x="8616796" y="7941547"/>
            <a:ext cx="1932167" cy="62883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7AF495F-5277-DCE0-88A6-E060D2623F1C}"/>
              </a:ext>
            </a:extLst>
          </p:cNvPr>
          <p:cNvGrpSpPr/>
          <p:nvPr/>
        </p:nvGrpSpPr>
        <p:grpSpPr>
          <a:xfrm>
            <a:off x="751972" y="3030638"/>
            <a:ext cx="7038452" cy="5407554"/>
            <a:chOff x="751972" y="3030638"/>
            <a:chExt cx="7038452" cy="5407554"/>
          </a:xfrm>
        </p:grpSpPr>
        <p:pic>
          <p:nvPicPr>
            <p:cNvPr id="5" name="Picture 4" descr="A path leading to a river&#10;&#10;Description automatically generated">
              <a:extLst>
                <a:ext uri="{FF2B5EF4-FFF2-40B4-BE49-F238E27FC236}">
                  <a16:creationId xmlns:a16="http://schemas.microsoft.com/office/drawing/2014/main" xmlns="" id="{72BFF99C-C4E1-4359-940A-DDD78806E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22"/>
            <a:stretch/>
          </p:blipFill>
          <p:spPr>
            <a:xfrm>
              <a:off x="751972" y="3610961"/>
              <a:ext cx="7038452" cy="48272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6" name="Picture 5" descr="Push pin ">
              <a:extLst>
                <a:ext uri="{FF2B5EF4-FFF2-40B4-BE49-F238E27FC236}">
                  <a16:creationId xmlns:a16="http://schemas.microsoft.com/office/drawing/2014/main" xmlns="" id="{D2EEF646-82BB-516D-0ABF-F210CB0D0D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0306">
              <a:off x="3716280" y="3030638"/>
              <a:ext cx="861652" cy="861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597899EC-DDD0-0592-30FC-52DC6FC6AA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479745" y="7308798"/>
            <a:ext cx="3808255" cy="306564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2400" y="9258299"/>
            <a:ext cx="990600" cy="1028701"/>
          </a:xfrm>
          <a:custGeom>
            <a:avLst/>
            <a:gdLst/>
            <a:ahLst/>
            <a:cxnLst/>
            <a:rect l="l" t="t" r="r" b="b"/>
            <a:pathLst>
              <a:path w="6102503" h="5156615">
                <a:moveTo>
                  <a:pt x="0" y="0"/>
                </a:moveTo>
                <a:lnTo>
                  <a:pt x="6102502" y="0"/>
                </a:lnTo>
                <a:lnTo>
                  <a:pt x="6102502" y="5156614"/>
                </a:lnTo>
                <a:lnTo>
                  <a:pt x="0" y="515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 rot="1579734">
            <a:off x="15035954" y="-378472"/>
            <a:ext cx="4113704" cy="1895830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xmlns="" id="{DC469283-83E2-4762-BB23-B81141DDE135}"/>
              </a:ext>
            </a:extLst>
          </p:cNvPr>
          <p:cNvSpPr/>
          <p:nvPr/>
        </p:nvSpPr>
        <p:spPr>
          <a:xfrm>
            <a:off x="-32657" y="1028701"/>
            <a:ext cx="11565354" cy="2057399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260715-7436-C962-9448-16DBB469FBD7}"/>
              </a:ext>
            </a:extLst>
          </p:cNvPr>
          <p:cNvSpPr txBox="1"/>
          <p:nvPr/>
        </p:nvSpPr>
        <p:spPr>
          <a:xfrm>
            <a:off x="2948269" y="3516470"/>
            <a:ext cx="12391461" cy="377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 1,2</a:t>
            </a:r>
            <a:r>
              <a:rPr lang="en-US" sz="85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TẬ</a:t>
            </a:r>
            <a:r>
              <a:rPr lang="en-US" sz="8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ĐỌC:</a:t>
            </a:r>
          </a:p>
          <a:p>
            <a:pPr algn="ctr">
              <a:lnSpc>
                <a:spcPct val="150000"/>
              </a:lnSpc>
            </a:pPr>
            <a:r>
              <a:rPr lang="en-US" sz="85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 MÙA XUÂN</a:t>
            </a:r>
            <a:endParaRPr lang="en-US" sz="85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DE74D21C-7247-4313-5CD8-0991F5D67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038600" y="7720950"/>
            <a:ext cx="10446638" cy="284670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031977" y="-520105"/>
            <a:ext cx="4648200" cy="2127504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1579734">
            <a:off x="14749153" y="-804568"/>
            <a:ext cx="4341495" cy="2596547"/>
          </a:xfrm>
          <a:custGeom>
            <a:avLst/>
            <a:gdLst/>
            <a:ahLst/>
            <a:cxnLst/>
            <a:rect l="l" t="t" r="r" b="b"/>
            <a:pathLst>
              <a:path w="7315200" h="3346704">
                <a:moveTo>
                  <a:pt x="0" y="0"/>
                </a:moveTo>
                <a:lnTo>
                  <a:pt x="7315200" y="0"/>
                </a:lnTo>
                <a:lnTo>
                  <a:pt x="7315200" y="3346704"/>
                </a:lnTo>
                <a:lnTo>
                  <a:pt x="0" y="3346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6992600" y="8115300"/>
            <a:ext cx="1600200" cy="2171700"/>
          </a:xfrm>
          <a:custGeom>
            <a:avLst/>
            <a:gdLst/>
            <a:ahLst/>
            <a:cxnLst/>
            <a:rect l="l" t="t" r="r" b="b"/>
            <a:pathLst>
              <a:path w="3916376" h="5204486">
                <a:moveTo>
                  <a:pt x="0" y="0"/>
                </a:moveTo>
                <a:lnTo>
                  <a:pt x="3916376" y="0"/>
                </a:lnTo>
                <a:lnTo>
                  <a:pt x="3916376" y="5204485"/>
                </a:lnTo>
                <a:lnTo>
                  <a:pt x="0" y="52044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A95E624E-B91E-0964-B724-8E8ADBDAC964}"/>
              </a:ext>
            </a:extLst>
          </p:cNvPr>
          <p:cNvGrpSpPr/>
          <p:nvPr/>
        </p:nvGrpSpPr>
        <p:grpSpPr>
          <a:xfrm>
            <a:off x="5186788" y="0"/>
            <a:ext cx="8371462" cy="1497784"/>
            <a:chOff x="4734746" y="-10887"/>
            <a:chExt cx="8229642" cy="1497784"/>
          </a:xfrm>
        </p:grpSpPr>
        <p:sp>
          <p:nvSpPr>
            <p:cNvPr id="48" name="Round Same Side Corner Rectangle 11">
              <a:extLst>
                <a:ext uri="{FF2B5EF4-FFF2-40B4-BE49-F238E27FC236}">
                  <a16:creationId xmlns:a16="http://schemas.microsoft.com/office/drawing/2014/main" xmlns="" id="{B52E93E2-2935-E1A0-B510-5A6A528E4D19}"/>
                </a:ext>
              </a:extLst>
            </p:cNvPr>
            <p:cNvSpPr/>
            <p:nvPr/>
          </p:nvSpPr>
          <p:spPr>
            <a:xfrm flipV="1">
              <a:off x="4734746" y="-10887"/>
              <a:ext cx="8229642" cy="1497784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BAD19FCD-DEF9-83BD-757B-CE0A6DEF34A6}"/>
                </a:ext>
              </a:extLst>
            </p:cNvPr>
            <p:cNvSpPr txBox="1"/>
            <p:nvPr/>
          </p:nvSpPr>
          <p:spPr>
            <a:xfrm>
              <a:off x="4890330" y="188967"/>
              <a:ext cx="792929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76D7D0F1-12CA-4D1B-6D11-C37740830D29}"/>
              </a:ext>
            </a:extLst>
          </p:cNvPr>
          <p:cNvGrpSpPr/>
          <p:nvPr/>
        </p:nvGrpSpPr>
        <p:grpSpPr>
          <a:xfrm>
            <a:off x="1066800" y="2019300"/>
            <a:ext cx="7385521" cy="3423768"/>
            <a:chOff x="920280" y="2057925"/>
            <a:chExt cx="7385521" cy="342376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92BE98E7-7506-AD71-3C49-1697713EBFE7}"/>
                </a:ext>
              </a:extLst>
            </p:cNvPr>
            <p:cNvGrpSpPr/>
            <p:nvPr/>
          </p:nvGrpSpPr>
          <p:grpSpPr>
            <a:xfrm>
              <a:off x="1219201" y="2353721"/>
              <a:ext cx="7086600" cy="3127972"/>
              <a:chOff x="1760101" y="2354219"/>
              <a:chExt cx="15162573" cy="3127972"/>
            </a:xfrm>
          </p:grpSpPr>
          <p:sp>
            <p:nvSpPr>
              <p:cNvPr id="56" name="Freeform 9">
                <a:extLst>
                  <a:ext uri="{FF2B5EF4-FFF2-40B4-BE49-F238E27FC236}">
                    <a16:creationId xmlns:a16="http://schemas.microsoft.com/office/drawing/2014/main" xmlns="" id="{2F69857C-D6F0-6845-836A-B796933B1BB5}"/>
                  </a:ext>
                </a:extLst>
              </p:cNvPr>
              <p:cNvSpPr/>
              <p:nvPr/>
            </p:nvSpPr>
            <p:spPr>
              <a:xfrm>
                <a:off x="9159730" y="2354219"/>
                <a:ext cx="7762944" cy="874976"/>
              </a:xfrm>
              <a:custGeom>
                <a:avLst/>
                <a:gdLst/>
                <a:ahLst/>
                <a:cxnLst/>
                <a:rect l="l" t="t" r="r" b="b"/>
                <a:pathLst>
                  <a:path w="2044561" h="230446">
                    <a:moveTo>
                      <a:pt x="0" y="0"/>
                    </a:moveTo>
                    <a:lnTo>
                      <a:pt x="2044561" y="0"/>
                    </a:lnTo>
                    <a:lnTo>
                      <a:pt x="2044561" y="230446"/>
                    </a:lnTo>
                    <a:lnTo>
                      <a:pt x="0" y="230446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12">
                <a:extLst>
                  <a:ext uri="{FF2B5EF4-FFF2-40B4-BE49-F238E27FC236}">
                    <a16:creationId xmlns:a16="http://schemas.microsoft.com/office/drawing/2014/main" xmlns="" id="{15FC0D4F-3AEE-6E8B-06D4-DC6F8A5F402C}"/>
                  </a:ext>
                </a:extLst>
              </p:cNvPr>
              <p:cNvSpPr/>
              <p:nvPr/>
            </p:nvSpPr>
            <p:spPr>
              <a:xfrm>
                <a:off x="1760101" y="2538741"/>
                <a:ext cx="14962423" cy="2943450"/>
              </a:xfrm>
              <a:custGeom>
                <a:avLst/>
                <a:gdLst/>
                <a:ahLst/>
                <a:cxnLst/>
                <a:rect l="l" t="t" r="r" b="b"/>
                <a:pathLst>
                  <a:path w="3940721" h="775230">
                    <a:moveTo>
                      <a:pt x="0" y="0"/>
                    </a:moveTo>
                    <a:lnTo>
                      <a:pt x="3940721" y="0"/>
                    </a:lnTo>
                    <a:lnTo>
                      <a:pt x="3940721" y="775230"/>
                    </a:lnTo>
                    <a:lnTo>
                      <a:pt x="0" y="775230"/>
                    </a:lnTo>
                    <a:close/>
                  </a:path>
                </a:pathLst>
              </a:custGeom>
              <a:solidFill>
                <a:srgbClr val="FFF6D9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2" name="Group 24">
              <a:extLst>
                <a:ext uri="{FF2B5EF4-FFF2-40B4-BE49-F238E27FC236}">
                  <a16:creationId xmlns:a16="http://schemas.microsoft.com/office/drawing/2014/main" xmlns="" id="{0B65C734-DD91-E3BE-6872-B2B6BC4A90CE}"/>
                </a:ext>
              </a:extLst>
            </p:cNvPr>
            <p:cNvGrpSpPr/>
            <p:nvPr/>
          </p:nvGrpSpPr>
          <p:grpSpPr>
            <a:xfrm>
              <a:off x="920280" y="2057925"/>
              <a:ext cx="930778" cy="930778"/>
              <a:chOff x="0" y="0"/>
              <a:chExt cx="812800" cy="812800"/>
            </a:xfrm>
          </p:grpSpPr>
          <p:sp>
            <p:nvSpPr>
              <p:cNvPr id="54" name="Freeform 25">
                <a:extLst>
                  <a:ext uri="{FF2B5EF4-FFF2-40B4-BE49-F238E27FC236}">
                    <a16:creationId xmlns:a16="http://schemas.microsoft.com/office/drawing/2014/main" xmlns="" id="{483D7FF9-D65B-0244-18D2-A95A8D248E36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TextBox 26">
                <a:extLst>
                  <a:ext uri="{FF2B5EF4-FFF2-40B4-BE49-F238E27FC236}">
                    <a16:creationId xmlns:a16="http://schemas.microsoft.com/office/drawing/2014/main" xmlns="" id="{8CF68D25-8054-A9AD-1384-66E04F61E1F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190C7B9D-A81C-E3CC-FBD3-AFC4E45E21EC}"/>
                </a:ext>
              </a:extLst>
            </p:cNvPr>
            <p:cNvSpPr txBox="1"/>
            <p:nvPr/>
          </p:nvSpPr>
          <p:spPr>
            <a:xfrm>
              <a:off x="1087527" y="2962969"/>
              <a:ext cx="7180144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1: </a:t>
              </a:r>
            </a:p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 văn bản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28CF5B1D-6A3C-EF77-57CC-4094D98D628D}"/>
              </a:ext>
            </a:extLst>
          </p:cNvPr>
          <p:cNvGrpSpPr/>
          <p:nvPr/>
        </p:nvGrpSpPr>
        <p:grpSpPr>
          <a:xfrm>
            <a:off x="9290520" y="2019300"/>
            <a:ext cx="7385521" cy="3423768"/>
            <a:chOff x="920280" y="2057925"/>
            <a:chExt cx="7385521" cy="3423768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80006793-4646-E29F-2BE8-D35226A6DE2C}"/>
                </a:ext>
              </a:extLst>
            </p:cNvPr>
            <p:cNvGrpSpPr/>
            <p:nvPr/>
          </p:nvGrpSpPr>
          <p:grpSpPr>
            <a:xfrm>
              <a:off x="1219201" y="2353721"/>
              <a:ext cx="7086600" cy="3127972"/>
              <a:chOff x="1760101" y="2354219"/>
              <a:chExt cx="15162573" cy="3127972"/>
            </a:xfrm>
          </p:grpSpPr>
          <p:sp>
            <p:nvSpPr>
              <p:cNvPr id="64" name="Freeform 9">
                <a:extLst>
                  <a:ext uri="{FF2B5EF4-FFF2-40B4-BE49-F238E27FC236}">
                    <a16:creationId xmlns:a16="http://schemas.microsoft.com/office/drawing/2014/main" xmlns="" id="{EDE1802C-7B83-212C-9438-96A749C61457}"/>
                  </a:ext>
                </a:extLst>
              </p:cNvPr>
              <p:cNvSpPr/>
              <p:nvPr/>
            </p:nvSpPr>
            <p:spPr>
              <a:xfrm>
                <a:off x="9159730" y="2354219"/>
                <a:ext cx="7762944" cy="874976"/>
              </a:xfrm>
              <a:custGeom>
                <a:avLst/>
                <a:gdLst/>
                <a:ahLst/>
                <a:cxnLst/>
                <a:rect l="l" t="t" r="r" b="b"/>
                <a:pathLst>
                  <a:path w="2044561" h="230446">
                    <a:moveTo>
                      <a:pt x="0" y="0"/>
                    </a:moveTo>
                    <a:lnTo>
                      <a:pt x="2044561" y="0"/>
                    </a:lnTo>
                    <a:lnTo>
                      <a:pt x="2044561" y="230446"/>
                    </a:lnTo>
                    <a:lnTo>
                      <a:pt x="0" y="230446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12">
                <a:extLst>
                  <a:ext uri="{FF2B5EF4-FFF2-40B4-BE49-F238E27FC236}">
                    <a16:creationId xmlns:a16="http://schemas.microsoft.com/office/drawing/2014/main" xmlns="" id="{8DFBEE78-DADC-6FDD-FA28-5CECAF988D48}"/>
                  </a:ext>
                </a:extLst>
              </p:cNvPr>
              <p:cNvSpPr/>
              <p:nvPr/>
            </p:nvSpPr>
            <p:spPr>
              <a:xfrm>
                <a:off x="1760101" y="2538741"/>
                <a:ext cx="14962424" cy="2943450"/>
              </a:xfrm>
              <a:custGeom>
                <a:avLst/>
                <a:gdLst/>
                <a:ahLst/>
                <a:cxnLst/>
                <a:rect l="l" t="t" r="r" b="b"/>
                <a:pathLst>
                  <a:path w="3940721" h="775230">
                    <a:moveTo>
                      <a:pt x="0" y="0"/>
                    </a:moveTo>
                    <a:lnTo>
                      <a:pt x="3940721" y="0"/>
                    </a:lnTo>
                    <a:lnTo>
                      <a:pt x="3940721" y="775230"/>
                    </a:lnTo>
                    <a:lnTo>
                      <a:pt x="0" y="775230"/>
                    </a:lnTo>
                    <a:close/>
                  </a:path>
                </a:pathLst>
              </a:custGeom>
              <a:solidFill>
                <a:srgbClr val="FFF6D9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0" name="Group 24">
              <a:extLst>
                <a:ext uri="{FF2B5EF4-FFF2-40B4-BE49-F238E27FC236}">
                  <a16:creationId xmlns:a16="http://schemas.microsoft.com/office/drawing/2014/main" xmlns="" id="{F41BC60C-9275-1472-57FA-8DC72D463532}"/>
                </a:ext>
              </a:extLst>
            </p:cNvPr>
            <p:cNvGrpSpPr/>
            <p:nvPr/>
          </p:nvGrpSpPr>
          <p:grpSpPr>
            <a:xfrm>
              <a:off x="920280" y="2057925"/>
              <a:ext cx="930778" cy="930778"/>
              <a:chOff x="0" y="0"/>
              <a:chExt cx="812800" cy="812800"/>
            </a:xfrm>
          </p:grpSpPr>
          <p:sp>
            <p:nvSpPr>
              <p:cNvPr id="62" name="Freeform 25">
                <a:extLst>
                  <a:ext uri="{FF2B5EF4-FFF2-40B4-BE49-F238E27FC236}">
                    <a16:creationId xmlns:a16="http://schemas.microsoft.com/office/drawing/2014/main" xmlns="" id="{2F159E79-8272-F0F8-7D9D-EC140A59B458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26">
                <a:extLst>
                  <a:ext uri="{FF2B5EF4-FFF2-40B4-BE49-F238E27FC236}">
                    <a16:creationId xmlns:a16="http://schemas.microsoft.com/office/drawing/2014/main" xmlns="" id="{3137A367-6F65-2BF6-B6A0-66340E64A48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DC7AC987-4F50-56DC-0806-C35B92C94DD8}"/>
                </a:ext>
              </a:extLst>
            </p:cNvPr>
            <p:cNvSpPr txBox="1"/>
            <p:nvPr/>
          </p:nvSpPr>
          <p:spPr>
            <a:xfrm>
              <a:off x="2060642" y="2986319"/>
              <a:ext cx="5310452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2: </a:t>
              </a:r>
            </a:p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Trả lời câu hỏi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DC3E1D8-FEF5-F8DE-4948-EBFC2E5ED8E1}"/>
              </a:ext>
            </a:extLst>
          </p:cNvPr>
          <p:cNvGrpSpPr/>
          <p:nvPr/>
        </p:nvGrpSpPr>
        <p:grpSpPr>
          <a:xfrm>
            <a:off x="973255" y="5879756"/>
            <a:ext cx="7385521" cy="3568518"/>
            <a:chOff x="920280" y="2057925"/>
            <a:chExt cx="7385521" cy="3568518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155F8497-60A6-3E38-42F0-F67E696E8213}"/>
                </a:ext>
              </a:extLst>
            </p:cNvPr>
            <p:cNvGrpSpPr/>
            <p:nvPr/>
          </p:nvGrpSpPr>
          <p:grpSpPr>
            <a:xfrm>
              <a:off x="1219201" y="2353721"/>
              <a:ext cx="7086600" cy="3272722"/>
              <a:chOff x="1760101" y="2354219"/>
              <a:chExt cx="15162573" cy="3272722"/>
            </a:xfrm>
          </p:grpSpPr>
          <p:sp>
            <p:nvSpPr>
              <p:cNvPr id="72" name="Freeform 9">
                <a:extLst>
                  <a:ext uri="{FF2B5EF4-FFF2-40B4-BE49-F238E27FC236}">
                    <a16:creationId xmlns:a16="http://schemas.microsoft.com/office/drawing/2014/main" xmlns="" id="{9CA8C9A7-DB90-7E81-6660-21387BF42AFB}"/>
                  </a:ext>
                </a:extLst>
              </p:cNvPr>
              <p:cNvSpPr/>
              <p:nvPr/>
            </p:nvSpPr>
            <p:spPr>
              <a:xfrm>
                <a:off x="9159730" y="2354219"/>
                <a:ext cx="7762944" cy="874976"/>
              </a:xfrm>
              <a:custGeom>
                <a:avLst/>
                <a:gdLst/>
                <a:ahLst/>
                <a:cxnLst/>
                <a:rect l="l" t="t" r="r" b="b"/>
                <a:pathLst>
                  <a:path w="2044561" h="230446">
                    <a:moveTo>
                      <a:pt x="0" y="0"/>
                    </a:moveTo>
                    <a:lnTo>
                      <a:pt x="2044561" y="0"/>
                    </a:lnTo>
                    <a:lnTo>
                      <a:pt x="2044561" y="230446"/>
                    </a:lnTo>
                    <a:lnTo>
                      <a:pt x="0" y="230446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2">
                <a:extLst>
                  <a:ext uri="{FF2B5EF4-FFF2-40B4-BE49-F238E27FC236}">
                    <a16:creationId xmlns:a16="http://schemas.microsoft.com/office/drawing/2014/main" xmlns="" id="{25DA6BA7-0294-C53D-F5DC-A602800250FB}"/>
                  </a:ext>
                </a:extLst>
              </p:cNvPr>
              <p:cNvSpPr/>
              <p:nvPr/>
            </p:nvSpPr>
            <p:spPr>
              <a:xfrm>
                <a:off x="1760101" y="2538740"/>
                <a:ext cx="14962423" cy="3088201"/>
              </a:xfrm>
              <a:custGeom>
                <a:avLst/>
                <a:gdLst/>
                <a:ahLst/>
                <a:cxnLst/>
                <a:rect l="l" t="t" r="r" b="b"/>
                <a:pathLst>
                  <a:path w="3940721" h="775230">
                    <a:moveTo>
                      <a:pt x="0" y="0"/>
                    </a:moveTo>
                    <a:lnTo>
                      <a:pt x="3940721" y="0"/>
                    </a:lnTo>
                    <a:lnTo>
                      <a:pt x="3940721" y="775230"/>
                    </a:lnTo>
                    <a:lnTo>
                      <a:pt x="0" y="775230"/>
                    </a:lnTo>
                    <a:close/>
                  </a:path>
                </a:pathLst>
              </a:custGeom>
              <a:solidFill>
                <a:srgbClr val="FFF6D9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8" name="Group 24">
              <a:extLst>
                <a:ext uri="{FF2B5EF4-FFF2-40B4-BE49-F238E27FC236}">
                  <a16:creationId xmlns:a16="http://schemas.microsoft.com/office/drawing/2014/main" xmlns="" id="{40B6A293-E84B-D226-1262-752D7729D067}"/>
                </a:ext>
              </a:extLst>
            </p:cNvPr>
            <p:cNvGrpSpPr/>
            <p:nvPr/>
          </p:nvGrpSpPr>
          <p:grpSpPr>
            <a:xfrm>
              <a:off x="920280" y="2057925"/>
              <a:ext cx="930778" cy="930778"/>
              <a:chOff x="0" y="0"/>
              <a:chExt cx="812800" cy="812800"/>
            </a:xfrm>
          </p:grpSpPr>
          <p:sp>
            <p:nvSpPr>
              <p:cNvPr id="70" name="Freeform 25">
                <a:extLst>
                  <a:ext uri="{FF2B5EF4-FFF2-40B4-BE49-F238E27FC236}">
                    <a16:creationId xmlns:a16="http://schemas.microsoft.com/office/drawing/2014/main" xmlns="" id="{3DE45258-A2C6-5815-ADE5-FBE4DDE4A22E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TextBox 26">
                <a:extLst>
                  <a:ext uri="{FF2B5EF4-FFF2-40B4-BE49-F238E27FC236}">
                    <a16:creationId xmlns:a16="http://schemas.microsoft.com/office/drawing/2014/main" xmlns="" id="{016AFAFF-2431-B812-8B13-A6C08215F8D9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35EF926E-B5F5-8336-1AA1-85E7C5EBD56E}"/>
                </a:ext>
              </a:extLst>
            </p:cNvPr>
            <p:cNvSpPr txBox="1"/>
            <p:nvPr/>
          </p:nvSpPr>
          <p:spPr>
            <a:xfrm>
              <a:off x="1739577" y="3131243"/>
              <a:ext cx="5952301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3: </a:t>
              </a:r>
            </a:p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 thuộc lòng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8EE30823-2213-624D-352D-3D557C623602}"/>
              </a:ext>
            </a:extLst>
          </p:cNvPr>
          <p:cNvGrpSpPr/>
          <p:nvPr/>
        </p:nvGrpSpPr>
        <p:grpSpPr>
          <a:xfrm>
            <a:off x="9290520" y="5879756"/>
            <a:ext cx="7385521" cy="3568518"/>
            <a:chOff x="920280" y="2057925"/>
            <a:chExt cx="7385521" cy="3568518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EA7825C0-874B-EA54-83D0-33C602C057FE}"/>
                </a:ext>
              </a:extLst>
            </p:cNvPr>
            <p:cNvGrpSpPr/>
            <p:nvPr/>
          </p:nvGrpSpPr>
          <p:grpSpPr>
            <a:xfrm>
              <a:off x="1219201" y="2353721"/>
              <a:ext cx="7086600" cy="3272722"/>
              <a:chOff x="1760101" y="2354219"/>
              <a:chExt cx="15162573" cy="3272722"/>
            </a:xfrm>
          </p:grpSpPr>
          <p:sp>
            <p:nvSpPr>
              <p:cNvPr id="80" name="Freeform 9">
                <a:extLst>
                  <a:ext uri="{FF2B5EF4-FFF2-40B4-BE49-F238E27FC236}">
                    <a16:creationId xmlns:a16="http://schemas.microsoft.com/office/drawing/2014/main" xmlns="" id="{4FF35BBB-39AB-5D23-404F-273565D16031}"/>
                  </a:ext>
                </a:extLst>
              </p:cNvPr>
              <p:cNvSpPr/>
              <p:nvPr/>
            </p:nvSpPr>
            <p:spPr>
              <a:xfrm>
                <a:off x="9159730" y="2354219"/>
                <a:ext cx="7762944" cy="874976"/>
              </a:xfrm>
              <a:custGeom>
                <a:avLst/>
                <a:gdLst/>
                <a:ahLst/>
                <a:cxnLst/>
                <a:rect l="l" t="t" r="r" b="b"/>
                <a:pathLst>
                  <a:path w="2044561" h="230446">
                    <a:moveTo>
                      <a:pt x="0" y="0"/>
                    </a:moveTo>
                    <a:lnTo>
                      <a:pt x="2044561" y="0"/>
                    </a:lnTo>
                    <a:lnTo>
                      <a:pt x="2044561" y="230446"/>
                    </a:lnTo>
                    <a:lnTo>
                      <a:pt x="0" y="230446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2">
                <a:extLst>
                  <a:ext uri="{FF2B5EF4-FFF2-40B4-BE49-F238E27FC236}">
                    <a16:creationId xmlns:a16="http://schemas.microsoft.com/office/drawing/2014/main" xmlns="" id="{3A65EBF8-C5B4-828C-3732-EADA918FE691}"/>
                  </a:ext>
                </a:extLst>
              </p:cNvPr>
              <p:cNvSpPr/>
              <p:nvPr/>
            </p:nvSpPr>
            <p:spPr>
              <a:xfrm>
                <a:off x="1760101" y="2538741"/>
                <a:ext cx="14962423" cy="3088200"/>
              </a:xfrm>
              <a:custGeom>
                <a:avLst/>
                <a:gdLst/>
                <a:ahLst/>
                <a:cxnLst/>
                <a:rect l="l" t="t" r="r" b="b"/>
                <a:pathLst>
                  <a:path w="3940721" h="775230">
                    <a:moveTo>
                      <a:pt x="0" y="0"/>
                    </a:moveTo>
                    <a:lnTo>
                      <a:pt x="3940721" y="0"/>
                    </a:lnTo>
                    <a:lnTo>
                      <a:pt x="3940721" y="775230"/>
                    </a:lnTo>
                    <a:lnTo>
                      <a:pt x="0" y="775230"/>
                    </a:lnTo>
                    <a:close/>
                  </a:path>
                </a:pathLst>
              </a:custGeom>
              <a:solidFill>
                <a:srgbClr val="FFF6D9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6" name="Group 24">
              <a:extLst>
                <a:ext uri="{FF2B5EF4-FFF2-40B4-BE49-F238E27FC236}">
                  <a16:creationId xmlns:a16="http://schemas.microsoft.com/office/drawing/2014/main" xmlns="" id="{D9BC15D1-7761-4322-8A15-729F85EFDF73}"/>
                </a:ext>
              </a:extLst>
            </p:cNvPr>
            <p:cNvGrpSpPr/>
            <p:nvPr/>
          </p:nvGrpSpPr>
          <p:grpSpPr>
            <a:xfrm>
              <a:off x="920280" y="2057925"/>
              <a:ext cx="930778" cy="930778"/>
              <a:chOff x="0" y="0"/>
              <a:chExt cx="812800" cy="812800"/>
            </a:xfrm>
          </p:grpSpPr>
          <p:sp>
            <p:nvSpPr>
              <p:cNvPr id="78" name="Freeform 25">
                <a:extLst>
                  <a:ext uri="{FF2B5EF4-FFF2-40B4-BE49-F238E27FC236}">
                    <a16:creationId xmlns:a16="http://schemas.microsoft.com/office/drawing/2014/main" xmlns="" id="{2BA351E9-2184-236C-3CE3-AE37716E2ED8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/>
              <a:lstStyle/>
              <a:p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TextBox 26">
                <a:extLst>
                  <a:ext uri="{FF2B5EF4-FFF2-40B4-BE49-F238E27FC236}">
                    <a16:creationId xmlns:a16="http://schemas.microsoft.com/office/drawing/2014/main" xmlns="" id="{B5A050AA-1CCD-9C8A-EDB7-FF1CECFC5045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65898F5B-D0EF-9882-86CB-72812B56D5DB}"/>
                </a:ext>
              </a:extLst>
            </p:cNvPr>
            <p:cNvSpPr txBox="1"/>
            <p:nvPr/>
          </p:nvSpPr>
          <p:spPr>
            <a:xfrm>
              <a:off x="1637988" y="3166971"/>
              <a:ext cx="6155479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động 4: </a:t>
              </a: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 tập theo văn bản đọc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1326</Words>
  <Application>Microsoft Office PowerPoint</Application>
  <PresentationFormat>Custom</PresentationFormat>
  <Paragraphs>134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Wingdings</vt:lpstr>
      <vt:lpstr>SimSun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Illustrated Classification of Sound Presentation</dc:title>
  <dc:creator>Linh Phan</dc:creator>
  <cp:lastModifiedBy>A</cp:lastModifiedBy>
  <cp:revision>7</cp:revision>
  <dcterms:created xsi:type="dcterms:W3CDTF">2006-08-16T00:00:00Z</dcterms:created>
  <dcterms:modified xsi:type="dcterms:W3CDTF">2025-03-31T15:08:16Z</dcterms:modified>
  <dc:identifier>DAFyPr224q8</dc:identifier>
</cp:coreProperties>
</file>