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64" r:id="rId8"/>
    <p:sldId id="286" r:id="rId9"/>
    <p:sldId id="273" r:id="rId10"/>
    <p:sldId id="282" r:id="rId11"/>
    <p:sldId id="287" r:id="rId12"/>
    <p:sldId id="275" r:id="rId13"/>
    <p:sldId id="266" r:id="rId14"/>
    <p:sldId id="288" r:id="rId15"/>
    <p:sldId id="272" r:id="rId16"/>
    <p:sldId id="289" r:id="rId17"/>
    <p:sldId id="284" r:id="rId18"/>
    <p:sldId id="285" r:id="rId19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imSun" pitchFamily="2" charset="-12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DD"/>
    <a:srgbClr val="F9E7FD"/>
    <a:srgbClr val="F7E0FC"/>
    <a:srgbClr val="D6F6F4"/>
    <a:srgbClr val="E49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4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svg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5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4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7.sv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4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9.svg"/><Relationship Id="rId5" Type="http://schemas.openxmlformats.org/officeDocument/2006/relationships/image" Target="../media/image51.svg"/><Relationship Id="rId10" Type="http://schemas.openxmlformats.org/officeDocument/2006/relationships/image" Target="../media/image10.png"/><Relationship Id="rId4" Type="http://schemas.openxmlformats.org/officeDocument/2006/relationships/image" Target="../media/image29.png"/><Relationship Id="rId9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svg"/><Relationship Id="rId7" Type="http://schemas.openxmlformats.org/officeDocument/2006/relationships/image" Target="../media/image3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4505" y="622994"/>
            <a:ext cx="2852715" cy="2852715"/>
          </a:xfrm>
          <a:custGeom>
            <a:avLst/>
            <a:gdLst/>
            <a:ahLst/>
            <a:cxnLst/>
            <a:rect l="l" t="t" r="r" b="b"/>
            <a:pathLst>
              <a:path w="2852715" h="2852715">
                <a:moveTo>
                  <a:pt x="0" y="0"/>
                </a:moveTo>
                <a:lnTo>
                  <a:pt x="2852715" y="0"/>
                </a:lnTo>
                <a:lnTo>
                  <a:pt x="2852715" y="2852715"/>
                </a:lnTo>
                <a:lnTo>
                  <a:pt x="0" y="2852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110734" y="1758301"/>
            <a:ext cx="16066532" cy="7499999"/>
            <a:chOff x="0" y="0"/>
            <a:chExt cx="5141601" cy="2400145"/>
          </a:xfrm>
        </p:grpSpPr>
        <p:sp>
          <p:nvSpPr>
            <p:cNvPr id="16" name="Freeform 16"/>
            <p:cNvSpPr/>
            <p:nvPr/>
          </p:nvSpPr>
          <p:spPr>
            <a:xfrm>
              <a:off x="92710" y="106680"/>
              <a:ext cx="5037461" cy="2280765"/>
            </a:xfrm>
            <a:custGeom>
              <a:avLst/>
              <a:gdLst/>
              <a:ahLst/>
              <a:cxnLst/>
              <a:rect l="l" t="t" r="r" b="b"/>
              <a:pathLst>
                <a:path w="5037461" h="2280765">
                  <a:moveTo>
                    <a:pt x="5010791" y="2091535"/>
                  </a:moveTo>
                  <a:cubicBezTo>
                    <a:pt x="5010791" y="2179165"/>
                    <a:pt x="4934591" y="2250285"/>
                    <a:pt x="4853311" y="2250285"/>
                  </a:cubicBezTo>
                  <a:lnTo>
                    <a:pt x="66040" y="2250285"/>
                  </a:lnTo>
                  <a:cubicBezTo>
                    <a:pt x="43180" y="2250285"/>
                    <a:pt x="20320" y="2245205"/>
                    <a:pt x="0" y="2236315"/>
                  </a:cubicBezTo>
                  <a:cubicBezTo>
                    <a:pt x="26670" y="2264255"/>
                    <a:pt x="63500" y="2280765"/>
                    <a:pt x="126234" y="2280765"/>
                  </a:cubicBezTo>
                  <a:lnTo>
                    <a:pt x="4891411" y="2280765"/>
                  </a:lnTo>
                  <a:cubicBezTo>
                    <a:pt x="4971421" y="2280765"/>
                    <a:pt x="5037461" y="2214725"/>
                    <a:pt x="5037461" y="2134715"/>
                  </a:cubicBezTo>
                  <a:lnTo>
                    <a:pt x="5037461" y="95250"/>
                  </a:lnTo>
                  <a:cubicBezTo>
                    <a:pt x="5037461" y="58420"/>
                    <a:pt x="5023491" y="25400"/>
                    <a:pt x="5001901" y="0"/>
                  </a:cubicBezTo>
                  <a:cubicBezTo>
                    <a:pt x="5008251" y="16510"/>
                    <a:pt x="5010791" y="34290"/>
                    <a:pt x="5010791" y="52070"/>
                  </a:cubicBezTo>
                  <a:lnTo>
                    <a:pt x="5010791" y="209153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700" y="12700"/>
              <a:ext cx="5076831" cy="2331565"/>
            </a:xfrm>
            <a:custGeom>
              <a:avLst/>
              <a:gdLst/>
              <a:ahLst/>
              <a:cxnLst/>
              <a:rect l="l" t="t" r="r" b="b"/>
              <a:pathLst>
                <a:path w="5076831" h="2331565">
                  <a:moveTo>
                    <a:pt x="146050" y="2331565"/>
                  </a:moveTo>
                  <a:lnTo>
                    <a:pt x="4930781" y="2331565"/>
                  </a:lnTo>
                  <a:cubicBezTo>
                    <a:pt x="5010791" y="2331565"/>
                    <a:pt x="5076831" y="2265525"/>
                    <a:pt x="5076831" y="2185515"/>
                  </a:cubicBezTo>
                  <a:lnTo>
                    <a:pt x="5076831" y="146050"/>
                  </a:lnTo>
                  <a:cubicBezTo>
                    <a:pt x="5076831" y="66040"/>
                    <a:pt x="5010791" y="0"/>
                    <a:pt x="49307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85515"/>
                  </a:lnTo>
                  <a:cubicBezTo>
                    <a:pt x="0" y="2266795"/>
                    <a:pt x="66040" y="2331565"/>
                    <a:pt x="146050" y="23315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5141601" cy="2400145"/>
            </a:xfrm>
            <a:custGeom>
              <a:avLst/>
              <a:gdLst/>
              <a:ahLst/>
              <a:cxnLst/>
              <a:rect l="l" t="t" r="r" b="b"/>
              <a:pathLst>
                <a:path w="5141601" h="2400145">
                  <a:moveTo>
                    <a:pt x="5078101" y="74930"/>
                  </a:moveTo>
                  <a:cubicBezTo>
                    <a:pt x="5050162" y="30480"/>
                    <a:pt x="5000631" y="0"/>
                    <a:pt x="49434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198215"/>
                  </a:lnTo>
                  <a:cubicBezTo>
                    <a:pt x="0" y="2250285"/>
                    <a:pt x="25400" y="2296005"/>
                    <a:pt x="63500" y="2325215"/>
                  </a:cubicBezTo>
                  <a:cubicBezTo>
                    <a:pt x="91440" y="2369665"/>
                    <a:pt x="140970" y="2400145"/>
                    <a:pt x="223662" y="2400145"/>
                  </a:cubicBezTo>
                  <a:lnTo>
                    <a:pt x="4982851" y="2400145"/>
                  </a:lnTo>
                  <a:cubicBezTo>
                    <a:pt x="5070481" y="2400145"/>
                    <a:pt x="5141601" y="2329025"/>
                    <a:pt x="5141601" y="2241395"/>
                  </a:cubicBezTo>
                  <a:lnTo>
                    <a:pt x="5141601" y="201930"/>
                  </a:lnTo>
                  <a:cubicBezTo>
                    <a:pt x="5141601" y="149860"/>
                    <a:pt x="5116201" y="104140"/>
                    <a:pt x="5078101" y="74930"/>
                  </a:cubicBezTo>
                  <a:close/>
                  <a:moveTo>
                    <a:pt x="12700" y="21982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943481" y="12700"/>
                  </a:lnTo>
                  <a:cubicBezTo>
                    <a:pt x="5023491" y="12700"/>
                    <a:pt x="5089531" y="78740"/>
                    <a:pt x="5089531" y="158750"/>
                  </a:cubicBezTo>
                  <a:lnTo>
                    <a:pt x="5089531" y="2198215"/>
                  </a:lnTo>
                  <a:cubicBezTo>
                    <a:pt x="5089531" y="2278225"/>
                    <a:pt x="5023491" y="2344265"/>
                    <a:pt x="4943481" y="2344265"/>
                  </a:cubicBezTo>
                  <a:lnTo>
                    <a:pt x="158750" y="2344265"/>
                  </a:lnTo>
                  <a:cubicBezTo>
                    <a:pt x="78740" y="2344265"/>
                    <a:pt x="12700" y="2279495"/>
                    <a:pt x="12700" y="2198215"/>
                  </a:cubicBezTo>
                  <a:close/>
                  <a:moveTo>
                    <a:pt x="5130171" y="2241395"/>
                  </a:moveTo>
                  <a:cubicBezTo>
                    <a:pt x="5130171" y="2321405"/>
                    <a:pt x="5062861" y="2387445"/>
                    <a:pt x="4982851" y="2387445"/>
                  </a:cubicBezTo>
                  <a:lnTo>
                    <a:pt x="223662" y="2387445"/>
                  </a:lnTo>
                  <a:cubicBezTo>
                    <a:pt x="157480" y="2387445"/>
                    <a:pt x="120650" y="2370935"/>
                    <a:pt x="93980" y="2342995"/>
                  </a:cubicBezTo>
                  <a:cubicBezTo>
                    <a:pt x="114300" y="2351885"/>
                    <a:pt x="135890" y="2356965"/>
                    <a:pt x="160020" y="2356965"/>
                  </a:cubicBezTo>
                  <a:lnTo>
                    <a:pt x="4944751" y="2356965"/>
                  </a:lnTo>
                  <a:cubicBezTo>
                    <a:pt x="5032381" y="2356965"/>
                    <a:pt x="5103501" y="2285845"/>
                    <a:pt x="5103501" y="2198215"/>
                  </a:cubicBezTo>
                  <a:lnTo>
                    <a:pt x="5103501" y="158750"/>
                  </a:lnTo>
                  <a:cubicBezTo>
                    <a:pt x="5103501" y="140970"/>
                    <a:pt x="5099691" y="123190"/>
                    <a:pt x="5094611" y="106680"/>
                  </a:cubicBezTo>
                  <a:cubicBezTo>
                    <a:pt x="5116201" y="132080"/>
                    <a:pt x="5130171" y="165100"/>
                    <a:pt x="5130171" y="201930"/>
                  </a:cubicBezTo>
                  <a:lnTo>
                    <a:pt x="5130171" y="224139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384206" y="1238250"/>
            <a:ext cx="2852715" cy="1741882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5509527" y="1613307"/>
            <a:ext cx="1755046" cy="1241601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1"/>
                </a:lnTo>
                <a:lnTo>
                  <a:pt x="0" y="204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52400" y="8602113"/>
            <a:ext cx="2852715" cy="1312373"/>
          </a:xfrm>
          <a:custGeom>
            <a:avLst/>
            <a:gdLst/>
            <a:ahLst/>
            <a:cxnLst/>
            <a:rect l="l" t="t" r="r" b="b"/>
            <a:pathLst>
              <a:path w="4331691" h="2087088">
                <a:moveTo>
                  <a:pt x="0" y="0"/>
                </a:moveTo>
                <a:lnTo>
                  <a:pt x="4331691" y="0"/>
                </a:lnTo>
                <a:lnTo>
                  <a:pt x="4331691" y="2087088"/>
                </a:lnTo>
                <a:lnTo>
                  <a:pt x="0" y="2087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>
            <a:off x="15612293" y="7432093"/>
            <a:ext cx="1919081" cy="2179104"/>
          </a:xfrm>
          <a:custGeom>
            <a:avLst/>
            <a:gdLst/>
            <a:ahLst/>
            <a:cxnLst/>
            <a:rect l="l" t="t" r="r" b="b"/>
            <a:pathLst>
              <a:path w="3347974" h="3474312">
                <a:moveTo>
                  <a:pt x="3347973" y="0"/>
                </a:moveTo>
                <a:lnTo>
                  <a:pt x="0" y="0"/>
                </a:lnTo>
                <a:lnTo>
                  <a:pt x="0" y="3474313"/>
                </a:lnTo>
                <a:lnTo>
                  <a:pt x="3347973" y="3474313"/>
                </a:lnTo>
                <a:lnTo>
                  <a:pt x="33479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xmlns="" id="{99E39CB3-86A2-B31D-E187-E0A086F8BD1B}"/>
              </a:ext>
            </a:extLst>
          </p:cNvPr>
          <p:cNvSpPr txBox="1"/>
          <p:nvPr/>
        </p:nvSpPr>
        <p:spPr>
          <a:xfrm>
            <a:off x="2960431" y="3769379"/>
            <a:ext cx="1224411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</a:t>
            </a:r>
            <a:r>
              <a:rPr lang="en-US" sz="8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MỚI!</a:t>
            </a:r>
            <a:endParaRPr lang="en-US" sz="8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C93741D-B0ED-5EDA-FF0F-0D85101C5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08455"/>
              </p:ext>
            </p:extLst>
          </p:nvPr>
        </p:nvGraphicFramePr>
        <p:xfrm>
          <a:off x="585104" y="647700"/>
          <a:ext cx="17259303" cy="922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453">
                  <a:extLst>
                    <a:ext uri="{9D8B030D-6E8A-4147-A177-3AD203B41FA5}">
                      <a16:colId xmlns:a16="http://schemas.microsoft.com/office/drawing/2014/main" xmlns="" val="1317957263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xmlns="" val="21619836"/>
                    </a:ext>
                  </a:extLst>
                </a:gridCol>
                <a:gridCol w="7562850">
                  <a:extLst>
                    <a:ext uri="{9D8B030D-6E8A-4147-A177-3AD203B41FA5}">
                      <a16:colId xmlns:a16="http://schemas.microsoft.com/office/drawing/2014/main" xmlns="" val="770213435"/>
                    </a:ext>
                  </a:extLst>
                </a:gridCol>
              </a:tblGrid>
              <a:tr h="1335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Câu hỏi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696060"/>
                  </a:ext>
                </a:extLst>
              </a:tr>
              <a:tr h="2474316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363357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233766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vi-VN" sz="3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05645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FACF73-7FD0-6FFF-2913-205F1614099C}"/>
              </a:ext>
            </a:extLst>
          </p:cNvPr>
          <p:cNvSpPr txBox="1"/>
          <p:nvPr/>
        </p:nvSpPr>
        <p:spPr>
          <a:xfrm>
            <a:off x="585104" y="2896735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100"/>
              </a:spcBef>
              <a:spcAft>
                <a:spcPts val="100"/>
              </a:spcAft>
            </a:pPr>
            <a:r>
              <a:rPr lang="nl-NL" sz="3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n-US" sz="3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567C0A-436D-E467-EC33-54668F032617}"/>
              </a:ext>
            </a:extLst>
          </p:cNvPr>
          <p:cNvSpPr txBox="1"/>
          <p:nvPr/>
        </p:nvSpPr>
        <p:spPr>
          <a:xfrm>
            <a:off x="2113191" y="2131622"/>
            <a:ext cx="7930242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lá cọ non phải khô, người thợ thủ. công đã khâu thành những chiếc nón che nắng, che mưa.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B4B430-D1C4-8C84-3AC6-97E7D6B62AEE}"/>
              </a:ext>
            </a:extLst>
          </p:cNvPr>
          <p:cNvSpPr txBox="1"/>
          <p:nvPr/>
        </p:nvSpPr>
        <p:spPr>
          <a:xfrm>
            <a:off x="2113191" y="6974034"/>
            <a:ext cx="7930242" cy="277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một số ống tre, nứa thô sơ, người dân Tây nguyên đã làm ra cây đàn t</a:t>
            </a:r>
            <a:r>
              <a:rPr lang="en-US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 có âm thanh thánh thót như tiếng chim hót, tiếng suối reo,...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CAE2B7-D5CF-D50D-99B6-EA4A2B74DD38}"/>
              </a:ext>
            </a:extLst>
          </p:cNvPr>
          <p:cNvSpPr txBox="1"/>
          <p:nvPr/>
        </p:nvSpPr>
        <p:spPr>
          <a:xfrm>
            <a:off x="585104" y="5422769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100"/>
              </a:spcBef>
              <a:spcAft>
                <a:spcPts val="100"/>
              </a:spcAft>
            </a:pPr>
            <a:r>
              <a:rPr lang="nl-NL" sz="3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US" sz="3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FC31FF-5E85-0A41-5670-C91E6AA1D1A5}"/>
              </a:ext>
            </a:extLst>
          </p:cNvPr>
          <p:cNvSpPr txBox="1"/>
          <p:nvPr/>
        </p:nvSpPr>
        <p:spPr>
          <a:xfrm>
            <a:off x="2113192" y="4552828"/>
            <a:ext cx="7930242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những chiếc khăn piêu kết hợp độc đáo</a:t>
            </a:r>
            <a:r>
              <a:rPr lang="en-US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 màu sắc và hoa văn, các cô gái Thái đã chứng tỏ sự khéo léo, đảm đang của mình.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B53BF7-E7D4-24C6-35D7-4AE3540FF735}"/>
              </a:ext>
            </a:extLst>
          </p:cNvPr>
          <p:cNvSpPr txBox="1"/>
          <p:nvPr/>
        </p:nvSpPr>
        <p:spPr>
          <a:xfrm>
            <a:off x="563333" y="8085396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100"/>
              </a:spcBef>
              <a:spcAft>
                <a:spcPts val="100"/>
              </a:spcAft>
            </a:pPr>
            <a:r>
              <a:rPr lang="nl-NL" sz="3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3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07C3F88-EB31-E216-0172-C909928A1D64}"/>
              </a:ext>
            </a:extLst>
          </p:cNvPr>
          <p:cNvCxnSpPr>
            <a:cxnSpLocks/>
          </p:cNvCxnSpPr>
          <p:nvPr/>
        </p:nvCxnSpPr>
        <p:spPr>
          <a:xfrm>
            <a:off x="2209800" y="2896735"/>
            <a:ext cx="411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07F02DA-6704-FA54-4353-EB37A9963544}"/>
              </a:ext>
            </a:extLst>
          </p:cNvPr>
          <p:cNvCxnSpPr>
            <a:cxnSpLocks/>
          </p:cNvCxnSpPr>
          <p:nvPr/>
        </p:nvCxnSpPr>
        <p:spPr>
          <a:xfrm>
            <a:off x="2209800" y="5295900"/>
            <a:ext cx="7543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0AEB63B-F0DA-F36B-AC00-B89D8E0C9AD2}"/>
              </a:ext>
            </a:extLst>
          </p:cNvPr>
          <p:cNvCxnSpPr>
            <a:cxnSpLocks/>
          </p:cNvCxnSpPr>
          <p:nvPr/>
        </p:nvCxnSpPr>
        <p:spPr>
          <a:xfrm>
            <a:off x="2209800" y="5976767"/>
            <a:ext cx="426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76BFCC7-2043-53C1-F3E9-583A5D748D5D}"/>
              </a:ext>
            </a:extLst>
          </p:cNvPr>
          <p:cNvCxnSpPr>
            <a:cxnSpLocks/>
          </p:cNvCxnSpPr>
          <p:nvPr/>
        </p:nvCxnSpPr>
        <p:spPr>
          <a:xfrm>
            <a:off x="2209800" y="7734300"/>
            <a:ext cx="563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8B69DD-1A8A-6F5F-5604-DF62BB678420}"/>
              </a:ext>
            </a:extLst>
          </p:cNvPr>
          <p:cNvSpPr txBox="1"/>
          <p:nvPr/>
        </p:nvSpPr>
        <p:spPr>
          <a:xfrm>
            <a:off x="10668000" y="2131622"/>
            <a:ext cx="6858000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cái gì, người thợ thủ công đã khâu thành những chiếc nón che nắng, che mưa?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01F120-8658-29D4-6EEE-8278229F9257}"/>
              </a:ext>
            </a:extLst>
          </p:cNvPr>
          <p:cNvSpPr txBox="1"/>
          <p:nvPr/>
        </p:nvSpPr>
        <p:spPr>
          <a:xfrm>
            <a:off x="10668000" y="4899076"/>
            <a:ext cx="6858000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cái gì, các cô gái Thái đã chứng tỏ sự khéo léo, đảm đang của mình?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CB5FA8-B4DF-D1FE-8DB1-C2450E257C03}"/>
              </a:ext>
            </a:extLst>
          </p:cNvPr>
          <p:cNvSpPr txBox="1"/>
          <p:nvPr/>
        </p:nvSpPr>
        <p:spPr>
          <a:xfrm>
            <a:off x="10668000" y="6974034"/>
            <a:ext cx="6858000" cy="277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cái gì, người dân Tây nguyên đã làm ra cây đàn t’rưng có âm thanh thánh thót như tiếng chim hót, tiếng suối reo,...?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847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37605"/>
            <a:ext cx="3520761" cy="3520761"/>
          </a:xfrm>
          <a:custGeom>
            <a:avLst/>
            <a:gdLst/>
            <a:ahLst/>
            <a:cxnLst/>
            <a:rect l="l" t="t" r="r" b="b"/>
            <a:pathLst>
              <a:path w="3520761" h="3520761">
                <a:moveTo>
                  <a:pt x="0" y="0"/>
                </a:moveTo>
                <a:lnTo>
                  <a:pt x="3520761" y="0"/>
                </a:lnTo>
                <a:lnTo>
                  <a:pt x="3520761" y="3520761"/>
                </a:lnTo>
                <a:lnTo>
                  <a:pt x="0" y="352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53640" y="1797985"/>
            <a:ext cx="14935200" cy="7499999"/>
            <a:chOff x="0" y="0"/>
            <a:chExt cx="4443590" cy="2400145"/>
          </a:xfrm>
        </p:grpSpPr>
        <p:sp>
          <p:nvSpPr>
            <p:cNvPr id="17" name="Freeform 17"/>
            <p:cNvSpPr/>
            <p:nvPr/>
          </p:nvSpPr>
          <p:spPr>
            <a:xfrm>
              <a:off x="92710" y="106680"/>
              <a:ext cx="4339450" cy="2280765"/>
            </a:xfrm>
            <a:custGeom>
              <a:avLst/>
              <a:gdLst/>
              <a:ahLst/>
              <a:cxnLst/>
              <a:rect l="l" t="t" r="r" b="b"/>
              <a:pathLst>
                <a:path w="4339450" h="2280765">
                  <a:moveTo>
                    <a:pt x="4312780" y="2091535"/>
                  </a:moveTo>
                  <a:cubicBezTo>
                    <a:pt x="4312780" y="2179165"/>
                    <a:pt x="4236580" y="2250285"/>
                    <a:pt x="4155299" y="2250285"/>
                  </a:cubicBezTo>
                  <a:lnTo>
                    <a:pt x="66040" y="2250285"/>
                  </a:lnTo>
                  <a:cubicBezTo>
                    <a:pt x="43180" y="2250285"/>
                    <a:pt x="20320" y="2245205"/>
                    <a:pt x="0" y="2236315"/>
                  </a:cubicBezTo>
                  <a:cubicBezTo>
                    <a:pt x="26670" y="2264255"/>
                    <a:pt x="63500" y="2280765"/>
                    <a:pt x="121785" y="2280765"/>
                  </a:cubicBezTo>
                  <a:lnTo>
                    <a:pt x="4193399" y="2280765"/>
                  </a:lnTo>
                  <a:cubicBezTo>
                    <a:pt x="4273410" y="2280765"/>
                    <a:pt x="4339450" y="2214725"/>
                    <a:pt x="4339450" y="2134715"/>
                  </a:cubicBezTo>
                  <a:lnTo>
                    <a:pt x="4339450" y="95250"/>
                  </a:lnTo>
                  <a:cubicBezTo>
                    <a:pt x="4339450" y="58420"/>
                    <a:pt x="4325480" y="25400"/>
                    <a:pt x="4303889" y="0"/>
                  </a:cubicBezTo>
                  <a:cubicBezTo>
                    <a:pt x="4310239" y="16510"/>
                    <a:pt x="4312780" y="34290"/>
                    <a:pt x="4312780" y="52070"/>
                  </a:cubicBezTo>
                  <a:lnTo>
                    <a:pt x="4312780" y="209153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4378820" cy="2331565"/>
            </a:xfrm>
            <a:custGeom>
              <a:avLst/>
              <a:gdLst/>
              <a:ahLst/>
              <a:cxnLst/>
              <a:rect l="l" t="t" r="r" b="b"/>
              <a:pathLst>
                <a:path w="4378820" h="2331565">
                  <a:moveTo>
                    <a:pt x="146050" y="2331565"/>
                  </a:moveTo>
                  <a:lnTo>
                    <a:pt x="4232770" y="2331565"/>
                  </a:lnTo>
                  <a:cubicBezTo>
                    <a:pt x="4312780" y="2331565"/>
                    <a:pt x="4378820" y="2265525"/>
                    <a:pt x="4378820" y="2185515"/>
                  </a:cubicBezTo>
                  <a:lnTo>
                    <a:pt x="4378820" y="146050"/>
                  </a:lnTo>
                  <a:cubicBezTo>
                    <a:pt x="4378820" y="66040"/>
                    <a:pt x="4312780" y="0"/>
                    <a:pt x="423277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85515"/>
                  </a:lnTo>
                  <a:cubicBezTo>
                    <a:pt x="0" y="2266795"/>
                    <a:pt x="66040" y="2331565"/>
                    <a:pt x="146050" y="23315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4443590" cy="2400145"/>
            </a:xfrm>
            <a:custGeom>
              <a:avLst/>
              <a:gdLst/>
              <a:ahLst/>
              <a:cxnLst/>
              <a:rect l="l" t="t" r="r" b="b"/>
              <a:pathLst>
                <a:path w="4443590" h="2400145">
                  <a:moveTo>
                    <a:pt x="4380090" y="74930"/>
                  </a:moveTo>
                  <a:cubicBezTo>
                    <a:pt x="4352149" y="30480"/>
                    <a:pt x="4302620" y="0"/>
                    <a:pt x="424547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198215"/>
                  </a:lnTo>
                  <a:cubicBezTo>
                    <a:pt x="0" y="2250285"/>
                    <a:pt x="25400" y="2296005"/>
                    <a:pt x="63500" y="2325215"/>
                  </a:cubicBezTo>
                  <a:cubicBezTo>
                    <a:pt x="91440" y="2369665"/>
                    <a:pt x="140970" y="2400145"/>
                    <a:pt x="218519" y="2400145"/>
                  </a:cubicBezTo>
                  <a:lnTo>
                    <a:pt x="4284840" y="2400145"/>
                  </a:lnTo>
                  <a:cubicBezTo>
                    <a:pt x="4372470" y="2400145"/>
                    <a:pt x="4443590" y="2329025"/>
                    <a:pt x="4443590" y="2241395"/>
                  </a:cubicBezTo>
                  <a:lnTo>
                    <a:pt x="4443590" y="201930"/>
                  </a:lnTo>
                  <a:cubicBezTo>
                    <a:pt x="4443590" y="149860"/>
                    <a:pt x="4418190" y="104140"/>
                    <a:pt x="4380090" y="74930"/>
                  </a:cubicBezTo>
                  <a:close/>
                  <a:moveTo>
                    <a:pt x="12700" y="21982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45470" y="12700"/>
                  </a:lnTo>
                  <a:cubicBezTo>
                    <a:pt x="4325480" y="12700"/>
                    <a:pt x="4391520" y="78740"/>
                    <a:pt x="4391520" y="158750"/>
                  </a:cubicBezTo>
                  <a:lnTo>
                    <a:pt x="4391520" y="2198215"/>
                  </a:lnTo>
                  <a:cubicBezTo>
                    <a:pt x="4391520" y="2278225"/>
                    <a:pt x="4325480" y="2344265"/>
                    <a:pt x="4245470" y="2344265"/>
                  </a:cubicBezTo>
                  <a:lnTo>
                    <a:pt x="158750" y="2344265"/>
                  </a:lnTo>
                  <a:cubicBezTo>
                    <a:pt x="78740" y="2344265"/>
                    <a:pt x="12700" y="2279495"/>
                    <a:pt x="12700" y="2198215"/>
                  </a:cubicBezTo>
                  <a:close/>
                  <a:moveTo>
                    <a:pt x="4432160" y="2241395"/>
                  </a:moveTo>
                  <a:cubicBezTo>
                    <a:pt x="4432160" y="2321405"/>
                    <a:pt x="4364849" y="2387445"/>
                    <a:pt x="4284840" y="2387445"/>
                  </a:cubicBezTo>
                  <a:lnTo>
                    <a:pt x="218519" y="2387445"/>
                  </a:lnTo>
                  <a:cubicBezTo>
                    <a:pt x="157480" y="2387445"/>
                    <a:pt x="120650" y="2370935"/>
                    <a:pt x="93980" y="2342995"/>
                  </a:cubicBezTo>
                  <a:cubicBezTo>
                    <a:pt x="114300" y="2351885"/>
                    <a:pt x="135890" y="2356965"/>
                    <a:pt x="160020" y="2356965"/>
                  </a:cubicBezTo>
                  <a:lnTo>
                    <a:pt x="4246740" y="2356965"/>
                  </a:lnTo>
                  <a:cubicBezTo>
                    <a:pt x="4334370" y="2356965"/>
                    <a:pt x="4405490" y="2285845"/>
                    <a:pt x="4405490" y="2198215"/>
                  </a:cubicBezTo>
                  <a:lnTo>
                    <a:pt x="4405490" y="158750"/>
                  </a:lnTo>
                  <a:cubicBezTo>
                    <a:pt x="4405490" y="140970"/>
                    <a:pt x="4401680" y="123190"/>
                    <a:pt x="4396599" y="106680"/>
                  </a:cubicBezTo>
                  <a:cubicBezTo>
                    <a:pt x="4418190" y="132080"/>
                    <a:pt x="4432160" y="165100"/>
                    <a:pt x="4432160" y="201930"/>
                  </a:cubicBezTo>
                  <a:lnTo>
                    <a:pt x="4432160" y="224139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590306" y="8155660"/>
            <a:ext cx="2301561" cy="1567377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1"/>
                </a:lnTo>
                <a:lnTo>
                  <a:pt x="0" y="204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539585" y="737280"/>
            <a:ext cx="3520761" cy="2042042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016133" y="6030686"/>
            <a:ext cx="2044213" cy="4229100"/>
          </a:xfrm>
          <a:custGeom>
            <a:avLst/>
            <a:gdLst/>
            <a:ahLst/>
            <a:cxnLst/>
            <a:rect l="l" t="t" r="r" b="b"/>
            <a:pathLst>
              <a:path w="3063656" h="6172200">
                <a:moveTo>
                  <a:pt x="0" y="0"/>
                </a:moveTo>
                <a:lnTo>
                  <a:pt x="3063655" y="0"/>
                </a:lnTo>
                <a:lnTo>
                  <a:pt x="3063655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C825ED-ABDE-7E92-0FA9-D933F7BCA800}"/>
              </a:ext>
            </a:extLst>
          </p:cNvPr>
          <p:cNvSpPr txBox="1"/>
          <p:nvPr/>
        </p:nvSpPr>
        <p:spPr>
          <a:xfrm>
            <a:off x="2741333" y="2595124"/>
            <a:ext cx="12805333" cy="590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6600" b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trạng ngữ chỉ phương tiện bổ sung thông tin gì cho câu?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57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/>
          <p:nvPr/>
        </p:nvSpPr>
        <p:spPr>
          <a:xfrm>
            <a:off x="16312134" y="-5443"/>
            <a:ext cx="2057400" cy="1415143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6D24B5AE-3904-33CD-EC7C-1F5364CF71B0}"/>
              </a:ext>
            </a:extLst>
          </p:cNvPr>
          <p:cNvSpPr/>
          <p:nvPr/>
        </p:nvSpPr>
        <p:spPr>
          <a:xfrm>
            <a:off x="1447800" y="419099"/>
            <a:ext cx="15989807" cy="9448800"/>
          </a:xfrm>
          <a:custGeom>
            <a:avLst/>
            <a:gdLst/>
            <a:ahLst/>
            <a:cxnLst/>
            <a:rect l="l" t="t" r="r" b="b"/>
            <a:pathLst>
              <a:path w="13491439" h="7605799">
                <a:moveTo>
                  <a:pt x="0" y="0"/>
                </a:moveTo>
                <a:lnTo>
                  <a:pt x="13491438" y="0"/>
                </a:lnTo>
                <a:lnTo>
                  <a:pt x="13491438" y="7605798"/>
                </a:lnTo>
                <a:lnTo>
                  <a:pt x="0" y="7605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A12C61-2AEF-6A96-12B6-85C112F41931}"/>
              </a:ext>
            </a:extLst>
          </p:cNvPr>
          <p:cNvSpPr txBox="1"/>
          <p:nvPr/>
        </p:nvSpPr>
        <p:spPr>
          <a:xfrm>
            <a:off x="3962831" y="3249676"/>
            <a:ext cx="10376573" cy="426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3</a:t>
            </a:r>
          </a:p>
          <a:p>
            <a:pPr algn="just"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Các em trả lời câu hỏi sau: </a:t>
            </a:r>
            <a:r>
              <a:rPr lang="vi-VN" sz="4400">
                <a:solidFill>
                  <a:srgbClr val="FF0000"/>
                </a:solidFill>
                <a:cs typeface="Arial" panose="020B0604020202020204" pitchFamily="34" charset="0"/>
              </a:rPr>
              <a:t>Theo em, trạng ngữ chỉ phương tiện bổ sung thông tin gì cho câu?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xmlns="" id="{0B0AF32F-921A-9B92-CE7B-82B180513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909973" y="7459980"/>
            <a:ext cx="7315200" cy="2788920"/>
          </a:xfrm>
          <a:prstGeom prst="rect">
            <a:avLst/>
          </a:prstGeom>
        </p:spPr>
      </p:pic>
      <p:sp>
        <p:nvSpPr>
          <p:cNvPr id="27" name="Freeform 27"/>
          <p:cNvSpPr/>
          <p:nvPr/>
        </p:nvSpPr>
        <p:spPr>
          <a:xfrm>
            <a:off x="152400" y="7962461"/>
            <a:ext cx="2590800" cy="2019300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2" y="0"/>
                </a:lnTo>
                <a:lnTo>
                  <a:pt x="3520762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879865" y="1761140"/>
            <a:ext cx="2590800" cy="2215070"/>
          </a:xfrm>
          <a:custGeom>
            <a:avLst/>
            <a:gdLst/>
            <a:ahLst/>
            <a:cxnLst/>
            <a:rect l="l" t="t" r="r" b="b"/>
            <a:pathLst>
              <a:path w="3289035" h="3356158">
                <a:moveTo>
                  <a:pt x="0" y="0"/>
                </a:moveTo>
                <a:lnTo>
                  <a:pt x="3289035" y="0"/>
                </a:lnTo>
                <a:lnTo>
                  <a:pt x="3289035" y="3356158"/>
                </a:lnTo>
                <a:lnTo>
                  <a:pt x="0" y="3356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artoon character holding a pencil&#10;&#10;Description automatically generated">
            <a:extLst>
              <a:ext uri="{FF2B5EF4-FFF2-40B4-BE49-F238E27FC236}">
                <a16:creationId xmlns:a16="http://schemas.microsoft.com/office/drawing/2014/main" xmlns="" id="{5C82D60B-CA13-A605-5B97-A7AABD97E3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75" y="1672772"/>
            <a:ext cx="3303383" cy="27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2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6002000" y="8803"/>
            <a:ext cx="2286000" cy="2162898"/>
          </a:xfrm>
          <a:custGeom>
            <a:avLst/>
            <a:gdLst/>
            <a:ahLst/>
            <a:cxnLst/>
            <a:rect l="l" t="t" r="r" b="b"/>
            <a:pathLst>
              <a:path w="2864621" h="2864621">
                <a:moveTo>
                  <a:pt x="0" y="0"/>
                </a:moveTo>
                <a:lnTo>
                  <a:pt x="2864621" y="0"/>
                </a:lnTo>
                <a:lnTo>
                  <a:pt x="2864621" y="2864621"/>
                </a:lnTo>
                <a:lnTo>
                  <a:pt x="0" y="2864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211973" y="2819455"/>
            <a:ext cx="5246370" cy="566161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3F6F2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10734" y="2777892"/>
            <a:ext cx="10305147" cy="5703181"/>
            <a:chOff x="0" y="0"/>
            <a:chExt cx="3297847" cy="1742657"/>
          </a:xfrm>
        </p:grpSpPr>
        <p:sp>
          <p:nvSpPr>
            <p:cNvPr id="20" name="Freeform 20"/>
            <p:cNvSpPr/>
            <p:nvPr/>
          </p:nvSpPr>
          <p:spPr>
            <a:xfrm>
              <a:off x="92710" y="106680"/>
              <a:ext cx="3193707" cy="1623277"/>
            </a:xfrm>
            <a:custGeom>
              <a:avLst/>
              <a:gdLst/>
              <a:ahLst/>
              <a:cxnLst/>
              <a:rect l="l" t="t" r="r" b="b"/>
              <a:pathLst>
                <a:path w="3193707" h="1623277">
                  <a:moveTo>
                    <a:pt x="3167037" y="1434047"/>
                  </a:moveTo>
                  <a:cubicBezTo>
                    <a:pt x="3167037" y="1521677"/>
                    <a:pt x="3090837" y="1592797"/>
                    <a:pt x="3009557" y="1592797"/>
                  </a:cubicBezTo>
                  <a:lnTo>
                    <a:pt x="66040" y="1592797"/>
                  </a:lnTo>
                  <a:cubicBezTo>
                    <a:pt x="43180" y="1592797"/>
                    <a:pt x="20320" y="1587717"/>
                    <a:pt x="0" y="1578827"/>
                  </a:cubicBezTo>
                  <a:cubicBezTo>
                    <a:pt x="26670" y="1606767"/>
                    <a:pt x="63500" y="1623277"/>
                    <a:pt x="114483" y="1623277"/>
                  </a:cubicBezTo>
                  <a:lnTo>
                    <a:pt x="3047657" y="1623277"/>
                  </a:lnTo>
                  <a:cubicBezTo>
                    <a:pt x="3127667" y="1623277"/>
                    <a:pt x="3193707" y="1557237"/>
                    <a:pt x="3193707" y="1477227"/>
                  </a:cubicBezTo>
                  <a:lnTo>
                    <a:pt x="3193707" y="95250"/>
                  </a:lnTo>
                  <a:cubicBezTo>
                    <a:pt x="3193707" y="58420"/>
                    <a:pt x="3179737" y="25400"/>
                    <a:pt x="3158147" y="0"/>
                  </a:cubicBezTo>
                  <a:cubicBezTo>
                    <a:pt x="3164497" y="16510"/>
                    <a:pt x="3167037" y="34290"/>
                    <a:pt x="3167037" y="52070"/>
                  </a:cubicBezTo>
                  <a:lnTo>
                    <a:pt x="3167037" y="1434047"/>
                  </a:lnTo>
                  <a:close/>
                </a:path>
              </a:pathLst>
            </a:custGeom>
            <a:solidFill>
              <a:srgbClr val="A8ECE7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3233077" cy="1674077"/>
            </a:xfrm>
            <a:custGeom>
              <a:avLst/>
              <a:gdLst/>
              <a:ahLst/>
              <a:cxnLst/>
              <a:rect l="l" t="t" r="r" b="b"/>
              <a:pathLst>
                <a:path w="3233077" h="1674077">
                  <a:moveTo>
                    <a:pt x="146050" y="1674077"/>
                  </a:moveTo>
                  <a:lnTo>
                    <a:pt x="3087027" y="1674077"/>
                  </a:lnTo>
                  <a:cubicBezTo>
                    <a:pt x="3167037" y="1674077"/>
                    <a:pt x="3233077" y="1608037"/>
                    <a:pt x="3233077" y="1528027"/>
                  </a:cubicBezTo>
                  <a:lnTo>
                    <a:pt x="3233077" y="146050"/>
                  </a:lnTo>
                  <a:cubicBezTo>
                    <a:pt x="3233077" y="66040"/>
                    <a:pt x="3167037" y="0"/>
                    <a:pt x="308702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28027"/>
                  </a:lnTo>
                  <a:cubicBezTo>
                    <a:pt x="0" y="1609307"/>
                    <a:pt x="66040" y="1674077"/>
                    <a:pt x="146050" y="167407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3297847" cy="1742657"/>
            </a:xfrm>
            <a:custGeom>
              <a:avLst/>
              <a:gdLst/>
              <a:ahLst/>
              <a:cxnLst/>
              <a:rect l="l" t="t" r="r" b="b"/>
              <a:pathLst>
                <a:path w="3297847" h="1742657">
                  <a:moveTo>
                    <a:pt x="3234347" y="74930"/>
                  </a:moveTo>
                  <a:cubicBezTo>
                    <a:pt x="3206407" y="30480"/>
                    <a:pt x="3156877" y="0"/>
                    <a:pt x="309972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40727"/>
                  </a:lnTo>
                  <a:cubicBezTo>
                    <a:pt x="0" y="1592797"/>
                    <a:pt x="25400" y="1638517"/>
                    <a:pt x="63500" y="1667727"/>
                  </a:cubicBezTo>
                  <a:cubicBezTo>
                    <a:pt x="91440" y="1712177"/>
                    <a:pt x="140970" y="1742657"/>
                    <a:pt x="210076" y="1742657"/>
                  </a:cubicBezTo>
                  <a:lnTo>
                    <a:pt x="3139097" y="1742657"/>
                  </a:lnTo>
                  <a:cubicBezTo>
                    <a:pt x="3226727" y="1742657"/>
                    <a:pt x="3297847" y="1671537"/>
                    <a:pt x="3297847" y="1583907"/>
                  </a:cubicBezTo>
                  <a:lnTo>
                    <a:pt x="3297847" y="201930"/>
                  </a:lnTo>
                  <a:cubicBezTo>
                    <a:pt x="3297847" y="149860"/>
                    <a:pt x="3272447" y="104140"/>
                    <a:pt x="3234347" y="74930"/>
                  </a:cubicBezTo>
                  <a:close/>
                  <a:moveTo>
                    <a:pt x="12700" y="154072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099727" y="12700"/>
                  </a:lnTo>
                  <a:cubicBezTo>
                    <a:pt x="3179737" y="12700"/>
                    <a:pt x="3245777" y="78740"/>
                    <a:pt x="3245777" y="158750"/>
                  </a:cubicBezTo>
                  <a:lnTo>
                    <a:pt x="3245777" y="1540727"/>
                  </a:lnTo>
                  <a:cubicBezTo>
                    <a:pt x="3245777" y="1620737"/>
                    <a:pt x="3179737" y="1686777"/>
                    <a:pt x="3099727" y="1686777"/>
                  </a:cubicBezTo>
                  <a:lnTo>
                    <a:pt x="158750" y="1686777"/>
                  </a:lnTo>
                  <a:cubicBezTo>
                    <a:pt x="78740" y="1686777"/>
                    <a:pt x="12700" y="1622007"/>
                    <a:pt x="12700" y="1540727"/>
                  </a:cubicBezTo>
                  <a:close/>
                  <a:moveTo>
                    <a:pt x="3286417" y="1583907"/>
                  </a:moveTo>
                  <a:cubicBezTo>
                    <a:pt x="3286417" y="1663917"/>
                    <a:pt x="3219107" y="1729957"/>
                    <a:pt x="3139097" y="1729957"/>
                  </a:cubicBezTo>
                  <a:lnTo>
                    <a:pt x="210076" y="1729957"/>
                  </a:lnTo>
                  <a:cubicBezTo>
                    <a:pt x="157480" y="1729957"/>
                    <a:pt x="120650" y="1713447"/>
                    <a:pt x="93980" y="1685507"/>
                  </a:cubicBezTo>
                  <a:cubicBezTo>
                    <a:pt x="114300" y="1694397"/>
                    <a:pt x="135890" y="1699477"/>
                    <a:pt x="160020" y="1699477"/>
                  </a:cubicBezTo>
                  <a:lnTo>
                    <a:pt x="3100997" y="1699477"/>
                  </a:lnTo>
                  <a:cubicBezTo>
                    <a:pt x="3188627" y="1699477"/>
                    <a:pt x="3259747" y="1628357"/>
                    <a:pt x="3259747" y="1540727"/>
                  </a:cubicBezTo>
                  <a:lnTo>
                    <a:pt x="3259747" y="158750"/>
                  </a:lnTo>
                  <a:cubicBezTo>
                    <a:pt x="3259747" y="140970"/>
                    <a:pt x="3255937" y="123190"/>
                    <a:pt x="3250857" y="106680"/>
                  </a:cubicBezTo>
                  <a:cubicBezTo>
                    <a:pt x="3272447" y="132080"/>
                    <a:pt x="3286417" y="165100"/>
                    <a:pt x="3286417" y="201930"/>
                  </a:cubicBezTo>
                  <a:lnTo>
                    <a:pt x="3286417" y="1583907"/>
                  </a:lnTo>
                  <a:close/>
                </a:path>
              </a:pathLst>
            </a:custGeom>
            <a:solidFill>
              <a:srgbClr val="C3F6F2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43969" y="7509108"/>
            <a:ext cx="1524670" cy="2809312"/>
          </a:xfrm>
          <a:custGeom>
            <a:avLst/>
            <a:gdLst/>
            <a:ahLst/>
            <a:cxnLst/>
            <a:rect l="l" t="t" r="r" b="b"/>
            <a:pathLst>
              <a:path w="2073126" h="3552084">
                <a:moveTo>
                  <a:pt x="0" y="0"/>
                </a:moveTo>
                <a:lnTo>
                  <a:pt x="2073126" y="0"/>
                </a:lnTo>
                <a:lnTo>
                  <a:pt x="2073126" y="3552084"/>
                </a:lnTo>
                <a:lnTo>
                  <a:pt x="0" y="3552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6350459" y="7886700"/>
            <a:ext cx="2073127" cy="2400300"/>
          </a:xfrm>
          <a:custGeom>
            <a:avLst/>
            <a:gdLst/>
            <a:ahLst/>
            <a:cxnLst/>
            <a:rect l="l" t="t" r="r" b="b"/>
            <a:pathLst>
              <a:path w="2691086" h="3070742">
                <a:moveTo>
                  <a:pt x="0" y="0"/>
                </a:moveTo>
                <a:lnTo>
                  <a:pt x="2691087" y="0"/>
                </a:lnTo>
                <a:lnTo>
                  <a:pt x="2691087" y="3070742"/>
                </a:lnTo>
                <a:lnTo>
                  <a:pt x="0" y="3070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-152400" y="140251"/>
            <a:ext cx="1856724" cy="1545723"/>
          </a:xfrm>
          <a:custGeom>
            <a:avLst/>
            <a:gdLst/>
            <a:ahLst/>
            <a:cxnLst/>
            <a:rect l="l" t="t" r="r" b="b"/>
            <a:pathLst>
              <a:path w="1856724" h="1545723">
                <a:moveTo>
                  <a:pt x="0" y="0"/>
                </a:moveTo>
                <a:lnTo>
                  <a:pt x="1856725" y="0"/>
                </a:lnTo>
                <a:lnTo>
                  <a:pt x="1856725" y="1545723"/>
                </a:lnTo>
                <a:lnTo>
                  <a:pt x="0" y="1545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0074792" y="7659679"/>
            <a:ext cx="1856724" cy="1545723"/>
          </a:xfrm>
          <a:custGeom>
            <a:avLst/>
            <a:gdLst/>
            <a:ahLst/>
            <a:cxnLst/>
            <a:rect l="l" t="t" r="r" b="b"/>
            <a:pathLst>
              <a:path w="1856724" h="1545723">
                <a:moveTo>
                  <a:pt x="0" y="0"/>
                </a:moveTo>
                <a:lnTo>
                  <a:pt x="1856724" y="0"/>
                </a:lnTo>
                <a:lnTo>
                  <a:pt x="1856724" y="1545723"/>
                </a:lnTo>
                <a:lnTo>
                  <a:pt x="0" y="1545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C6AB1CA-AB17-9BDF-9215-6A05DEC69088}"/>
              </a:ext>
            </a:extLst>
          </p:cNvPr>
          <p:cNvSpPr txBox="1"/>
          <p:nvPr/>
        </p:nvSpPr>
        <p:spPr>
          <a:xfrm>
            <a:off x="1888797" y="3261369"/>
            <a:ext cx="8625995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 ngữ chỉ phương tiện bổ sung thông tin về phương tiện thực hiện hoạt động được nói đến trong câu; trả lời cho câu hỏi có từ ngữ để hỏi: </a:t>
            </a:r>
            <a:r>
              <a:rPr lang="en-US" sz="4000" i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gì, bằng cái gì, với cái gì,…</a:t>
            </a:r>
            <a:endParaRPr lang="vi-VN" sz="4000" i="1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">
            <a:extLst>
              <a:ext uri="{FF2B5EF4-FFF2-40B4-BE49-F238E27FC236}">
                <a16:creationId xmlns:a16="http://schemas.microsoft.com/office/drawing/2014/main" xmlns="" id="{8F21EE8C-E881-AEAE-1ACE-33CDDBF103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432131" y="3770340"/>
            <a:ext cx="4978746" cy="44248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CDFAAD1-803C-4EB7-1394-80E851502DD2}"/>
              </a:ext>
            </a:extLst>
          </p:cNvPr>
          <p:cNvGrpSpPr/>
          <p:nvPr/>
        </p:nvGrpSpPr>
        <p:grpSpPr>
          <a:xfrm>
            <a:off x="5158865" y="0"/>
            <a:ext cx="7970270" cy="1735078"/>
            <a:chOff x="5322947" y="831974"/>
            <a:chExt cx="7970270" cy="1735078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F239B48A-1473-4920-058E-1E11DF7E1E10}"/>
                </a:ext>
              </a:extLst>
            </p:cNvPr>
            <p:cNvSpPr/>
            <p:nvPr/>
          </p:nvSpPr>
          <p:spPr>
            <a:xfrm>
              <a:off x="5322947" y="831974"/>
              <a:ext cx="7970270" cy="1735078"/>
            </a:xfrm>
            <a:custGeom>
              <a:avLst/>
              <a:gdLst/>
              <a:ahLst/>
              <a:cxnLst/>
              <a:rect l="l" t="t" r="r" b="b"/>
              <a:pathLst>
                <a:path w="7315200" h="1991047">
                  <a:moveTo>
                    <a:pt x="0" y="0"/>
                  </a:moveTo>
                  <a:lnTo>
                    <a:pt x="7315200" y="0"/>
                  </a:lnTo>
                  <a:lnTo>
                    <a:pt x="7315200" y="1991046"/>
                  </a:lnTo>
                  <a:lnTo>
                    <a:pt x="0" y="19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 t="-34305" b="-3286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A61F53F-3242-876C-B998-8AF74A47FDC8}"/>
                </a:ext>
              </a:extLst>
            </p:cNvPr>
            <p:cNvSpPr txBox="1"/>
            <p:nvPr/>
          </p:nvSpPr>
          <p:spPr>
            <a:xfrm>
              <a:off x="6237347" y="1151879"/>
              <a:ext cx="61414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GHI NHỚ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37605"/>
            <a:ext cx="3520761" cy="3520761"/>
          </a:xfrm>
          <a:custGeom>
            <a:avLst/>
            <a:gdLst/>
            <a:ahLst/>
            <a:cxnLst/>
            <a:rect l="l" t="t" r="r" b="b"/>
            <a:pathLst>
              <a:path w="3520761" h="3520761">
                <a:moveTo>
                  <a:pt x="0" y="0"/>
                </a:moveTo>
                <a:lnTo>
                  <a:pt x="3520761" y="0"/>
                </a:lnTo>
                <a:lnTo>
                  <a:pt x="3520761" y="3520761"/>
                </a:lnTo>
                <a:lnTo>
                  <a:pt x="0" y="352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53640" y="1797985"/>
            <a:ext cx="14935200" cy="7499999"/>
            <a:chOff x="0" y="0"/>
            <a:chExt cx="4443590" cy="2400145"/>
          </a:xfrm>
        </p:grpSpPr>
        <p:sp>
          <p:nvSpPr>
            <p:cNvPr id="17" name="Freeform 17"/>
            <p:cNvSpPr/>
            <p:nvPr/>
          </p:nvSpPr>
          <p:spPr>
            <a:xfrm>
              <a:off x="92710" y="106680"/>
              <a:ext cx="4339450" cy="2280765"/>
            </a:xfrm>
            <a:custGeom>
              <a:avLst/>
              <a:gdLst/>
              <a:ahLst/>
              <a:cxnLst/>
              <a:rect l="l" t="t" r="r" b="b"/>
              <a:pathLst>
                <a:path w="4339450" h="2280765">
                  <a:moveTo>
                    <a:pt x="4312780" y="2091535"/>
                  </a:moveTo>
                  <a:cubicBezTo>
                    <a:pt x="4312780" y="2179165"/>
                    <a:pt x="4236580" y="2250285"/>
                    <a:pt x="4155299" y="2250285"/>
                  </a:cubicBezTo>
                  <a:lnTo>
                    <a:pt x="66040" y="2250285"/>
                  </a:lnTo>
                  <a:cubicBezTo>
                    <a:pt x="43180" y="2250285"/>
                    <a:pt x="20320" y="2245205"/>
                    <a:pt x="0" y="2236315"/>
                  </a:cubicBezTo>
                  <a:cubicBezTo>
                    <a:pt x="26670" y="2264255"/>
                    <a:pt x="63500" y="2280765"/>
                    <a:pt x="121785" y="2280765"/>
                  </a:cubicBezTo>
                  <a:lnTo>
                    <a:pt x="4193399" y="2280765"/>
                  </a:lnTo>
                  <a:cubicBezTo>
                    <a:pt x="4273410" y="2280765"/>
                    <a:pt x="4339450" y="2214725"/>
                    <a:pt x="4339450" y="2134715"/>
                  </a:cubicBezTo>
                  <a:lnTo>
                    <a:pt x="4339450" y="95250"/>
                  </a:lnTo>
                  <a:cubicBezTo>
                    <a:pt x="4339450" y="58420"/>
                    <a:pt x="4325480" y="25400"/>
                    <a:pt x="4303889" y="0"/>
                  </a:cubicBezTo>
                  <a:cubicBezTo>
                    <a:pt x="4310239" y="16510"/>
                    <a:pt x="4312780" y="34290"/>
                    <a:pt x="4312780" y="52070"/>
                  </a:cubicBezTo>
                  <a:lnTo>
                    <a:pt x="4312780" y="209153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4378820" cy="2331565"/>
            </a:xfrm>
            <a:custGeom>
              <a:avLst/>
              <a:gdLst/>
              <a:ahLst/>
              <a:cxnLst/>
              <a:rect l="l" t="t" r="r" b="b"/>
              <a:pathLst>
                <a:path w="4378820" h="2331565">
                  <a:moveTo>
                    <a:pt x="146050" y="2331565"/>
                  </a:moveTo>
                  <a:lnTo>
                    <a:pt x="4232770" y="2331565"/>
                  </a:lnTo>
                  <a:cubicBezTo>
                    <a:pt x="4312780" y="2331565"/>
                    <a:pt x="4378820" y="2265525"/>
                    <a:pt x="4378820" y="2185515"/>
                  </a:cubicBezTo>
                  <a:lnTo>
                    <a:pt x="4378820" y="146050"/>
                  </a:lnTo>
                  <a:cubicBezTo>
                    <a:pt x="4378820" y="66040"/>
                    <a:pt x="4312780" y="0"/>
                    <a:pt x="423277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85515"/>
                  </a:lnTo>
                  <a:cubicBezTo>
                    <a:pt x="0" y="2266795"/>
                    <a:pt x="66040" y="2331565"/>
                    <a:pt x="146050" y="23315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4443590" cy="2400145"/>
            </a:xfrm>
            <a:custGeom>
              <a:avLst/>
              <a:gdLst/>
              <a:ahLst/>
              <a:cxnLst/>
              <a:rect l="l" t="t" r="r" b="b"/>
              <a:pathLst>
                <a:path w="4443590" h="2400145">
                  <a:moveTo>
                    <a:pt x="4380090" y="74930"/>
                  </a:moveTo>
                  <a:cubicBezTo>
                    <a:pt x="4352149" y="30480"/>
                    <a:pt x="4302620" y="0"/>
                    <a:pt x="424547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198215"/>
                  </a:lnTo>
                  <a:cubicBezTo>
                    <a:pt x="0" y="2250285"/>
                    <a:pt x="25400" y="2296005"/>
                    <a:pt x="63500" y="2325215"/>
                  </a:cubicBezTo>
                  <a:cubicBezTo>
                    <a:pt x="91440" y="2369665"/>
                    <a:pt x="140970" y="2400145"/>
                    <a:pt x="218519" y="2400145"/>
                  </a:cubicBezTo>
                  <a:lnTo>
                    <a:pt x="4284840" y="2400145"/>
                  </a:lnTo>
                  <a:cubicBezTo>
                    <a:pt x="4372470" y="2400145"/>
                    <a:pt x="4443590" y="2329025"/>
                    <a:pt x="4443590" y="2241395"/>
                  </a:cubicBezTo>
                  <a:lnTo>
                    <a:pt x="4443590" y="201930"/>
                  </a:lnTo>
                  <a:cubicBezTo>
                    <a:pt x="4443590" y="149860"/>
                    <a:pt x="4418190" y="104140"/>
                    <a:pt x="4380090" y="74930"/>
                  </a:cubicBezTo>
                  <a:close/>
                  <a:moveTo>
                    <a:pt x="12700" y="21982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45470" y="12700"/>
                  </a:lnTo>
                  <a:cubicBezTo>
                    <a:pt x="4325480" y="12700"/>
                    <a:pt x="4391520" y="78740"/>
                    <a:pt x="4391520" y="158750"/>
                  </a:cubicBezTo>
                  <a:lnTo>
                    <a:pt x="4391520" y="2198215"/>
                  </a:lnTo>
                  <a:cubicBezTo>
                    <a:pt x="4391520" y="2278225"/>
                    <a:pt x="4325480" y="2344265"/>
                    <a:pt x="4245470" y="2344265"/>
                  </a:cubicBezTo>
                  <a:lnTo>
                    <a:pt x="158750" y="2344265"/>
                  </a:lnTo>
                  <a:cubicBezTo>
                    <a:pt x="78740" y="2344265"/>
                    <a:pt x="12700" y="2279495"/>
                    <a:pt x="12700" y="2198215"/>
                  </a:cubicBezTo>
                  <a:close/>
                  <a:moveTo>
                    <a:pt x="4432160" y="2241395"/>
                  </a:moveTo>
                  <a:cubicBezTo>
                    <a:pt x="4432160" y="2321405"/>
                    <a:pt x="4364849" y="2387445"/>
                    <a:pt x="4284840" y="2387445"/>
                  </a:cubicBezTo>
                  <a:lnTo>
                    <a:pt x="218519" y="2387445"/>
                  </a:lnTo>
                  <a:cubicBezTo>
                    <a:pt x="157480" y="2387445"/>
                    <a:pt x="120650" y="2370935"/>
                    <a:pt x="93980" y="2342995"/>
                  </a:cubicBezTo>
                  <a:cubicBezTo>
                    <a:pt x="114300" y="2351885"/>
                    <a:pt x="135890" y="2356965"/>
                    <a:pt x="160020" y="2356965"/>
                  </a:cubicBezTo>
                  <a:lnTo>
                    <a:pt x="4246740" y="2356965"/>
                  </a:lnTo>
                  <a:cubicBezTo>
                    <a:pt x="4334370" y="2356965"/>
                    <a:pt x="4405490" y="2285845"/>
                    <a:pt x="4405490" y="2198215"/>
                  </a:cubicBezTo>
                  <a:lnTo>
                    <a:pt x="4405490" y="158750"/>
                  </a:lnTo>
                  <a:cubicBezTo>
                    <a:pt x="4405490" y="140970"/>
                    <a:pt x="4401680" y="123190"/>
                    <a:pt x="4396599" y="106680"/>
                  </a:cubicBezTo>
                  <a:cubicBezTo>
                    <a:pt x="4418190" y="132080"/>
                    <a:pt x="4432160" y="165100"/>
                    <a:pt x="4432160" y="201930"/>
                  </a:cubicBezTo>
                  <a:lnTo>
                    <a:pt x="4432160" y="224139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590306" y="8155660"/>
            <a:ext cx="2301561" cy="1567377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1"/>
                </a:lnTo>
                <a:lnTo>
                  <a:pt x="0" y="204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539585" y="737280"/>
            <a:ext cx="3520761" cy="2042042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016133" y="6030686"/>
            <a:ext cx="2044213" cy="4229100"/>
          </a:xfrm>
          <a:custGeom>
            <a:avLst/>
            <a:gdLst/>
            <a:ahLst/>
            <a:cxnLst/>
            <a:rect l="l" t="t" r="r" b="b"/>
            <a:pathLst>
              <a:path w="3063656" h="6172200">
                <a:moveTo>
                  <a:pt x="0" y="0"/>
                </a:moveTo>
                <a:lnTo>
                  <a:pt x="3063655" y="0"/>
                </a:lnTo>
                <a:lnTo>
                  <a:pt x="3063655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C825ED-ABDE-7E92-0FA9-D933F7BCA800}"/>
              </a:ext>
            </a:extLst>
          </p:cNvPr>
          <p:cNvSpPr txBox="1"/>
          <p:nvPr/>
        </p:nvSpPr>
        <p:spPr>
          <a:xfrm>
            <a:off x="2741333" y="2595124"/>
            <a:ext cx="12805333" cy="590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6600" b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từ ngữ thích hợp để hoàn thành các câu có trạng ngữ chỉ phương tiện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50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5"/>
          <p:cNvSpPr/>
          <p:nvPr/>
        </p:nvSpPr>
        <p:spPr>
          <a:xfrm>
            <a:off x="-338902" y="9201232"/>
            <a:ext cx="1981200" cy="1143000"/>
          </a:xfrm>
          <a:custGeom>
            <a:avLst/>
            <a:gdLst/>
            <a:ahLst/>
            <a:cxnLst/>
            <a:rect l="l" t="t" r="r" b="b"/>
            <a:pathLst>
              <a:path w="4331691" h="2087088">
                <a:moveTo>
                  <a:pt x="0" y="0"/>
                </a:moveTo>
                <a:lnTo>
                  <a:pt x="4331691" y="0"/>
                </a:lnTo>
                <a:lnTo>
                  <a:pt x="4331691" y="2087088"/>
                </a:lnTo>
                <a:lnTo>
                  <a:pt x="0" y="2087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2CF30B3-9E3E-09A2-FC8C-ADB77CA94A42}"/>
              </a:ext>
            </a:extLst>
          </p:cNvPr>
          <p:cNvGrpSpPr/>
          <p:nvPr/>
        </p:nvGrpSpPr>
        <p:grpSpPr>
          <a:xfrm>
            <a:off x="1239915" y="2731159"/>
            <a:ext cx="9533015" cy="5917541"/>
            <a:chOff x="637630" y="2344417"/>
            <a:chExt cx="9533015" cy="59175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4321A4F-5330-14FB-B860-6D887965EADC}"/>
                </a:ext>
              </a:extLst>
            </p:cNvPr>
            <p:cNvGrpSpPr/>
            <p:nvPr/>
          </p:nvGrpSpPr>
          <p:grpSpPr>
            <a:xfrm>
              <a:off x="1201204" y="3165105"/>
              <a:ext cx="8969441" cy="5096853"/>
              <a:chOff x="1201204" y="3165105"/>
              <a:chExt cx="8969441" cy="5096853"/>
            </a:xfrm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xmlns="" id="{2A4EDE7D-160E-A3D3-2CF9-A63621244BA0}"/>
                  </a:ext>
                </a:extLst>
              </p:cNvPr>
              <p:cNvSpPr/>
              <p:nvPr/>
            </p:nvSpPr>
            <p:spPr>
              <a:xfrm>
                <a:off x="1201204" y="3165105"/>
                <a:ext cx="8969441" cy="5096853"/>
              </a:xfrm>
              <a:prstGeom prst="wedgeRectCallout">
                <a:avLst>
                  <a:gd name="adj1" fmla="val 61519"/>
                  <a:gd name="adj2" fmla="val 41325"/>
                </a:avLst>
              </a:prstGeom>
              <a:solidFill>
                <a:srgbClr val="FFF6D9"/>
              </a:solid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6A6AEF1-2C88-8793-839F-51459D072D94}"/>
                  </a:ext>
                </a:extLst>
              </p:cNvPr>
              <p:cNvSpPr txBox="1"/>
              <p:nvPr/>
            </p:nvSpPr>
            <p:spPr>
              <a:xfrm>
                <a:off x="1658391" y="3369908"/>
                <a:ext cx="8055066" cy="4687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TẬP 4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em hãy thảo luận với nhau và t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ìm từ ngữ thích hợp để hoàn thành các câu có trạng ngữ chỉ phương tiện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(SGK – tr.82)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1C81BE3-B8AB-22A2-80EB-70E4D29F1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0" r="65971" b="41170"/>
            <a:stretch/>
          </p:blipFill>
          <p:spPr>
            <a:xfrm rot="20608254">
              <a:off x="637630" y="2344417"/>
              <a:ext cx="1168577" cy="1495779"/>
            </a:xfrm>
            <a:prstGeom prst="rect">
              <a:avLst/>
            </a:prstGeom>
          </p:spPr>
        </p:pic>
      </p:grpSp>
      <p:pic>
        <p:nvPicPr>
          <p:cNvPr id="22" name="Picture 21" descr="A group of kids sitting around a table&#10;&#10;Description automatically generated with low confidence">
            <a:extLst>
              <a:ext uri="{FF2B5EF4-FFF2-40B4-BE49-F238E27FC236}">
                <a16:creationId xmlns:a16="http://schemas.microsoft.com/office/drawing/2014/main" xmlns="" id="{B50B399F-77D1-7FE2-956E-80A7F0F14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954" y="6863224"/>
            <a:ext cx="6460470" cy="3389406"/>
          </a:xfrm>
          <a:prstGeom prst="rect">
            <a:avLst/>
          </a:prstGeom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130D6514-AD8E-D628-A037-FD57A4675D7B}"/>
              </a:ext>
            </a:extLst>
          </p:cNvPr>
          <p:cNvSpPr/>
          <p:nvPr/>
        </p:nvSpPr>
        <p:spPr>
          <a:xfrm rot="-7694192">
            <a:off x="17375063" y="696360"/>
            <a:ext cx="719569" cy="546873"/>
          </a:xfrm>
          <a:custGeom>
            <a:avLst/>
            <a:gdLst/>
            <a:ahLst/>
            <a:cxnLst/>
            <a:rect l="l" t="t" r="r" b="b"/>
            <a:pathLst>
              <a:path w="719569" h="546873">
                <a:moveTo>
                  <a:pt x="0" y="0"/>
                </a:moveTo>
                <a:lnTo>
                  <a:pt x="719569" y="0"/>
                </a:lnTo>
                <a:lnTo>
                  <a:pt x="719569" y="546873"/>
                </a:lnTo>
                <a:lnTo>
                  <a:pt x="0" y="546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4">
            <a:extLst>
              <a:ext uri="{FF2B5EF4-FFF2-40B4-BE49-F238E27FC236}">
                <a16:creationId xmlns:a16="http://schemas.microsoft.com/office/drawing/2014/main" xmlns="" id="{19BD52D5-BFCB-5D3D-F022-6282312AE506}"/>
              </a:ext>
            </a:extLst>
          </p:cNvPr>
          <p:cNvSpPr/>
          <p:nvPr/>
        </p:nvSpPr>
        <p:spPr>
          <a:xfrm>
            <a:off x="-1981200" y="719861"/>
            <a:ext cx="22250400" cy="149985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670BA75-A049-30A4-02D1-5F3F17BF4B8B}"/>
              </a:ext>
            </a:extLst>
          </p:cNvPr>
          <p:cNvGrpSpPr/>
          <p:nvPr/>
        </p:nvGrpSpPr>
        <p:grpSpPr>
          <a:xfrm rot="702940">
            <a:off x="15917540" y="713653"/>
            <a:ext cx="2499012" cy="1705583"/>
            <a:chOff x="15794001" y="8493661"/>
            <a:chExt cx="2246574" cy="1599902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CEFFEF30-3F14-B61C-5944-15B6A9B842CB}"/>
                </a:ext>
              </a:extLst>
            </p:cNvPr>
            <p:cNvSpPr/>
            <p:nvPr/>
          </p:nvSpPr>
          <p:spPr>
            <a:xfrm>
              <a:off x="16840200" y="8801100"/>
              <a:ext cx="1200375" cy="1292463"/>
            </a:xfrm>
            <a:custGeom>
              <a:avLst/>
              <a:gdLst/>
              <a:ahLst/>
              <a:cxnLst/>
              <a:rect l="l" t="t" r="r" b="b"/>
              <a:pathLst>
                <a:path w="1200375" h="1292463">
                  <a:moveTo>
                    <a:pt x="0" y="0"/>
                  </a:moveTo>
                  <a:lnTo>
                    <a:pt x="1200375" y="0"/>
                  </a:lnTo>
                  <a:lnTo>
                    <a:pt x="1200375" y="1292463"/>
                  </a:lnTo>
                  <a:lnTo>
                    <a:pt x="0" y="129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xmlns="" id="{E02F1274-5BCC-ED33-5A16-DC64E4E2453F}"/>
                </a:ext>
              </a:extLst>
            </p:cNvPr>
            <p:cNvSpPr/>
            <p:nvPr/>
          </p:nvSpPr>
          <p:spPr>
            <a:xfrm>
              <a:off x="15794001" y="8493661"/>
              <a:ext cx="953670" cy="953670"/>
            </a:xfrm>
            <a:custGeom>
              <a:avLst/>
              <a:gdLst/>
              <a:ahLst/>
              <a:cxnLst/>
              <a:rect l="l" t="t" r="r" b="b"/>
              <a:pathLst>
                <a:path w="953670" h="953670">
                  <a:moveTo>
                    <a:pt x="0" y="0"/>
                  </a:moveTo>
                  <a:lnTo>
                    <a:pt x="953670" y="0"/>
                  </a:lnTo>
                  <a:lnTo>
                    <a:pt x="953670" y="953670"/>
                  </a:lnTo>
                  <a:lnTo>
                    <a:pt x="0" y="953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69C0A87-2ABF-C536-3F65-1ADEF6315F16}"/>
              </a:ext>
            </a:extLst>
          </p:cNvPr>
          <p:cNvGrpSpPr/>
          <p:nvPr/>
        </p:nvGrpSpPr>
        <p:grpSpPr>
          <a:xfrm rot="6949130">
            <a:off x="351203" y="576893"/>
            <a:ext cx="2506785" cy="1782556"/>
            <a:chOff x="15794001" y="8493661"/>
            <a:chExt cx="2246574" cy="1599902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D24BA4CA-A367-E62F-95D3-71EB95EFFCCD}"/>
                </a:ext>
              </a:extLst>
            </p:cNvPr>
            <p:cNvSpPr/>
            <p:nvPr/>
          </p:nvSpPr>
          <p:spPr>
            <a:xfrm>
              <a:off x="16840200" y="8801100"/>
              <a:ext cx="1200375" cy="1292463"/>
            </a:xfrm>
            <a:custGeom>
              <a:avLst/>
              <a:gdLst/>
              <a:ahLst/>
              <a:cxnLst/>
              <a:rect l="l" t="t" r="r" b="b"/>
              <a:pathLst>
                <a:path w="1200375" h="1292463">
                  <a:moveTo>
                    <a:pt x="0" y="0"/>
                  </a:moveTo>
                  <a:lnTo>
                    <a:pt x="1200375" y="0"/>
                  </a:lnTo>
                  <a:lnTo>
                    <a:pt x="1200375" y="1292463"/>
                  </a:lnTo>
                  <a:lnTo>
                    <a:pt x="0" y="129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5757FC8D-358B-EE2F-1EB4-A01F5032F4A9}"/>
                </a:ext>
              </a:extLst>
            </p:cNvPr>
            <p:cNvSpPr/>
            <p:nvPr/>
          </p:nvSpPr>
          <p:spPr>
            <a:xfrm>
              <a:off x="15794001" y="8493661"/>
              <a:ext cx="953670" cy="953670"/>
            </a:xfrm>
            <a:custGeom>
              <a:avLst/>
              <a:gdLst/>
              <a:ahLst/>
              <a:cxnLst/>
              <a:rect l="l" t="t" r="r" b="b"/>
              <a:pathLst>
                <a:path w="953670" h="953670">
                  <a:moveTo>
                    <a:pt x="0" y="0"/>
                  </a:moveTo>
                  <a:lnTo>
                    <a:pt x="953670" y="0"/>
                  </a:lnTo>
                  <a:lnTo>
                    <a:pt x="953670" y="953670"/>
                  </a:lnTo>
                  <a:lnTo>
                    <a:pt x="0" y="953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6694F1-79A0-88B7-5210-09951211B955}"/>
              </a:ext>
            </a:extLst>
          </p:cNvPr>
          <p:cNvSpPr txBox="1"/>
          <p:nvPr/>
        </p:nvSpPr>
        <p:spPr>
          <a:xfrm>
            <a:off x="3546803" y="952778"/>
            <a:ext cx="116773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VIỆC THEO NHÓM</a:t>
            </a:r>
            <a:endParaRPr lang="en-US" sz="5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28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5"/>
          <p:cNvSpPr/>
          <p:nvPr/>
        </p:nvSpPr>
        <p:spPr>
          <a:xfrm>
            <a:off x="17145000" y="31064"/>
            <a:ext cx="1143000" cy="952500"/>
          </a:xfrm>
          <a:custGeom>
            <a:avLst/>
            <a:gdLst/>
            <a:ahLst/>
            <a:cxnLst/>
            <a:rect l="l" t="t" r="r" b="b"/>
            <a:pathLst>
              <a:path w="3289035" h="3356158">
                <a:moveTo>
                  <a:pt x="0" y="0"/>
                </a:moveTo>
                <a:lnTo>
                  <a:pt x="3289035" y="0"/>
                </a:lnTo>
                <a:lnTo>
                  <a:pt x="3289035" y="3356158"/>
                </a:lnTo>
                <a:lnTo>
                  <a:pt x="0" y="3356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-118359" y="31064"/>
            <a:ext cx="1371600" cy="952500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2" y="0"/>
                </a:lnTo>
                <a:lnTo>
                  <a:pt x="3520762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CE3BA-1CFF-553E-D54F-245C5D1975A9}"/>
              </a:ext>
            </a:extLst>
          </p:cNvPr>
          <p:cNvSpPr txBox="1"/>
          <p:nvPr/>
        </p:nvSpPr>
        <p:spPr>
          <a:xfrm>
            <a:off x="1253241" y="999893"/>
            <a:ext cx="1684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Bằng 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chuồn chuồn bay lượn khắp đó đây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7A788F-85BC-0544-215C-3F33772D783D}"/>
              </a:ext>
            </a:extLst>
          </p:cNvPr>
          <p:cNvSpPr txBox="1"/>
          <p:nvPr/>
        </p:nvSpPr>
        <p:spPr>
          <a:xfrm>
            <a:off x="1253241" y="4205813"/>
            <a:ext cx="168402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Với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chim gõ kiến có thể đục thủng bất kì thân cây nào.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281B40-F4F8-5B29-1CCC-6C913A1450F6}"/>
              </a:ext>
            </a:extLst>
          </p:cNvPr>
          <p:cNvSpPr txBox="1"/>
          <p:nvPr/>
        </p:nvSpPr>
        <p:spPr>
          <a:xfrm>
            <a:off x="1253241" y="7192677"/>
            <a:ext cx="1619655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Bằng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voi có thể dễ dàng kéo lá cây, cành cây từ trên cao xuống.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BF7A740-9D9F-92E1-E568-0A6B8C88259E}"/>
              </a:ext>
            </a:extLst>
          </p:cNvPr>
          <p:cNvSpPr/>
          <p:nvPr/>
        </p:nvSpPr>
        <p:spPr>
          <a:xfrm>
            <a:off x="1440655" y="2011443"/>
            <a:ext cx="4775086" cy="18907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hai cặp cánh mỏng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C11E340-B729-797D-43A0-027FABEE7471}"/>
              </a:ext>
            </a:extLst>
          </p:cNvPr>
          <p:cNvSpPr/>
          <p:nvPr/>
        </p:nvSpPr>
        <p:spPr>
          <a:xfrm>
            <a:off x="6567498" y="1985051"/>
            <a:ext cx="5207431" cy="18907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những cặp cánh mỏng manh, trong suốt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951E0A5-C1AB-2B8C-536A-5F1B39533562}"/>
              </a:ext>
            </a:extLst>
          </p:cNvPr>
          <p:cNvSpPr/>
          <p:nvPr/>
        </p:nvSpPr>
        <p:spPr>
          <a:xfrm>
            <a:off x="12126686" y="1985051"/>
            <a:ext cx="4775086" cy="18907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hai đôi cánh bé nhỏ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421691-CB26-4EAB-645D-EB16BF5C017D}"/>
              </a:ext>
            </a:extLst>
          </p:cNvPr>
          <p:cNvSpPr/>
          <p:nvPr/>
        </p:nvSpPr>
        <p:spPr>
          <a:xfrm>
            <a:off x="1643742" y="5212977"/>
            <a:ext cx="7224701" cy="1649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chiếc mỏ cứng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B1A0B1F-2BA2-1F87-9287-F286815F1E55}"/>
              </a:ext>
            </a:extLst>
          </p:cNvPr>
          <p:cNvSpPr/>
          <p:nvPr/>
        </p:nvSpPr>
        <p:spPr>
          <a:xfrm>
            <a:off x="9419559" y="5212978"/>
            <a:ext cx="7224701" cy="16496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cái mỏ cứng như thép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CABD984-ABED-EADF-31D7-50D011F71ABA}"/>
              </a:ext>
            </a:extLst>
          </p:cNvPr>
          <p:cNvSpPr/>
          <p:nvPr/>
        </p:nvSpPr>
        <p:spPr>
          <a:xfrm>
            <a:off x="1643740" y="8199840"/>
            <a:ext cx="7224703" cy="16496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chiếc vòi dài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D62E533-3B07-480B-928E-A67A6EF261E8}"/>
              </a:ext>
            </a:extLst>
          </p:cNvPr>
          <p:cNvSpPr/>
          <p:nvPr/>
        </p:nvSpPr>
        <p:spPr>
          <a:xfrm>
            <a:off x="9419559" y="8199841"/>
            <a:ext cx="7224701" cy="164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chiếc vòi dài khoảng một mét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xmlns="" id="{39EE2BE4-AB86-DD75-7B39-1189468864E5}"/>
              </a:ext>
            </a:extLst>
          </p:cNvPr>
          <p:cNvSpPr/>
          <p:nvPr/>
        </p:nvSpPr>
        <p:spPr>
          <a:xfrm>
            <a:off x="16916400" y="9181430"/>
            <a:ext cx="1371600" cy="952500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2" y="0"/>
                </a:lnTo>
                <a:lnTo>
                  <a:pt x="3520762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6BDFFA0D-C8DA-184D-BB3B-9C6DD3C13436}"/>
              </a:ext>
            </a:extLst>
          </p:cNvPr>
          <p:cNvSpPr/>
          <p:nvPr/>
        </p:nvSpPr>
        <p:spPr>
          <a:xfrm rot="16200000">
            <a:off x="607509" y="2655200"/>
            <a:ext cx="375350" cy="91611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xmlns="" id="{0FEAACED-1315-C02E-BF76-179197B2E012}"/>
              </a:ext>
            </a:extLst>
          </p:cNvPr>
          <p:cNvSpPr/>
          <p:nvPr/>
        </p:nvSpPr>
        <p:spPr>
          <a:xfrm rot="16200000">
            <a:off x="607509" y="5736204"/>
            <a:ext cx="375350" cy="91611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8C4AF629-34A8-DD0E-D946-C10716722B30}"/>
              </a:ext>
            </a:extLst>
          </p:cNvPr>
          <p:cNvSpPr/>
          <p:nvPr/>
        </p:nvSpPr>
        <p:spPr>
          <a:xfrm rot="16200000">
            <a:off x="607509" y="8700287"/>
            <a:ext cx="375350" cy="91611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392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8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9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3" y="-50762"/>
            <a:ext cx="2590800" cy="1905000"/>
          </a:xfrm>
          <a:custGeom>
            <a:avLst/>
            <a:gdLst/>
            <a:ahLst/>
            <a:cxnLst/>
            <a:rect l="l" t="t" r="r" b="b"/>
            <a:pathLst>
              <a:path w="4783679" h="4783679">
                <a:moveTo>
                  <a:pt x="0" y="0"/>
                </a:moveTo>
                <a:lnTo>
                  <a:pt x="4783679" y="0"/>
                </a:lnTo>
                <a:lnTo>
                  <a:pt x="4783679" y="4783679"/>
                </a:lnTo>
                <a:lnTo>
                  <a:pt x="0" y="478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80EE2FC-248D-043A-3537-A012516FD14C}"/>
              </a:ext>
            </a:extLst>
          </p:cNvPr>
          <p:cNvGrpSpPr/>
          <p:nvPr/>
        </p:nvGrpSpPr>
        <p:grpSpPr>
          <a:xfrm>
            <a:off x="8045690" y="909740"/>
            <a:ext cx="9023110" cy="3731029"/>
            <a:chOff x="7441747" y="648774"/>
            <a:chExt cx="9023110" cy="37310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5A0A9AC-BAF5-6E5A-42F8-129F30003113}"/>
                </a:ext>
              </a:extLst>
            </p:cNvPr>
            <p:cNvSpPr/>
            <p:nvPr/>
          </p:nvSpPr>
          <p:spPr>
            <a:xfrm>
              <a:off x="7441747" y="1026328"/>
              <a:ext cx="9023110" cy="3353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lại ghi nhớ </a:t>
              </a:r>
              <a:r>
                <a:rPr lang="vi-VN" sz="4000" b="1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Trạng ngữ chỉ phương tiện </a:t>
              </a:r>
              <a:endParaRPr lang="vi-VN" sz="40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xmlns="" id="{5D4411A4-83EA-C9E4-56A0-B7EA4C3E2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159541" y="648774"/>
              <a:ext cx="3587522" cy="75510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41EC82-AC3E-D183-FBB3-E228AD1FEA3E}"/>
              </a:ext>
            </a:extLst>
          </p:cNvPr>
          <p:cNvGrpSpPr/>
          <p:nvPr/>
        </p:nvGrpSpPr>
        <p:grpSpPr>
          <a:xfrm>
            <a:off x="879443" y="1244809"/>
            <a:ext cx="6229033" cy="6473161"/>
            <a:chOff x="594846" y="1891431"/>
            <a:chExt cx="6229033" cy="64731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6C57B4C-BA85-4204-9A03-811CE3F8D260}"/>
                </a:ext>
              </a:extLst>
            </p:cNvPr>
            <p:cNvGrpSpPr/>
            <p:nvPr/>
          </p:nvGrpSpPr>
          <p:grpSpPr>
            <a:xfrm>
              <a:off x="594846" y="2135559"/>
              <a:ext cx="6229033" cy="6229033"/>
              <a:chOff x="0" y="0"/>
              <a:chExt cx="812800" cy="812800"/>
            </a:xfrm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CE0EA13-BB65-8F76-4F64-668D188F70DC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xmlns="" id="{B9DDD22C-6C6A-E6F4-A76E-A96E0AA56DD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xmlns="" id="{ACF3F5DA-0FD6-9F64-5C47-AB7FB7557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756866">
              <a:off x="1753508" y="1891431"/>
              <a:ext cx="3587522" cy="9262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F02ED74-9403-93EA-1813-B4E9D4AC3B89}"/>
                </a:ext>
              </a:extLst>
            </p:cNvPr>
            <p:cNvSpPr txBox="1"/>
            <p:nvPr/>
          </p:nvSpPr>
          <p:spPr>
            <a:xfrm>
              <a:off x="1197084" y="3846370"/>
              <a:ext cx="5061090" cy="2691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1F9FAEB-E638-CC74-E4E9-DED4B8DDB5A8}"/>
              </a:ext>
            </a:extLst>
          </p:cNvPr>
          <p:cNvGrpSpPr/>
          <p:nvPr/>
        </p:nvGrpSpPr>
        <p:grpSpPr>
          <a:xfrm>
            <a:off x="8017615" y="5251159"/>
            <a:ext cx="9051185" cy="4126101"/>
            <a:chOff x="7448842" y="822910"/>
            <a:chExt cx="9051185" cy="4126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666C600-8AE3-DD91-8148-B3080BE552DC}"/>
                </a:ext>
              </a:extLst>
            </p:cNvPr>
            <p:cNvSpPr/>
            <p:nvPr/>
          </p:nvSpPr>
          <p:spPr>
            <a:xfrm>
              <a:off x="7448842" y="1200464"/>
              <a:ext cx="9051185" cy="37485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trước nội dung 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iết học sau: </a:t>
              </a:r>
              <a:r>
                <a:rPr lang="vi-VN" sz="4000" b="1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 hiểu cách viết đoạn văn liên tưởng </a:t>
              </a:r>
              <a:r>
                <a:rPr lang="en-US" sz="4000" i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(SGK – tr.83)</a:t>
              </a:r>
              <a:endPara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xmlns="" id="{EB79C48C-CEE6-FD80-1914-184DC8351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194711" y="822910"/>
              <a:ext cx="3587522" cy="755108"/>
            </a:xfrm>
            <a:prstGeom prst="rect">
              <a:avLst/>
            </a:prstGeom>
          </p:spPr>
        </p:pic>
      </p:grpSp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46A7329B-6D2E-32C3-EE4D-88FC3AE22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00560" y="6142442"/>
            <a:ext cx="3986033" cy="4478688"/>
          </a:xfrm>
          <a:prstGeom prst="rect">
            <a:avLst/>
          </a:prstGeom>
        </p:spPr>
      </p:pic>
      <p:sp>
        <p:nvSpPr>
          <p:cNvPr id="24" name="Freeform 24"/>
          <p:cNvSpPr/>
          <p:nvPr/>
        </p:nvSpPr>
        <p:spPr>
          <a:xfrm>
            <a:off x="16459200" y="638804"/>
            <a:ext cx="1374077" cy="1338008"/>
          </a:xfrm>
          <a:custGeom>
            <a:avLst/>
            <a:gdLst/>
            <a:ahLst/>
            <a:cxnLst/>
            <a:rect l="l" t="t" r="r" b="b"/>
            <a:pathLst>
              <a:path w="1374077" h="1338008">
                <a:moveTo>
                  <a:pt x="0" y="0"/>
                </a:moveTo>
                <a:lnTo>
                  <a:pt x="1374078" y="0"/>
                </a:lnTo>
                <a:lnTo>
                  <a:pt x="1374078" y="1338008"/>
                </a:lnTo>
                <a:lnTo>
                  <a:pt x="0" y="1338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6459199" y="8708256"/>
            <a:ext cx="1374077" cy="1338008"/>
          </a:xfrm>
          <a:custGeom>
            <a:avLst/>
            <a:gdLst/>
            <a:ahLst/>
            <a:cxnLst/>
            <a:rect l="l" t="t" r="r" b="b"/>
            <a:pathLst>
              <a:path w="1374077" h="1338008">
                <a:moveTo>
                  <a:pt x="0" y="0"/>
                </a:moveTo>
                <a:lnTo>
                  <a:pt x="1374077" y="0"/>
                </a:lnTo>
                <a:lnTo>
                  <a:pt x="1374077" y="1338008"/>
                </a:lnTo>
                <a:lnTo>
                  <a:pt x="0" y="1338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1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94505" y="622994"/>
            <a:ext cx="2852715" cy="2852715"/>
          </a:xfrm>
          <a:custGeom>
            <a:avLst/>
            <a:gdLst/>
            <a:ahLst/>
            <a:cxnLst/>
            <a:rect l="l" t="t" r="r" b="b"/>
            <a:pathLst>
              <a:path w="2852715" h="2852715">
                <a:moveTo>
                  <a:pt x="0" y="0"/>
                </a:moveTo>
                <a:lnTo>
                  <a:pt x="2852715" y="0"/>
                </a:lnTo>
                <a:lnTo>
                  <a:pt x="2852715" y="2852715"/>
                </a:lnTo>
                <a:lnTo>
                  <a:pt x="0" y="2852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110734" y="1758301"/>
            <a:ext cx="16066532" cy="7499999"/>
            <a:chOff x="0" y="0"/>
            <a:chExt cx="5141601" cy="2400145"/>
          </a:xfrm>
        </p:grpSpPr>
        <p:sp>
          <p:nvSpPr>
            <p:cNvPr id="16" name="Freeform 16"/>
            <p:cNvSpPr/>
            <p:nvPr/>
          </p:nvSpPr>
          <p:spPr>
            <a:xfrm>
              <a:off x="92710" y="106680"/>
              <a:ext cx="5037461" cy="2280765"/>
            </a:xfrm>
            <a:custGeom>
              <a:avLst/>
              <a:gdLst/>
              <a:ahLst/>
              <a:cxnLst/>
              <a:rect l="l" t="t" r="r" b="b"/>
              <a:pathLst>
                <a:path w="5037461" h="2280765">
                  <a:moveTo>
                    <a:pt x="5010791" y="2091535"/>
                  </a:moveTo>
                  <a:cubicBezTo>
                    <a:pt x="5010791" y="2179165"/>
                    <a:pt x="4934591" y="2250285"/>
                    <a:pt x="4853311" y="2250285"/>
                  </a:cubicBezTo>
                  <a:lnTo>
                    <a:pt x="66040" y="2250285"/>
                  </a:lnTo>
                  <a:cubicBezTo>
                    <a:pt x="43180" y="2250285"/>
                    <a:pt x="20320" y="2245205"/>
                    <a:pt x="0" y="2236315"/>
                  </a:cubicBezTo>
                  <a:cubicBezTo>
                    <a:pt x="26670" y="2264255"/>
                    <a:pt x="63500" y="2280765"/>
                    <a:pt x="126234" y="2280765"/>
                  </a:cubicBezTo>
                  <a:lnTo>
                    <a:pt x="4891411" y="2280765"/>
                  </a:lnTo>
                  <a:cubicBezTo>
                    <a:pt x="4971421" y="2280765"/>
                    <a:pt x="5037461" y="2214725"/>
                    <a:pt x="5037461" y="2134715"/>
                  </a:cubicBezTo>
                  <a:lnTo>
                    <a:pt x="5037461" y="95250"/>
                  </a:lnTo>
                  <a:cubicBezTo>
                    <a:pt x="5037461" y="58420"/>
                    <a:pt x="5023491" y="25400"/>
                    <a:pt x="5001901" y="0"/>
                  </a:cubicBezTo>
                  <a:cubicBezTo>
                    <a:pt x="5008251" y="16510"/>
                    <a:pt x="5010791" y="34290"/>
                    <a:pt x="5010791" y="52070"/>
                  </a:cubicBezTo>
                  <a:lnTo>
                    <a:pt x="5010791" y="209153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700" y="12700"/>
              <a:ext cx="5076831" cy="2331565"/>
            </a:xfrm>
            <a:custGeom>
              <a:avLst/>
              <a:gdLst/>
              <a:ahLst/>
              <a:cxnLst/>
              <a:rect l="l" t="t" r="r" b="b"/>
              <a:pathLst>
                <a:path w="5076831" h="2331565">
                  <a:moveTo>
                    <a:pt x="146050" y="2331565"/>
                  </a:moveTo>
                  <a:lnTo>
                    <a:pt x="4930781" y="2331565"/>
                  </a:lnTo>
                  <a:cubicBezTo>
                    <a:pt x="5010791" y="2331565"/>
                    <a:pt x="5076831" y="2265525"/>
                    <a:pt x="5076831" y="2185515"/>
                  </a:cubicBezTo>
                  <a:lnTo>
                    <a:pt x="5076831" y="146050"/>
                  </a:lnTo>
                  <a:cubicBezTo>
                    <a:pt x="5076831" y="66040"/>
                    <a:pt x="5010791" y="0"/>
                    <a:pt x="49307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85515"/>
                  </a:lnTo>
                  <a:cubicBezTo>
                    <a:pt x="0" y="2266795"/>
                    <a:pt x="66040" y="2331565"/>
                    <a:pt x="146050" y="23315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5141601" cy="2400145"/>
            </a:xfrm>
            <a:custGeom>
              <a:avLst/>
              <a:gdLst/>
              <a:ahLst/>
              <a:cxnLst/>
              <a:rect l="l" t="t" r="r" b="b"/>
              <a:pathLst>
                <a:path w="5141601" h="2400145">
                  <a:moveTo>
                    <a:pt x="5078101" y="74930"/>
                  </a:moveTo>
                  <a:cubicBezTo>
                    <a:pt x="5050162" y="30480"/>
                    <a:pt x="5000631" y="0"/>
                    <a:pt x="49434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198215"/>
                  </a:lnTo>
                  <a:cubicBezTo>
                    <a:pt x="0" y="2250285"/>
                    <a:pt x="25400" y="2296005"/>
                    <a:pt x="63500" y="2325215"/>
                  </a:cubicBezTo>
                  <a:cubicBezTo>
                    <a:pt x="91440" y="2369665"/>
                    <a:pt x="140970" y="2400145"/>
                    <a:pt x="223662" y="2400145"/>
                  </a:cubicBezTo>
                  <a:lnTo>
                    <a:pt x="4982851" y="2400145"/>
                  </a:lnTo>
                  <a:cubicBezTo>
                    <a:pt x="5070481" y="2400145"/>
                    <a:pt x="5141601" y="2329025"/>
                    <a:pt x="5141601" y="2241395"/>
                  </a:cubicBezTo>
                  <a:lnTo>
                    <a:pt x="5141601" y="201930"/>
                  </a:lnTo>
                  <a:cubicBezTo>
                    <a:pt x="5141601" y="149860"/>
                    <a:pt x="5116201" y="104140"/>
                    <a:pt x="5078101" y="74930"/>
                  </a:cubicBezTo>
                  <a:close/>
                  <a:moveTo>
                    <a:pt x="12700" y="21982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943481" y="12700"/>
                  </a:lnTo>
                  <a:cubicBezTo>
                    <a:pt x="5023491" y="12700"/>
                    <a:pt x="5089531" y="78740"/>
                    <a:pt x="5089531" y="158750"/>
                  </a:cubicBezTo>
                  <a:lnTo>
                    <a:pt x="5089531" y="2198215"/>
                  </a:lnTo>
                  <a:cubicBezTo>
                    <a:pt x="5089531" y="2278225"/>
                    <a:pt x="5023491" y="2344265"/>
                    <a:pt x="4943481" y="2344265"/>
                  </a:cubicBezTo>
                  <a:lnTo>
                    <a:pt x="158750" y="2344265"/>
                  </a:lnTo>
                  <a:cubicBezTo>
                    <a:pt x="78740" y="2344265"/>
                    <a:pt x="12700" y="2279495"/>
                    <a:pt x="12700" y="2198215"/>
                  </a:cubicBezTo>
                  <a:close/>
                  <a:moveTo>
                    <a:pt x="5130171" y="2241395"/>
                  </a:moveTo>
                  <a:cubicBezTo>
                    <a:pt x="5130171" y="2321405"/>
                    <a:pt x="5062861" y="2387445"/>
                    <a:pt x="4982851" y="2387445"/>
                  </a:cubicBezTo>
                  <a:lnTo>
                    <a:pt x="223662" y="2387445"/>
                  </a:lnTo>
                  <a:cubicBezTo>
                    <a:pt x="157480" y="2387445"/>
                    <a:pt x="120650" y="2370935"/>
                    <a:pt x="93980" y="2342995"/>
                  </a:cubicBezTo>
                  <a:cubicBezTo>
                    <a:pt x="114300" y="2351885"/>
                    <a:pt x="135890" y="2356965"/>
                    <a:pt x="160020" y="2356965"/>
                  </a:cubicBezTo>
                  <a:lnTo>
                    <a:pt x="4944751" y="2356965"/>
                  </a:lnTo>
                  <a:cubicBezTo>
                    <a:pt x="5032381" y="2356965"/>
                    <a:pt x="5103501" y="2285845"/>
                    <a:pt x="5103501" y="2198215"/>
                  </a:cubicBezTo>
                  <a:lnTo>
                    <a:pt x="5103501" y="158750"/>
                  </a:lnTo>
                  <a:cubicBezTo>
                    <a:pt x="5103501" y="140970"/>
                    <a:pt x="5099691" y="123190"/>
                    <a:pt x="5094611" y="106680"/>
                  </a:cubicBezTo>
                  <a:cubicBezTo>
                    <a:pt x="5116201" y="132080"/>
                    <a:pt x="5130171" y="165100"/>
                    <a:pt x="5130171" y="201930"/>
                  </a:cubicBezTo>
                  <a:lnTo>
                    <a:pt x="5130171" y="224139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384206" y="1238250"/>
            <a:ext cx="2852715" cy="1741882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5509527" y="1613307"/>
            <a:ext cx="1755046" cy="1241601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1"/>
                </a:lnTo>
                <a:lnTo>
                  <a:pt x="0" y="204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52400" y="8602113"/>
            <a:ext cx="2852715" cy="1312373"/>
          </a:xfrm>
          <a:custGeom>
            <a:avLst/>
            <a:gdLst/>
            <a:ahLst/>
            <a:cxnLst/>
            <a:rect l="l" t="t" r="r" b="b"/>
            <a:pathLst>
              <a:path w="4331691" h="2087088">
                <a:moveTo>
                  <a:pt x="0" y="0"/>
                </a:moveTo>
                <a:lnTo>
                  <a:pt x="4331691" y="0"/>
                </a:lnTo>
                <a:lnTo>
                  <a:pt x="4331691" y="2087088"/>
                </a:lnTo>
                <a:lnTo>
                  <a:pt x="0" y="2087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6"/>
          <p:cNvSpPr/>
          <p:nvPr/>
        </p:nvSpPr>
        <p:spPr>
          <a:xfrm flipH="1">
            <a:off x="15612293" y="7432093"/>
            <a:ext cx="1919081" cy="2179104"/>
          </a:xfrm>
          <a:custGeom>
            <a:avLst/>
            <a:gdLst/>
            <a:ahLst/>
            <a:cxnLst/>
            <a:rect l="l" t="t" r="r" b="b"/>
            <a:pathLst>
              <a:path w="3347974" h="3474312">
                <a:moveTo>
                  <a:pt x="3347973" y="0"/>
                </a:moveTo>
                <a:lnTo>
                  <a:pt x="0" y="0"/>
                </a:lnTo>
                <a:lnTo>
                  <a:pt x="0" y="3474313"/>
                </a:lnTo>
                <a:lnTo>
                  <a:pt x="3347973" y="3474313"/>
                </a:lnTo>
                <a:lnTo>
                  <a:pt x="33479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xmlns="" id="{99E39CB3-86A2-B31D-E187-E0A086F8BD1B}"/>
              </a:ext>
            </a:extLst>
          </p:cNvPr>
          <p:cNvSpPr txBox="1"/>
          <p:nvPr/>
        </p:nvSpPr>
        <p:spPr>
          <a:xfrm>
            <a:off x="1843218" y="3706888"/>
            <a:ext cx="1460156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ƠN CÁC EM ĐÃ CHÚ Ý LẮNG NGHE, HẸN GẶP LẠI!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84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10886" y="9563100"/>
            <a:ext cx="810841" cy="761404"/>
          </a:xfrm>
          <a:custGeom>
            <a:avLst/>
            <a:gdLst/>
            <a:ahLst/>
            <a:cxnLst/>
            <a:rect l="l" t="t" r="r" b="b"/>
            <a:pathLst>
              <a:path w="2864621" h="2864621">
                <a:moveTo>
                  <a:pt x="0" y="0"/>
                </a:moveTo>
                <a:lnTo>
                  <a:pt x="2864621" y="0"/>
                </a:lnTo>
                <a:lnTo>
                  <a:pt x="2864621" y="2864621"/>
                </a:lnTo>
                <a:lnTo>
                  <a:pt x="0" y="2864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7132311" y="9247075"/>
            <a:ext cx="1131104" cy="1039925"/>
          </a:xfrm>
          <a:custGeom>
            <a:avLst/>
            <a:gdLst/>
            <a:ahLst/>
            <a:cxnLst/>
            <a:rect l="l" t="t" r="r" b="b"/>
            <a:pathLst>
              <a:path w="1856724" h="1545723">
                <a:moveTo>
                  <a:pt x="0" y="0"/>
                </a:moveTo>
                <a:lnTo>
                  <a:pt x="1856724" y="0"/>
                </a:lnTo>
                <a:lnTo>
                  <a:pt x="1856724" y="1545723"/>
                </a:lnTo>
                <a:lnTo>
                  <a:pt x="0" y="1545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9B5A7D86-A7BA-7F90-96A4-E01D58591B87}"/>
              </a:ext>
            </a:extLst>
          </p:cNvPr>
          <p:cNvSpPr/>
          <p:nvPr/>
        </p:nvSpPr>
        <p:spPr>
          <a:xfrm rot="10800000">
            <a:off x="6566348" y="1028700"/>
            <a:ext cx="10692947" cy="8458200"/>
          </a:xfrm>
          <a:custGeom>
            <a:avLst/>
            <a:gdLst/>
            <a:ahLst/>
            <a:cxnLst/>
            <a:rect l="l" t="t" r="r" b="b"/>
            <a:pathLst>
              <a:path w="2816250" h="2167467">
                <a:moveTo>
                  <a:pt x="36925" y="0"/>
                </a:moveTo>
                <a:lnTo>
                  <a:pt x="2779325" y="0"/>
                </a:lnTo>
                <a:cubicBezTo>
                  <a:pt x="2789118" y="0"/>
                  <a:pt x="2798510" y="3890"/>
                  <a:pt x="2805435" y="10815"/>
                </a:cubicBezTo>
                <a:cubicBezTo>
                  <a:pt x="2812359" y="17740"/>
                  <a:pt x="2816250" y="27132"/>
                  <a:pt x="2816250" y="36925"/>
                </a:cubicBezTo>
                <a:lnTo>
                  <a:pt x="2816250" y="2130542"/>
                </a:lnTo>
                <a:cubicBezTo>
                  <a:pt x="2816250" y="2140335"/>
                  <a:pt x="2812359" y="2149727"/>
                  <a:pt x="2805435" y="2156652"/>
                </a:cubicBezTo>
                <a:cubicBezTo>
                  <a:pt x="2798510" y="2163576"/>
                  <a:pt x="2789118" y="2167467"/>
                  <a:pt x="2779325" y="2167467"/>
                </a:cubicBezTo>
                <a:lnTo>
                  <a:pt x="36925" y="2167467"/>
                </a:lnTo>
                <a:cubicBezTo>
                  <a:pt x="27132" y="2167467"/>
                  <a:pt x="17740" y="2163576"/>
                  <a:pt x="10815" y="2156652"/>
                </a:cubicBezTo>
                <a:cubicBezTo>
                  <a:pt x="3890" y="2149727"/>
                  <a:pt x="0" y="2140335"/>
                  <a:pt x="0" y="2130542"/>
                </a:cubicBezTo>
                <a:lnTo>
                  <a:pt x="0" y="36925"/>
                </a:lnTo>
                <a:cubicBezTo>
                  <a:pt x="0" y="27132"/>
                  <a:pt x="3890" y="17740"/>
                  <a:pt x="10815" y="10815"/>
                </a:cubicBezTo>
                <a:cubicBezTo>
                  <a:pt x="17740" y="3890"/>
                  <a:pt x="27132" y="0"/>
                  <a:pt x="3692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4428F1E-60E2-7FF9-4195-630E73078E6D}"/>
              </a:ext>
            </a:extLst>
          </p:cNvPr>
          <p:cNvGrpSpPr/>
          <p:nvPr/>
        </p:nvGrpSpPr>
        <p:grpSpPr>
          <a:xfrm>
            <a:off x="8538138" y="1851858"/>
            <a:ext cx="6749352" cy="1206686"/>
            <a:chOff x="8286895" y="1846073"/>
            <a:chExt cx="6749352" cy="1206686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E76D9C43-F215-1D8A-5706-AC09DF0EAF7D}"/>
                </a:ext>
              </a:extLst>
            </p:cNvPr>
            <p:cNvSpPr/>
            <p:nvPr/>
          </p:nvSpPr>
          <p:spPr>
            <a:xfrm>
              <a:off x="8286895" y="1846073"/>
              <a:ext cx="6749352" cy="1206686"/>
            </a:xfrm>
            <a:custGeom>
              <a:avLst/>
              <a:gdLst/>
              <a:ahLst/>
              <a:cxnLst/>
              <a:rect l="l" t="t" r="r" b="b"/>
              <a:pathLst>
                <a:path w="1838701" h="258118">
                  <a:moveTo>
                    <a:pt x="56556" y="0"/>
                  </a:moveTo>
                  <a:lnTo>
                    <a:pt x="1782144" y="0"/>
                  </a:lnTo>
                  <a:cubicBezTo>
                    <a:pt x="1813380" y="0"/>
                    <a:pt x="1838701" y="25321"/>
                    <a:pt x="1838701" y="56556"/>
                  </a:cubicBezTo>
                  <a:lnTo>
                    <a:pt x="1838701" y="201561"/>
                  </a:lnTo>
                  <a:cubicBezTo>
                    <a:pt x="1838701" y="232797"/>
                    <a:pt x="1813380" y="258118"/>
                    <a:pt x="1782144" y="258118"/>
                  </a:cubicBezTo>
                  <a:lnTo>
                    <a:pt x="56556" y="258118"/>
                  </a:lnTo>
                  <a:cubicBezTo>
                    <a:pt x="25321" y="258118"/>
                    <a:pt x="0" y="232797"/>
                    <a:pt x="0" y="201561"/>
                  </a:cubicBezTo>
                  <a:lnTo>
                    <a:pt x="0" y="56556"/>
                  </a:lnTo>
                  <a:cubicBezTo>
                    <a:pt x="0" y="25321"/>
                    <a:pt x="25321" y="0"/>
                    <a:pt x="56556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70C8D5-62E0-4FC7-AD42-73C996C31A9F}"/>
                </a:ext>
              </a:extLst>
            </p:cNvPr>
            <p:cNvSpPr txBox="1"/>
            <p:nvPr/>
          </p:nvSpPr>
          <p:spPr>
            <a:xfrm>
              <a:off x="8672855" y="2047255"/>
              <a:ext cx="5977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D324EB-C31B-8CD9-BCFE-BBA471CA6C56}"/>
              </a:ext>
            </a:extLst>
          </p:cNvPr>
          <p:cNvSpPr txBox="1"/>
          <p:nvPr/>
        </p:nvSpPr>
        <p:spPr>
          <a:xfrm>
            <a:off x="6941313" y="3307708"/>
            <a:ext cx="9670287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thành các nhóm.</a:t>
            </a:r>
          </a:p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cùng nhau tham gia 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 trò chơi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sự hướng dẫn của GV thông qua link dưới đây:</a:t>
            </a:r>
            <a:endParaRPr lang="vi-VN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xmlns="" id="{D529D056-7A3B-F2C8-54B8-4A64228729ED}"/>
              </a:ext>
            </a:extLst>
          </p:cNvPr>
          <p:cNvSpPr/>
          <p:nvPr/>
        </p:nvSpPr>
        <p:spPr>
          <a:xfrm>
            <a:off x="831122" y="1028699"/>
            <a:ext cx="5224073" cy="8458200"/>
          </a:xfrm>
          <a:custGeom>
            <a:avLst/>
            <a:gdLst/>
            <a:ahLst/>
            <a:cxnLst/>
            <a:rect l="l" t="t" r="r" b="b"/>
            <a:pathLst>
              <a:path w="1375888" h="2069539">
                <a:moveTo>
                  <a:pt x="75580" y="0"/>
                </a:moveTo>
                <a:lnTo>
                  <a:pt x="1300307" y="0"/>
                </a:lnTo>
                <a:cubicBezTo>
                  <a:pt x="1320352" y="0"/>
                  <a:pt x="1339577" y="7963"/>
                  <a:pt x="1353751" y="22137"/>
                </a:cubicBezTo>
                <a:cubicBezTo>
                  <a:pt x="1367925" y="36311"/>
                  <a:pt x="1375888" y="55535"/>
                  <a:pt x="1375888" y="75580"/>
                </a:cubicBezTo>
                <a:lnTo>
                  <a:pt x="1375888" y="1993959"/>
                </a:lnTo>
                <a:cubicBezTo>
                  <a:pt x="1375888" y="2014004"/>
                  <a:pt x="1367925" y="2033228"/>
                  <a:pt x="1353751" y="2047402"/>
                </a:cubicBezTo>
                <a:cubicBezTo>
                  <a:pt x="1339577" y="2061576"/>
                  <a:pt x="1320352" y="2069539"/>
                  <a:pt x="1300307" y="2069539"/>
                </a:cubicBezTo>
                <a:lnTo>
                  <a:pt x="75580" y="2069539"/>
                </a:lnTo>
                <a:cubicBezTo>
                  <a:pt x="55535" y="2069539"/>
                  <a:pt x="36311" y="2061576"/>
                  <a:pt x="22137" y="2047402"/>
                </a:cubicBezTo>
                <a:cubicBezTo>
                  <a:pt x="7963" y="2033228"/>
                  <a:pt x="0" y="2014004"/>
                  <a:pt x="0" y="1993959"/>
                </a:cubicBezTo>
                <a:lnTo>
                  <a:pt x="0" y="75580"/>
                </a:lnTo>
                <a:cubicBezTo>
                  <a:pt x="0" y="55535"/>
                  <a:pt x="7963" y="36311"/>
                  <a:pt x="22137" y="22137"/>
                </a:cubicBezTo>
                <a:cubicBezTo>
                  <a:pt x="36311" y="7963"/>
                  <a:pt x="55535" y="0"/>
                  <a:pt x="7558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2326F4-E778-2227-7EA9-1D936031896B}"/>
              </a:ext>
            </a:extLst>
          </p:cNvPr>
          <p:cNvSpPr txBox="1"/>
          <p:nvPr/>
        </p:nvSpPr>
        <p:spPr>
          <a:xfrm>
            <a:off x="1028705" y="4526738"/>
            <a:ext cx="4985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241890FF-C31E-F105-13D8-D964F79B0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09" y="1416793"/>
            <a:ext cx="2721851" cy="2721851"/>
          </a:xfrm>
          <a:prstGeom prst="rect">
            <a:avLst/>
          </a:prstGeom>
        </p:spPr>
      </p:pic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83E91410-D707-91FC-B786-50343CC2B638}"/>
              </a:ext>
            </a:extLst>
          </p:cNvPr>
          <p:cNvSpPr/>
          <p:nvPr/>
        </p:nvSpPr>
        <p:spPr>
          <a:xfrm>
            <a:off x="6080745" y="499294"/>
            <a:ext cx="1066800" cy="1206685"/>
          </a:xfrm>
          <a:custGeom>
            <a:avLst/>
            <a:gdLst/>
            <a:ahLst/>
            <a:cxnLst/>
            <a:rect l="l" t="t" r="r" b="b"/>
            <a:pathLst>
              <a:path w="922659" h="1135029">
                <a:moveTo>
                  <a:pt x="0" y="0"/>
                </a:moveTo>
                <a:lnTo>
                  <a:pt x="922659" y="0"/>
                </a:lnTo>
                <a:lnTo>
                  <a:pt x="922659" y="1135028"/>
                </a:lnTo>
                <a:lnTo>
                  <a:pt x="0" y="11350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51038" b="-88100"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83DC128C-7775-5AD0-8EA7-608526D3EE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23095" y="6163088"/>
            <a:ext cx="4640126" cy="41239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247336-23BB-19BE-FC7B-E88AD5124211}"/>
              </a:ext>
            </a:extLst>
          </p:cNvPr>
          <p:cNvSpPr txBox="1"/>
          <p:nvPr/>
        </p:nvSpPr>
        <p:spPr>
          <a:xfrm>
            <a:off x="7639489" y="7015789"/>
            <a:ext cx="854664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000" u="sng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https://quizizz.com/join?gc=707258&amp;source=liveDashboard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35615" y="0"/>
            <a:ext cx="1393071" cy="1052215"/>
          </a:xfrm>
          <a:custGeom>
            <a:avLst/>
            <a:gdLst/>
            <a:ahLst/>
            <a:cxnLst/>
            <a:rect l="l" t="t" r="r" b="b"/>
            <a:pathLst>
              <a:path w="1856724" h="1545723">
                <a:moveTo>
                  <a:pt x="0" y="0"/>
                </a:moveTo>
                <a:lnTo>
                  <a:pt x="1856724" y="0"/>
                </a:lnTo>
                <a:lnTo>
                  <a:pt x="1856724" y="1545723"/>
                </a:lnTo>
                <a:lnTo>
                  <a:pt x="0" y="1545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6">
            <a:extLst>
              <a:ext uri="{FF2B5EF4-FFF2-40B4-BE49-F238E27FC236}">
                <a16:creationId xmlns:a16="http://schemas.microsoft.com/office/drawing/2014/main" xmlns="" id="{E9653802-2D04-E8FD-7413-7A2B2840E94B}"/>
              </a:ext>
            </a:extLst>
          </p:cNvPr>
          <p:cNvSpPr/>
          <p:nvPr/>
        </p:nvSpPr>
        <p:spPr>
          <a:xfrm>
            <a:off x="17107368" y="-28898"/>
            <a:ext cx="1131104" cy="1768812"/>
          </a:xfrm>
          <a:custGeom>
            <a:avLst/>
            <a:gdLst/>
            <a:ahLst/>
            <a:cxnLst/>
            <a:rect l="l" t="t" r="r" b="b"/>
            <a:pathLst>
              <a:path w="2073126" h="3552084">
                <a:moveTo>
                  <a:pt x="0" y="0"/>
                </a:moveTo>
                <a:lnTo>
                  <a:pt x="2073126" y="0"/>
                </a:lnTo>
                <a:lnTo>
                  <a:pt x="2073126" y="3552084"/>
                </a:lnTo>
                <a:lnTo>
                  <a:pt x="0" y="35520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-381000" y="9144305"/>
            <a:ext cx="1374077" cy="1338008"/>
          </a:xfrm>
          <a:custGeom>
            <a:avLst/>
            <a:gdLst/>
            <a:ahLst/>
            <a:cxnLst/>
            <a:rect l="l" t="t" r="r" b="b"/>
            <a:pathLst>
              <a:path w="1374077" h="1338008">
                <a:moveTo>
                  <a:pt x="0" y="0"/>
                </a:moveTo>
                <a:lnTo>
                  <a:pt x="1374077" y="0"/>
                </a:lnTo>
                <a:lnTo>
                  <a:pt x="1374077" y="1338008"/>
                </a:lnTo>
                <a:lnTo>
                  <a:pt x="0" y="1338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908480" y="8948992"/>
            <a:ext cx="1374077" cy="1338008"/>
          </a:xfrm>
          <a:custGeom>
            <a:avLst/>
            <a:gdLst/>
            <a:ahLst/>
            <a:cxnLst/>
            <a:rect l="l" t="t" r="r" b="b"/>
            <a:pathLst>
              <a:path w="1374077" h="1338008">
                <a:moveTo>
                  <a:pt x="0" y="0"/>
                </a:moveTo>
                <a:lnTo>
                  <a:pt x="1374077" y="0"/>
                </a:lnTo>
                <a:lnTo>
                  <a:pt x="1374077" y="1338008"/>
                </a:lnTo>
                <a:lnTo>
                  <a:pt x="0" y="1338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7139557" y="0"/>
            <a:ext cx="1143000" cy="1364074"/>
          </a:xfrm>
          <a:custGeom>
            <a:avLst/>
            <a:gdLst/>
            <a:ahLst/>
            <a:cxnLst/>
            <a:rect l="l" t="t" r="r" b="b"/>
            <a:pathLst>
              <a:path w="4032504" h="4114800">
                <a:moveTo>
                  <a:pt x="0" y="0"/>
                </a:moveTo>
                <a:lnTo>
                  <a:pt x="4032504" y="0"/>
                </a:lnTo>
                <a:lnTo>
                  <a:pt x="403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0BB24AB5-05A9-02A9-DDE6-E8B44A4F866C}"/>
              </a:ext>
            </a:extLst>
          </p:cNvPr>
          <p:cNvSpPr/>
          <p:nvPr/>
        </p:nvSpPr>
        <p:spPr>
          <a:xfrm>
            <a:off x="-32657" y="1028701"/>
            <a:ext cx="11565354" cy="2057399"/>
          </a:xfrm>
          <a:prstGeom prst="homePlate">
            <a:avLst/>
          </a:prstGeom>
          <a:solidFill>
            <a:srgbClr val="FEFF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0A5C8D-EB3A-6219-CB1D-788CF94CC034}"/>
              </a:ext>
            </a:extLst>
          </p:cNvPr>
          <p:cNvSpPr txBox="1"/>
          <p:nvPr/>
        </p:nvSpPr>
        <p:spPr>
          <a:xfrm>
            <a:off x="533400" y="3516470"/>
            <a:ext cx="17221199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2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LUYỆN TỪ VÀ CÂU</a:t>
            </a:r>
            <a:r>
              <a:rPr lang="en-US" sz="8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 NGỮ CHỈ PHƯƠNG TIỆN</a:t>
            </a:r>
            <a:endParaRPr lang="en-US" sz="8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DE1EBFA3-EAA4-117C-9301-EF63A7BBD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920681" y="7720951"/>
            <a:ext cx="10446638" cy="28467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9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97200" y="-12339"/>
            <a:ext cx="2590800" cy="1905000"/>
          </a:xfrm>
          <a:custGeom>
            <a:avLst/>
            <a:gdLst/>
            <a:ahLst/>
            <a:cxnLst/>
            <a:rect l="l" t="t" r="r" b="b"/>
            <a:pathLst>
              <a:path w="4783679" h="4783679">
                <a:moveTo>
                  <a:pt x="0" y="0"/>
                </a:moveTo>
                <a:lnTo>
                  <a:pt x="4783679" y="0"/>
                </a:lnTo>
                <a:lnTo>
                  <a:pt x="4783679" y="4783679"/>
                </a:lnTo>
                <a:lnTo>
                  <a:pt x="0" y="478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-108276" y="104069"/>
            <a:ext cx="1086086" cy="978101"/>
          </a:xfrm>
          <a:custGeom>
            <a:avLst/>
            <a:gdLst/>
            <a:ahLst/>
            <a:cxnLst/>
            <a:rect l="l" t="t" r="r" b="b"/>
            <a:pathLst>
              <a:path w="1374077" h="1338008">
                <a:moveTo>
                  <a:pt x="0" y="0"/>
                </a:moveTo>
                <a:lnTo>
                  <a:pt x="1374078" y="0"/>
                </a:lnTo>
                <a:lnTo>
                  <a:pt x="1374078" y="1338008"/>
                </a:lnTo>
                <a:lnTo>
                  <a:pt x="0" y="1338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31B111-66B2-D3BE-7F00-BCF64594F903}"/>
              </a:ext>
            </a:extLst>
          </p:cNvPr>
          <p:cNvGrpSpPr/>
          <p:nvPr/>
        </p:nvGrpSpPr>
        <p:grpSpPr>
          <a:xfrm>
            <a:off x="653785" y="2366106"/>
            <a:ext cx="8058604" cy="3411800"/>
            <a:chOff x="593053" y="1889100"/>
            <a:chExt cx="8058604" cy="3411800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D6F22100-BBB3-4242-BAF3-A06498CA22FE}"/>
                </a:ext>
              </a:extLst>
            </p:cNvPr>
            <p:cNvSpPr/>
            <p:nvPr/>
          </p:nvSpPr>
          <p:spPr>
            <a:xfrm>
              <a:off x="593053" y="1889100"/>
              <a:ext cx="8058604" cy="3411800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C8AF93A-ED59-0038-6562-CB77F9DB1A06}"/>
                </a:ext>
              </a:extLst>
            </p:cNvPr>
            <p:cNvSpPr txBox="1"/>
            <p:nvPr/>
          </p:nvSpPr>
          <p:spPr>
            <a:xfrm>
              <a:off x="917077" y="2218433"/>
              <a:ext cx="7410556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1: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Xếp các trạng ngữ của mỗi câu trong các đoạn văn vào nhóm thích hợp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E8BA89C-307A-DAF7-F020-FBD102C7DAAC}"/>
              </a:ext>
            </a:extLst>
          </p:cNvPr>
          <p:cNvGrpSpPr/>
          <p:nvPr/>
        </p:nvGrpSpPr>
        <p:grpSpPr>
          <a:xfrm>
            <a:off x="9236584" y="2363665"/>
            <a:ext cx="8397631" cy="3411800"/>
            <a:chOff x="8935861" y="2543079"/>
            <a:chExt cx="8397631" cy="34118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9ADAC929-FD22-4DFD-501A-D96C8DFC91BC}"/>
                </a:ext>
              </a:extLst>
            </p:cNvPr>
            <p:cNvSpPr/>
            <p:nvPr/>
          </p:nvSpPr>
          <p:spPr>
            <a:xfrm>
              <a:off x="8935861" y="2543079"/>
              <a:ext cx="8397631" cy="3411800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xmlns="" id="{47EE9E97-E6DE-4ED8-4BDD-AAC9AE4A0190}"/>
                </a:ext>
              </a:extLst>
            </p:cNvPr>
            <p:cNvSpPr txBox="1"/>
            <p:nvPr/>
          </p:nvSpPr>
          <p:spPr>
            <a:xfrm>
              <a:off x="9470038" y="3776408"/>
              <a:ext cx="1427885" cy="142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B80BABA-4062-5AA4-9F4A-642CC8D45881}"/>
                </a:ext>
              </a:extLst>
            </p:cNvPr>
            <p:cNvSpPr txBox="1"/>
            <p:nvPr/>
          </p:nvSpPr>
          <p:spPr>
            <a:xfrm>
              <a:off x="9470038" y="2872411"/>
              <a:ext cx="7299845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2: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Đặt câu hỏi cho trạng ngữ chỉ phương tiện của mỗi câu dưới đây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87B2A39-DF09-D7AD-7CD8-9F966B282413}"/>
              </a:ext>
            </a:extLst>
          </p:cNvPr>
          <p:cNvGrpSpPr/>
          <p:nvPr/>
        </p:nvGrpSpPr>
        <p:grpSpPr>
          <a:xfrm>
            <a:off x="3764530" y="0"/>
            <a:ext cx="10758940" cy="1735078"/>
            <a:chOff x="3677277" y="831974"/>
            <a:chExt cx="10758940" cy="173507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xmlns="" id="{50233BD3-E5EE-0DE5-EFAA-39E17C777C8C}"/>
                </a:ext>
              </a:extLst>
            </p:cNvPr>
            <p:cNvSpPr/>
            <p:nvPr/>
          </p:nvSpPr>
          <p:spPr>
            <a:xfrm>
              <a:off x="3677277" y="831974"/>
              <a:ext cx="10758940" cy="1735078"/>
            </a:xfrm>
            <a:custGeom>
              <a:avLst/>
              <a:gdLst/>
              <a:ahLst/>
              <a:cxnLst/>
              <a:rect l="l" t="t" r="r" b="b"/>
              <a:pathLst>
                <a:path w="7315200" h="1991047">
                  <a:moveTo>
                    <a:pt x="0" y="0"/>
                  </a:moveTo>
                  <a:lnTo>
                    <a:pt x="7315200" y="0"/>
                  </a:lnTo>
                  <a:lnTo>
                    <a:pt x="7315200" y="1991046"/>
                  </a:lnTo>
                  <a:lnTo>
                    <a:pt x="0" y="19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t="-34305" b="-3286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B5FEF4F-D381-9A00-ABD9-BD3D0618C8FF}"/>
                </a:ext>
              </a:extLst>
            </p:cNvPr>
            <p:cNvSpPr txBox="1"/>
            <p:nvPr/>
          </p:nvSpPr>
          <p:spPr>
            <a:xfrm>
              <a:off x="4820277" y="1188146"/>
              <a:ext cx="8472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 DUNG BÀI HỌC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AE9D72A-5555-42AB-C564-63F1A0B0D240}"/>
              </a:ext>
            </a:extLst>
          </p:cNvPr>
          <p:cNvGrpSpPr/>
          <p:nvPr/>
        </p:nvGrpSpPr>
        <p:grpSpPr>
          <a:xfrm>
            <a:off x="653785" y="6169263"/>
            <a:ext cx="8030803" cy="3546236"/>
            <a:chOff x="620854" y="2244226"/>
            <a:chExt cx="8030803" cy="3546236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F53F044E-2D51-A969-90C4-DB98577A1846}"/>
                </a:ext>
              </a:extLst>
            </p:cNvPr>
            <p:cNvSpPr/>
            <p:nvPr/>
          </p:nvSpPr>
          <p:spPr>
            <a:xfrm>
              <a:off x="620854" y="2244226"/>
              <a:ext cx="8030803" cy="3546236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4D95DB9-1320-4340-EDA3-3DA67626DF13}"/>
                </a:ext>
              </a:extLst>
            </p:cNvPr>
            <p:cNvSpPr txBox="1"/>
            <p:nvPr/>
          </p:nvSpPr>
          <p:spPr>
            <a:xfrm>
              <a:off x="741239" y="2575997"/>
              <a:ext cx="7817834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3: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 em, trạng ngữ chỉ phương tiện bổ sung thông tin gì cho câu?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3A3B83F-5F2E-D927-2A3C-5D4205B29F73}"/>
              </a:ext>
            </a:extLst>
          </p:cNvPr>
          <p:cNvGrpSpPr/>
          <p:nvPr/>
        </p:nvGrpSpPr>
        <p:grpSpPr>
          <a:xfrm>
            <a:off x="9236584" y="6169263"/>
            <a:ext cx="8397631" cy="3546237"/>
            <a:chOff x="8935861" y="2898203"/>
            <a:chExt cx="8397631" cy="3546237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B1D47B67-BA20-42BD-6B5C-13B83C21DA19}"/>
                </a:ext>
              </a:extLst>
            </p:cNvPr>
            <p:cNvSpPr/>
            <p:nvPr/>
          </p:nvSpPr>
          <p:spPr>
            <a:xfrm>
              <a:off x="8935861" y="2898203"/>
              <a:ext cx="8397631" cy="3546237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xmlns="" id="{36C2FD90-87EE-9A38-30F7-A9DD8EA06AAE}"/>
                </a:ext>
              </a:extLst>
            </p:cNvPr>
            <p:cNvSpPr txBox="1"/>
            <p:nvPr/>
          </p:nvSpPr>
          <p:spPr>
            <a:xfrm>
              <a:off x="9470038" y="3776408"/>
              <a:ext cx="1427885" cy="142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0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6E2D584-2F6E-09C4-148C-B9E368A67FAA}"/>
                </a:ext>
              </a:extLst>
            </p:cNvPr>
            <p:cNvSpPr txBox="1"/>
            <p:nvPr/>
          </p:nvSpPr>
          <p:spPr>
            <a:xfrm>
              <a:off x="9025276" y="3229975"/>
              <a:ext cx="8218800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4: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 từ ngữ thích hợp để hoàn thành các câu có trạng ngữ chỉ phương tiện</a:t>
              </a:r>
              <a:endPara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88308" y="9249286"/>
            <a:ext cx="889501" cy="978101"/>
          </a:xfrm>
          <a:custGeom>
            <a:avLst/>
            <a:gdLst/>
            <a:ahLst/>
            <a:cxnLst/>
            <a:rect l="l" t="t" r="r" b="b"/>
            <a:pathLst>
              <a:path w="1374077" h="1338008">
                <a:moveTo>
                  <a:pt x="0" y="0"/>
                </a:moveTo>
                <a:lnTo>
                  <a:pt x="1374077" y="0"/>
                </a:lnTo>
                <a:lnTo>
                  <a:pt x="1374077" y="1338008"/>
                </a:lnTo>
                <a:lnTo>
                  <a:pt x="0" y="1338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37605"/>
            <a:ext cx="3520761" cy="3520761"/>
          </a:xfrm>
          <a:custGeom>
            <a:avLst/>
            <a:gdLst/>
            <a:ahLst/>
            <a:cxnLst/>
            <a:rect l="l" t="t" r="r" b="b"/>
            <a:pathLst>
              <a:path w="3520761" h="3520761">
                <a:moveTo>
                  <a:pt x="0" y="0"/>
                </a:moveTo>
                <a:lnTo>
                  <a:pt x="3520761" y="0"/>
                </a:lnTo>
                <a:lnTo>
                  <a:pt x="3520761" y="3520761"/>
                </a:lnTo>
                <a:lnTo>
                  <a:pt x="0" y="352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53640" y="1797985"/>
            <a:ext cx="14935200" cy="7499999"/>
            <a:chOff x="0" y="0"/>
            <a:chExt cx="4443590" cy="2400145"/>
          </a:xfrm>
        </p:grpSpPr>
        <p:sp>
          <p:nvSpPr>
            <p:cNvPr id="17" name="Freeform 17"/>
            <p:cNvSpPr/>
            <p:nvPr/>
          </p:nvSpPr>
          <p:spPr>
            <a:xfrm>
              <a:off x="92710" y="106680"/>
              <a:ext cx="4339450" cy="2280765"/>
            </a:xfrm>
            <a:custGeom>
              <a:avLst/>
              <a:gdLst/>
              <a:ahLst/>
              <a:cxnLst/>
              <a:rect l="l" t="t" r="r" b="b"/>
              <a:pathLst>
                <a:path w="4339450" h="2280765">
                  <a:moveTo>
                    <a:pt x="4312780" y="2091535"/>
                  </a:moveTo>
                  <a:cubicBezTo>
                    <a:pt x="4312780" y="2179165"/>
                    <a:pt x="4236580" y="2250285"/>
                    <a:pt x="4155299" y="2250285"/>
                  </a:cubicBezTo>
                  <a:lnTo>
                    <a:pt x="66040" y="2250285"/>
                  </a:lnTo>
                  <a:cubicBezTo>
                    <a:pt x="43180" y="2250285"/>
                    <a:pt x="20320" y="2245205"/>
                    <a:pt x="0" y="2236315"/>
                  </a:cubicBezTo>
                  <a:cubicBezTo>
                    <a:pt x="26670" y="2264255"/>
                    <a:pt x="63500" y="2280765"/>
                    <a:pt x="121785" y="2280765"/>
                  </a:cubicBezTo>
                  <a:lnTo>
                    <a:pt x="4193399" y="2280765"/>
                  </a:lnTo>
                  <a:cubicBezTo>
                    <a:pt x="4273410" y="2280765"/>
                    <a:pt x="4339450" y="2214725"/>
                    <a:pt x="4339450" y="2134715"/>
                  </a:cubicBezTo>
                  <a:lnTo>
                    <a:pt x="4339450" y="95250"/>
                  </a:lnTo>
                  <a:cubicBezTo>
                    <a:pt x="4339450" y="58420"/>
                    <a:pt x="4325480" y="25400"/>
                    <a:pt x="4303889" y="0"/>
                  </a:cubicBezTo>
                  <a:cubicBezTo>
                    <a:pt x="4310239" y="16510"/>
                    <a:pt x="4312780" y="34290"/>
                    <a:pt x="4312780" y="52070"/>
                  </a:cubicBezTo>
                  <a:lnTo>
                    <a:pt x="4312780" y="209153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4378820" cy="2331565"/>
            </a:xfrm>
            <a:custGeom>
              <a:avLst/>
              <a:gdLst/>
              <a:ahLst/>
              <a:cxnLst/>
              <a:rect l="l" t="t" r="r" b="b"/>
              <a:pathLst>
                <a:path w="4378820" h="2331565">
                  <a:moveTo>
                    <a:pt x="146050" y="2331565"/>
                  </a:moveTo>
                  <a:lnTo>
                    <a:pt x="4232770" y="2331565"/>
                  </a:lnTo>
                  <a:cubicBezTo>
                    <a:pt x="4312780" y="2331565"/>
                    <a:pt x="4378820" y="2265525"/>
                    <a:pt x="4378820" y="2185515"/>
                  </a:cubicBezTo>
                  <a:lnTo>
                    <a:pt x="4378820" y="146050"/>
                  </a:lnTo>
                  <a:cubicBezTo>
                    <a:pt x="4378820" y="66040"/>
                    <a:pt x="4312780" y="0"/>
                    <a:pt x="423277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85515"/>
                  </a:lnTo>
                  <a:cubicBezTo>
                    <a:pt x="0" y="2266795"/>
                    <a:pt x="66040" y="2331565"/>
                    <a:pt x="146050" y="23315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4443590" cy="2400145"/>
            </a:xfrm>
            <a:custGeom>
              <a:avLst/>
              <a:gdLst/>
              <a:ahLst/>
              <a:cxnLst/>
              <a:rect l="l" t="t" r="r" b="b"/>
              <a:pathLst>
                <a:path w="4443590" h="2400145">
                  <a:moveTo>
                    <a:pt x="4380090" y="74930"/>
                  </a:moveTo>
                  <a:cubicBezTo>
                    <a:pt x="4352149" y="30480"/>
                    <a:pt x="4302620" y="0"/>
                    <a:pt x="424547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198215"/>
                  </a:lnTo>
                  <a:cubicBezTo>
                    <a:pt x="0" y="2250285"/>
                    <a:pt x="25400" y="2296005"/>
                    <a:pt x="63500" y="2325215"/>
                  </a:cubicBezTo>
                  <a:cubicBezTo>
                    <a:pt x="91440" y="2369665"/>
                    <a:pt x="140970" y="2400145"/>
                    <a:pt x="218519" y="2400145"/>
                  </a:cubicBezTo>
                  <a:lnTo>
                    <a:pt x="4284840" y="2400145"/>
                  </a:lnTo>
                  <a:cubicBezTo>
                    <a:pt x="4372470" y="2400145"/>
                    <a:pt x="4443590" y="2329025"/>
                    <a:pt x="4443590" y="2241395"/>
                  </a:cubicBezTo>
                  <a:lnTo>
                    <a:pt x="4443590" y="201930"/>
                  </a:lnTo>
                  <a:cubicBezTo>
                    <a:pt x="4443590" y="149860"/>
                    <a:pt x="4418190" y="104140"/>
                    <a:pt x="4380090" y="74930"/>
                  </a:cubicBezTo>
                  <a:close/>
                  <a:moveTo>
                    <a:pt x="12700" y="21982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45470" y="12700"/>
                  </a:lnTo>
                  <a:cubicBezTo>
                    <a:pt x="4325480" y="12700"/>
                    <a:pt x="4391520" y="78740"/>
                    <a:pt x="4391520" y="158750"/>
                  </a:cubicBezTo>
                  <a:lnTo>
                    <a:pt x="4391520" y="2198215"/>
                  </a:lnTo>
                  <a:cubicBezTo>
                    <a:pt x="4391520" y="2278225"/>
                    <a:pt x="4325480" y="2344265"/>
                    <a:pt x="4245470" y="2344265"/>
                  </a:cubicBezTo>
                  <a:lnTo>
                    <a:pt x="158750" y="2344265"/>
                  </a:lnTo>
                  <a:cubicBezTo>
                    <a:pt x="78740" y="2344265"/>
                    <a:pt x="12700" y="2279495"/>
                    <a:pt x="12700" y="2198215"/>
                  </a:cubicBezTo>
                  <a:close/>
                  <a:moveTo>
                    <a:pt x="4432160" y="2241395"/>
                  </a:moveTo>
                  <a:cubicBezTo>
                    <a:pt x="4432160" y="2321405"/>
                    <a:pt x="4364849" y="2387445"/>
                    <a:pt x="4284840" y="2387445"/>
                  </a:cubicBezTo>
                  <a:lnTo>
                    <a:pt x="218519" y="2387445"/>
                  </a:lnTo>
                  <a:cubicBezTo>
                    <a:pt x="157480" y="2387445"/>
                    <a:pt x="120650" y="2370935"/>
                    <a:pt x="93980" y="2342995"/>
                  </a:cubicBezTo>
                  <a:cubicBezTo>
                    <a:pt x="114300" y="2351885"/>
                    <a:pt x="135890" y="2356965"/>
                    <a:pt x="160020" y="2356965"/>
                  </a:cubicBezTo>
                  <a:lnTo>
                    <a:pt x="4246740" y="2356965"/>
                  </a:lnTo>
                  <a:cubicBezTo>
                    <a:pt x="4334370" y="2356965"/>
                    <a:pt x="4405490" y="2285845"/>
                    <a:pt x="4405490" y="2198215"/>
                  </a:cubicBezTo>
                  <a:lnTo>
                    <a:pt x="4405490" y="158750"/>
                  </a:lnTo>
                  <a:cubicBezTo>
                    <a:pt x="4405490" y="140970"/>
                    <a:pt x="4401680" y="123190"/>
                    <a:pt x="4396599" y="106680"/>
                  </a:cubicBezTo>
                  <a:cubicBezTo>
                    <a:pt x="4418190" y="132080"/>
                    <a:pt x="4432160" y="165100"/>
                    <a:pt x="4432160" y="201930"/>
                  </a:cubicBezTo>
                  <a:lnTo>
                    <a:pt x="4432160" y="224139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590306" y="8155660"/>
            <a:ext cx="2301561" cy="1567377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1"/>
                </a:lnTo>
                <a:lnTo>
                  <a:pt x="0" y="204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539585" y="737280"/>
            <a:ext cx="3520761" cy="2042042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016133" y="6030686"/>
            <a:ext cx="2044213" cy="4229100"/>
          </a:xfrm>
          <a:custGeom>
            <a:avLst/>
            <a:gdLst/>
            <a:ahLst/>
            <a:cxnLst/>
            <a:rect l="l" t="t" r="r" b="b"/>
            <a:pathLst>
              <a:path w="3063656" h="6172200">
                <a:moveTo>
                  <a:pt x="0" y="0"/>
                </a:moveTo>
                <a:lnTo>
                  <a:pt x="3063655" y="0"/>
                </a:lnTo>
                <a:lnTo>
                  <a:pt x="3063655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C825ED-ABDE-7E92-0FA9-D933F7BCA800}"/>
              </a:ext>
            </a:extLst>
          </p:cNvPr>
          <p:cNvSpPr txBox="1"/>
          <p:nvPr/>
        </p:nvSpPr>
        <p:spPr>
          <a:xfrm>
            <a:off x="2886424" y="2527659"/>
            <a:ext cx="12192467" cy="590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1: </a:t>
            </a:r>
            <a:endParaRPr lang="en-US" sz="6600" b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6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 các trạng ngữ của mỗi câu trong các đoạn văn vào nhóm thích hợp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6840200" y="0"/>
            <a:ext cx="1447800" cy="1744949"/>
          </a:xfrm>
          <a:custGeom>
            <a:avLst/>
            <a:gdLst/>
            <a:ahLst/>
            <a:cxnLst/>
            <a:rect l="l" t="t" r="r" b="b"/>
            <a:pathLst>
              <a:path w="2852715" h="2852715">
                <a:moveTo>
                  <a:pt x="0" y="0"/>
                </a:moveTo>
                <a:lnTo>
                  <a:pt x="2852715" y="0"/>
                </a:lnTo>
                <a:lnTo>
                  <a:pt x="2852715" y="2852715"/>
                </a:lnTo>
                <a:lnTo>
                  <a:pt x="0" y="2852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-32657" y="9296400"/>
            <a:ext cx="1447801" cy="990600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1"/>
                </a:lnTo>
                <a:lnTo>
                  <a:pt x="0" y="204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-48986" y="46778"/>
            <a:ext cx="1981200" cy="1143000"/>
          </a:xfrm>
          <a:custGeom>
            <a:avLst/>
            <a:gdLst/>
            <a:ahLst/>
            <a:cxnLst/>
            <a:rect l="l" t="t" r="r" b="b"/>
            <a:pathLst>
              <a:path w="4331691" h="2087088">
                <a:moveTo>
                  <a:pt x="0" y="0"/>
                </a:moveTo>
                <a:lnTo>
                  <a:pt x="4331691" y="0"/>
                </a:lnTo>
                <a:lnTo>
                  <a:pt x="4331691" y="2087088"/>
                </a:lnTo>
                <a:lnTo>
                  <a:pt x="0" y="2087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xmlns="" id="{E7E37AF4-236B-6487-707A-A65CD3981EF2}"/>
              </a:ext>
            </a:extLst>
          </p:cNvPr>
          <p:cNvSpPr/>
          <p:nvPr/>
        </p:nvSpPr>
        <p:spPr>
          <a:xfrm>
            <a:off x="17068800" y="9296400"/>
            <a:ext cx="1447801" cy="990600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1"/>
                </a:lnTo>
                <a:lnTo>
                  <a:pt x="0" y="204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FF376612-CDD9-4A50-1F95-27E2AB4F39C7}"/>
              </a:ext>
            </a:extLst>
          </p:cNvPr>
          <p:cNvSpPr/>
          <p:nvPr/>
        </p:nvSpPr>
        <p:spPr>
          <a:xfrm>
            <a:off x="552145" y="6479313"/>
            <a:ext cx="5124753" cy="3063739"/>
          </a:xfrm>
          <a:prstGeom prst="cloud">
            <a:avLst/>
          </a:prstGeom>
          <a:solidFill>
            <a:srgbClr val="FFF4D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Chỉ nơi chốn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105184-0D20-3DF1-B854-FBE71D2D874C}"/>
              </a:ext>
            </a:extLst>
          </p:cNvPr>
          <p:cNvGrpSpPr/>
          <p:nvPr/>
        </p:nvGrpSpPr>
        <p:grpSpPr>
          <a:xfrm>
            <a:off x="5143499" y="0"/>
            <a:ext cx="8001001" cy="1376853"/>
            <a:chOff x="5010864" y="-7"/>
            <a:chExt cx="7807228" cy="1319976"/>
          </a:xfrm>
        </p:grpSpPr>
        <p:sp>
          <p:nvSpPr>
            <p:cNvPr id="16" name="Round Same Side Corner Rectangle 11">
              <a:extLst>
                <a:ext uri="{FF2B5EF4-FFF2-40B4-BE49-F238E27FC236}">
                  <a16:creationId xmlns:a16="http://schemas.microsoft.com/office/drawing/2014/main" xmlns="" id="{38166F04-EA75-664E-D1A0-9305986D621A}"/>
                </a:ext>
              </a:extLst>
            </p:cNvPr>
            <p:cNvSpPr/>
            <p:nvPr/>
          </p:nvSpPr>
          <p:spPr>
            <a:xfrm flipV="1">
              <a:off x="5010864" y="-7"/>
              <a:ext cx="7807228" cy="1319976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rgbClr val="BD4A47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062430A-1C5A-2CDB-F0B6-3B59C47A85C2}"/>
                </a:ext>
              </a:extLst>
            </p:cNvPr>
            <p:cNvSpPr txBox="1"/>
            <p:nvPr/>
          </p:nvSpPr>
          <p:spPr>
            <a:xfrm>
              <a:off x="5531345" y="246893"/>
              <a:ext cx="6766264" cy="8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  <a:endPara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1244FA3-B974-22FB-CCC3-68C74542D717}"/>
              </a:ext>
            </a:extLst>
          </p:cNvPr>
          <p:cNvGrpSpPr/>
          <p:nvPr/>
        </p:nvGrpSpPr>
        <p:grpSpPr>
          <a:xfrm>
            <a:off x="718457" y="2022477"/>
            <a:ext cx="16173753" cy="3040620"/>
            <a:chOff x="361647" y="2002488"/>
            <a:chExt cx="16173753" cy="30406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4E35A13-1B90-E1B7-38AC-5E232998B576}"/>
                </a:ext>
              </a:extLst>
            </p:cNvPr>
            <p:cNvSpPr txBox="1"/>
            <p:nvPr/>
          </p:nvSpPr>
          <p:spPr>
            <a:xfrm>
              <a:off x="2429932" y="2002488"/>
              <a:ext cx="14105468" cy="3040620"/>
            </a:xfrm>
            <a:prstGeom prst="roundRect">
              <a:avLst/>
            </a:prstGeom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1: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Các em thảo luận với bạn theo nhóm (4 HS)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và xếp các trạng ngữ của mỗi câu trong các đoạn văn a, b </a:t>
              </a:r>
              <a:r>
                <a:rPr lang="en-US" sz="4000" i="1">
                  <a:latin typeface="Arial" panose="020B0604020202020204" pitchFamily="34" charset="0"/>
                  <a:cs typeface="Arial" panose="020B0604020202020204" pitchFamily="34" charset="0"/>
                </a:rPr>
                <a:t>(SGK – tr.82)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vào từng nhóm thích hợp dưới đây:</a:t>
              </a:r>
            </a:p>
          </p:txBody>
        </p:sp>
        <p:pic>
          <p:nvPicPr>
            <p:cNvPr id="18" name="Picture 17" descr="A group of kids sitting around a table&#10;&#10;Description automatically generated with low confidence">
              <a:extLst>
                <a:ext uri="{FF2B5EF4-FFF2-40B4-BE49-F238E27FC236}">
                  <a16:creationId xmlns:a16="http://schemas.microsoft.com/office/drawing/2014/main" xmlns="" id="{6DF47AA0-D527-91D5-785D-B28CC56B8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47" y="2967453"/>
              <a:ext cx="1981200" cy="1039412"/>
            </a:xfrm>
            <a:prstGeom prst="rect">
              <a:avLst/>
            </a:prstGeom>
          </p:spPr>
        </p:pic>
      </p:grp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DA791FA4-4756-EC87-A365-CAD5010FBE11}"/>
              </a:ext>
            </a:extLst>
          </p:cNvPr>
          <p:cNvSpPr/>
          <p:nvPr/>
        </p:nvSpPr>
        <p:spPr>
          <a:xfrm>
            <a:off x="6357257" y="5829300"/>
            <a:ext cx="5124753" cy="3040620"/>
          </a:xfrm>
          <a:prstGeom prst="cloud">
            <a:avLst/>
          </a:prstGeom>
          <a:solidFill>
            <a:srgbClr val="FFF4D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Chỉ thời gian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2DBAEBD3-13BC-D28B-C713-F3CF28690088}"/>
              </a:ext>
            </a:extLst>
          </p:cNvPr>
          <p:cNvSpPr/>
          <p:nvPr/>
        </p:nvSpPr>
        <p:spPr>
          <a:xfrm>
            <a:off x="12162369" y="6479314"/>
            <a:ext cx="5630331" cy="3063738"/>
          </a:xfrm>
          <a:prstGeom prst="cloud">
            <a:avLst/>
          </a:prstGeom>
          <a:solidFill>
            <a:srgbClr val="FFF4D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Chỉ phương tiện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5"/>
          <p:cNvSpPr/>
          <p:nvPr/>
        </p:nvSpPr>
        <p:spPr>
          <a:xfrm>
            <a:off x="17145000" y="31064"/>
            <a:ext cx="1143000" cy="952500"/>
          </a:xfrm>
          <a:custGeom>
            <a:avLst/>
            <a:gdLst/>
            <a:ahLst/>
            <a:cxnLst/>
            <a:rect l="l" t="t" r="r" b="b"/>
            <a:pathLst>
              <a:path w="3289035" h="3356158">
                <a:moveTo>
                  <a:pt x="0" y="0"/>
                </a:moveTo>
                <a:lnTo>
                  <a:pt x="3289035" y="0"/>
                </a:lnTo>
                <a:lnTo>
                  <a:pt x="3289035" y="3356158"/>
                </a:lnTo>
                <a:lnTo>
                  <a:pt x="0" y="3356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-118359" y="31064"/>
            <a:ext cx="1371600" cy="952500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2" y="0"/>
                </a:lnTo>
                <a:lnTo>
                  <a:pt x="3520762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CE3BA-1CFF-553E-D54F-245C5D1975A9}"/>
              </a:ext>
            </a:extLst>
          </p:cNvPr>
          <p:cNvSpPr txBox="1"/>
          <p:nvPr/>
        </p:nvSpPr>
        <p:spPr>
          <a:xfrm>
            <a:off x="723900" y="983564"/>
            <a:ext cx="16840200" cy="436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Ngày xưa, ở vùng sông nước miền Tây,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chiếc cầu tre trở thành hình ảnh thân thuộc, tô điểm thêm cho nét đẹp làng quê. </a:t>
            </a: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vài cây tre già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người ta đã làm những cây cầu bắc qua kênh rạch nhỏ, đôi bờ không còn ngăn cách.</a:t>
            </a:r>
          </a:p>
          <a:p>
            <a:pPr algn="r">
              <a:lnSpc>
                <a:spcPct val="150000"/>
              </a:lnSpc>
            </a:pPr>
            <a:r>
              <a:rPr lang="en-US" sz="36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(Theo Lê Quang Huy)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91FA5E6-3C4D-DB2B-B298-69B14A2C4905}"/>
              </a:ext>
            </a:extLst>
          </p:cNvPr>
          <p:cNvCxnSpPr>
            <a:cxnSpLocks/>
          </p:cNvCxnSpPr>
          <p:nvPr/>
        </p:nvCxnSpPr>
        <p:spPr>
          <a:xfrm>
            <a:off x="381000" y="9438207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A87FE0-5675-C119-56D7-D2F4EB55D12C}"/>
              </a:ext>
            </a:extLst>
          </p:cNvPr>
          <p:cNvSpPr txBox="1"/>
          <p:nvPr/>
        </p:nvSpPr>
        <p:spPr>
          <a:xfrm>
            <a:off x="990600" y="9075002"/>
            <a:ext cx="5105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 ngữ chỉ nơi chốn</a:t>
            </a:r>
            <a:endParaRPr lang="vi-VN" sz="3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3AF491-1811-5688-0942-0796E44DC836}"/>
              </a:ext>
            </a:extLst>
          </p:cNvPr>
          <p:cNvCxnSpPr>
            <a:cxnSpLocks/>
          </p:cNvCxnSpPr>
          <p:nvPr/>
        </p:nvCxnSpPr>
        <p:spPr>
          <a:xfrm>
            <a:off x="6096000" y="9400107"/>
            <a:ext cx="685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6340AE-22CE-C18D-6514-8E98D9AB7B09}"/>
              </a:ext>
            </a:extLst>
          </p:cNvPr>
          <p:cNvSpPr txBox="1"/>
          <p:nvPr/>
        </p:nvSpPr>
        <p:spPr>
          <a:xfrm>
            <a:off x="6705600" y="9036903"/>
            <a:ext cx="4876800" cy="61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 ngữ chỉ thời gian</a:t>
            </a:r>
            <a:endParaRPr lang="vi-VN" sz="3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5E4F9B2-6CEA-795E-3C75-38063F3EEFB6}"/>
              </a:ext>
            </a:extLst>
          </p:cNvPr>
          <p:cNvCxnSpPr>
            <a:cxnSpLocks/>
          </p:cNvCxnSpPr>
          <p:nvPr/>
        </p:nvCxnSpPr>
        <p:spPr>
          <a:xfrm>
            <a:off x="11734800" y="9400108"/>
            <a:ext cx="6858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CD5B2A-6E18-F7B4-F0E7-5D1429E77772}"/>
              </a:ext>
            </a:extLst>
          </p:cNvPr>
          <p:cNvSpPr txBox="1"/>
          <p:nvPr/>
        </p:nvSpPr>
        <p:spPr>
          <a:xfrm>
            <a:off x="12344400" y="9036903"/>
            <a:ext cx="5791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 ngữ chỉ phương tiện</a:t>
            </a:r>
            <a:endParaRPr lang="vi-VN" sz="3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7A788F-85BC-0544-215C-3F33772D783D}"/>
              </a:ext>
            </a:extLst>
          </p:cNvPr>
          <p:cNvSpPr txBox="1"/>
          <p:nvPr/>
        </p:nvSpPr>
        <p:spPr>
          <a:xfrm>
            <a:off x="723900" y="5400921"/>
            <a:ext cx="16840200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lâu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chiếc nón lá là hình ảnh thân thuộc với quê hương Việt Nam, gắn liền với hình ảnh người mẹ, người chị tảo tần, đảm đang. </a:t>
            </a: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chiếc nón lá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vẻ đẹp hồn hậu, duyên dáng của người phụ nữ Việt Nam càng được tôn lên.</a:t>
            </a:r>
          </a:p>
          <a:p>
            <a:pPr algn="r">
              <a:lnSpc>
                <a:spcPct val="150000"/>
              </a:lnSpc>
            </a:pPr>
            <a:r>
              <a:rPr lang="en-US" sz="36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(Theo Hạ Mi)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0CABD9E-445B-4DF3-36B7-45112D040C3E}"/>
              </a:ext>
            </a:extLst>
          </p:cNvPr>
          <p:cNvCxnSpPr>
            <a:cxnSpLocks/>
          </p:cNvCxnSpPr>
          <p:nvPr/>
        </p:nvCxnSpPr>
        <p:spPr>
          <a:xfrm>
            <a:off x="3733800" y="1943100"/>
            <a:ext cx="594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E5983C8-64CE-F5BE-6B11-7FF39A7B03B6}"/>
              </a:ext>
            </a:extLst>
          </p:cNvPr>
          <p:cNvCxnSpPr>
            <a:cxnSpLocks/>
          </p:cNvCxnSpPr>
          <p:nvPr/>
        </p:nvCxnSpPr>
        <p:spPr>
          <a:xfrm>
            <a:off x="1447800" y="1943100"/>
            <a:ext cx="1905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B2AE3BD-E0F2-E0E2-534E-8323FED6E79C}"/>
              </a:ext>
            </a:extLst>
          </p:cNvPr>
          <p:cNvCxnSpPr>
            <a:cxnSpLocks/>
          </p:cNvCxnSpPr>
          <p:nvPr/>
        </p:nvCxnSpPr>
        <p:spPr>
          <a:xfrm>
            <a:off x="1447800" y="6286500"/>
            <a:ext cx="1219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D72F9AD-A022-C7D9-B7F0-59CDAE4F239D}"/>
              </a:ext>
            </a:extLst>
          </p:cNvPr>
          <p:cNvCxnSpPr>
            <a:cxnSpLocks/>
          </p:cNvCxnSpPr>
          <p:nvPr/>
        </p:nvCxnSpPr>
        <p:spPr>
          <a:xfrm>
            <a:off x="12801600" y="2781300"/>
            <a:ext cx="4572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DD9E53C-3BFC-9D49-CBE6-DF896DAADC4B}"/>
              </a:ext>
            </a:extLst>
          </p:cNvPr>
          <p:cNvCxnSpPr>
            <a:cxnSpLocks/>
          </p:cNvCxnSpPr>
          <p:nvPr/>
        </p:nvCxnSpPr>
        <p:spPr>
          <a:xfrm>
            <a:off x="13335000" y="7200900"/>
            <a:ext cx="35052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37605"/>
            <a:ext cx="3520761" cy="3520761"/>
          </a:xfrm>
          <a:custGeom>
            <a:avLst/>
            <a:gdLst/>
            <a:ahLst/>
            <a:cxnLst/>
            <a:rect l="l" t="t" r="r" b="b"/>
            <a:pathLst>
              <a:path w="3520761" h="3520761">
                <a:moveTo>
                  <a:pt x="0" y="0"/>
                </a:moveTo>
                <a:lnTo>
                  <a:pt x="3520761" y="0"/>
                </a:lnTo>
                <a:lnTo>
                  <a:pt x="3520761" y="3520761"/>
                </a:lnTo>
                <a:lnTo>
                  <a:pt x="0" y="352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53640" y="1797985"/>
            <a:ext cx="14935200" cy="7499999"/>
            <a:chOff x="0" y="0"/>
            <a:chExt cx="4443590" cy="2400145"/>
          </a:xfrm>
        </p:grpSpPr>
        <p:sp>
          <p:nvSpPr>
            <p:cNvPr id="17" name="Freeform 17"/>
            <p:cNvSpPr/>
            <p:nvPr/>
          </p:nvSpPr>
          <p:spPr>
            <a:xfrm>
              <a:off x="92710" y="106680"/>
              <a:ext cx="4339450" cy="2280765"/>
            </a:xfrm>
            <a:custGeom>
              <a:avLst/>
              <a:gdLst/>
              <a:ahLst/>
              <a:cxnLst/>
              <a:rect l="l" t="t" r="r" b="b"/>
              <a:pathLst>
                <a:path w="4339450" h="2280765">
                  <a:moveTo>
                    <a:pt x="4312780" y="2091535"/>
                  </a:moveTo>
                  <a:cubicBezTo>
                    <a:pt x="4312780" y="2179165"/>
                    <a:pt x="4236580" y="2250285"/>
                    <a:pt x="4155299" y="2250285"/>
                  </a:cubicBezTo>
                  <a:lnTo>
                    <a:pt x="66040" y="2250285"/>
                  </a:lnTo>
                  <a:cubicBezTo>
                    <a:pt x="43180" y="2250285"/>
                    <a:pt x="20320" y="2245205"/>
                    <a:pt x="0" y="2236315"/>
                  </a:cubicBezTo>
                  <a:cubicBezTo>
                    <a:pt x="26670" y="2264255"/>
                    <a:pt x="63500" y="2280765"/>
                    <a:pt x="121785" y="2280765"/>
                  </a:cubicBezTo>
                  <a:lnTo>
                    <a:pt x="4193399" y="2280765"/>
                  </a:lnTo>
                  <a:cubicBezTo>
                    <a:pt x="4273410" y="2280765"/>
                    <a:pt x="4339450" y="2214725"/>
                    <a:pt x="4339450" y="2134715"/>
                  </a:cubicBezTo>
                  <a:lnTo>
                    <a:pt x="4339450" y="95250"/>
                  </a:lnTo>
                  <a:cubicBezTo>
                    <a:pt x="4339450" y="58420"/>
                    <a:pt x="4325480" y="25400"/>
                    <a:pt x="4303889" y="0"/>
                  </a:cubicBezTo>
                  <a:cubicBezTo>
                    <a:pt x="4310239" y="16510"/>
                    <a:pt x="4312780" y="34290"/>
                    <a:pt x="4312780" y="52070"/>
                  </a:cubicBezTo>
                  <a:lnTo>
                    <a:pt x="4312780" y="209153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4378820" cy="2331565"/>
            </a:xfrm>
            <a:custGeom>
              <a:avLst/>
              <a:gdLst/>
              <a:ahLst/>
              <a:cxnLst/>
              <a:rect l="l" t="t" r="r" b="b"/>
              <a:pathLst>
                <a:path w="4378820" h="2331565">
                  <a:moveTo>
                    <a:pt x="146050" y="2331565"/>
                  </a:moveTo>
                  <a:lnTo>
                    <a:pt x="4232770" y="2331565"/>
                  </a:lnTo>
                  <a:cubicBezTo>
                    <a:pt x="4312780" y="2331565"/>
                    <a:pt x="4378820" y="2265525"/>
                    <a:pt x="4378820" y="2185515"/>
                  </a:cubicBezTo>
                  <a:lnTo>
                    <a:pt x="4378820" y="146050"/>
                  </a:lnTo>
                  <a:cubicBezTo>
                    <a:pt x="4378820" y="66040"/>
                    <a:pt x="4312780" y="0"/>
                    <a:pt x="423277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85515"/>
                  </a:lnTo>
                  <a:cubicBezTo>
                    <a:pt x="0" y="2266795"/>
                    <a:pt x="66040" y="2331565"/>
                    <a:pt x="146050" y="23315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4443590" cy="2400145"/>
            </a:xfrm>
            <a:custGeom>
              <a:avLst/>
              <a:gdLst/>
              <a:ahLst/>
              <a:cxnLst/>
              <a:rect l="l" t="t" r="r" b="b"/>
              <a:pathLst>
                <a:path w="4443590" h="2400145">
                  <a:moveTo>
                    <a:pt x="4380090" y="74930"/>
                  </a:moveTo>
                  <a:cubicBezTo>
                    <a:pt x="4352149" y="30480"/>
                    <a:pt x="4302620" y="0"/>
                    <a:pt x="424547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198215"/>
                  </a:lnTo>
                  <a:cubicBezTo>
                    <a:pt x="0" y="2250285"/>
                    <a:pt x="25400" y="2296005"/>
                    <a:pt x="63500" y="2325215"/>
                  </a:cubicBezTo>
                  <a:cubicBezTo>
                    <a:pt x="91440" y="2369665"/>
                    <a:pt x="140970" y="2400145"/>
                    <a:pt x="218519" y="2400145"/>
                  </a:cubicBezTo>
                  <a:lnTo>
                    <a:pt x="4284840" y="2400145"/>
                  </a:lnTo>
                  <a:cubicBezTo>
                    <a:pt x="4372470" y="2400145"/>
                    <a:pt x="4443590" y="2329025"/>
                    <a:pt x="4443590" y="2241395"/>
                  </a:cubicBezTo>
                  <a:lnTo>
                    <a:pt x="4443590" y="201930"/>
                  </a:lnTo>
                  <a:cubicBezTo>
                    <a:pt x="4443590" y="149860"/>
                    <a:pt x="4418190" y="104140"/>
                    <a:pt x="4380090" y="74930"/>
                  </a:cubicBezTo>
                  <a:close/>
                  <a:moveTo>
                    <a:pt x="12700" y="21982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45470" y="12700"/>
                  </a:lnTo>
                  <a:cubicBezTo>
                    <a:pt x="4325480" y="12700"/>
                    <a:pt x="4391520" y="78740"/>
                    <a:pt x="4391520" y="158750"/>
                  </a:cubicBezTo>
                  <a:lnTo>
                    <a:pt x="4391520" y="2198215"/>
                  </a:lnTo>
                  <a:cubicBezTo>
                    <a:pt x="4391520" y="2278225"/>
                    <a:pt x="4325480" y="2344265"/>
                    <a:pt x="4245470" y="2344265"/>
                  </a:cubicBezTo>
                  <a:lnTo>
                    <a:pt x="158750" y="2344265"/>
                  </a:lnTo>
                  <a:cubicBezTo>
                    <a:pt x="78740" y="2344265"/>
                    <a:pt x="12700" y="2279495"/>
                    <a:pt x="12700" y="2198215"/>
                  </a:cubicBezTo>
                  <a:close/>
                  <a:moveTo>
                    <a:pt x="4432160" y="2241395"/>
                  </a:moveTo>
                  <a:cubicBezTo>
                    <a:pt x="4432160" y="2321405"/>
                    <a:pt x="4364849" y="2387445"/>
                    <a:pt x="4284840" y="2387445"/>
                  </a:cubicBezTo>
                  <a:lnTo>
                    <a:pt x="218519" y="2387445"/>
                  </a:lnTo>
                  <a:cubicBezTo>
                    <a:pt x="157480" y="2387445"/>
                    <a:pt x="120650" y="2370935"/>
                    <a:pt x="93980" y="2342995"/>
                  </a:cubicBezTo>
                  <a:cubicBezTo>
                    <a:pt x="114300" y="2351885"/>
                    <a:pt x="135890" y="2356965"/>
                    <a:pt x="160020" y="2356965"/>
                  </a:cubicBezTo>
                  <a:lnTo>
                    <a:pt x="4246740" y="2356965"/>
                  </a:lnTo>
                  <a:cubicBezTo>
                    <a:pt x="4334370" y="2356965"/>
                    <a:pt x="4405490" y="2285845"/>
                    <a:pt x="4405490" y="2198215"/>
                  </a:cubicBezTo>
                  <a:lnTo>
                    <a:pt x="4405490" y="158750"/>
                  </a:lnTo>
                  <a:cubicBezTo>
                    <a:pt x="4405490" y="140970"/>
                    <a:pt x="4401680" y="123190"/>
                    <a:pt x="4396599" y="106680"/>
                  </a:cubicBezTo>
                  <a:cubicBezTo>
                    <a:pt x="4418190" y="132080"/>
                    <a:pt x="4432160" y="165100"/>
                    <a:pt x="4432160" y="201930"/>
                  </a:cubicBezTo>
                  <a:lnTo>
                    <a:pt x="4432160" y="2241395"/>
                  </a:lnTo>
                  <a:close/>
                </a:path>
              </a:pathLst>
            </a:custGeom>
            <a:solidFill>
              <a:srgbClr val="D47A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590306" y="8155660"/>
            <a:ext cx="2301561" cy="1567377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1"/>
                </a:lnTo>
                <a:lnTo>
                  <a:pt x="0" y="204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539585" y="737280"/>
            <a:ext cx="3520761" cy="2042042"/>
          </a:xfrm>
          <a:custGeom>
            <a:avLst/>
            <a:gdLst/>
            <a:ahLst/>
            <a:cxnLst/>
            <a:rect l="l" t="t" r="r" b="b"/>
            <a:pathLst>
              <a:path w="3520761" h="2042042">
                <a:moveTo>
                  <a:pt x="0" y="0"/>
                </a:moveTo>
                <a:lnTo>
                  <a:pt x="3520761" y="0"/>
                </a:lnTo>
                <a:lnTo>
                  <a:pt x="3520761" y="2042042"/>
                </a:lnTo>
                <a:lnTo>
                  <a:pt x="0" y="2042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016133" y="6030686"/>
            <a:ext cx="2044213" cy="4229100"/>
          </a:xfrm>
          <a:custGeom>
            <a:avLst/>
            <a:gdLst/>
            <a:ahLst/>
            <a:cxnLst/>
            <a:rect l="l" t="t" r="r" b="b"/>
            <a:pathLst>
              <a:path w="3063656" h="6172200">
                <a:moveTo>
                  <a:pt x="0" y="0"/>
                </a:moveTo>
                <a:lnTo>
                  <a:pt x="3063655" y="0"/>
                </a:lnTo>
                <a:lnTo>
                  <a:pt x="3063655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C825ED-ABDE-7E92-0FA9-D933F7BCA800}"/>
              </a:ext>
            </a:extLst>
          </p:cNvPr>
          <p:cNvSpPr txBox="1"/>
          <p:nvPr/>
        </p:nvSpPr>
        <p:spPr>
          <a:xfrm>
            <a:off x="2891867" y="2583296"/>
            <a:ext cx="12192467" cy="590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2: </a:t>
            </a:r>
            <a:endParaRPr lang="en-US" sz="6600" b="1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6600" b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câu hỏi cho trạng ngữ chỉ phương tiện của mỗi câu dưới đây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38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17248088" y="69271"/>
            <a:ext cx="998520" cy="959481"/>
          </a:xfrm>
          <a:custGeom>
            <a:avLst/>
            <a:gdLst/>
            <a:ahLst/>
            <a:cxnLst/>
            <a:rect l="l" t="t" r="r" b="b"/>
            <a:pathLst>
              <a:path w="1374077" h="1338008">
                <a:moveTo>
                  <a:pt x="0" y="0"/>
                </a:moveTo>
                <a:lnTo>
                  <a:pt x="1374077" y="0"/>
                </a:lnTo>
                <a:lnTo>
                  <a:pt x="1374077" y="1338008"/>
                </a:lnTo>
                <a:lnTo>
                  <a:pt x="0" y="1338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7323670" y="9321122"/>
            <a:ext cx="850972" cy="964360"/>
          </a:xfrm>
          <a:custGeom>
            <a:avLst/>
            <a:gdLst/>
            <a:ahLst/>
            <a:cxnLst/>
            <a:rect l="l" t="t" r="r" b="b"/>
            <a:pathLst>
              <a:path w="4032504" h="4114800">
                <a:moveTo>
                  <a:pt x="0" y="0"/>
                </a:moveTo>
                <a:lnTo>
                  <a:pt x="4032504" y="0"/>
                </a:lnTo>
                <a:lnTo>
                  <a:pt x="403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8971865-D57E-B397-B2AD-C2554E62CF71}"/>
              </a:ext>
            </a:extLst>
          </p:cNvPr>
          <p:cNvGrpSpPr/>
          <p:nvPr/>
        </p:nvGrpSpPr>
        <p:grpSpPr>
          <a:xfrm>
            <a:off x="580443" y="1525797"/>
            <a:ext cx="16743227" cy="3648888"/>
            <a:chOff x="-627687" y="20896"/>
            <a:chExt cx="16743227" cy="364888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xmlns="" id="{7FE7844C-B39C-FA41-4FB5-49B5878D367A}"/>
                </a:ext>
              </a:extLst>
            </p:cNvPr>
            <p:cNvSpPr/>
            <p:nvPr/>
          </p:nvSpPr>
          <p:spPr>
            <a:xfrm>
              <a:off x="-213925" y="519847"/>
              <a:ext cx="16329465" cy="3149937"/>
            </a:xfrm>
            <a:prstGeom prst="wedgeRoundRectCallout">
              <a:avLst>
                <a:gd name="adj1" fmla="val -26405"/>
                <a:gd name="adj2" fmla="val 4690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2: 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 em thảo luận với nhau và đ</a:t>
              </a:r>
              <a:r>
                <a:rPr lang="vi-VN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ặt câu hỏi cho trạng ngữ chỉ phương tiện của mỗi câu </a:t>
              </a:r>
              <a:r>
                <a:rPr lang="en-US" sz="4000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(SGK – tr.82) 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 hướng dẫn dưới đây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64A7900A-30F9-B0BE-513F-3EA23E19C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20555803">
              <a:off x="-627687" y="20896"/>
              <a:ext cx="1454937" cy="82270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3A226D1-A413-212F-BA57-026371DB281E}"/>
              </a:ext>
            </a:extLst>
          </p:cNvPr>
          <p:cNvGrpSpPr/>
          <p:nvPr/>
        </p:nvGrpSpPr>
        <p:grpSpPr>
          <a:xfrm>
            <a:off x="5446400" y="0"/>
            <a:ext cx="7583876" cy="1388058"/>
            <a:chOff x="4834930" y="84191"/>
            <a:chExt cx="7359542" cy="1232175"/>
          </a:xfrm>
        </p:grpSpPr>
        <p:sp>
          <p:nvSpPr>
            <p:cNvPr id="13" name="Round Same Side Corner Rectangle 11">
              <a:extLst>
                <a:ext uri="{FF2B5EF4-FFF2-40B4-BE49-F238E27FC236}">
                  <a16:creationId xmlns:a16="http://schemas.microsoft.com/office/drawing/2014/main" xmlns="" id="{D71EBB04-D496-0E46-9BE4-191E6F58652C}"/>
                </a:ext>
              </a:extLst>
            </p:cNvPr>
            <p:cNvSpPr/>
            <p:nvPr/>
          </p:nvSpPr>
          <p:spPr>
            <a:xfrm flipV="1">
              <a:off x="4834930" y="84191"/>
              <a:ext cx="7359542" cy="1232175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C621F4C-D2E9-385B-94A3-AD8B8EBCC4F1}"/>
                </a:ext>
              </a:extLst>
            </p:cNvPr>
            <p:cNvSpPr txBox="1"/>
            <p:nvPr/>
          </p:nvSpPr>
          <p:spPr>
            <a:xfrm>
              <a:off x="5313042" y="263138"/>
              <a:ext cx="6403317" cy="76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theo cặp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2C55474-FFFC-3AB6-C2AD-3F8A11D04CCB}"/>
              </a:ext>
            </a:extLst>
          </p:cNvPr>
          <p:cNvGrpSpPr/>
          <p:nvPr/>
        </p:nvGrpSpPr>
        <p:grpSpPr>
          <a:xfrm>
            <a:off x="4138129" y="5186589"/>
            <a:ext cx="10439400" cy="1371600"/>
            <a:chOff x="3029863" y="1823688"/>
            <a:chExt cx="12362538" cy="126241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3573FF9-14C1-CA2D-61E6-5A5261E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1823688"/>
              <a:ext cx="0" cy="5766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7CBB4AC-924B-1378-70BD-0F5163D7B91E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123625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8E0ADF2-66B2-1FAC-0A01-DA6CE1E0125C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9B7CF09-9157-F253-D185-586902D10108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1" y="2400300"/>
              <a:ext cx="0" cy="6445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74D2547-8A72-8335-88F3-2B2E76F2AFC1}"/>
              </a:ext>
            </a:extLst>
          </p:cNvPr>
          <p:cNvSpPr/>
          <p:nvPr/>
        </p:nvSpPr>
        <p:spPr>
          <a:xfrm>
            <a:off x="706298" y="6451461"/>
            <a:ext cx="7815735" cy="31878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trạng ngữ chỉ phương tiện trong 3 câu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AC0BEF4-6B98-470B-2A43-10A1EFAD7C46}"/>
              </a:ext>
            </a:extLst>
          </p:cNvPr>
          <p:cNvSpPr/>
          <p:nvPr/>
        </p:nvSpPr>
        <p:spPr>
          <a:xfrm>
            <a:off x="9763305" y="6451457"/>
            <a:ext cx="7815734" cy="31878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hỏi cho trạng ngữ chỉ phương tiện trong câu. </a:t>
            </a:r>
          </a:p>
        </p:txBody>
      </p:sp>
      <p:sp>
        <p:nvSpPr>
          <p:cNvPr id="25" name="Freeform 25"/>
          <p:cNvSpPr/>
          <p:nvPr/>
        </p:nvSpPr>
        <p:spPr>
          <a:xfrm>
            <a:off x="113358" y="9321122"/>
            <a:ext cx="880846" cy="932794"/>
          </a:xfrm>
          <a:custGeom>
            <a:avLst/>
            <a:gdLst/>
            <a:ahLst/>
            <a:cxnLst/>
            <a:rect l="l" t="t" r="r" b="b"/>
            <a:pathLst>
              <a:path w="1374077" h="1338008">
                <a:moveTo>
                  <a:pt x="0" y="0"/>
                </a:moveTo>
                <a:lnTo>
                  <a:pt x="1374077" y="0"/>
                </a:lnTo>
                <a:lnTo>
                  <a:pt x="1374077" y="1338008"/>
                </a:lnTo>
                <a:lnTo>
                  <a:pt x="0" y="1338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A47501A8-8A61-A41A-DF51-659FAA55DB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43006" y="8648701"/>
            <a:ext cx="2050618" cy="16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893</Words>
  <Application>Microsoft Office PowerPoint</Application>
  <PresentationFormat>Custom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SimSun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Blue Yellow Purple Playful Class Syllabus Presentation 16:9</dc:title>
  <dc:creator>Linh Phan</dc:creator>
  <cp:lastModifiedBy>A</cp:lastModifiedBy>
  <cp:revision>9</cp:revision>
  <dcterms:created xsi:type="dcterms:W3CDTF">2006-08-16T00:00:00Z</dcterms:created>
  <dcterms:modified xsi:type="dcterms:W3CDTF">2025-03-31T15:06:11Z</dcterms:modified>
  <dc:identifier>DAFyh_NNGQE</dc:identifier>
</cp:coreProperties>
</file>