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301" r:id="rId3"/>
    <p:sldId id="259" r:id="rId4"/>
    <p:sldId id="299" r:id="rId5"/>
    <p:sldId id="300" r:id="rId6"/>
    <p:sldId id="302" r:id="rId7"/>
    <p:sldId id="303" r:id="rId8"/>
    <p:sldId id="304" r:id="rId9"/>
    <p:sldId id="305" r:id="rId10"/>
    <p:sldId id="306" r:id="rId11"/>
    <p:sldId id="308" r:id="rId12"/>
    <p:sldId id="307" r:id="rId13"/>
    <p:sldId id="311" r:id="rId14"/>
    <p:sldId id="312" r:id="rId15"/>
    <p:sldId id="313" r:id="rId16"/>
    <p:sldId id="310" r:id="rId17"/>
    <p:sldId id="320" r:id="rId18"/>
    <p:sldId id="321" r:id="rId19"/>
    <p:sldId id="314" r:id="rId20"/>
    <p:sldId id="316" r:id="rId21"/>
    <p:sldId id="318" r:id="rId22"/>
    <p:sldId id="3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E215-5779-4A23-8426-54A334463D3E}" type="datetimeFigureOut">
              <a:rPr lang="en-US" smtClean="0"/>
              <a:pPr/>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BB776-BDAB-4782-87BC-0CF58CE4A3B0}" type="slidenum">
              <a:rPr lang="en-US" smtClean="0"/>
              <a:pPr/>
              <a:t>‹#›</a:t>
            </a:fld>
            <a:endParaRPr lang="en-US"/>
          </a:p>
        </p:txBody>
      </p:sp>
    </p:spTree>
    <p:extLst>
      <p:ext uri="{BB962C8B-B14F-4D97-AF65-F5344CB8AC3E}">
        <p14:creationId xmlns:p14="http://schemas.microsoft.com/office/powerpoint/2010/main" val="153875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05697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333922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22</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124652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B3EC64-2C59-44C8-9EC6-E1D26C80D045}"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238004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3EC64-2C59-44C8-9EC6-E1D26C80D045}"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9980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3EC64-2C59-44C8-9EC6-E1D26C80D045}"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341537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B3EC64-2C59-44C8-9EC6-E1D26C80D045}"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26526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1B3EC64-2C59-44C8-9EC6-E1D26C80D045}"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2667105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B3EC64-2C59-44C8-9EC6-E1D26C80D045}"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391409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B3EC64-2C59-44C8-9EC6-E1D26C80D045}"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1749082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B3EC64-2C59-44C8-9EC6-E1D26C80D045}"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1258739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3EC64-2C59-44C8-9EC6-E1D26C80D045}"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3094264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B3EC64-2C59-44C8-9EC6-E1D26C80D045}"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367391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1B3EC64-2C59-44C8-9EC6-E1D26C80D045}"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4D052-A05F-4174-B74A-A5705566CDF4}" type="slidenum">
              <a:rPr lang="en-US" smtClean="0"/>
              <a:pPr/>
              <a:t>‹#›</a:t>
            </a:fld>
            <a:endParaRPr lang="en-US"/>
          </a:p>
        </p:txBody>
      </p:sp>
    </p:spTree>
    <p:extLst>
      <p:ext uri="{BB962C8B-B14F-4D97-AF65-F5344CB8AC3E}">
        <p14:creationId xmlns:p14="http://schemas.microsoft.com/office/powerpoint/2010/main" val="360990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3EC64-2C59-44C8-9EC6-E1D26C80D045}" type="datetimeFigureOut">
              <a:rPr lang="en-US" smtClean="0"/>
              <a:pPr/>
              <a:t>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4D052-A05F-4174-B74A-A5705566CDF4}" type="slidenum">
              <a:rPr lang="en-US" smtClean="0"/>
              <a:pPr/>
              <a:t>‹#›</a:t>
            </a:fld>
            <a:endParaRPr lang="en-US"/>
          </a:p>
        </p:txBody>
      </p:sp>
    </p:spTree>
    <p:extLst>
      <p:ext uri="{BB962C8B-B14F-4D97-AF65-F5344CB8AC3E}">
        <p14:creationId xmlns:p14="http://schemas.microsoft.com/office/powerpoint/2010/main" val="2104675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6.sv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6698760" y="1142990"/>
            <a:ext cx="4144737" cy="1623615"/>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700" b="1" kern="1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3B.</a:t>
            </a:r>
            <a:endPar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464024" y="3500444"/>
            <a:ext cx="7083188" cy="1581413"/>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 </a:t>
            </a:r>
            <a:r>
              <a:rPr lang="en-US" sz="27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CÓC KIỆN TRỜI</a:t>
            </a:r>
            <a:endPar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 </a:t>
            </a:r>
            <a:r>
              <a:rPr lang="en-US" sz="27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p>
        </p:txBody>
      </p:sp>
      <p:sp>
        <p:nvSpPr>
          <p:cNvPr id="2052" name="WordArt 4"/>
          <p:cNvSpPr>
            <a:spLocks noChangeArrowheads="1" noChangeShapeType="1" noTextEdit="1"/>
          </p:cNvSpPr>
          <p:nvPr/>
        </p:nvSpPr>
        <p:spPr bwMode="auto">
          <a:xfrm>
            <a:off x="2483894" y="5858673"/>
            <a:ext cx="7929348" cy="833023"/>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3174578" y="971554"/>
            <a:ext cx="2133266"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625605" y="48579"/>
            <a:ext cx="8965058" cy="519955"/>
          </a:xfrm>
          <a:prstGeom prst="rect">
            <a:avLst/>
          </a:prstGeom>
        </p:spPr>
        <p:txBody>
          <a:bodyPr wrap="none" lIns="91438" tIns="45720" rIns="91438" bIns="45720"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a:t>
            </a:r>
            <a:r>
              <a:rPr lang="vi-VN"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THANH NHẬT.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386" y="135666"/>
            <a:ext cx="568088"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5056" y="83158"/>
            <a:ext cx="439498"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25096"/>
            <a:ext cx="162560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5735193" y="1078787"/>
            <a:ext cx="621166"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2065462" y="5052682"/>
            <a:ext cx="596673"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1702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2DDC36-58F2-403C-BA0B-2480FE3B9CE9}"/>
              </a:ext>
            </a:extLst>
          </p:cNvPr>
          <p:cNvSpPr txBox="1"/>
          <p:nvPr/>
        </p:nvSpPr>
        <p:spPr>
          <a:xfrm>
            <a:off x="70362" y="1998132"/>
            <a:ext cx="116749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3.</a:t>
            </a:r>
            <a:r>
              <a:rPr kumimoji="0" lang="vi-VN" sz="2800" b="1" i="0" u="none" strike="noStrike" kern="1200" cap="none" spc="0" normalizeH="0" baseline="0" noProof="0" dirty="0" smtClean="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Thuật lại cuộc chiến đấu giữa hai bên?</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68C493D6-3AA0-9D46-7BD4-2180A93D0476}"/>
              </a:ext>
            </a:extLst>
          </p:cNvPr>
          <p:cNvSpPr txBox="1"/>
          <p:nvPr/>
        </p:nvSpPr>
        <p:spPr>
          <a:xfrm>
            <a:off x="-71462" y="2494637"/>
            <a:ext cx="1219200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Cóc </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 trống làm náo loạn thiên đình. </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 </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nổi giận sai Gà ra trị tội. </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Gà </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bị Cáo vồ luôn. </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 </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 sai Chó ra bắt Cáo, Chó bị Gấu quật chết tươi. </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 </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sai Thần Sét ra trị Gấu</a:t>
            </a:r>
            <a:r>
              <a:rPr kumimoji="0" lang="vi-V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 </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Sét bị Ong chích phải nhảy vào chum nước và bị Cua kẹp. Đau quá Thần Sét vội nhảy ra khỏi chum thì bị Cọp vồ. </a:t>
            </a:r>
            <a:endPar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Cóc </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đã hoàn toàn làm chủ trận đánh và giành chiến thắng vẻ vang.</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70362" y="1498753"/>
            <a:ext cx="3429000"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
        <p:nvSpPr>
          <p:cNvPr id="10" name="TextBox 9"/>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a:solidFill>
                  <a:srgbClr val="0000CC"/>
                </a:solidFill>
                <a:latin typeface="Times New Roman" pitchFamily="18" charset="0"/>
                <a:cs typeface="Times New Roman" pitchFamily="18" charset="0"/>
              </a:rPr>
              <a:t>Thứ  Hai ngày 20 tháng 1 năm 2025</a:t>
            </a:r>
            <a:endParaRPr lang="vi-VN" sz="2800" b="1" dirty="0">
              <a:solidFill>
                <a:srgbClr val="0000CC"/>
              </a:solidFill>
              <a:latin typeface="Times New Roman" pitchFamily="18" charset="0"/>
              <a:cs typeface="Times New Roman" pitchFamily="18" charset="0"/>
            </a:endParaRPr>
          </a:p>
        </p:txBody>
      </p:sp>
      <p:sp>
        <p:nvSpPr>
          <p:cNvPr id="11" name="TextBox 10"/>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2" name="TextBox 11"/>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err="1" smtClean="0">
                <a:solidFill>
                  <a:srgbClr val="FF0000"/>
                </a:solidFill>
                <a:latin typeface="Times New Roman" panose="02020603050405020304" pitchFamily="18" charset="0"/>
                <a:cs typeface="Times New Roman" panose="02020603050405020304" pitchFamily="18" charset="0"/>
              </a:rPr>
              <a:t>trời</a:t>
            </a:r>
            <a:r>
              <a:rPr lang="en-US" sz="2800" b="1"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2DDC36-58F2-403C-BA0B-2480FE3B9CE9}"/>
              </a:ext>
            </a:extLst>
          </p:cNvPr>
          <p:cNvSpPr txBox="1"/>
          <p:nvPr/>
        </p:nvSpPr>
        <p:spPr>
          <a:xfrm>
            <a:off x="0" y="1832046"/>
            <a:ext cx="117714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4. </a:t>
            </a:r>
            <a:r>
              <a:rPr kumimoji="0" lang="vi-VN" sz="2800" b="1" i="0" u="none" strike="noStrike" kern="1200" cap="none" spc="0" normalizeH="0" baseline="0" noProof="0" dirty="0" smtClean="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Theo </a:t>
            </a:r>
            <a:r>
              <a:rPr kumimoji="0" lang="vi-VN" sz="2800" b="1" i="0" u="none" strike="noStrike" kern="1200" cap="none" spc="0" normalizeH="0" baseline="0" noProof="0" dirty="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em, vì sao trời phải thay đổi thái độ?</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68C493D6-3AA0-9D46-7BD4-2180A93D0476}"/>
              </a:ext>
            </a:extLst>
          </p:cNvPr>
          <p:cNvSpPr txBox="1"/>
          <p:nvPr/>
        </p:nvSpPr>
        <p:spPr>
          <a:xfrm>
            <a:off x="70362" y="2417020"/>
            <a:ext cx="1128882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Sau cuộc chiến đội quân nhà trời thất bại nên Trời thay đổi thái độ.</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9F2DDC36-58F2-403C-BA0B-2480FE3B9CE9}"/>
              </a:ext>
            </a:extLst>
          </p:cNvPr>
          <p:cNvSpPr txBox="1"/>
          <p:nvPr/>
        </p:nvSpPr>
        <p:spPr>
          <a:xfrm>
            <a:off x="0" y="2941360"/>
            <a:ext cx="109839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5. </a:t>
            </a:r>
            <a:r>
              <a:rPr kumimoji="0" lang="vi-VN" sz="2800" b="1" i="0" u="none" strike="noStrike" kern="1200" cap="none" spc="0" normalizeH="0" baseline="0" noProof="0" dirty="0" smtClean="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Truyện </a:t>
            </a:r>
            <a:r>
              <a:rPr kumimoji="0" lang="vi-VN" sz="2800" b="1" i="0" u="none" strike="noStrike" kern="1200" cap="none" spc="0" normalizeH="0" baseline="0" noProof="0" dirty="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giúp em hiểu thêm điều gì?</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8C493D6-3AA0-9D46-7BD4-2180A93D0476}"/>
              </a:ext>
            </a:extLst>
          </p:cNvPr>
          <p:cNvSpPr txBox="1"/>
          <p:nvPr/>
        </p:nvSpPr>
        <p:spPr>
          <a:xfrm>
            <a:off x="32431" y="3528570"/>
            <a:ext cx="1215956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Khi làm một việc gì đó thì phải quyết tâm làm đến cùng và sắp xếp công việc một cách hợp lí. </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70362" y="1349453"/>
            <a:ext cx="3429000"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
        <p:nvSpPr>
          <p:cNvPr id="8" name="TextBox 7"/>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a:solidFill>
                  <a:srgbClr val="0000CC"/>
                </a:solidFill>
                <a:latin typeface="Times New Roman" pitchFamily="18" charset="0"/>
                <a:cs typeface="Times New Roman" pitchFamily="18" charset="0"/>
              </a:rPr>
              <a:t>Thứ  Hai ngày 20 tháng 1 năm 2025</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trời</a:t>
            </a:r>
            <a:r>
              <a:rPr lang="en-US" sz="2800" b="1" dirty="0" smtClean="0">
                <a:solidFill>
                  <a:srgbClr val="FF0000"/>
                </a:solidFill>
                <a:latin typeface="Times New Roman" panose="02020603050405020304" pitchFamily="18" charset="0"/>
                <a:cs typeface="Times New Roman" panose="02020603050405020304" pitchFamily="18" charset="0"/>
              </a:rPr>
              <a:t> (3 </a:t>
            </a: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601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02943" y="4797180"/>
            <a:ext cx="3222059"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7413" y="3491228"/>
            <a:ext cx="1187516" cy="1361562"/>
          </a:xfrm>
          <a:prstGeom prst="rect">
            <a:avLst/>
          </a:prstGeom>
        </p:spPr>
      </p:pic>
      <p:pic>
        <p:nvPicPr>
          <p:cNvPr id="9" name="Picture 9"/>
          <p:cNvPicPr>
            <a:picLocks noChangeAspect="1"/>
          </p:cNvPicPr>
          <p:nvPr/>
        </p:nvPicPr>
        <p:blipFill>
          <a:blip r:embed="rId6" cstate="print"/>
          <a:srcRect/>
          <a:stretch>
            <a:fillRect/>
          </a:stretch>
        </p:blipFill>
        <p:spPr>
          <a:xfrm>
            <a:off x="1412058" y="1863715"/>
            <a:ext cx="1135688" cy="1298890"/>
          </a:xfrm>
          <a:prstGeom prst="rect">
            <a:avLst/>
          </a:prstGeom>
        </p:spPr>
      </p:pic>
      <p:sp>
        <p:nvSpPr>
          <p:cNvPr id="18" name="TextBox 17"/>
          <p:cNvSpPr txBox="1"/>
          <p:nvPr/>
        </p:nvSpPr>
        <p:spPr>
          <a:xfrm>
            <a:off x="5167306" y="1596983"/>
            <a:ext cx="5250692"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LẠI BÀI</a:t>
            </a:r>
            <a:endParaRPr lang="vi-VN" sz="5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xmlns="" id="{CDC375CF-0BBE-D9C1-307F-5E4174E9C8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5374" y="2197741"/>
            <a:ext cx="1638206" cy="1656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181600" y="2460631"/>
            <a:ext cx="4357718" cy="508447"/>
          </a:xfrm>
          <a:prstGeom prst="rect">
            <a:avLst/>
          </a:prstGeom>
          <a:noFill/>
        </p:spPr>
        <p:txBody>
          <a:bodyPr wrap="square" lIns="76810" tIns="38405" rIns="76810" bIns="38405" rtlCol="0">
            <a:spAutoFit/>
          </a:bodyPr>
          <a:lstStyle/>
          <a:p>
            <a:pPr algn="ctr"/>
            <a:r>
              <a:rPr lang="en-US" sz="2800" b="1" smtClean="0">
                <a:solidFill>
                  <a:srgbClr val="008000"/>
                </a:solidFill>
                <a:latin typeface="Times New Roman" pitchFamily="18" charset="0"/>
                <a:cs typeface="Times New Roman" pitchFamily="18" charset="0"/>
              </a:rPr>
              <a:t>Nội </a:t>
            </a:r>
            <a:r>
              <a:rPr lang="en-US" sz="2800" b="1" dirty="0">
                <a:solidFill>
                  <a:srgbClr val="008000"/>
                </a:solidFill>
                <a:latin typeface="Times New Roman" pitchFamily="18" charset="0"/>
                <a:cs typeface="Times New Roman" pitchFamily="18" charset="0"/>
              </a:rPr>
              <a:t>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3657600" y="3070231"/>
            <a:ext cx="8534400" cy="1801109"/>
          </a:xfrm>
          <a:prstGeom prst="rect">
            <a:avLst/>
          </a:prstGeom>
          <a:noFill/>
        </p:spPr>
        <p:txBody>
          <a:bodyPr wrap="square" lIns="76810" tIns="38405" rIns="76810" bIns="38405" rtlCol="0">
            <a:spAutoFit/>
          </a:bodyPr>
          <a:lstStyle/>
          <a:p>
            <a:pPr lvl="0"/>
            <a:r>
              <a:rPr lang="en-US" sz="2800" b="1" smtClean="0">
                <a:solidFill>
                  <a:srgbClr val="0000FF"/>
                </a:solidFill>
                <a:latin typeface="Times New Roman" panose="02020603050405020304"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Nội</a:t>
            </a:r>
            <a:r>
              <a:rPr lang="en-US" sz="2800" b="1" dirty="0">
                <a:solidFill>
                  <a:srgbClr val="0000FF"/>
                </a:solidFill>
                <a:latin typeface="Times New Roman" pitchFamily="18" charset="0"/>
                <a:cs typeface="Times New Roman" pitchFamily="18" charset="0"/>
              </a:rPr>
              <a:t> dung: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Nhờ</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đấu</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muôn</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Cóc</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đội</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quân</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hùng</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hậu</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buộc</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mưa</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mang</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vạn</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71994" y="1371432"/>
            <a:ext cx="2606002" cy="508447"/>
          </a:xfrm>
          <a:prstGeom prst="rect">
            <a:avLst/>
          </a:prstGeom>
          <a:noFill/>
        </p:spPr>
        <p:txBody>
          <a:bodyPr wrap="square" lIns="76810" tIns="38405" rIns="76810" bIns="38405"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II.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hiểu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14649" y="4972493"/>
            <a:ext cx="6858000" cy="492443"/>
          </a:xfrm>
          <a:prstGeom prst="rect">
            <a:avLst/>
          </a:prstGeom>
          <a:noFill/>
        </p:spPr>
        <p:txBody>
          <a:bodyPr wrap="square" rtlCol="0">
            <a:spAutoFit/>
          </a:bodyPr>
          <a:lstStyle/>
          <a:p>
            <a:r>
              <a:rPr lang="vi-VN" sz="2600" b="1" dirty="0">
                <a:solidFill>
                  <a:srgbClr val="008000"/>
                </a:solidFill>
                <a:latin typeface="Times New Roman" pitchFamily="18" charset="0"/>
                <a:cs typeface="Times New Roman" pitchFamily="18" charset="0"/>
              </a:rPr>
              <a:t>III. Luyện đọc</a:t>
            </a:r>
            <a:r>
              <a:rPr lang="en-US" sz="2600" b="1" dirty="0">
                <a:solidFill>
                  <a:srgbClr val="008000"/>
                </a:solidFill>
                <a:latin typeface="Times New Roman" pitchFamily="18" charset="0"/>
                <a:cs typeface="Times New Roman" pitchFamily="18" charset="0"/>
              </a:rPr>
              <a:t> </a:t>
            </a:r>
            <a:r>
              <a:rPr lang="en-US" sz="2600" b="1" dirty="0" err="1" smtClean="0">
                <a:solidFill>
                  <a:srgbClr val="008000"/>
                </a:solidFill>
                <a:latin typeface="Times New Roman" pitchFamily="18" charset="0"/>
                <a:cs typeface="Times New Roman" pitchFamily="18" charset="0"/>
              </a:rPr>
              <a:t>theo</a:t>
            </a:r>
            <a:r>
              <a:rPr lang="en-US" sz="2600" b="1" dirty="0" smtClean="0">
                <a:solidFill>
                  <a:srgbClr val="008000"/>
                </a:solidFill>
                <a:latin typeface="Times New Roman" pitchFamily="18" charset="0"/>
                <a:cs typeface="Times New Roman" pitchFamily="18" charset="0"/>
              </a:rPr>
              <a:t> </a:t>
            </a:r>
            <a:r>
              <a:rPr lang="en-US" sz="2600" b="1" dirty="0" err="1" smtClean="0">
                <a:solidFill>
                  <a:srgbClr val="008000"/>
                </a:solidFill>
                <a:latin typeface="Times New Roman" pitchFamily="18" charset="0"/>
                <a:cs typeface="Times New Roman" pitchFamily="18" charset="0"/>
              </a:rPr>
              <a:t>vai</a:t>
            </a:r>
            <a:r>
              <a:rPr lang="vi-VN" sz="2600" b="1" dirty="0" smtClean="0">
                <a:solidFill>
                  <a:srgbClr val="008000"/>
                </a:solidFill>
                <a:latin typeface="Times New Roman" pitchFamily="18" charset="0"/>
                <a:cs typeface="Times New Roman" pitchFamily="18" charset="0"/>
              </a:rPr>
              <a:t>.</a:t>
            </a:r>
            <a:endParaRPr lang="vi-VN" sz="2600" b="1" dirty="0">
              <a:solidFill>
                <a:srgbClr val="008000"/>
              </a:solidFill>
              <a:latin typeface="Times New Roman" pitchFamily="18" charset="0"/>
              <a:cs typeface="Times New Roman" pitchFamily="18" charset="0"/>
            </a:endParaRPr>
          </a:p>
        </p:txBody>
      </p:sp>
      <p:sp>
        <p:nvSpPr>
          <p:cNvPr id="16" name="TextBox 15"/>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a:solidFill>
                  <a:srgbClr val="0000CC"/>
                </a:solidFill>
                <a:latin typeface="Times New Roman" pitchFamily="18" charset="0"/>
                <a:cs typeface="Times New Roman" pitchFamily="18" charset="0"/>
              </a:rPr>
              <a:t>Thứ  Hai ngày 20 tháng 1 năm 2025</a:t>
            </a:r>
            <a:endParaRPr lang="vi-VN" sz="2800" b="1" dirty="0">
              <a:solidFill>
                <a:srgbClr val="0000CC"/>
              </a:solidFill>
              <a:latin typeface="Times New Roman" pitchFamily="18" charset="0"/>
              <a:cs typeface="Times New Roman" pitchFamily="18" charset="0"/>
            </a:endParaRPr>
          </a:p>
        </p:txBody>
      </p:sp>
      <p:sp>
        <p:nvSpPr>
          <p:cNvPr id="17" name="TextBox 16"/>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err="1" smtClean="0">
                <a:solidFill>
                  <a:srgbClr val="FF0000"/>
                </a:solidFill>
                <a:latin typeface="Times New Roman" panose="02020603050405020304" pitchFamily="18" charset="0"/>
                <a:cs typeface="Times New Roman" panose="02020603050405020304" pitchFamily="18" charset="0"/>
              </a:rPr>
              <a:t>trời</a:t>
            </a:r>
            <a:r>
              <a:rPr lang="en-US" sz="2800" b="1"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5477706"/>
            <a:ext cx="12192000" cy="1292662"/>
          </a:xfrm>
          <a:prstGeom prst="rect">
            <a:avLst/>
          </a:prstGeom>
          <a:noFill/>
        </p:spPr>
        <p:txBody>
          <a:bodyPr wrap="square" rtlCol="0">
            <a:spAutoFit/>
          </a:bodyPr>
          <a:lstStyle/>
          <a:p>
            <a:pPr lvl="0">
              <a:defRPr/>
            </a:pP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thong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thả</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chậm</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3, 4)</a:t>
            </a:r>
            <a:endParaRPr lang="en-US" sz="2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lvl="0">
              <a:defRPr/>
            </a:pP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Cóc</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đĩnh</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đạc</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dạ</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nao</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núng</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lvl="0">
              <a:defRPr/>
            </a:pP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ôn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dỗ</a:t>
            </a:r>
            <a:r>
              <a:rPr 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6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07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8479" y="2116100"/>
            <a:ext cx="3627840" cy="922047"/>
          </a:xfrm>
          <a:prstGeom prst="rect">
            <a:avLst/>
          </a:prstGeom>
        </p:spPr>
        <p:txBody>
          <a:bodyPr wrap="square">
            <a:spAutoFit/>
          </a:bodyPr>
          <a:lstStyle/>
          <a:p>
            <a:pPr algn="just"/>
            <a:r>
              <a:rPr lang="en-US" sz="2696" b="1" i="1" dirty="0" smtClean="0">
                <a:solidFill>
                  <a:srgbClr val="008000"/>
                </a:solidFill>
                <a:latin typeface="Times New Roman" pitchFamily="18" charset="0"/>
                <a:cs typeface="Times New Roman" pitchFamily="18" charset="0"/>
              </a:rPr>
              <a:t>* </a:t>
            </a:r>
            <a:r>
              <a:rPr lang="en-US" sz="2696" b="1" i="1" dirty="0" err="1" smtClean="0">
                <a:solidFill>
                  <a:srgbClr val="008000"/>
                </a:solidFill>
                <a:latin typeface="Times New Roman" pitchFamily="18" charset="0"/>
                <a:cs typeface="Times New Roman" pitchFamily="18" charset="0"/>
              </a:rPr>
              <a:t>Bài</a:t>
            </a:r>
            <a:r>
              <a:rPr lang="en-US" sz="2696" b="1" i="1" dirty="0" smtClean="0">
                <a:solidFill>
                  <a:srgbClr val="008000"/>
                </a:solidFill>
                <a:latin typeface="Times New Roman" pitchFamily="18" charset="0"/>
                <a:cs typeface="Times New Roman" pitchFamily="18" charset="0"/>
              </a:rPr>
              <a:t> </a:t>
            </a:r>
            <a:r>
              <a:rPr lang="en-US" sz="2696" b="1" i="1" dirty="0">
                <a:solidFill>
                  <a:srgbClr val="008000"/>
                </a:solidFill>
                <a:latin typeface="Times New Roman" pitchFamily="18" charset="0"/>
                <a:cs typeface="Times New Roman" pitchFamily="18" charset="0"/>
              </a:rPr>
              <a:t>1. </a:t>
            </a:r>
            <a:r>
              <a:rPr lang="nl-NL" sz="2696" b="1" i="1" dirty="0">
                <a:solidFill>
                  <a:srgbClr val="008000"/>
                </a:solidFill>
                <a:latin typeface="Times New Roman" panose="02020603050405020304" pitchFamily="18" charset="0"/>
                <a:cs typeface="Times New Roman" panose="02020603050405020304" pitchFamily="18" charset="0"/>
              </a:rPr>
              <a:t>Nói về sự việc trong tranh </a:t>
            </a:r>
            <a:r>
              <a:rPr lang="en-US" sz="2696" b="1" i="1" dirty="0">
                <a:solidFill>
                  <a:srgbClr val="008000"/>
                </a:solidFill>
                <a:latin typeface="Times New Roman" pitchFamily="18" charset="0"/>
                <a:cs typeface="Times New Roman" pitchFamily="18" charset="0"/>
              </a:rPr>
              <a:t>.</a:t>
            </a:r>
            <a:endParaRPr lang="en-US" sz="2696" b="1" dirty="0">
              <a:solidFill>
                <a:srgbClr val="008000"/>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20" name="Picture 19"/>
          <p:cNvPicPr/>
          <p:nvPr/>
        </p:nvPicPr>
        <p:blipFill rotWithShape="1">
          <a:blip r:embed="rId2"/>
          <a:srcRect l="37500" t="41795" r="35898" b="26923"/>
          <a:stretch/>
        </p:blipFill>
        <p:spPr bwMode="auto">
          <a:xfrm>
            <a:off x="3848669" y="1970918"/>
            <a:ext cx="8343330" cy="4657428"/>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1176270" y="-97078"/>
            <a:ext cx="9144000" cy="523220"/>
          </a:xfrm>
          <a:prstGeom prst="rect">
            <a:avLst/>
          </a:prstGeom>
          <a:noFill/>
        </p:spPr>
        <p:txBody>
          <a:bodyPr wrap="square" lIns="91438" tIns="45720" rIns="91438" bIns="45720" rtlCol="0">
            <a:spAutoFit/>
          </a:bodyPr>
          <a:lstStyle/>
          <a:p>
            <a:pPr algn="ctr"/>
            <a:r>
              <a:rPr lang="en-US" sz="2800" b="1">
                <a:solidFill>
                  <a:srgbClr val="0000CC"/>
                </a:solidFill>
                <a:latin typeface="Times New Roman" pitchFamily="18" charset="0"/>
                <a:cs typeface="Times New Roman" pitchFamily="18" charset="0"/>
              </a:rPr>
              <a:t>Thứ  Hai ngày 20 tháng 1 năm 2025</a:t>
            </a:r>
            <a:endParaRPr lang="vi-VN" sz="2800" b="1" dirty="0">
              <a:solidFill>
                <a:srgbClr val="0000CC"/>
              </a:solidFill>
              <a:latin typeface="Times New Roman" pitchFamily="18" charset="0"/>
              <a:cs typeface="Times New Roman" pitchFamily="18" charset="0"/>
            </a:endParaRPr>
          </a:p>
        </p:txBody>
      </p:sp>
      <p:sp>
        <p:nvSpPr>
          <p:cNvPr id="23" name="TextBox 22"/>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4" name="TextBox 23"/>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err="1" smtClean="0">
                <a:solidFill>
                  <a:srgbClr val="FF0000"/>
                </a:solidFill>
                <a:latin typeface="Times New Roman" panose="02020603050405020304" pitchFamily="18" charset="0"/>
                <a:cs typeface="Times New Roman" panose="02020603050405020304" pitchFamily="18" charset="0"/>
              </a:rPr>
              <a:t>trời</a:t>
            </a:r>
            <a:r>
              <a:rPr lang="en-US" sz="2800" b="1"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6533" y="1508682"/>
            <a:ext cx="5847539"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IV. </a:t>
            </a:r>
            <a:r>
              <a:rPr lang="en-US" sz="2800" b="1" dirty="0" err="1" smtClean="0">
                <a:solidFill>
                  <a:srgbClr val="0000FF"/>
                </a:solidFill>
                <a:latin typeface="Times New Roman" panose="02020603050405020304" pitchFamily="18" charset="0"/>
                <a:cs typeface="Times New Roman" panose="02020603050405020304" pitchFamily="18" charset="0"/>
              </a:rPr>
              <a:t>Nói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nghe</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trời</a:t>
            </a:r>
            <a:r>
              <a:rPr lang="en-US" sz="2800" b="1" dirty="0" smtClean="0">
                <a:solidFill>
                  <a:srgbClr val="0000FF"/>
                </a:solidFill>
                <a:latin typeface="Times New Roman" pitchFamily="18" charset="0"/>
                <a:cs typeface="Times New Roman"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6493889"/>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7" name="TextBox 6"/>
          <p:cNvSpPr txBox="1"/>
          <p:nvPr/>
        </p:nvSpPr>
        <p:spPr>
          <a:xfrm>
            <a:off x="116533" y="2093016"/>
            <a:ext cx="3744936" cy="553357"/>
          </a:xfrm>
          <a:prstGeom prst="rect">
            <a:avLst/>
          </a:prstGeom>
          <a:noFill/>
        </p:spPr>
        <p:txBody>
          <a:bodyPr wrap="none" rtlCol="0">
            <a:spAutoFit/>
          </a:bodyPr>
          <a:lstStyle/>
          <a:p>
            <a:r>
              <a:rPr lang="en-US" sz="2996" b="1" dirty="0" smtClean="0">
                <a:solidFill>
                  <a:srgbClr val="008000"/>
                </a:solidFill>
                <a:latin typeface="Times New Roman" pitchFamily="18" charset="0"/>
                <a:cs typeface="Times New Roman" pitchFamily="18" charset="0"/>
              </a:rPr>
              <a:t>* </a:t>
            </a:r>
            <a:r>
              <a:rPr lang="en-US" sz="2996" b="1" dirty="0" err="1" smtClean="0">
                <a:solidFill>
                  <a:srgbClr val="008000"/>
                </a:solidFill>
                <a:latin typeface="Times New Roman" pitchFamily="18" charset="0"/>
                <a:cs typeface="Times New Roman" pitchFamily="18" charset="0"/>
              </a:rPr>
              <a:t>Nghe</a:t>
            </a:r>
            <a:r>
              <a:rPr lang="en-US" sz="2996" b="1" dirty="0" smtClean="0">
                <a:solidFill>
                  <a:srgbClr val="008000"/>
                </a:solidFill>
                <a:latin typeface="Times New Roman" pitchFamily="18" charset="0"/>
                <a:cs typeface="Times New Roman" pitchFamily="18" charset="0"/>
              </a:rPr>
              <a:t> </a:t>
            </a:r>
            <a:r>
              <a:rPr lang="en-US" sz="2996" b="1" dirty="0" err="1">
                <a:solidFill>
                  <a:srgbClr val="008000"/>
                </a:solidFill>
                <a:latin typeface="Times New Roman" pitchFamily="18" charset="0"/>
                <a:cs typeface="Times New Roman" pitchFamily="18" charset="0"/>
              </a:rPr>
              <a:t>kể</a:t>
            </a:r>
            <a:r>
              <a:rPr lang="en-US" sz="2996" b="1" dirty="0">
                <a:solidFill>
                  <a:srgbClr val="008000"/>
                </a:solidFill>
                <a:latin typeface="Times New Roman" pitchFamily="18" charset="0"/>
                <a:cs typeface="Times New Roman" pitchFamily="18" charset="0"/>
              </a:rPr>
              <a:t> </a:t>
            </a:r>
            <a:r>
              <a:rPr lang="en-US" sz="2996" b="1" dirty="0" err="1">
                <a:solidFill>
                  <a:srgbClr val="008000"/>
                </a:solidFill>
                <a:latin typeface="Times New Roman" pitchFamily="18" charset="0"/>
                <a:cs typeface="Times New Roman" pitchFamily="18" charset="0"/>
              </a:rPr>
              <a:t>câu</a:t>
            </a:r>
            <a:r>
              <a:rPr lang="en-US" sz="2996" b="1" dirty="0">
                <a:solidFill>
                  <a:srgbClr val="008000"/>
                </a:solidFill>
                <a:latin typeface="Times New Roman" pitchFamily="18" charset="0"/>
                <a:cs typeface="Times New Roman" pitchFamily="18" charset="0"/>
              </a:rPr>
              <a:t> </a:t>
            </a:r>
            <a:r>
              <a:rPr lang="en-US" sz="2996" b="1" dirty="0" err="1">
                <a:solidFill>
                  <a:srgbClr val="008000"/>
                </a:solidFill>
                <a:latin typeface="Times New Roman" pitchFamily="18" charset="0"/>
                <a:cs typeface="Times New Roman" pitchFamily="18" charset="0"/>
              </a:rPr>
              <a:t>chuyện</a:t>
            </a:r>
            <a:endParaRPr lang="en-US" sz="2996" dirty="0">
              <a:solidFill>
                <a:srgbClr val="008000"/>
              </a:solidFill>
              <a:latin typeface="Times New Roman" panose="02020603050405020304" pitchFamily="18" charset="0"/>
              <a:cs typeface="Times New Roman" panose="02020603050405020304" pitchFamily="18" charset="0"/>
            </a:endParaRPr>
          </a:p>
        </p:txBody>
      </p:sp>
      <p:pic>
        <p:nvPicPr>
          <p:cNvPr id="6" name="Cóc kiện tr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61470" y="2255540"/>
            <a:ext cx="8066572" cy="3979705"/>
          </a:xfrm>
          <a:prstGeom prst="rect">
            <a:avLst/>
          </a:prstGeom>
        </p:spPr>
      </p:pic>
      <p:sp>
        <p:nvSpPr>
          <p:cNvPr id="20" name="TextBox 19"/>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Hai </a:t>
            </a:r>
            <a:r>
              <a:rPr lang="en-US" sz="2800" b="1" err="1">
                <a:solidFill>
                  <a:srgbClr val="0000CC"/>
                </a:solidFill>
                <a:latin typeface="Times New Roman" pitchFamily="18" charset="0"/>
                <a:cs typeface="Times New Roman" pitchFamily="18" charset="0"/>
              </a:rPr>
              <a:t>ngày</a:t>
            </a:r>
            <a:r>
              <a:rPr lang="en-US" sz="2800" b="1">
                <a:solidFill>
                  <a:srgbClr val="0000CC"/>
                </a:solidFill>
                <a:latin typeface="Times New Roman" pitchFamily="18" charset="0"/>
                <a:cs typeface="Times New Roman" pitchFamily="18" charset="0"/>
              </a:rPr>
              <a:t> </a:t>
            </a:r>
            <a:r>
              <a:rPr lang="en-US" sz="2800" b="1" smtClean="0">
                <a:solidFill>
                  <a:srgbClr val="0000CC"/>
                </a:solidFill>
                <a:latin typeface="Times New Roman" pitchFamily="18" charset="0"/>
                <a:cs typeface="Times New Roman" pitchFamily="18" charset="0"/>
              </a:rPr>
              <a:t>20 </a:t>
            </a:r>
            <a:r>
              <a:rPr lang="en-US" sz="2800" b="1" dirty="0" err="1" smtClean="0">
                <a:solidFill>
                  <a:srgbClr val="0000CC"/>
                </a:solidFill>
                <a:latin typeface="Times New Roman" pitchFamily="18" charset="0"/>
                <a:cs typeface="Times New Roman" pitchFamily="18" charset="0"/>
              </a:rPr>
              <a:t>tháng</a:t>
            </a:r>
            <a:r>
              <a:rPr lang="en-US" sz="2800" b="1" dirty="0" smtClean="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1 </a:t>
            </a:r>
            <a:r>
              <a:rPr lang="en-US" sz="2800" b="1" err="1">
                <a:solidFill>
                  <a:srgbClr val="0000CC"/>
                </a:solidFill>
                <a:latin typeface="Times New Roman" pitchFamily="18" charset="0"/>
                <a:cs typeface="Times New Roman" pitchFamily="18" charset="0"/>
              </a:rPr>
              <a:t>năm</a:t>
            </a:r>
            <a:r>
              <a:rPr lang="en-US" sz="2800" b="1">
                <a:solidFill>
                  <a:srgbClr val="0000CC"/>
                </a:solidFill>
                <a:latin typeface="Times New Roman" pitchFamily="18" charset="0"/>
                <a:cs typeface="Times New Roman" pitchFamily="18" charset="0"/>
              </a:rPr>
              <a:t> </a:t>
            </a:r>
            <a:r>
              <a:rPr lang="en-US" sz="2800" b="1" smtClean="0">
                <a:solidFill>
                  <a:srgbClr val="0000CC"/>
                </a:solidFill>
                <a:latin typeface="Times New Roman" pitchFamily="18" charset="0"/>
                <a:cs typeface="Times New Roman" pitchFamily="18" charset="0"/>
              </a:rPr>
              <a:t>2025</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2" name="TextBox 21"/>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err="1" smtClean="0">
                <a:solidFill>
                  <a:srgbClr val="FF0000"/>
                </a:solidFill>
                <a:latin typeface="Times New Roman" panose="02020603050405020304" pitchFamily="18" charset="0"/>
                <a:cs typeface="Times New Roman" panose="02020603050405020304" pitchFamily="18" charset="0"/>
              </a:rPr>
              <a:t>kiện</a:t>
            </a:r>
            <a:r>
              <a:rPr lang="en-US" sz="2800" b="1" smtClean="0">
                <a:solidFill>
                  <a:srgbClr val="FF0000"/>
                </a:solidFill>
                <a:latin typeface="Times New Roman" panose="02020603050405020304" pitchFamily="18" charset="0"/>
                <a:cs typeface="Times New Roman" panose="02020603050405020304" pitchFamily="18" charset="0"/>
              </a:rPr>
              <a:t> trời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16533" y="1508682"/>
            <a:ext cx="5847539"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IV. </a:t>
            </a:r>
            <a:r>
              <a:rPr lang="en-US" sz="2800" b="1" dirty="0" err="1" smtClean="0">
                <a:solidFill>
                  <a:srgbClr val="0000FF"/>
                </a:solidFill>
                <a:latin typeface="Times New Roman" panose="02020603050405020304" pitchFamily="18" charset="0"/>
                <a:cs typeface="Times New Roman" panose="02020603050405020304" pitchFamily="18" charset="0"/>
              </a:rPr>
              <a:t>Nói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nghe</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trời</a:t>
            </a:r>
            <a:r>
              <a:rPr lang="en-US" sz="2800" b="1" dirty="0" smtClean="0">
                <a:solidFill>
                  <a:srgbClr val="0000FF"/>
                </a:solidFill>
                <a:latin typeface="Times New Roman" pitchFamily="18" charset="0"/>
                <a:cs typeface="Times New Roman"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87075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20" name="Picture 19"/>
          <p:cNvPicPr/>
          <p:nvPr/>
        </p:nvPicPr>
        <p:blipFill rotWithShape="1">
          <a:blip r:embed="rId2"/>
          <a:srcRect l="37500" t="44056" r="37552" b="26923"/>
          <a:stretch/>
        </p:blipFill>
        <p:spPr bwMode="auto">
          <a:xfrm>
            <a:off x="-150125" y="2517321"/>
            <a:ext cx="12342125" cy="4340679"/>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0" y="2001765"/>
            <a:ext cx="8212505" cy="523220"/>
          </a:xfrm>
          <a:prstGeom prst="rect">
            <a:avLst/>
          </a:prstGeom>
          <a:noFill/>
        </p:spPr>
        <p:txBody>
          <a:bodyPr wrap="none" rtlCol="0">
            <a:spAutoFit/>
          </a:bodyPr>
          <a:lstStyle/>
          <a:p>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Bài</a:t>
            </a:r>
            <a:r>
              <a:rPr lang="en-US" sz="2800" b="1" dirty="0" smtClean="0">
                <a:solidFill>
                  <a:srgbClr val="008000"/>
                </a:solidFill>
                <a:latin typeface="Times New Roman" pitchFamily="18" charset="0"/>
                <a:cs typeface="Times New Roman" pitchFamily="18" charset="0"/>
              </a:rPr>
              <a:t> </a:t>
            </a:r>
            <a:r>
              <a:rPr lang="en-US" sz="2800" b="1" dirty="0">
                <a:solidFill>
                  <a:srgbClr val="008000"/>
                </a:solidFill>
                <a:latin typeface="Times New Roman" pitchFamily="18" charset="0"/>
                <a:cs typeface="Times New Roman" pitchFamily="18" charset="0"/>
              </a:rPr>
              <a:t>2. </a:t>
            </a:r>
            <a:r>
              <a:rPr lang="nl-NL" sz="2800" b="1" dirty="0">
                <a:solidFill>
                  <a:srgbClr val="008000"/>
                </a:solidFill>
                <a:latin typeface="Times New Roman" panose="02020603050405020304" pitchFamily="18" charset="0"/>
                <a:cs typeface="Times New Roman" panose="02020603050405020304" pitchFamily="18" charset="0"/>
              </a:rPr>
              <a:t>Kể lại từng đoạn của câu chuyện theo tranh.</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a:solidFill>
                  <a:srgbClr val="0000CC"/>
                </a:solidFill>
                <a:latin typeface="Times New Roman" pitchFamily="18" charset="0"/>
                <a:cs typeface="Times New Roman" pitchFamily="18" charset="0"/>
              </a:rPr>
              <a:t>Thứ  Hai ngày 20 tháng 1 năm 2025</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2" name="TextBox 21"/>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err="1" smtClean="0">
                <a:solidFill>
                  <a:srgbClr val="FF0000"/>
                </a:solidFill>
                <a:latin typeface="Times New Roman" panose="02020603050405020304" pitchFamily="18" charset="0"/>
                <a:cs typeface="Times New Roman" panose="02020603050405020304" pitchFamily="18" charset="0"/>
              </a:rPr>
              <a:t>trời</a:t>
            </a:r>
            <a:r>
              <a:rPr lang="en-US" sz="2800" b="1"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16533" y="1508682"/>
            <a:ext cx="5847539"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IV. </a:t>
            </a:r>
            <a:r>
              <a:rPr lang="en-US" sz="2800" b="1" dirty="0" err="1" smtClean="0">
                <a:solidFill>
                  <a:srgbClr val="0000FF"/>
                </a:solidFill>
                <a:latin typeface="Times New Roman" panose="02020603050405020304" pitchFamily="18" charset="0"/>
                <a:cs typeface="Times New Roman" panose="02020603050405020304" pitchFamily="18" charset="0"/>
              </a:rPr>
              <a:t>Nói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nghe</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Cóc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trời</a:t>
            </a:r>
            <a:r>
              <a:rPr lang="en-US" sz="2800" b="1" dirty="0" smtClean="0">
                <a:solidFill>
                  <a:srgbClr val="0000FF"/>
                </a:solidFill>
                <a:latin typeface="Times New Roman" pitchFamily="18" charset="0"/>
                <a:cs typeface="Times New Roman"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6797414"/>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95681"/>
            <a:ext cx="11176001" cy="655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47666" y="2744070"/>
            <a:ext cx="6878471" cy="1185548"/>
          </a:xfrm>
          <a:prstGeom prst="rect">
            <a:avLst/>
          </a:prstGeom>
        </p:spPr>
        <p:txBody>
          <a:bodyPr wrap="none" fromWordArt="1">
            <a:prstTxWarp prst="textPlain">
              <a:avLst>
                <a:gd name="adj" fmla="val 50000"/>
              </a:avLst>
            </a:prstTxWarp>
          </a:bodyPr>
          <a:lstStyle/>
          <a:p>
            <a:pPr algn="ctr"/>
            <a:r>
              <a:rPr lang="en-US" sz="4269" b="1" kern="10" dirty="0" smtClean="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a:t>
            </a:r>
            <a:r>
              <a:rPr lang="vi-VN" sz="4269" b="1" kern="10" dirty="0" smtClean="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r>
              <a:rPr lang="en-US" sz="4269" b="1" kern="10" dirty="0" smtClean="0">
                <a:ln w="19050">
                  <a:solidFill>
                    <a:srgbClr val="FFFF00"/>
                  </a:solidFill>
                  <a:round/>
                  <a:headEnd/>
                  <a:tailEnd/>
                </a:ln>
                <a:solidFill>
                  <a:srgbClr val="FF0000"/>
                </a:solidFill>
                <a:effectLst>
                  <a:outerShdw dist="35921" dir="2700000" algn="ctr" rotWithShape="0">
                    <a:srgbClr val="990000"/>
                  </a:outerShdw>
                </a:effectLst>
                <a:latin typeface="Arial"/>
                <a:cs typeface="Arial"/>
              </a:rPr>
              <a:t>!</a:t>
            </a:r>
            <a:endPar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278130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6698760" y="1142990"/>
            <a:ext cx="4144737" cy="1623615"/>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700" b="1" kern="1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3B.</a:t>
            </a:r>
            <a:endPar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464024" y="3500444"/>
            <a:ext cx="7083188" cy="1581413"/>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NGHE </a:t>
            </a:r>
            <a:r>
              <a:rPr lang="en-US" sz="2700" b="1" kern="1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VIẾT </a:t>
            </a:r>
          </a:p>
          <a:p>
            <a:pPr algn="ctr"/>
            <a:r>
              <a:rPr lang="en-US" sz="27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TRĂNG TRÊN BIỂN</a:t>
            </a:r>
            <a:endPar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2" name="WordArt 4"/>
          <p:cNvSpPr>
            <a:spLocks noChangeArrowheads="1" noChangeShapeType="1" noTextEdit="1"/>
          </p:cNvSpPr>
          <p:nvPr/>
        </p:nvSpPr>
        <p:spPr bwMode="auto">
          <a:xfrm>
            <a:off x="2483894" y="5858673"/>
            <a:ext cx="7929348" cy="833023"/>
          </a:xfrm>
          <a:prstGeom prst="rect">
            <a:avLst/>
          </a:prstGeom>
        </p:spPr>
        <p:txBody>
          <a:bodyPr wrap="none" lIns="91438" tIns="45720" rIns="91438" bIns="45720" numCol="1" fromWordArt="1">
            <a:prstTxWarp prst="textPlain">
              <a:avLst>
                <a:gd name="adj" fmla="val 50000"/>
              </a:avLst>
            </a:prstTxWarp>
          </a:bodyPr>
          <a:lstStyle/>
          <a:p>
            <a:pPr algn="ctr"/>
            <a:endPar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3174578" y="971554"/>
            <a:ext cx="2133266"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625605" y="48579"/>
            <a:ext cx="8965058" cy="519955"/>
          </a:xfrm>
          <a:prstGeom prst="rect">
            <a:avLst/>
          </a:prstGeom>
        </p:spPr>
        <p:txBody>
          <a:bodyPr wrap="none" lIns="91438" tIns="45720" rIns="91438" bIns="45720"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a:t>
            </a:r>
            <a:r>
              <a:rPr lang="vi-VN"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27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a:t>
            </a:r>
            <a:r>
              <a:rPr lang="vi-VN" sz="2700" b="1" kern="1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HANH NHẬT.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386" y="135666"/>
            <a:ext cx="568088"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5056" y="83158"/>
            <a:ext cx="439498"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25096"/>
            <a:ext cx="162560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5735193" y="1078787"/>
            <a:ext cx="621166"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2065462" y="5052682"/>
            <a:ext cx="596673"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1702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A3862D86-0037-7A04-AF86-53DE148076AE}"/>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95534" y="0"/>
            <a:ext cx="12287534" cy="6858000"/>
          </a:xfrm>
          <a:prstGeom prst="rect">
            <a:avLst/>
          </a:prstGeom>
        </p:spPr>
      </p:pic>
      <p:pic>
        <p:nvPicPr>
          <p:cNvPr id="5" name="Picture 4" descr="Icon&#10;&#10;Description automatically generated">
            <a:extLst>
              <a:ext uri="{FF2B5EF4-FFF2-40B4-BE49-F238E27FC236}">
                <a16:creationId xmlns:a16="http://schemas.microsoft.com/office/drawing/2014/main" xmlns=""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6065" y="863823"/>
            <a:ext cx="739232" cy="135077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xmlns=""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95534" y="3786190"/>
            <a:ext cx="12287534" cy="3071810"/>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4595804" y="3071810"/>
            <a:ext cx="1543495"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A39B1E0D-B066-0B87-15F3-5E2EECF2D2A2}"/>
              </a:ext>
            </a:extLst>
          </p:cNvPr>
          <p:cNvPicPr>
            <a:picLocks noChangeAspect="1"/>
          </p:cNvPicPr>
          <p:nvPr/>
        </p:nvPicPr>
        <p:blipFill rotWithShape="1">
          <a:blip r:embed="rId7" cstate="print"/>
          <a:srcRect t="1505" r="-1" b="2635"/>
          <a:stretch/>
        </p:blipFill>
        <p:spPr>
          <a:xfrm>
            <a:off x="484109" y="1852466"/>
            <a:ext cx="1982405"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xmlns="" id="{133025F6-03E4-F7FE-A115-15A451327F80}"/>
              </a:ext>
            </a:extLst>
          </p:cNvPr>
          <p:cNvSpPr txBox="1"/>
          <p:nvPr/>
        </p:nvSpPr>
        <p:spPr>
          <a:xfrm>
            <a:off x="3352801" y="1500174"/>
            <a:ext cx="4296977"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0" name="TextBox 9"/>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Ba</a:t>
            </a:r>
            <a:r>
              <a:rPr lang="en-US" sz="3200" b="1" dirty="0" smtClean="0">
                <a:solidFill>
                  <a:srgbClr val="0000CC"/>
                </a:solidFill>
                <a:latin typeface="Times New Roman" pitchFamily="18" charset="0"/>
                <a:cs typeface="Times New Roman" pitchFamily="18" charset="0"/>
              </a:rPr>
              <a:t> </a:t>
            </a:r>
            <a:r>
              <a:rPr lang="en-US" sz="3200" b="1" err="1">
                <a:solidFill>
                  <a:srgbClr val="0000CC"/>
                </a:solidFill>
                <a:latin typeface="Times New Roman" pitchFamily="18" charset="0"/>
                <a:cs typeface="Times New Roman" pitchFamily="18" charset="0"/>
              </a:rPr>
              <a:t>ngày</a:t>
            </a:r>
            <a:r>
              <a:rPr lang="en-US" sz="3200" b="1">
                <a:solidFill>
                  <a:srgbClr val="0000CC"/>
                </a:solidFill>
                <a:latin typeface="Times New Roman" pitchFamily="18" charset="0"/>
                <a:cs typeface="Times New Roman" pitchFamily="18" charset="0"/>
              </a:rPr>
              <a:t> </a:t>
            </a:r>
            <a:r>
              <a:rPr lang="en-US" sz="3200" b="1" smtClean="0">
                <a:solidFill>
                  <a:srgbClr val="0000CC"/>
                </a:solidFill>
                <a:latin typeface="Times New Roman" pitchFamily="18" charset="0"/>
                <a:cs typeface="Times New Roman" pitchFamily="18" charset="0"/>
              </a:rPr>
              <a:t>21 </a:t>
            </a:r>
            <a:r>
              <a:rPr lang="en-US" sz="3200" b="1" dirty="0" err="1" smtClean="0">
                <a:solidFill>
                  <a:srgbClr val="0000CC"/>
                </a:solidFill>
                <a:latin typeface="Times New Roman" pitchFamily="18" charset="0"/>
                <a:cs typeface="Times New Roman" pitchFamily="18" charset="0"/>
              </a:rPr>
              <a:t>tháng</a:t>
            </a:r>
            <a:r>
              <a:rPr lang="en-US" sz="3200" b="1" dirty="0" smtClean="0">
                <a:solidFill>
                  <a:srgbClr val="0000CC"/>
                </a:solidFill>
                <a:latin typeface="Times New Roman" pitchFamily="18" charset="0"/>
                <a:cs typeface="Times New Roman" pitchFamily="18" charset="0"/>
              </a:rPr>
              <a:t> </a:t>
            </a:r>
            <a:r>
              <a:rPr lang="en-US" sz="3200" b="1" dirty="0">
                <a:solidFill>
                  <a:srgbClr val="0000CC"/>
                </a:solidFill>
                <a:latin typeface="Times New Roman" pitchFamily="18" charset="0"/>
                <a:cs typeface="Times New Roman" pitchFamily="18" charset="0"/>
              </a:rPr>
              <a:t>1 </a:t>
            </a:r>
            <a:r>
              <a:rPr lang="en-US" sz="3200" b="1" err="1">
                <a:solidFill>
                  <a:srgbClr val="0000CC"/>
                </a:solidFill>
                <a:latin typeface="Times New Roman" pitchFamily="18" charset="0"/>
                <a:cs typeface="Times New Roman" pitchFamily="18" charset="0"/>
              </a:rPr>
              <a:t>năm</a:t>
            </a:r>
            <a:r>
              <a:rPr lang="en-US" sz="3200" b="1">
                <a:solidFill>
                  <a:srgbClr val="0000CC"/>
                </a:solidFill>
                <a:latin typeface="Times New Roman" pitchFamily="18" charset="0"/>
                <a:cs typeface="Times New Roman" pitchFamily="18" charset="0"/>
              </a:rPr>
              <a:t> </a:t>
            </a:r>
            <a:r>
              <a:rPr lang="en-US" sz="3200" b="1" smtClean="0">
                <a:solidFill>
                  <a:srgbClr val="0000CC"/>
                </a:solidFill>
                <a:latin typeface="Times New Roman" pitchFamily="18" charset="0"/>
                <a:cs typeface="Times New Roman" pitchFamily="18" charset="0"/>
              </a:rPr>
              <a:t>2025</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
        <p:nvSpPr>
          <p:cNvPr id="12" name="TextBox 11"/>
          <p:cNvSpPr txBox="1"/>
          <p:nvPr/>
        </p:nvSpPr>
        <p:spPr>
          <a:xfrm>
            <a:off x="2168388" y="3429000"/>
            <a:ext cx="6858000" cy="584775"/>
          </a:xfrm>
          <a:prstGeom prst="rect">
            <a:avLst/>
          </a:prstGeom>
          <a:noFill/>
        </p:spPr>
        <p:txBody>
          <a:bodyPr wrap="square" lIns="91438" tIns="45720" rIns="91438" bIns="45720" rtlCol="0">
            <a:spAutoFit/>
          </a:bodyPr>
          <a:lstStyle/>
          <a:p>
            <a:pPr algn="ctr"/>
            <a:r>
              <a:rPr lang="en-US" sz="3200" b="1" smtClean="0">
                <a:solidFill>
                  <a:srgbClr val="0000CC"/>
                </a:solidFill>
                <a:latin typeface="Times New Roman" pitchFamily="18" charset="0"/>
                <a:cs typeface="Times New Roman" pitchFamily="18" charset="0"/>
              </a:rPr>
              <a:t>Tìm tiếng chứa ch/ tr</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794805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819003"/>
            <a:ext cx="12192000" cy="3516283"/>
          </a:xfrm>
          <a:prstGeom prst="rect">
            <a:avLst/>
          </a:prstGeom>
          <a:noFill/>
        </p:spPr>
        <p:txBody>
          <a:bodyPr wrap="square" lIns="68516" tIns="34258" rIns="68516" bIns="34258" rtlCol="0">
            <a:spAutoFit/>
          </a:bodyPr>
          <a:lstStyle/>
          <a:p>
            <a:r>
              <a:rPr lang="en-US" sz="3200" b="1" dirty="0" smtClean="0">
                <a:solidFill>
                  <a:srgbClr val="0000CC"/>
                </a:solidFill>
                <a:latin typeface="Times New Roman" panose="02020603050405020304" pitchFamily="18" charset="0"/>
                <a:cs typeface="Times New Roman" panose="02020603050405020304" pitchFamily="18" charset="0"/>
              </a:rPr>
              <a:t>	</a:t>
            </a:r>
            <a:r>
              <a:rPr lang="vi-VN" sz="3200" b="1" dirty="0" smtClean="0">
                <a:solidFill>
                  <a:srgbClr val="0000CC"/>
                </a:solidFill>
                <a:latin typeface="Times New Roman" panose="02020603050405020304" pitchFamily="18" charset="0"/>
                <a:cs typeface="Times New Roman" panose="02020603050405020304" pitchFamily="18" charset="0"/>
              </a:rPr>
              <a:t>Trăng </a:t>
            </a:r>
            <a:r>
              <a:rPr lang="vi-VN" sz="3200" b="1" dirty="0">
                <a:solidFill>
                  <a:srgbClr val="0000CC"/>
                </a:solidFill>
                <a:latin typeface="Times New Roman" panose="02020603050405020304" pitchFamily="18" charset="0"/>
                <a:cs typeface="Times New Roman" panose="02020603050405020304" pitchFamily="18" charset="0"/>
              </a:rPr>
              <a:t>trên sông, trên đồng, trên làng quê, tôi đã thấy nhiều. Duy trăng trên biển lúc mới mọc thì đây là lần đầu tiên tôi được thấy. Đẹp quá sức tưởng tượng! Màu lòng đỏ trứng mỗi lúc một sáng hồng lên, rất trong. Càng lên cao, trăng càng nhỏ dần, càng vàng dần, càng nhẹ dần. Bầu trời cũng sáng xanh lên. Mặt nước lóa sáng. Cả một vùng nước sóng sánh, vàng chói lọi.</a:t>
            </a:r>
          </a:p>
          <a:p>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smtClean="0">
                <a:solidFill>
                  <a:srgbClr val="0000CC"/>
                </a:solidFill>
                <a:latin typeface="Times New Roman" panose="02020603050405020304" pitchFamily="18" charset="0"/>
                <a:cs typeface="Times New Roman" panose="02020603050405020304" pitchFamily="18" charset="0"/>
              </a:rPr>
              <a:t>                                                                 </a:t>
            </a:r>
            <a:r>
              <a:rPr lang="vi-VN" sz="3200" b="1" dirty="0" smtClean="0">
                <a:solidFill>
                  <a:srgbClr val="0000CC"/>
                </a:solidFill>
                <a:latin typeface="Times New Roman" panose="02020603050405020304" pitchFamily="18" charset="0"/>
                <a:cs typeface="Times New Roman" panose="02020603050405020304" pitchFamily="18" charset="0"/>
              </a:rPr>
              <a:t>(Theo </a:t>
            </a:r>
            <a:r>
              <a:rPr lang="vi-VN" sz="3200" b="1" dirty="0">
                <a:solidFill>
                  <a:srgbClr val="0000CC"/>
                </a:solidFill>
                <a:latin typeface="Times New Roman" panose="02020603050405020304" pitchFamily="18" charset="0"/>
                <a:cs typeface="Times New Roman" panose="02020603050405020304" pitchFamily="18" charset="0"/>
              </a:rPr>
              <a:t>Trần Hoài Dương</a:t>
            </a:r>
            <a:r>
              <a:rPr lang="vi-VN" sz="3200" b="1" dirty="0" smtClean="0">
                <a:solidFill>
                  <a:srgbClr val="0000CC"/>
                </a:solidFill>
                <a:latin typeface="Times New Roman" panose="02020603050405020304" pitchFamily="18" charset="0"/>
                <a:cs typeface="Times New Roman" panose="02020603050405020304" pitchFamily="18" charset="0"/>
              </a:rPr>
              <a:t>)</a:t>
            </a:r>
            <a:endParaRPr lang="vi-VN" sz="3200" b="1" dirty="0">
              <a:solidFill>
                <a:srgbClr val="0000CC"/>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a:solidFill>
                  <a:srgbClr val="0000CC"/>
                </a:solidFill>
                <a:latin typeface="Times New Roman" pitchFamily="18" charset="0"/>
                <a:cs typeface="Times New Roman" pitchFamily="18" charset="0"/>
              </a:rPr>
              <a:t>Thứ  Ba ngày 21 tháng 1 năm 2025</a:t>
            </a:r>
            <a:endParaRPr lang="vi-VN" sz="3200" b="1" dirty="0">
              <a:solidFill>
                <a:srgbClr val="0000CC"/>
              </a:solidFill>
              <a:latin typeface="Times New Roman" pitchFamily="18" charset="0"/>
              <a:cs typeface="Times New Roman" pitchFamily="18" charset="0"/>
            </a:endParaRPr>
          </a:p>
        </p:txBody>
      </p:sp>
      <p:sp>
        <p:nvSpPr>
          <p:cNvPr id="13" name="TextBox 12"/>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
        <p:nvSpPr>
          <p:cNvPr id="14" name="TextBox 13"/>
          <p:cNvSpPr txBox="1"/>
          <p:nvPr/>
        </p:nvSpPr>
        <p:spPr>
          <a:xfrm>
            <a:off x="0" y="1097280"/>
            <a:ext cx="12192000" cy="584775"/>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Nghe</a:t>
            </a:r>
            <a:r>
              <a:rPr lang="en-US" sz="3200" b="1" dirty="0" smtClean="0">
                <a:solidFill>
                  <a:srgbClr val="FF0000"/>
                </a:solidFill>
                <a:latin typeface="Times New Roman" pitchFamily="18" charset="0"/>
                <a:cs typeface="Times New Roman" pitchFamily="18" charset="0"/>
              </a:rPr>
              <a:t> – </a:t>
            </a:r>
            <a:r>
              <a:rPr lang="en-US" sz="3200" b="1" dirty="0" err="1" smtClean="0">
                <a:solidFill>
                  <a:srgbClr val="FF0000"/>
                </a:solidFill>
                <a:latin typeface="Times New Roman" pitchFamily="18" charset="0"/>
                <a:cs typeface="Times New Roman" pitchFamily="18" charset="0"/>
              </a:rPr>
              <a:t>Viết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Trăng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biển</a:t>
            </a:r>
            <a:r>
              <a:rPr lang="en-US" sz="3200" b="1" dirty="0" smtClean="0">
                <a:solidFill>
                  <a:srgbClr val="FF0000"/>
                </a:solidFill>
                <a:latin typeface="Times New Roman" pitchFamily="18" charset="0"/>
                <a:cs typeface="Times New Roman" pitchFamily="18" charset="0"/>
              </a:rPr>
              <a:t>.</a:t>
            </a:r>
          </a:p>
        </p:txBody>
      </p:sp>
      <p:sp>
        <p:nvSpPr>
          <p:cNvPr id="15" name="TextBox 14"/>
          <p:cNvSpPr txBox="1"/>
          <p:nvPr/>
        </p:nvSpPr>
        <p:spPr>
          <a:xfrm>
            <a:off x="0" y="5199017"/>
            <a:ext cx="5473337" cy="584775"/>
          </a:xfrm>
          <a:prstGeom prst="rect">
            <a:avLst/>
          </a:prstGeom>
          <a:noFill/>
        </p:spPr>
        <p:txBody>
          <a:bodyPr wrap="square" rtlCol="0">
            <a:spAutoFit/>
          </a:bodyPr>
          <a:lstStyle/>
          <a:p>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Luyện</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viết</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từ</a:t>
            </a:r>
            <a:r>
              <a:rPr lang="en-US" sz="3200" b="1" dirty="0" smtClean="0">
                <a:solidFill>
                  <a:srgbClr val="008000"/>
                </a:solidFill>
                <a:latin typeface="Times New Roman" pitchFamily="18" charset="0"/>
                <a:cs typeface="Times New Roman" pitchFamily="18" charset="0"/>
              </a:rPr>
              <a:t> </a:t>
            </a:r>
            <a:r>
              <a:rPr lang="en-US" sz="3200" b="1" dirty="0" err="1" smtClean="0">
                <a:solidFill>
                  <a:srgbClr val="008000"/>
                </a:solidFill>
                <a:latin typeface="Times New Roman" pitchFamily="18" charset="0"/>
                <a:cs typeface="Times New Roman" pitchFamily="18" charset="0"/>
              </a:rPr>
              <a:t>khó</a:t>
            </a:r>
            <a:r>
              <a:rPr lang="en-US" sz="3200" b="1" dirty="0" smtClean="0">
                <a:solidFill>
                  <a:srgbClr val="008000"/>
                </a:solidFill>
                <a:latin typeface="Times New Roman" pitchFamily="18" charset="0"/>
                <a:cs typeface="Times New Roman" pitchFamily="18" charset="0"/>
              </a:rPr>
              <a:t>.</a:t>
            </a:r>
          </a:p>
        </p:txBody>
      </p:sp>
      <p:sp>
        <p:nvSpPr>
          <p:cNvPr id="22" name="TextBox 21"/>
          <p:cNvSpPr txBox="1"/>
          <p:nvPr/>
        </p:nvSpPr>
        <p:spPr>
          <a:xfrm>
            <a:off x="169817" y="5747657"/>
            <a:ext cx="7680960" cy="584775"/>
          </a:xfrm>
          <a:prstGeom prst="rect">
            <a:avLst/>
          </a:prstGeom>
          <a:noFill/>
        </p:spPr>
        <p:txBody>
          <a:bodyPr wrap="square" rtlCol="0">
            <a:spAutoFit/>
          </a:bodyPr>
          <a:lstStyle/>
          <a:p>
            <a:r>
              <a:rPr lang="vi-VN" sz="3200" b="1" dirty="0" smtClean="0">
                <a:solidFill>
                  <a:srgbClr val="0000CC"/>
                </a:solidFill>
                <a:latin typeface="Times New Roman" pitchFamily="18" charset="0"/>
                <a:cs typeface="Times New Roman" pitchFamily="18" charset="0"/>
              </a:rPr>
              <a:t>- </a:t>
            </a:r>
            <a:r>
              <a:rPr lang="nl-NL" sz="3200" b="1" dirty="0" smtClean="0">
                <a:solidFill>
                  <a:srgbClr val="0000CC"/>
                </a:solidFill>
                <a:latin typeface="Times New Roman" pitchFamily="18" charset="0"/>
                <a:cs typeface="Times New Roman" pitchFamily="18" charset="0"/>
              </a:rPr>
              <a:t>sáng hồng, sáng xanh, lóa sáng, </a:t>
            </a:r>
            <a:r>
              <a:rPr lang="vi-VN" sz="3200" b="1" dirty="0" smtClean="0">
                <a:solidFill>
                  <a:srgbClr val="0000CC"/>
                </a:solidFill>
                <a:latin typeface="Times New Roman" pitchFamily="18" charset="0"/>
                <a:cs typeface="Times New Roman" pitchFamily="18" charset="0"/>
              </a:rPr>
              <a:t>chói lọi,...</a:t>
            </a:r>
            <a:endParaRPr lang="en-US" sz="3200" b="1" dirty="0" smtClean="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5"/>
                                        </p:tgtEl>
                                        <p:attrNameLst>
                                          <p:attrName>style.visibility</p:attrName>
                                        </p:attrNameLst>
                                      </p:cBhvr>
                                      <p:to>
                                        <p:strVal val="visible"/>
                                      </p:to>
                                    </p:set>
                                    <p:anim calcmode="discrete" valueType="clr">
                                      <p:cBhvr override="childStyle">
                                        <p:cTn id="21"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5"/>
                                        </p:tgtEl>
                                        <p:attrNameLst>
                                          <p:attrName>fillcolor</p:attrName>
                                        </p:attrNameLst>
                                      </p:cBhvr>
                                      <p:tavLst>
                                        <p:tav tm="0">
                                          <p:val>
                                            <p:clrVal>
                                              <a:schemeClr val="accent2"/>
                                            </p:clrVal>
                                          </p:val>
                                        </p:tav>
                                        <p:tav tm="50000">
                                          <p:val>
                                            <p:clrVal>
                                              <a:schemeClr val="hlink"/>
                                            </p:clrVal>
                                          </p:val>
                                        </p:tav>
                                      </p:tavLst>
                                    </p:anim>
                                    <p:set>
                                      <p:cBhvr>
                                        <p:cTn id="23" dur="80"/>
                                        <p:tgtEl>
                                          <p:spTgt spid="1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2"/>
                                        </p:tgtEl>
                                        <p:attrNameLst>
                                          <p:attrName>style.visibility</p:attrName>
                                        </p:attrNameLst>
                                      </p:cBhvr>
                                      <p:to>
                                        <p:strVal val="visible"/>
                                      </p:to>
                                    </p:set>
                                    <p:anim calcmode="discrete" valueType="clr">
                                      <p:cBhvr override="childStyle">
                                        <p:cTn id="2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2"/>
                                        </p:tgtEl>
                                        <p:attrNameLst>
                                          <p:attrName>fillcolor</p:attrName>
                                        </p:attrNameLst>
                                      </p:cBhvr>
                                      <p:tavLst>
                                        <p:tav tm="0">
                                          <p:val>
                                            <p:clrVal>
                                              <a:schemeClr val="accent2"/>
                                            </p:clrVal>
                                          </p:val>
                                        </p:tav>
                                        <p:tav tm="50000">
                                          <p:val>
                                            <p:clrVal>
                                              <a:schemeClr val="hlink"/>
                                            </p:clrVal>
                                          </p:val>
                                        </p:tav>
                                      </p:tavLst>
                                    </p:anim>
                                    <p:set>
                                      <p:cBhvr>
                                        <p:cTn id="30"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A3862D86-0037-7A04-AF86-53DE148076AE}"/>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95534" y="0"/>
            <a:ext cx="12287534" cy="6858000"/>
          </a:xfrm>
          <a:prstGeom prst="rect">
            <a:avLst/>
          </a:prstGeom>
        </p:spPr>
      </p:pic>
      <p:pic>
        <p:nvPicPr>
          <p:cNvPr id="5" name="Picture 4" descr="Icon&#10;&#10;Description automatically generated">
            <a:extLst>
              <a:ext uri="{FF2B5EF4-FFF2-40B4-BE49-F238E27FC236}">
                <a16:creationId xmlns:a16="http://schemas.microsoft.com/office/drawing/2014/main" xmlns=""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6065" y="863823"/>
            <a:ext cx="739232" cy="135077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xmlns=""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95534" y="3786190"/>
            <a:ext cx="12287534" cy="3071810"/>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4595804" y="3071810"/>
            <a:ext cx="1543495"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A39B1E0D-B066-0B87-15F3-5E2EECF2D2A2}"/>
              </a:ext>
            </a:extLst>
          </p:cNvPr>
          <p:cNvPicPr>
            <a:picLocks noChangeAspect="1"/>
          </p:cNvPicPr>
          <p:nvPr/>
        </p:nvPicPr>
        <p:blipFill rotWithShape="1">
          <a:blip r:embed="rId7" cstate="print"/>
          <a:srcRect t="1505" r="-1" b="2635"/>
          <a:stretch/>
        </p:blipFill>
        <p:spPr>
          <a:xfrm>
            <a:off x="484109" y="1852466"/>
            <a:ext cx="1982405"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xmlns="" id="{133025F6-03E4-F7FE-A115-15A451327F80}"/>
              </a:ext>
            </a:extLst>
          </p:cNvPr>
          <p:cNvSpPr txBox="1"/>
          <p:nvPr/>
        </p:nvSpPr>
        <p:spPr>
          <a:xfrm>
            <a:off x="3352801" y="1500174"/>
            <a:ext cx="4296977"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0" name="TextBox 9"/>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smtClean="0">
                <a:solidFill>
                  <a:srgbClr val="0000CC"/>
                </a:solidFill>
                <a:latin typeface="Times New Roman" pitchFamily="18" charset="0"/>
                <a:cs typeface="Times New Roman" pitchFamily="18" charset="0"/>
              </a:rPr>
              <a:t>Hai </a:t>
            </a:r>
            <a:r>
              <a:rPr lang="en-US" sz="3200" b="1" err="1">
                <a:solidFill>
                  <a:srgbClr val="0000CC"/>
                </a:solidFill>
                <a:latin typeface="Times New Roman" pitchFamily="18" charset="0"/>
                <a:cs typeface="Times New Roman" pitchFamily="18" charset="0"/>
              </a:rPr>
              <a:t>ngày</a:t>
            </a:r>
            <a:r>
              <a:rPr lang="en-US" sz="3200" b="1">
                <a:solidFill>
                  <a:srgbClr val="0000CC"/>
                </a:solidFill>
                <a:latin typeface="Times New Roman" pitchFamily="18" charset="0"/>
                <a:cs typeface="Times New Roman" pitchFamily="18" charset="0"/>
              </a:rPr>
              <a:t> </a:t>
            </a:r>
            <a:r>
              <a:rPr lang="en-US" sz="3200" b="1" smtClean="0">
                <a:solidFill>
                  <a:srgbClr val="0000CC"/>
                </a:solidFill>
                <a:latin typeface="Times New Roman" pitchFamily="18" charset="0"/>
                <a:cs typeface="Times New Roman" pitchFamily="18" charset="0"/>
              </a:rPr>
              <a:t>20 </a:t>
            </a:r>
            <a:r>
              <a:rPr lang="en-US" sz="3200" b="1" dirty="0" err="1" smtClean="0">
                <a:solidFill>
                  <a:srgbClr val="0000CC"/>
                </a:solidFill>
                <a:latin typeface="Times New Roman" pitchFamily="18" charset="0"/>
                <a:cs typeface="Times New Roman" pitchFamily="18" charset="0"/>
              </a:rPr>
              <a:t>tháng</a:t>
            </a:r>
            <a:r>
              <a:rPr lang="en-US" sz="3200" b="1" dirty="0" smtClean="0">
                <a:solidFill>
                  <a:srgbClr val="0000CC"/>
                </a:solidFill>
                <a:latin typeface="Times New Roman" pitchFamily="18" charset="0"/>
                <a:cs typeface="Times New Roman" pitchFamily="18" charset="0"/>
              </a:rPr>
              <a:t> </a:t>
            </a:r>
            <a:r>
              <a:rPr lang="en-US" sz="3200" b="1" dirty="0">
                <a:solidFill>
                  <a:srgbClr val="0000CC"/>
                </a:solidFill>
                <a:latin typeface="Times New Roman" pitchFamily="18" charset="0"/>
                <a:cs typeface="Times New Roman" pitchFamily="18" charset="0"/>
              </a:rPr>
              <a:t>1 </a:t>
            </a:r>
            <a:r>
              <a:rPr lang="en-US" sz="3200" b="1" err="1">
                <a:solidFill>
                  <a:srgbClr val="0000CC"/>
                </a:solidFill>
                <a:latin typeface="Times New Roman" pitchFamily="18" charset="0"/>
                <a:cs typeface="Times New Roman" pitchFamily="18" charset="0"/>
              </a:rPr>
              <a:t>năm</a:t>
            </a:r>
            <a:r>
              <a:rPr lang="en-US" sz="3200" b="1">
                <a:solidFill>
                  <a:srgbClr val="0000CC"/>
                </a:solidFill>
                <a:latin typeface="Times New Roman" pitchFamily="18" charset="0"/>
                <a:cs typeface="Times New Roman" pitchFamily="18" charset="0"/>
              </a:rPr>
              <a:t> </a:t>
            </a:r>
            <a:r>
              <a:rPr lang="en-US" sz="3200" b="1" smtClean="0">
                <a:solidFill>
                  <a:srgbClr val="0000CC"/>
                </a:solidFill>
                <a:latin typeface="Times New Roman" pitchFamily="18" charset="0"/>
                <a:cs typeface="Times New Roman" pitchFamily="18" charset="0"/>
              </a:rPr>
              <a:t>2025</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pic>
        <p:nvPicPr>
          <p:cNvPr id="12" name="Picture 2" descr="Vì sao cóc phong thủy lại chỉ có 3 chân  Tượng Gỗ  Tranh Gỗ  Đồ Gỗ  Phong Thủy Hinh Mộ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3319" y="2714633"/>
            <a:ext cx="3874768" cy="415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uyển tập 76106 hình ảnh về con cóc đẹp nhất độ phân giải cao   Mua bán hình  ảnh shutterstock giá rẻ chỉ từ 3000 đ trong 2 phú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39284" y="2214596"/>
            <a:ext cx="3251519" cy="26156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ông dụng cách dùng Con Có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39284" y="4871008"/>
            <a:ext cx="3252715" cy="19869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9586" y="2829441"/>
            <a:ext cx="5158853" cy="1938992"/>
          </a:xfrm>
          <a:prstGeom prst="rect">
            <a:avLst/>
          </a:prstGeom>
          <a:noFill/>
        </p:spPr>
        <p:txBody>
          <a:bodyPr wrap="square" rtlCol="0">
            <a:spAutoFit/>
          </a:bodyPr>
          <a:lstStyle/>
          <a:p>
            <a:pPr algn="ctr"/>
            <a:r>
              <a:rPr lang="en-US" sz="2400" b="1" dirty="0" err="1" smtClean="0">
                <a:solidFill>
                  <a:srgbClr val="0000CC"/>
                </a:solidFill>
                <a:latin typeface="Times New Roman" panose="02020603050405020304" pitchFamily="18" charset="0"/>
                <a:cs typeface="Times New Roman" panose="02020603050405020304" pitchFamily="18" charset="0"/>
              </a:rPr>
              <a:t>Trông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tôi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xấu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xí</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xù</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xì</a:t>
            </a:r>
            <a:endParaRPr lang="en-US" sz="2400" b="1"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err="1" smtClean="0">
                <a:solidFill>
                  <a:srgbClr val="0000CC"/>
                </a:solidFill>
                <a:latin typeface="Times New Roman" panose="02020603050405020304" pitchFamily="18" charset="0"/>
                <a:cs typeface="Times New Roman" panose="02020603050405020304" pitchFamily="18" charset="0"/>
              </a:rPr>
              <a:t>Đêm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về</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người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ngủ</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tối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về</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bắt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sâu</a:t>
            </a:r>
            <a:r>
              <a:rPr lang="en-US" sz="2400" b="1" dirty="0" smtClean="0">
                <a:solidFill>
                  <a:srgbClr val="0000CC"/>
                </a:solidFill>
                <a:latin typeface="Times New Roman" panose="02020603050405020304" pitchFamily="18" charset="0"/>
                <a:cs typeface="Times New Roman" panose="02020603050405020304" pitchFamily="18" charset="0"/>
              </a:rPr>
              <a:t> </a:t>
            </a:r>
          </a:p>
          <a:p>
            <a:pPr algn="ctr"/>
            <a:r>
              <a:rPr lang="en-US" sz="2400" b="1" dirty="0" err="1" smtClean="0">
                <a:solidFill>
                  <a:srgbClr val="0000CC"/>
                </a:solidFill>
                <a:latin typeface="Times New Roman" panose="02020603050405020304" pitchFamily="18" charset="0"/>
                <a:cs typeface="Times New Roman" panose="02020603050405020304" pitchFamily="18" charset="0"/>
              </a:rPr>
              <a:t>Khi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nào</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trời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nắng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quá</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lâu</a:t>
            </a:r>
            <a:endParaRPr lang="en-US" sz="2400" b="1" dirty="0" smtClean="0">
              <a:solidFill>
                <a:srgbClr val="0000CC"/>
              </a:solidFill>
              <a:latin typeface="Times New Roman" panose="02020603050405020304" pitchFamily="18" charset="0"/>
              <a:cs typeface="Times New Roman" panose="02020603050405020304" pitchFamily="18" charset="0"/>
            </a:endParaRPr>
          </a:p>
          <a:p>
            <a:pPr algn="ctr"/>
            <a:r>
              <a:rPr lang="en-US" sz="2400" b="1" dirty="0" err="1" smtClean="0">
                <a:solidFill>
                  <a:srgbClr val="0000CC"/>
                </a:solidFill>
                <a:latin typeface="Times New Roman" panose="02020603050405020304" pitchFamily="18" charset="0"/>
                <a:cs typeface="Times New Roman" panose="02020603050405020304" pitchFamily="18" charset="0"/>
              </a:rPr>
              <a:t>Tôi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kêu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mấy</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tiếng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mưa</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err="1" smtClean="0">
                <a:solidFill>
                  <a:srgbClr val="0000CC"/>
                </a:solidFill>
                <a:latin typeface="Times New Roman" panose="02020603050405020304" pitchFamily="18" charset="0"/>
                <a:cs typeface="Times New Roman" panose="02020603050405020304" pitchFamily="18" charset="0"/>
              </a:rPr>
              <a:t>đâu</a:t>
            </a:r>
            <a:r>
              <a:rPr lang="en-US" sz="2400" b="1" smtClean="0">
                <a:solidFill>
                  <a:srgbClr val="0000CC"/>
                </a:solidFill>
                <a:latin typeface="Times New Roman" panose="02020603050405020304" pitchFamily="18" charset="0"/>
                <a:cs typeface="Times New Roman" panose="02020603050405020304" pitchFamily="18" charset="0"/>
              </a:rPr>
              <a:t> bay </a:t>
            </a:r>
            <a:r>
              <a:rPr lang="en-US" sz="2400" b="1" dirty="0" err="1" smtClean="0">
                <a:solidFill>
                  <a:srgbClr val="0000CC"/>
                </a:solidFill>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p>
          <a:p>
            <a:pPr algn="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b="1" i="1" dirty="0" smtClean="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Là</a:t>
            </a:r>
            <a:r>
              <a:rPr lang="en-US" sz="2400" b="1" i="1" dirty="0" smtClean="0">
                <a:solidFill>
                  <a:srgbClr val="0000CC"/>
                </a:solidFill>
                <a:latin typeface="Times New Roman" panose="02020603050405020304" pitchFamily="18" charset="0"/>
                <a:cs typeface="Times New Roman" panose="02020603050405020304" pitchFamily="18" charset="0"/>
              </a:rPr>
              <a:t> con </a:t>
            </a:r>
            <a:r>
              <a:rPr lang="en-US" sz="2400" b="1" i="1" dirty="0" err="1" smtClean="0">
                <a:solidFill>
                  <a:srgbClr val="0000CC"/>
                </a:solidFill>
                <a:latin typeface="Times New Roman" panose="02020603050405020304" pitchFamily="18" charset="0"/>
                <a:cs typeface="Times New Roman" panose="02020603050405020304" pitchFamily="18" charset="0"/>
              </a:rPr>
              <a:t>gì</a:t>
            </a:r>
            <a:r>
              <a:rPr lang="en-US" sz="2400" b="1" i="1" dirty="0" smtClean="0">
                <a:solidFill>
                  <a:srgbClr val="0000CC"/>
                </a:solidFill>
                <a:latin typeface="Times New Roman" panose="02020603050405020304" pitchFamily="18" charset="0"/>
                <a:cs typeface="Times New Roman" panose="02020603050405020304" pitchFamily="18" charset="0"/>
              </a:rPr>
              <a:t> ? )</a:t>
            </a:r>
            <a:endParaRPr lang="en-US" sz="24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8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21292"/>
            <a:ext cx="10317170" cy="530915"/>
          </a:xfrm>
          <a:prstGeom prst="rect">
            <a:avLst/>
          </a:prstGeom>
        </p:spPr>
        <p:txBody>
          <a:bodyPr wrap="square" lIns="68516" tIns="34258" rIns="68516" bIns="34258">
            <a:spAutoFit/>
          </a:bodyPr>
          <a:lstStyle/>
          <a:p>
            <a:r>
              <a:rPr lang="nl-NL" sz="3000" b="1" dirty="0" smtClean="0">
                <a:solidFill>
                  <a:srgbClr val="008000"/>
                </a:solidFill>
                <a:latin typeface="Times New Roman" panose="02020603050405020304" pitchFamily="18" charset="0"/>
                <a:cs typeface="Times New Roman" panose="02020603050405020304" pitchFamily="18" charset="0"/>
              </a:rPr>
              <a:t>2a. Chọn </a:t>
            </a:r>
            <a:r>
              <a:rPr lang="nl-NL" sz="3000" b="1" dirty="0">
                <a:solidFill>
                  <a:srgbClr val="008000"/>
                </a:solidFill>
                <a:latin typeface="Times New Roman" panose="02020603050405020304" pitchFamily="18" charset="0"/>
                <a:cs typeface="Times New Roman" panose="02020603050405020304" pitchFamily="18" charset="0"/>
              </a:rPr>
              <a:t>tiếng </a:t>
            </a:r>
            <a:r>
              <a:rPr lang="nl-NL" sz="3000" b="1" dirty="0" smtClean="0">
                <a:solidFill>
                  <a:srgbClr val="008000"/>
                </a:solidFill>
                <a:latin typeface="Times New Roman" panose="02020603050405020304" pitchFamily="18" charset="0"/>
                <a:cs typeface="Times New Roman" panose="02020603050405020304" pitchFamily="18" charset="0"/>
              </a:rPr>
              <a:t>thích hợp thay cho ô vuông.</a:t>
            </a:r>
            <a:endParaRPr lang="vi-VN" sz="3000" b="1" dirty="0">
              <a:solidFill>
                <a:srgbClr val="008000"/>
              </a:solidFill>
              <a:latin typeface="Times New Roman" pitchFamily="18" charset="0"/>
              <a:cs typeface="Times New Roman" pitchFamily="18" charset="0"/>
            </a:endParaRPr>
          </a:p>
        </p:txBody>
      </p:sp>
      <p:sp>
        <p:nvSpPr>
          <p:cNvPr id="20" name="Rectangle 19"/>
          <p:cNvSpPr/>
          <p:nvPr/>
        </p:nvSpPr>
        <p:spPr>
          <a:xfrm>
            <a:off x="0" y="1517430"/>
            <a:ext cx="4832154" cy="584775"/>
          </a:xfrm>
          <a:prstGeom prst="rect">
            <a:avLst/>
          </a:prstGeom>
        </p:spPr>
        <p:txBody>
          <a:bodyPr wrap="square">
            <a:spAutoFit/>
          </a:bodyPr>
          <a:lstStyle/>
          <a:p>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Luyện</a:t>
            </a:r>
            <a:r>
              <a:rPr lang="en-US" sz="3200" b="1" dirty="0" smtClean="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tập</a:t>
            </a:r>
            <a:r>
              <a:rPr lang="en-US" sz="3200" b="1" dirty="0" smtClean="0">
                <a:solidFill>
                  <a:srgbClr val="0000FF"/>
                </a:solidFill>
                <a:latin typeface="Times New Roman" pitchFamily="18" charset="0"/>
                <a:cs typeface="Times New Roman" pitchFamily="18" charset="0"/>
              </a:rPr>
              <a:t>.</a:t>
            </a:r>
            <a:endParaRPr lang="en-US" sz="3200" b="1" dirty="0">
              <a:solidFill>
                <a:srgbClr val="0000FF"/>
              </a:solidFill>
              <a:latin typeface="Times New Roman" pitchFamily="18" charset="0"/>
              <a:cs typeface="Times New Roman" pitchFamily="18" charset="0"/>
            </a:endParaRPr>
          </a:p>
        </p:txBody>
      </p:sp>
      <p:pic>
        <p:nvPicPr>
          <p:cNvPr id="22" name="Picture 21"/>
          <p:cNvPicPr/>
          <p:nvPr/>
        </p:nvPicPr>
        <p:blipFill rotWithShape="1">
          <a:blip r:embed="rId2"/>
          <a:srcRect l="35737" t="42211" r="38302" b="43216"/>
          <a:stretch/>
        </p:blipFill>
        <p:spPr bwMode="auto">
          <a:xfrm>
            <a:off x="0" y="2623632"/>
            <a:ext cx="12192000" cy="2519868"/>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261555" y="5829300"/>
            <a:ext cx="1196905" cy="346184"/>
          </a:xfrm>
          <a:prstGeom prst="rect">
            <a:avLst/>
          </a:prstGeom>
          <a:noFill/>
        </p:spPr>
        <p:txBody>
          <a:bodyPr wrap="square" lIns="68516" tIns="34258" rIns="68516" bIns="34258" rtlCol="0">
            <a:spAutoFit/>
          </a:bodyPr>
          <a:lstStyle/>
          <a:p>
            <a:r>
              <a:rPr lang="en-US" dirty="0"/>
              <a:t>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348075" y="2643924"/>
            <a:ext cx="2038138" cy="561628"/>
          </a:xfrm>
          <a:prstGeom prst="rect">
            <a:avLst/>
          </a:prstGeom>
          <a:noFill/>
        </p:spPr>
        <p:txBody>
          <a:bodyPr wrap="square" lIns="68516" tIns="34258" rIns="68516" bIns="34258" rtlCol="0">
            <a:spAutoFit/>
          </a:bodyPr>
          <a:lstStyle/>
          <a:p>
            <a:r>
              <a:rPr lang="en-US" sz="3200" b="1" dirty="0">
                <a:solidFill>
                  <a:srgbClr val="FF0000"/>
                </a:solidFill>
                <a:latin typeface="Times New Roman" pitchFamily="18" charset="0"/>
                <a:cs typeface="Times New Roman" pitchFamily="18" charset="0"/>
              </a:rPr>
              <a:t> </a:t>
            </a:r>
            <a:r>
              <a:rPr lang="en-US" sz="3200" b="1" dirty="0" smtClean="0">
                <a:solidFill>
                  <a:srgbClr val="0000CC"/>
                </a:solidFill>
                <a:latin typeface="Times New Roman" pitchFamily="18" charset="0"/>
                <a:cs typeface="Times New Roman" pitchFamily="18" charset="0"/>
              </a:rPr>
              <a:t>san </a:t>
            </a:r>
            <a:r>
              <a:rPr lang="en-US" sz="3200" b="1" dirty="0" err="1" smtClean="0">
                <a:solidFill>
                  <a:srgbClr val="0000CC"/>
                </a:solidFill>
                <a:latin typeface="Times New Roman" pitchFamily="18" charset="0"/>
                <a:cs typeface="Times New Roman" pitchFamily="18" charset="0"/>
              </a:rPr>
              <a:t>sẻ</a:t>
            </a:r>
            <a:endParaRPr lang="en-US" sz="3200" b="1" dirty="0">
              <a:solidFill>
                <a:srgbClr val="0000CC"/>
              </a:solidFill>
              <a:latin typeface="Times New Roman" pitchFamily="18" charset="0"/>
              <a:cs typeface="Times New Roman" pitchFamily="18" charset="0"/>
            </a:endParaRPr>
          </a:p>
        </p:txBody>
      </p:sp>
      <p:sp>
        <p:nvSpPr>
          <p:cNvPr id="5" name="TextBox 4"/>
          <p:cNvSpPr txBox="1"/>
          <p:nvPr/>
        </p:nvSpPr>
        <p:spPr>
          <a:xfrm>
            <a:off x="3592849" y="3845588"/>
            <a:ext cx="2242607" cy="561628"/>
          </a:xfrm>
          <a:prstGeom prst="rect">
            <a:avLst/>
          </a:prstGeom>
          <a:noFill/>
        </p:spPr>
        <p:txBody>
          <a:bodyPr wrap="square" lIns="68516" tIns="34258" rIns="68516" bIns="34258" rtlCol="0">
            <a:spAutoFit/>
          </a:bodyPr>
          <a:lstStyle/>
          <a:p>
            <a:r>
              <a:rPr lang="en-US" sz="3200" dirty="0">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xào</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xạc</a:t>
            </a:r>
            <a:endParaRPr lang="en-US" sz="3200" b="1" dirty="0">
              <a:solidFill>
                <a:srgbClr val="0000CC"/>
              </a:solidFill>
              <a:latin typeface="Times New Roman" pitchFamily="18" charset="0"/>
              <a:cs typeface="Times New Roman" pitchFamily="18" charset="0"/>
            </a:endParaRPr>
          </a:p>
        </p:txBody>
      </p:sp>
      <p:sp>
        <p:nvSpPr>
          <p:cNvPr id="6" name="TextBox 5"/>
          <p:cNvSpPr txBox="1"/>
          <p:nvPr/>
        </p:nvSpPr>
        <p:spPr>
          <a:xfrm>
            <a:off x="8654391" y="3750995"/>
            <a:ext cx="3140900" cy="561628"/>
          </a:xfrm>
          <a:prstGeom prst="rect">
            <a:avLst/>
          </a:prstGeom>
          <a:noFill/>
        </p:spPr>
        <p:txBody>
          <a:bodyPr wrap="square" lIns="68516" tIns="34258" rIns="68516" bIns="34258" rtlCol="0">
            <a:spAutoFit/>
          </a:bodyPr>
          <a:lstStyle/>
          <a:p>
            <a:r>
              <a:rPr lang="en-US" sz="3200" dirty="0">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sáng</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sủa</a:t>
            </a:r>
            <a:r>
              <a:rPr lang="en-US" sz="3200" b="1" dirty="0" smtClean="0">
                <a:solidFill>
                  <a:srgbClr val="0000CC"/>
                </a:solidFill>
                <a:latin typeface="Times New Roman" pitchFamily="18" charset="0"/>
                <a:cs typeface="Times New Roman" pitchFamily="18" charset="0"/>
              </a:rPr>
              <a:t> </a:t>
            </a:r>
            <a:endParaRPr lang="en-US" sz="3200" b="1" dirty="0">
              <a:solidFill>
                <a:srgbClr val="0000CC"/>
              </a:solidFill>
              <a:latin typeface="Times New Roman" pitchFamily="18" charset="0"/>
              <a:cs typeface="Times New Roman" pitchFamily="18" charset="0"/>
            </a:endParaRPr>
          </a:p>
        </p:txBody>
      </p:sp>
      <p:sp>
        <p:nvSpPr>
          <p:cNvPr id="7" name="Rectangle 6"/>
          <p:cNvSpPr/>
          <p:nvPr/>
        </p:nvSpPr>
        <p:spPr>
          <a:xfrm>
            <a:off x="3594538" y="2667023"/>
            <a:ext cx="2389273" cy="561628"/>
          </a:xfrm>
          <a:prstGeom prst="rect">
            <a:avLst/>
          </a:prstGeom>
        </p:spPr>
        <p:txBody>
          <a:bodyPr wrap="square" lIns="68516" tIns="34258" rIns="68516" bIns="34258">
            <a:spAutoFit/>
          </a:bodyPr>
          <a:lstStyle/>
          <a:p>
            <a:pPr lvl="0"/>
            <a:r>
              <a:rPr lang="en-US" sz="3200" b="1" dirty="0" err="1">
                <a:solidFill>
                  <a:srgbClr val="0000CC"/>
                </a:solidFill>
                <a:latin typeface="Times New Roman" pitchFamily="18" charset="0"/>
                <a:cs typeface="Times New Roman" pitchFamily="18" charset="0"/>
              </a:rPr>
              <a:t>sinh</a:t>
            </a:r>
            <a:r>
              <a:rPr lang="en-US" sz="3200" b="1" dirty="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sôi</a:t>
            </a:r>
            <a:r>
              <a:rPr lang="en-US" sz="3200" b="1" dirty="0" smtClean="0">
                <a:solidFill>
                  <a:srgbClr val="0000CC"/>
                </a:solidFill>
                <a:latin typeface="Times New Roman" pitchFamily="18" charset="0"/>
                <a:cs typeface="Times New Roman" pitchFamily="18" charset="0"/>
              </a:rPr>
              <a:t> </a:t>
            </a:r>
            <a:endParaRPr lang="en-US" sz="3200" b="1" dirty="0">
              <a:solidFill>
                <a:srgbClr val="0000CC"/>
              </a:solidFill>
              <a:latin typeface="Times New Roman" pitchFamily="18" charset="0"/>
              <a:cs typeface="Times New Roman" pitchFamily="18" charset="0"/>
            </a:endParaRPr>
          </a:p>
        </p:txBody>
      </p:sp>
      <p:sp>
        <p:nvSpPr>
          <p:cNvPr id="8" name="TextBox 7"/>
          <p:cNvSpPr txBox="1"/>
          <p:nvPr/>
        </p:nvSpPr>
        <p:spPr>
          <a:xfrm>
            <a:off x="0" y="4912530"/>
            <a:ext cx="7217434" cy="530915"/>
          </a:xfrm>
          <a:prstGeom prst="rect">
            <a:avLst/>
          </a:prstGeom>
          <a:noFill/>
        </p:spPr>
        <p:txBody>
          <a:bodyPr wrap="square" lIns="68516" tIns="34258" rIns="68516" bIns="34258" rtlCol="0">
            <a:spAutoFit/>
          </a:bodyPr>
          <a:lstStyle/>
          <a:p>
            <a:r>
              <a:rPr lang="nl-NL" sz="3000" b="1" dirty="0" smtClean="0">
                <a:solidFill>
                  <a:srgbClr val="008000"/>
                </a:solidFill>
                <a:latin typeface="Times New Roman" panose="02020603050405020304" pitchFamily="18" charset="0"/>
                <a:cs typeface="Times New Roman" panose="02020603050405020304" pitchFamily="18" charset="0"/>
              </a:rPr>
              <a:t> 3.  Đặt </a:t>
            </a:r>
            <a:r>
              <a:rPr lang="nl-NL" sz="3000" b="1" dirty="0">
                <a:solidFill>
                  <a:srgbClr val="008000"/>
                </a:solidFill>
                <a:latin typeface="Times New Roman" panose="02020603050405020304" pitchFamily="18" charset="0"/>
                <a:cs typeface="Times New Roman" panose="02020603050405020304" pitchFamily="18" charset="0"/>
              </a:rPr>
              <a:t>câu với từ ngữ tìm được ở </a:t>
            </a:r>
            <a:r>
              <a:rPr lang="nl-NL" sz="3000" b="1" dirty="0" smtClean="0">
                <a:solidFill>
                  <a:srgbClr val="008000"/>
                </a:solidFill>
                <a:latin typeface="Times New Roman" panose="02020603050405020304" pitchFamily="18" charset="0"/>
                <a:cs typeface="Times New Roman" panose="02020603050405020304" pitchFamily="18" charset="0"/>
              </a:rPr>
              <a:t>BT2.</a:t>
            </a:r>
            <a:endParaRPr lang="en-US" sz="3000" dirty="0">
              <a:solidFill>
                <a:srgbClr val="008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0" y="5386223"/>
            <a:ext cx="8322790" cy="530850"/>
          </a:xfrm>
          <a:prstGeom prst="rect">
            <a:avLst/>
          </a:prstGeom>
          <a:noFill/>
        </p:spPr>
        <p:txBody>
          <a:bodyPr wrap="none" lIns="68516" tIns="34258" rIns="68516" bIns="34258" rtlCol="0">
            <a:spAutoFit/>
          </a:bodyPr>
          <a:lstStyle/>
          <a:p>
            <a:r>
              <a:rPr lang="nl-NL" sz="3000" b="1" dirty="0" smtClean="0">
                <a:solidFill>
                  <a:srgbClr val="0000CC"/>
                </a:solidFill>
                <a:latin typeface="Times New Roman" panose="02020603050405020304" pitchFamily="18" charset="0"/>
                <a:cs typeface="Times New Roman" panose="02020603050405020304" pitchFamily="18" charset="0"/>
              </a:rPr>
              <a:t>-  Vào mùa xuân, đàn cá sinh sôi nảy nở rất nhiều.</a:t>
            </a:r>
            <a:endParaRPr lang="en-US" sz="3000" dirty="0">
              <a:solidFill>
                <a:srgbClr val="0000CC"/>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0" y="5865421"/>
            <a:ext cx="12192000" cy="992579"/>
          </a:xfrm>
          <a:prstGeom prst="rect">
            <a:avLst/>
          </a:prstGeom>
          <a:noFill/>
        </p:spPr>
        <p:txBody>
          <a:bodyPr wrap="square" lIns="68516" tIns="34258" rIns="68516" bIns="34258" rtlCol="0">
            <a:spAutoFit/>
          </a:bodyPr>
          <a:lstStyle/>
          <a:p>
            <a:pPr algn="just"/>
            <a:r>
              <a:rPr lang="nl-NL" sz="3000" b="1" dirty="0" smtClean="0">
                <a:solidFill>
                  <a:srgbClr val="0000CC"/>
                </a:solidFill>
                <a:latin typeface="Times New Roman" panose="02020603050405020304" pitchFamily="18" charset="0"/>
                <a:cs typeface="Times New Roman" panose="02020603050405020304" pitchFamily="18" charset="0"/>
              </a:rPr>
              <a:t>- Đi trong rừng, tôi được nghe những âm thanh thú vị từ làn gió thổi xào xạc vào những khóm cây.</a:t>
            </a:r>
            <a:endParaRPr lang="en-US" sz="3000" dirty="0">
              <a:solidFill>
                <a:srgbClr val="0000CC"/>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a:solidFill>
                  <a:srgbClr val="0000CC"/>
                </a:solidFill>
                <a:latin typeface="Times New Roman" pitchFamily="18" charset="0"/>
                <a:cs typeface="Times New Roman" pitchFamily="18" charset="0"/>
              </a:rPr>
              <a:t>Thứ  Ba ngày 21 tháng 1 năm 2025</a:t>
            </a:r>
            <a:endParaRPr lang="vi-VN" sz="3200" b="1" dirty="0">
              <a:solidFill>
                <a:srgbClr val="0000CC"/>
              </a:solidFill>
              <a:latin typeface="Times New Roman" pitchFamily="18" charset="0"/>
              <a:cs typeface="Times New Roman" pitchFamily="18" charset="0"/>
            </a:endParaRPr>
          </a:p>
        </p:txBody>
      </p:sp>
      <p:sp>
        <p:nvSpPr>
          <p:cNvPr id="26" name="TextBox 25"/>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
        <p:nvSpPr>
          <p:cNvPr id="27" name="TextBox 26"/>
          <p:cNvSpPr txBox="1"/>
          <p:nvPr/>
        </p:nvSpPr>
        <p:spPr>
          <a:xfrm>
            <a:off x="0" y="1097280"/>
            <a:ext cx="12192000" cy="584775"/>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Nghe</a:t>
            </a:r>
            <a:r>
              <a:rPr lang="en-US" sz="3200" b="1" dirty="0" smtClean="0">
                <a:solidFill>
                  <a:srgbClr val="FF0000"/>
                </a:solidFill>
                <a:latin typeface="Times New Roman" pitchFamily="18" charset="0"/>
                <a:cs typeface="Times New Roman" pitchFamily="18" charset="0"/>
              </a:rPr>
              <a:t> – </a:t>
            </a:r>
            <a:r>
              <a:rPr lang="en-US" sz="3200" b="1" dirty="0" err="1" smtClean="0">
                <a:solidFill>
                  <a:srgbClr val="FF0000"/>
                </a:solidFill>
                <a:latin typeface="Times New Roman" pitchFamily="18" charset="0"/>
                <a:cs typeface="Times New Roman" pitchFamily="18" charset="0"/>
              </a:rPr>
              <a:t>Viết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Trăng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biển</a:t>
            </a:r>
            <a:r>
              <a:rPr lang="en-US" sz="3200" b="1" dirty="0" smtClean="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8075437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ÓC KIỆN TRỜI (Bài hát) - NHẠC THIẾU NHI 2021 HAY NHẤT MỚI NHẤT HIỆN N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5927834"/>
          </a:xfrm>
          <a:prstGeom prst="rect">
            <a:avLst/>
          </a:prstGeom>
        </p:spPr>
      </p:pic>
      <p:sp>
        <p:nvSpPr>
          <p:cNvPr id="4" name="TextBox 3"/>
          <p:cNvSpPr txBox="1"/>
          <p:nvPr/>
        </p:nvSpPr>
        <p:spPr>
          <a:xfrm>
            <a:off x="0" y="5975131"/>
            <a:ext cx="12192000" cy="954107"/>
          </a:xfrm>
          <a:prstGeom prst="rect">
            <a:avLst/>
          </a:prstGeom>
          <a:noFill/>
        </p:spPr>
        <p:txBody>
          <a:bodyPr wrap="square" rtlCol="0">
            <a:spAutoFit/>
          </a:bodyPr>
          <a:lstStyle/>
          <a:p>
            <a:r>
              <a:rPr lang="vi-VN" sz="2800" b="1" dirty="0" smtClean="0">
                <a:solidFill>
                  <a:srgbClr val="0000FF"/>
                </a:solidFill>
                <a:latin typeface="Times New Roman" pitchFamily="18" charset="0"/>
                <a:cs typeface="Times New Roman" pitchFamily="18" charset="0"/>
              </a:rPr>
              <a:t>* Kể cho người thân nghe câu chuyện Cóc kiện trời và chia sẻ cảm nghĩ của em về nhân vật cóc.</a:t>
            </a:r>
            <a:endParaRPr lang="vi-VN"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279419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837793" y="2743200"/>
            <a:ext cx="6731876" cy="1187054"/>
          </a:xfrm>
          <a:prstGeom prst="rect">
            <a:avLst/>
          </a:prstGeom>
        </p:spPr>
        <p:txBody>
          <a:bodyPr wrap="none" lIns="68516" tIns="34258" rIns="68516" bIns="34258" fromWordArt="1">
            <a:prstTxWarp prst="textPlain">
              <a:avLst>
                <a:gd name="adj" fmla="val 50000"/>
              </a:avLst>
            </a:prstTxWarp>
          </a:bodyPr>
          <a:lstStyle/>
          <a:p>
            <a:pPr algn="ctr"/>
            <a:r>
              <a:rPr lang="vi-VN" sz="4300" b="1" kern="10" dirty="0" smtClean="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CÁC EM!</a:t>
            </a:r>
            <a:endParaRPr lang="en-US" sz="43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B176184-5E71-5981-EEA8-B35B3E39BB55}"/>
              </a:ext>
            </a:extLst>
          </p:cNvPr>
          <p:cNvPicPr>
            <a:picLocks noChangeAspect="1"/>
          </p:cNvPicPr>
          <p:nvPr/>
        </p:nvPicPr>
        <p:blipFill>
          <a:blip r:embed="rId2"/>
          <a:stretch>
            <a:fillRect/>
          </a:stretch>
        </p:blipFill>
        <p:spPr>
          <a:xfrm>
            <a:off x="0" y="968991"/>
            <a:ext cx="12192000" cy="5889008"/>
          </a:xfrm>
          <a:prstGeom prst="rect">
            <a:avLst/>
          </a:prstGeom>
        </p:spPr>
      </p:pic>
      <p:pic>
        <p:nvPicPr>
          <p:cNvPr id="7" name="Picture 6">
            <a:extLst>
              <a:ext uri="{FF2B5EF4-FFF2-40B4-BE49-F238E27FC236}">
                <a16:creationId xmlns:a16="http://schemas.microsoft.com/office/drawing/2014/main" xmlns="" id="{F930E022-D434-1944-6674-DE32E72B5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73581"/>
            <a:ext cx="7181074" cy="3332019"/>
          </a:xfrm>
          <a:prstGeom prst="rect">
            <a:avLst/>
          </a:prstGeom>
          <a:effectLst>
            <a:softEdge rad="330200"/>
          </a:effectLst>
        </p:spPr>
      </p:pic>
      <p:pic>
        <p:nvPicPr>
          <p:cNvPr id="8" name="Picture 7">
            <a:extLst>
              <a:ext uri="{FF2B5EF4-FFF2-40B4-BE49-F238E27FC236}">
                <a16:creationId xmlns:a16="http://schemas.microsoft.com/office/drawing/2014/main" xmlns="" id="{86D6021C-D94A-28FC-4A9D-D4C6FAA00B9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813" y="1562099"/>
            <a:ext cx="7470277" cy="3886200"/>
          </a:xfrm>
          <a:prstGeom prst="rect">
            <a:avLst/>
          </a:prstGeom>
          <a:effectLst>
            <a:softEdge rad="330200"/>
          </a:effectLst>
        </p:spPr>
      </p:pic>
      <p:sp>
        <p:nvSpPr>
          <p:cNvPr id="2" name="TextBox 1"/>
          <p:cNvSpPr txBox="1"/>
          <p:nvPr/>
        </p:nvSpPr>
        <p:spPr>
          <a:xfrm>
            <a:off x="0" y="0"/>
            <a:ext cx="12192000" cy="523220"/>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Tranh vẽ những con vật nào</a:t>
            </a:r>
            <a:r>
              <a:rPr lang="vi-VN"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0" y="411718"/>
            <a:ext cx="12286474"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Đoán xem chuyện gì xảy ra với mỗi con </a:t>
            </a:r>
            <a:r>
              <a:rPr lang="vi-VN" sz="2800" b="1" dirty="0" smtClean="0">
                <a:solidFill>
                  <a:srgbClr val="008000"/>
                </a:solidFill>
                <a:latin typeface="Times New Roman" panose="02020603050405020304" pitchFamily="18" charset="0"/>
                <a:cs typeface="Times New Roman" panose="02020603050405020304" pitchFamily="18" charset="0"/>
              </a:rPr>
              <a:t>vật?</a:t>
            </a:r>
            <a:endParaRPr lang="en-US"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7736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
            <a:ext cx="12192000" cy="461665"/>
          </a:xfrm>
          <a:prstGeom prst="rect">
            <a:avLst/>
          </a:prstGeom>
          <a:noFill/>
        </p:spPr>
        <p:txBody>
          <a:bodyPr wrap="square" lIns="91438" tIns="45720" rIns="91438" bIns="45720" rtlCol="0">
            <a:spAutoFit/>
          </a:bodyPr>
          <a:lstStyle/>
          <a:p>
            <a:pPr algn="ctr"/>
            <a:r>
              <a:rPr lang="en-US" sz="2400" b="1">
                <a:solidFill>
                  <a:srgbClr val="0000CC"/>
                </a:solidFill>
                <a:latin typeface="Times New Roman" pitchFamily="18" charset="0"/>
                <a:cs typeface="Times New Roman" pitchFamily="18" charset="0"/>
              </a:rPr>
              <a:t>Thứ  Hai ngày 20 tháng 1 năm 2025</a:t>
            </a:r>
            <a:endParaRPr lang="vi-VN" sz="2400" b="1" dirty="0">
              <a:solidFill>
                <a:srgbClr val="0000CC"/>
              </a:solidFill>
              <a:latin typeface="Times New Roman" pitchFamily="18" charset="0"/>
              <a:cs typeface="Times New Roman" pitchFamily="18" charset="0"/>
            </a:endParaRPr>
          </a:p>
        </p:txBody>
      </p:sp>
      <p:sp>
        <p:nvSpPr>
          <p:cNvPr id="3" name="TextBox 2"/>
          <p:cNvSpPr txBox="1"/>
          <p:nvPr/>
        </p:nvSpPr>
        <p:spPr>
          <a:xfrm>
            <a:off x="0" y="372714"/>
            <a:ext cx="12192000" cy="461665"/>
          </a:xfrm>
          <a:prstGeom prst="rect">
            <a:avLst/>
          </a:prstGeom>
          <a:noFill/>
        </p:spPr>
        <p:txBody>
          <a:bodyPr wrap="square" lIns="91438" tIns="45720" rIns="91438" bIns="4572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
        <p:nvSpPr>
          <p:cNvPr id="4" name="TextBox 3"/>
          <p:cNvSpPr txBox="1"/>
          <p:nvPr/>
        </p:nvSpPr>
        <p:spPr>
          <a:xfrm>
            <a:off x="0" y="834379"/>
            <a:ext cx="121920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Đọc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trời</a:t>
            </a:r>
            <a:r>
              <a:rPr lang="en-US" sz="2400" b="1" dirty="0" smtClean="0">
                <a:solidFill>
                  <a:srgbClr val="FF0000"/>
                </a:solidFill>
                <a:latin typeface="Times New Roman" panose="02020603050405020304" pitchFamily="18" charset="0"/>
                <a:cs typeface="Times New Roman" panose="02020603050405020304" pitchFamily="18" charset="0"/>
              </a:rPr>
              <a:t> (3 </a:t>
            </a:r>
            <a:r>
              <a:rPr lang="en-US" sz="2400" b="1" dirty="0" err="1" smtClean="0">
                <a:solidFill>
                  <a:srgbClr val="FF0000"/>
                </a:solidFill>
                <a:latin typeface="Times New Roman" panose="02020603050405020304" pitchFamily="18" charset="0"/>
                <a:cs typeface="Times New Roman" panose="02020603050405020304" pitchFamily="18" charset="0"/>
              </a:rPr>
              <a:t>tiết</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1296044"/>
            <a:ext cx="12192000" cy="5632311"/>
          </a:xfrm>
          <a:prstGeom prst="rect">
            <a:avLst/>
          </a:prstGeom>
          <a:noFill/>
        </p:spPr>
        <p:txBody>
          <a:bodyPr wrap="square" rtlCol="0">
            <a:spAutoFit/>
          </a:bodyPr>
          <a:lstStyle/>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1. Ngày xưa, có một năm trời hạn hán, ruộng đồng nứt nẻ, cây cối trụi trơ, chim muông khát khô.</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Cóc thấy nguy quá, bèn lên thiên đình kiện Trời. Dọc đường, gặp cua, gấu, cọp, ong, cáo. Tất cả đều xin đi theo.</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2. Đến cửa Nhà Trời, chỉ thấy một cái trống to, cóc bảo:</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 Anh cua bò vào chum nước này, cô ong đợi sau cánh cửa. Còn chị cáo, anh gấu, anh cọp thì nấp hai bên.</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Sắp đặt xong, cóc lấy dùi đánh ba hồi trống. Thấy cóc dám náo động thiên đình, Trời nổi giận, sai gà ra trị tội. Gà vừa bay đến, cáo nhảy xổ tới, cắn cổ gà tha đi. Trời sai chó bắt cáo. Chó mới ra tới cửa đã bị gấu quật ngã. Trời sai Thần Sét trị gấu. Thần Sét hùng hổ đi ra, chưa kịp nhìn địch thủ đã bị ong bay ra đốt túi bụi. Thần nhảy vào chum nước, lập tức cua giơ càng ra kẹp. Thần đau quá, nhảy ra thì bị cọp vồ.</a:t>
            </a:r>
            <a:endParaRPr lang="en-US" sz="2000" b="1" dirty="0">
              <a:solidFill>
                <a:srgbClr val="0000FF"/>
              </a:solidFill>
              <a:latin typeface="Times New Roman" panose="02020603050405020304" pitchFamily="18" charset="0"/>
              <a:cs typeface="Times New Roman" panose="02020603050405020304" pitchFamily="18" charset="0"/>
            </a:endParaRP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 3. Trời đành mời cóc vào. Cóc tâu:</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 Muôn tâu Thượng đế! Đã lâu lắm rồi, trần gian không </a:t>
            </a:r>
            <a:r>
              <a:rPr lang="vi-VN" sz="2000" b="1">
                <a:solidFill>
                  <a:srgbClr val="0000FF"/>
                </a:solidFill>
                <a:latin typeface="Times New Roman" panose="02020603050405020304" pitchFamily="18" charset="0"/>
                <a:cs typeface="Times New Roman" panose="02020603050405020304" pitchFamily="18" charset="0"/>
              </a:rPr>
              <a:t>hề </a:t>
            </a:r>
            <a:r>
              <a:rPr lang="vi-VN" sz="2000" b="1" smtClean="0">
                <a:solidFill>
                  <a:srgbClr val="0000FF"/>
                </a:solidFill>
                <a:latin typeface="Times New Roman" panose="02020603050405020304" pitchFamily="18" charset="0"/>
                <a:cs typeface="Times New Roman" panose="02020603050405020304" pitchFamily="18" charset="0"/>
              </a:rPr>
              <a:t>được một giọt nước mưa nào. </a:t>
            </a:r>
            <a:r>
              <a:rPr lang="vi-VN" sz="2000" b="1" dirty="0">
                <a:solidFill>
                  <a:srgbClr val="0000FF"/>
                </a:solidFill>
                <a:latin typeface="Times New Roman" panose="02020603050405020304" pitchFamily="18" charset="0"/>
                <a:cs typeface="Times New Roman" panose="02020603050405020304" pitchFamily="18" charset="0"/>
              </a:rPr>
              <a:t>Thượng đế cần làm mưa ngay để cứu muôn loài.</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Trời dịu giọng:</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 Thôi cậu về đi. Ta sẽ cho mưa xuống!</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Lại còn dặn thêm:</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 Lần sau, hễ muốn mưa, cậu chỉ cần nghiến răng báo hiệu cho ta!</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4. Cóc về đến trần gian thì nước đã ngập cả ruộng đồng.</a:t>
            </a:r>
          </a:p>
          <a:p>
            <a:pPr lvl="0" indent="347663">
              <a:defRPr/>
            </a:pPr>
            <a:r>
              <a:rPr lang="vi-VN" sz="2000" b="1" dirty="0">
                <a:solidFill>
                  <a:srgbClr val="0000FF"/>
                </a:solidFill>
                <a:latin typeface="Times New Roman" panose="02020603050405020304" pitchFamily="18" charset="0"/>
                <a:cs typeface="Times New Roman" panose="02020603050405020304" pitchFamily="18" charset="0"/>
              </a:rPr>
              <a:t>Từ đó, hễ cóc nghiến răng là trời đổ mưa.</a:t>
            </a:r>
            <a:endParaRPr lang="en-US" sz="2000" dirty="0">
              <a:solidFill>
                <a:srgbClr val="0000FF"/>
              </a:solidFill>
            </a:endParaRPr>
          </a:p>
        </p:txBody>
      </p:sp>
    </p:spTree>
    <p:extLst>
      <p:ext uri="{BB962C8B-B14F-4D97-AF65-F5344CB8AC3E}">
        <p14:creationId xmlns:p14="http://schemas.microsoft.com/office/powerpoint/2010/main" val="419863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52546"/>
            <a:ext cx="3071802" cy="523220"/>
          </a:xfrm>
          <a:prstGeom prst="rect">
            <a:avLst/>
          </a:prstGeom>
          <a:noFill/>
        </p:spPr>
        <p:txBody>
          <a:bodyPr wrap="square" lIns="91438" tIns="45720" rIns="91438" bIns="45720"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2962268"/>
            <a:ext cx="3500430"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909746"/>
            <a:ext cx="4987102"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đúng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từ</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ngữ</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khó</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8" name="Rectangle 7"/>
          <p:cNvSpPr/>
          <p:nvPr/>
        </p:nvSpPr>
        <p:spPr>
          <a:xfrm>
            <a:off x="532263" y="2462202"/>
            <a:ext cx="10135737" cy="523220"/>
          </a:xfrm>
          <a:prstGeom prst="rect">
            <a:avLst/>
          </a:prstGeom>
        </p:spPr>
        <p:txBody>
          <a:bodyPr wrap="square">
            <a:spAutoFit/>
          </a:bodyPr>
          <a:lstStyle/>
          <a:p>
            <a:pPr lvl="0"/>
            <a:r>
              <a:rPr lang="en-US" sz="2800" b="1" i="1" dirty="0">
                <a:solidFill>
                  <a:srgbClr val="0000FF"/>
                </a:solidFill>
                <a:latin typeface="Times New Roman" pitchFamily="18" charset="0"/>
                <a:cs typeface="Times New Roman" pitchFamily="18" charset="0"/>
              </a:rPr>
              <a:t>-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hạn hán, nứt nẻ, trụi trơ, túi bụi, náo động, khát khô</a:t>
            </a:r>
            <a:r>
              <a:rPr lang="nl-NL"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00FF"/>
              </a:solidFill>
              <a:latin typeface="Times New Roman" pitchFamily="18" charset="0"/>
              <a:cs typeface="Times New Roman" pitchFamily="18" charset="0"/>
            </a:endParaRPr>
          </a:p>
        </p:txBody>
      </p:sp>
      <p:sp>
        <p:nvSpPr>
          <p:cNvPr id="9" name="Rectangle 8"/>
          <p:cNvSpPr/>
          <p:nvPr/>
        </p:nvSpPr>
        <p:spPr>
          <a:xfrm>
            <a:off x="311063" y="3485488"/>
            <a:ext cx="11880937" cy="954107"/>
          </a:xfrm>
          <a:prstGeom prst="rect">
            <a:avLst/>
          </a:prstGeom>
        </p:spPr>
        <p:txBody>
          <a:bodyPr wrap="square">
            <a:spAutoFit/>
          </a:bodyPr>
          <a:lstStyle/>
          <a:p>
            <a:pPr lvl="0">
              <a:defRPr/>
            </a:pPr>
            <a:r>
              <a:rPr lang="en-US" sz="2800" b="1" dirty="0">
                <a:solidFill>
                  <a:srgbClr val="0000FF"/>
                </a:solidFill>
                <a:latin typeface="Times New Roman" pitchFamily="18" charset="0"/>
                <a:cs typeface="Times New Roman" pitchFamily="18" charset="0"/>
              </a:rPr>
              <a:t> </a:t>
            </a:r>
            <a:r>
              <a:rPr lang="en-US" sz="2800" b="1" dirty="0" smtClean="0">
                <a:solidFill>
                  <a:srgbClr val="0000FF"/>
                </a:solidFill>
                <a:latin typeface="Times New Roman" pitchFamily="18" charset="0"/>
                <a:cs typeface="Times New Roman" pitchFamily="18" charset="0"/>
              </a:rPr>
              <a:t>- </a:t>
            </a:r>
            <a:r>
              <a:rPr lang="vi-VN" sz="2800" b="1" dirty="0" smtClean="0">
                <a:solidFill>
                  <a:srgbClr val="0000FF"/>
                </a:solidFill>
                <a:latin typeface="Times New Roman" pitchFamily="18" charset="0"/>
                <a:cs typeface="Times New Roman" pitchFamily="18" charset="0"/>
              </a:rPr>
              <a:t>Ngày </a:t>
            </a:r>
            <a:r>
              <a:rPr lang="vi-VN" sz="2800" b="1" dirty="0">
                <a:solidFill>
                  <a:srgbClr val="0000FF"/>
                </a:solidFill>
                <a:latin typeface="Times New Roman" pitchFamily="18" charset="0"/>
                <a:cs typeface="Times New Roman" pitchFamily="18" charset="0"/>
              </a:rPr>
              <a:t>xưa,</a:t>
            </a:r>
            <a:r>
              <a:rPr lang="en-US" sz="2800" b="1" dirty="0">
                <a:solidFill>
                  <a:srgbClr val="0000FF"/>
                </a:solidFill>
                <a:latin typeface="Times New Roman" pitchFamily="18" charset="0"/>
                <a:cs typeface="Times New Roman" pitchFamily="18" charset="0"/>
              </a:rPr>
              <a:t>/</a:t>
            </a:r>
            <a:r>
              <a:rPr lang="vi-VN" sz="2800" b="1" dirty="0">
                <a:solidFill>
                  <a:srgbClr val="0000FF"/>
                </a:solidFill>
                <a:latin typeface="Times New Roman" pitchFamily="18" charset="0"/>
                <a:cs typeface="Times New Roman" pitchFamily="18" charset="0"/>
              </a:rPr>
              <a:t> có một năm</a:t>
            </a:r>
            <a:r>
              <a:rPr lang="en-US" sz="2800" b="1" dirty="0">
                <a:solidFill>
                  <a:srgbClr val="0000FF"/>
                </a:solidFill>
                <a:latin typeface="Times New Roman" pitchFamily="18" charset="0"/>
                <a:cs typeface="Times New Roman" pitchFamily="18" charset="0"/>
              </a:rPr>
              <a:t>/</a:t>
            </a:r>
            <a:r>
              <a:rPr lang="vi-VN" sz="2800" b="1" dirty="0">
                <a:solidFill>
                  <a:srgbClr val="0000FF"/>
                </a:solidFill>
                <a:latin typeface="Times New Roman" pitchFamily="18" charset="0"/>
                <a:cs typeface="Times New Roman" pitchFamily="18" charset="0"/>
              </a:rPr>
              <a:t>  trời hạn hán,</a:t>
            </a:r>
            <a:r>
              <a:rPr lang="en-US" sz="2800" b="1" dirty="0">
                <a:solidFill>
                  <a:srgbClr val="0000FF"/>
                </a:solidFill>
                <a:latin typeface="Times New Roman" pitchFamily="18" charset="0"/>
                <a:cs typeface="Times New Roman" pitchFamily="18" charset="0"/>
              </a:rPr>
              <a:t>/</a:t>
            </a:r>
            <a:r>
              <a:rPr lang="vi-VN" sz="2800" b="1" dirty="0">
                <a:solidFill>
                  <a:srgbClr val="0000FF"/>
                </a:solidFill>
                <a:latin typeface="Times New Roman" pitchFamily="18" charset="0"/>
                <a:cs typeface="Times New Roman" pitchFamily="18" charset="0"/>
              </a:rPr>
              <a:t> ruộng đồng nứt nẻ, </a:t>
            </a:r>
            <a:r>
              <a:rPr lang="en-US" sz="2800" b="1" dirty="0">
                <a:solidFill>
                  <a:srgbClr val="0000FF"/>
                </a:solidFill>
                <a:latin typeface="Times New Roman" pitchFamily="18" charset="0"/>
                <a:cs typeface="Times New Roman" pitchFamily="18" charset="0"/>
              </a:rPr>
              <a:t>/</a:t>
            </a:r>
            <a:r>
              <a:rPr lang="vi-VN" sz="2800" b="1" dirty="0">
                <a:solidFill>
                  <a:srgbClr val="0000FF"/>
                </a:solidFill>
                <a:latin typeface="Times New Roman" pitchFamily="18" charset="0"/>
                <a:cs typeface="Times New Roman" pitchFamily="18" charset="0"/>
              </a:rPr>
              <a:t>cây cối trụi trơ,</a:t>
            </a:r>
            <a:r>
              <a:rPr lang="en-US" sz="2800" b="1" dirty="0">
                <a:solidFill>
                  <a:srgbClr val="0000FF"/>
                </a:solidFill>
                <a:latin typeface="Times New Roman" pitchFamily="18" charset="0"/>
                <a:cs typeface="Times New Roman" pitchFamily="18" charset="0"/>
              </a:rPr>
              <a:t>/</a:t>
            </a:r>
            <a:r>
              <a:rPr lang="vi-VN" sz="2800" b="1" dirty="0">
                <a:solidFill>
                  <a:srgbClr val="0000FF"/>
                </a:solidFill>
                <a:latin typeface="Times New Roman" pitchFamily="18" charset="0"/>
                <a:cs typeface="Times New Roman" pitchFamily="18" charset="0"/>
              </a:rPr>
              <a:t> chim muông khát khô.</a:t>
            </a:r>
            <a:r>
              <a:rPr lang="en-US" sz="2800" b="1" dirty="0">
                <a:solidFill>
                  <a:srgbClr val="0000FF"/>
                </a:solidFill>
                <a:latin typeface="Times New Roman" pitchFamily="18" charset="0"/>
                <a:cs typeface="Times New Roman" pitchFamily="18" charset="0"/>
              </a:rPr>
              <a:t>//</a:t>
            </a:r>
          </a:p>
        </p:txBody>
      </p:sp>
      <p:sp>
        <p:nvSpPr>
          <p:cNvPr id="10" name="TextBox 9"/>
          <p:cNvSpPr txBox="1"/>
          <p:nvPr/>
        </p:nvSpPr>
        <p:spPr>
          <a:xfrm>
            <a:off x="0" y="4493242"/>
            <a:ext cx="5578523"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0" y="5002197"/>
            <a:ext cx="2595537"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Thiên đình: </a:t>
            </a:r>
            <a:endParaRPr lang="en-US" sz="2800" b="1" dirty="0">
              <a:solidFill>
                <a:srgbClr val="0000FF"/>
              </a:solidFill>
              <a:latin typeface="Times New Roman" pitchFamily="18" charset="0"/>
              <a:cs typeface="Times New Roman" pitchFamily="18" charset="0"/>
            </a:endParaRPr>
          </a:p>
        </p:txBody>
      </p:sp>
      <p:sp>
        <p:nvSpPr>
          <p:cNvPr id="12" name="TextBox 11"/>
          <p:cNvSpPr txBox="1"/>
          <p:nvPr/>
        </p:nvSpPr>
        <p:spPr>
          <a:xfrm>
            <a:off x="3276600" y="5016462"/>
            <a:ext cx="3233382"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Thần </a:t>
            </a: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Sét:</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5599045"/>
            <a:ext cx="205740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Náo động: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276599" y="5716201"/>
            <a:ext cx="2168857"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Trần gian: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a:solidFill>
                  <a:srgbClr val="0000CC"/>
                </a:solidFill>
                <a:latin typeface="Times New Roman" pitchFamily="18" charset="0"/>
                <a:cs typeface="Times New Roman" pitchFamily="18" charset="0"/>
              </a:rPr>
              <a:t>Thứ  Hai ngày 20 tháng 1 năm 2025</a:t>
            </a:r>
            <a:endParaRPr lang="vi-VN" sz="2800" b="1" dirty="0">
              <a:solidFill>
                <a:srgbClr val="0000CC"/>
              </a:solidFill>
              <a:latin typeface="Times New Roman" pitchFamily="18" charset="0"/>
              <a:cs typeface="Times New Roman" pitchFamily="18" charset="0"/>
            </a:endParaRPr>
          </a:p>
        </p:txBody>
      </p:sp>
      <p:sp>
        <p:nvSpPr>
          <p:cNvPr id="16" name="TextBox 15"/>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7" name="TextBox 16"/>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trời</a:t>
            </a:r>
            <a:r>
              <a:rPr lang="en-US" sz="2800" b="1" dirty="0" smtClean="0">
                <a:solidFill>
                  <a:srgbClr val="FF0000"/>
                </a:solidFill>
                <a:latin typeface="Times New Roman" panose="02020603050405020304" pitchFamily="18" charset="0"/>
                <a:cs typeface="Times New Roman" panose="02020603050405020304" pitchFamily="18" charset="0"/>
              </a:rPr>
              <a:t> (3 </a:t>
            </a:r>
            <a:r>
              <a:rPr lang="en-US" sz="2800" b="1"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315199" y="5002197"/>
            <a:ext cx="3193576" cy="523220"/>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Thượng đế: </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96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2"/>
                                        </p:tgtEl>
                                        <p:attrNameLst>
                                          <p:attrName>style.visibility</p:attrName>
                                        </p:attrNameLst>
                                      </p:cBhvr>
                                      <p:to>
                                        <p:strVal val="visible"/>
                                      </p:to>
                                    </p:set>
                                    <p:anim calcmode="discrete" valueType="clr">
                                      <p:cBhvr override="childStyle">
                                        <p:cTn id="4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2"/>
                                        </p:tgtEl>
                                        <p:attrNameLst>
                                          <p:attrName>fillcolor</p:attrName>
                                        </p:attrNameLst>
                                      </p:cBhvr>
                                      <p:tavLst>
                                        <p:tav tm="0">
                                          <p:val>
                                            <p:clrVal>
                                              <a:schemeClr val="accent2"/>
                                            </p:clrVal>
                                          </p:val>
                                        </p:tav>
                                        <p:tav tm="50000">
                                          <p:val>
                                            <p:clrVal>
                                              <a:schemeClr val="hlink"/>
                                            </p:clrVal>
                                          </p:val>
                                        </p:tav>
                                      </p:tavLst>
                                    </p:anim>
                                    <p:set>
                                      <p:cBhvr>
                                        <p:cTn id="51" dur="80"/>
                                        <p:tgtEl>
                                          <p:spTgt spid="12"/>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2"/>
                                        </p:tgtEl>
                                        <p:attrNameLst>
                                          <p:attrName>style.visibility</p:attrName>
                                        </p:attrNameLst>
                                      </p:cBhvr>
                                      <p:to>
                                        <p:strVal val="visible"/>
                                      </p:to>
                                    </p:set>
                                    <p:anim calcmode="discrete" valueType="clr">
                                      <p:cBhvr override="childStyle">
                                        <p:cTn id="68"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2"/>
                                        </p:tgtEl>
                                        <p:attrNameLst>
                                          <p:attrName>fillcolor</p:attrName>
                                        </p:attrNameLst>
                                      </p:cBhvr>
                                      <p:tavLst>
                                        <p:tav tm="0">
                                          <p:val>
                                            <p:clrVal>
                                              <a:schemeClr val="accent2"/>
                                            </p:clrVal>
                                          </p:val>
                                        </p:tav>
                                        <p:tav tm="50000">
                                          <p:val>
                                            <p:clrVal>
                                              <a:schemeClr val="hlink"/>
                                            </p:clrVal>
                                          </p:val>
                                        </p:tav>
                                      </p:tavLst>
                                    </p:anim>
                                    <p:set>
                                      <p:cBhvr>
                                        <p:cTn id="70"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ỔNG THIÊN ĐÌNH - YouTube">
            <a:extLst>
              <a:ext uri="{FF2B5EF4-FFF2-40B4-BE49-F238E27FC236}">
                <a16:creationId xmlns:a16="http://schemas.microsoft.com/office/drawing/2014/main" xmlns="" id="{80C6FDAB-7817-69F0-33FC-99B4CD2C1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14197" cy="29752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18CF369-7FFD-7FB8-1A90-8D511EA3ED8D}"/>
              </a:ext>
            </a:extLst>
          </p:cNvPr>
          <p:cNvSpPr txBox="1"/>
          <p:nvPr/>
        </p:nvSpPr>
        <p:spPr>
          <a:xfrm>
            <a:off x="3683" y="2975212"/>
            <a:ext cx="6110514" cy="39940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nl-NL" sz="2000" b="1" i="0" u="none" strike="noStrike" kern="1200" cap="none" spc="0" normalizeH="0" baseline="0" noProof="0" dirty="0" smtClean="0">
                <a:ln>
                  <a:noFill/>
                </a:ln>
                <a:solidFill>
                  <a:srgbClr val="0000FF"/>
                </a:solidFill>
                <a:effectLst/>
                <a:uLnTx/>
                <a:uFillTx/>
                <a:latin typeface="Times New Roman" pitchFamily="18" charset="0"/>
                <a:ea typeface="Calibri" panose="020F0502020204030204" pitchFamily="34" charset="0"/>
                <a:cs typeface="Times New Roman" pitchFamily="18" charset="0"/>
              </a:rPr>
              <a:t>* Thiên </a:t>
            </a:r>
            <a:r>
              <a:rPr kumimoji="0" lang="nl-NL" sz="2000" b="1" i="0" u="none" strike="noStrike" kern="1200" cap="none" spc="0" normalizeH="0" baseline="0" noProof="0" dirty="0">
                <a:ln>
                  <a:noFill/>
                </a:ln>
                <a:solidFill>
                  <a:srgbClr val="0000FF"/>
                </a:solidFill>
                <a:effectLst/>
                <a:uLnTx/>
                <a:uFillTx/>
                <a:latin typeface="Times New Roman" pitchFamily="18" charset="0"/>
                <a:ea typeface="Calibri" panose="020F0502020204030204" pitchFamily="34" charset="0"/>
                <a:cs typeface="Times New Roman" pitchFamily="18" charset="0"/>
              </a:rPr>
              <a:t>đình: Triều đình ở trên </a:t>
            </a:r>
            <a:r>
              <a:rPr kumimoji="0" lang="nl-NL" sz="2000" b="1" i="0" u="none" strike="noStrike" kern="1200" cap="none" spc="0" normalizeH="0" baseline="0" noProof="0" dirty="0" smtClean="0">
                <a:ln>
                  <a:noFill/>
                </a:ln>
                <a:solidFill>
                  <a:srgbClr val="0000FF"/>
                </a:solidFill>
                <a:effectLst/>
                <a:uLnTx/>
                <a:uFillTx/>
                <a:latin typeface="Times New Roman" pitchFamily="18" charset="0"/>
                <a:ea typeface="Calibri" panose="020F0502020204030204" pitchFamily="34" charset="0"/>
                <a:cs typeface="Times New Roman" pitchFamily="18" charset="0"/>
              </a:rPr>
              <a:t>trời</a:t>
            </a:r>
            <a:r>
              <a:rPr kumimoji="0" lang="vi-VN" sz="2000" b="1" i="0" u="none" strike="noStrike" kern="1200" cap="none" spc="0" normalizeH="0" baseline="0" noProof="0" dirty="0" smtClean="0">
                <a:ln>
                  <a:noFill/>
                </a:ln>
                <a:solidFill>
                  <a:srgbClr val="0000FF"/>
                </a:solidFill>
                <a:effectLst/>
                <a:uLnTx/>
                <a:uFillTx/>
                <a:latin typeface="Times New Roman" pitchFamily="18" charset="0"/>
                <a:ea typeface="Calibri" panose="020F0502020204030204" pitchFamily="34" charset="0"/>
                <a:cs typeface="Times New Roman" pitchFamily="18" charset="0"/>
              </a:rPr>
              <a:t>.</a:t>
            </a:r>
            <a:endParaRPr kumimoji="0" lang="en-US" sz="2000" b="1" i="0" u="none" strike="noStrike" kern="1200" cap="none" spc="0" normalizeH="0" baseline="0" noProof="0" dirty="0">
              <a:ln>
                <a:noFill/>
              </a:ln>
              <a:solidFill>
                <a:srgbClr val="0000FF"/>
              </a:solidFill>
              <a:effectLst/>
              <a:uLnTx/>
              <a:uFillTx/>
              <a:latin typeface="Times New Roman" pitchFamily="18" charset="0"/>
              <a:ea typeface="Calibri" panose="020F0502020204030204" pitchFamily="34" charset="0"/>
              <a:cs typeface="Times New Roman" pitchFamily="18" charset="0"/>
            </a:endParaRPr>
          </a:p>
        </p:txBody>
      </p:sp>
      <p:pic>
        <p:nvPicPr>
          <p:cNvPr id="4" name="Picture 3">
            <a:extLst>
              <a:ext uri="{FF2B5EF4-FFF2-40B4-BE49-F238E27FC236}">
                <a16:creationId xmlns:a16="http://schemas.microsoft.com/office/drawing/2014/main" xmlns="" id="{BFFBA5A4-8A2F-FFA9-2ACB-870C3E57C5FF}"/>
              </a:ext>
            </a:extLst>
          </p:cNvPr>
          <p:cNvPicPr>
            <a:picLocks noChangeAspect="1"/>
          </p:cNvPicPr>
          <p:nvPr/>
        </p:nvPicPr>
        <p:blipFill>
          <a:blip r:embed="rId3"/>
          <a:stretch>
            <a:fillRect/>
          </a:stretch>
        </p:blipFill>
        <p:spPr>
          <a:xfrm>
            <a:off x="-1" y="3455559"/>
            <a:ext cx="6114197" cy="2808764"/>
          </a:xfrm>
          <a:prstGeom prst="rect">
            <a:avLst/>
          </a:prstGeom>
        </p:spPr>
      </p:pic>
      <p:sp>
        <p:nvSpPr>
          <p:cNvPr id="5" name="TextBox 4">
            <a:extLst>
              <a:ext uri="{FF2B5EF4-FFF2-40B4-BE49-F238E27FC236}">
                <a16:creationId xmlns:a16="http://schemas.microsoft.com/office/drawing/2014/main" xmlns="" id="{118CF369-7FFD-7FB8-1A90-8D511EA3ED8D}"/>
              </a:ext>
            </a:extLst>
          </p:cNvPr>
          <p:cNvSpPr txBox="1"/>
          <p:nvPr/>
        </p:nvSpPr>
        <p:spPr>
          <a:xfrm>
            <a:off x="-238836" y="6277971"/>
            <a:ext cx="6110514" cy="39940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2000" b="1" i="0" u="none" strike="noStrike" kern="1200" cap="none" spc="0" normalizeH="0" baseline="0" noProof="0" dirty="0" smtClean="0">
                <a:ln>
                  <a:noFill/>
                </a:ln>
                <a:solidFill>
                  <a:srgbClr val="0000FF"/>
                </a:solidFill>
                <a:effectLst/>
                <a:uLnTx/>
                <a:uFillTx/>
                <a:latin typeface="Times New Roman" pitchFamily="18" charset="0"/>
                <a:ea typeface="Calibri" panose="020F0502020204030204" pitchFamily="34" charset="0"/>
                <a:cs typeface="Times New Roman" pitchFamily="18" charset="0"/>
              </a:rPr>
              <a:t>* Náo </a:t>
            </a:r>
            <a:r>
              <a:rPr kumimoji="0" lang="nl-NL" sz="2000" b="1" i="0" u="none" strike="noStrike" kern="1200" cap="none" spc="0" normalizeH="0" baseline="0" noProof="0" dirty="0">
                <a:ln>
                  <a:noFill/>
                </a:ln>
                <a:solidFill>
                  <a:srgbClr val="0000FF"/>
                </a:solidFill>
                <a:effectLst/>
                <a:uLnTx/>
                <a:uFillTx/>
                <a:latin typeface="Times New Roman" pitchFamily="18" charset="0"/>
                <a:ea typeface="Calibri" panose="020F0502020204030204" pitchFamily="34" charset="0"/>
                <a:cs typeface="Times New Roman" pitchFamily="18" charset="0"/>
              </a:rPr>
              <a:t>động: Làm ầm ĩ, ồn ào.</a:t>
            </a:r>
            <a:endParaRPr kumimoji="0" lang="en-US" sz="2000" b="1" i="0" u="none" strike="noStrike" kern="1200" cap="none" spc="0" normalizeH="0" baseline="0" noProof="0" dirty="0">
              <a:ln>
                <a:noFill/>
              </a:ln>
              <a:solidFill>
                <a:srgbClr val="0000FF"/>
              </a:solidFill>
              <a:effectLst/>
              <a:uLnTx/>
              <a:uFillTx/>
              <a:latin typeface="Times New Roman" pitchFamily="18" charset="0"/>
              <a:ea typeface="Calibri" panose="020F0502020204030204" pitchFamily="34" charset="0"/>
              <a:cs typeface="Times New Roman" pitchFamily="18" charset="0"/>
            </a:endParaRPr>
          </a:p>
        </p:txBody>
      </p:sp>
      <p:pic>
        <p:nvPicPr>
          <p:cNvPr id="6" name="Picture 2" descr="Thần Sét - Thần Thoại Việt Nam - Việt Nam Overnight">
            <a:extLst>
              <a:ext uri="{FF2B5EF4-FFF2-40B4-BE49-F238E27FC236}">
                <a16:creationId xmlns:a16="http://schemas.microsoft.com/office/drawing/2014/main" xmlns="" id="{E7B6B546-91D5-6B43-0197-4445DCA87D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85"/>
          <a:stretch/>
        </p:blipFill>
        <p:spPr bwMode="auto">
          <a:xfrm>
            <a:off x="7274258" y="1"/>
            <a:ext cx="4917742" cy="259972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xmlns="" id="{14394942-72FC-F82B-BD35-112693285137}"/>
              </a:ext>
            </a:extLst>
          </p:cNvPr>
          <p:cNvSpPr/>
          <p:nvPr/>
        </p:nvSpPr>
        <p:spPr>
          <a:xfrm>
            <a:off x="6114196" y="807378"/>
            <a:ext cx="1591358" cy="163067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rgbClr val="2A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118CF369-7FFD-7FB8-1A90-8D511EA3ED8D}"/>
              </a:ext>
            </a:extLst>
          </p:cNvPr>
          <p:cNvSpPr txBox="1"/>
          <p:nvPr/>
        </p:nvSpPr>
        <p:spPr>
          <a:xfrm>
            <a:off x="6250673" y="2599724"/>
            <a:ext cx="6090881" cy="105804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smtClean="0">
                <a:ln>
                  <a:noFill/>
                </a:ln>
                <a:solidFill>
                  <a:srgbClr val="0000FF"/>
                </a:solidFill>
                <a:effectLst/>
                <a:uLnTx/>
                <a:uFillTx/>
                <a:latin typeface="Times New Roman" pitchFamily="18" charset="0"/>
                <a:ea typeface="Calibri" panose="020F0502020204030204" pitchFamily="34" charset="0"/>
                <a:cs typeface="Times New Roman" pitchFamily="18" charset="0"/>
              </a:rPr>
              <a:t>* </a:t>
            </a:r>
            <a:r>
              <a:rPr kumimoji="0" lang="vi-VN" sz="2000" b="1" i="0" u="none" strike="noStrike" kern="1200" cap="none" spc="0" normalizeH="0" baseline="0" noProof="0" dirty="0" smtClean="0">
                <a:ln>
                  <a:noFill/>
                </a:ln>
                <a:solidFill>
                  <a:srgbClr val="0000FF"/>
                </a:solidFill>
                <a:effectLst/>
                <a:uLnTx/>
                <a:uFillTx/>
                <a:latin typeface="Times New Roman" pitchFamily="18" charset="0"/>
                <a:ea typeface="Calibri" panose="020F0502020204030204" pitchFamily="34" charset="0"/>
                <a:cs typeface="Times New Roman" pitchFamily="18" charset="0"/>
              </a:rPr>
              <a:t>Thần Sét: Vị thần thi hành lệnh của Trời theo luật thiên đình, theo quan niệm tính ngưỡng của người xưa.</a:t>
            </a:r>
            <a:endParaRPr kumimoji="0" lang="en-US" sz="2000" b="1" i="0" u="none" strike="noStrike" kern="1200" cap="none" spc="0" normalizeH="0" baseline="0" noProof="0" dirty="0">
              <a:ln>
                <a:noFill/>
              </a:ln>
              <a:solidFill>
                <a:srgbClr val="0000FF"/>
              </a:solidFill>
              <a:effectLst/>
              <a:uLnTx/>
              <a:uFillTx/>
              <a:latin typeface="Times New Roman" pitchFamily="18" charset="0"/>
              <a:ea typeface="Calibri" panose="020F0502020204030204" pitchFamily="34" charset="0"/>
              <a:cs typeface="Times New Roman" pitchFamily="18" charset="0"/>
            </a:endParaRPr>
          </a:p>
        </p:txBody>
      </p:sp>
      <p:pic>
        <p:nvPicPr>
          <p:cNvPr id="9" name="Picture 2" descr="Tranh phong cảnh làng quê Việt Nam đẹp và thơ mộng - Tranh Vẽ Theo Yêu Cầu">
            <a:extLst>
              <a:ext uri="{FF2B5EF4-FFF2-40B4-BE49-F238E27FC236}">
                <a16:creationId xmlns:a16="http://schemas.microsoft.com/office/drawing/2014/main" xmlns="" id="{D874275C-B49F-6AB4-D968-7FCAF3F37B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672" y="3350699"/>
            <a:ext cx="5941328" cy="29136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50672" y="6396145"/>
            <a:ext cx="5941328" cy="400110"/>
          </a:xfrm>
          <a:prstGeom prst="rect">
            <a:avLst/>
          </a:prstGeom>
          <a:noFill/>
        </p:spPr>
        <p:txBody>
          <a:bodyPr wrap="square" rtlCol="0">
            <a:spAutoFit/>
          </a:bodyPr>
          <a:lstStyle/>
          <a:p>
            <a:pPr lvl="0"/>
            <a:r>
              <a:rPr lang="vi-VN" sz="2000" b="1" dirty="0">
                <a:solidFill>
                  <a:srgbClr val="0000FF"/>
                </a:solidFill>
                <a:latin typeface="Times New Roman" pitchFamily="18" charset="0"/>
                <a:ea typeface="Calibri" panose="020F0502020204030204" pitchFamily="34" charset="0"/>
                <a:cs typeface="Times New Roman" pitchFamily="18" charset="0"/>
              </a:rPr>
              <a:t>Trần gian: Thế giới của con người trên mặt </a:t>
            </a:r>
            <a:r>
              <a:rPr lang="vi-VN" sz="2000" b="1" dirty="0" smtClean="0">
                <a:solidFill>
                  <a:srgbClr val="0000FF"/>
                </a:solidFill>
                <a:latin typeface="Times New Roman" pitchFamily="18" charset="0"/>
                <a:ea typeface="Calibri" panose="020F0502020204030204" pitchFamily="34" charset="0"/>
                <a:cs typeface="Times New Roman" pitchFamily="18" charset="0"/>
              </a:rPr>
              <a:t>đất</a:t>
            </a:r>
            <a:r>
              <a:rPr lang="en-US" sz="2000" b="1" dirty="0" smtClean="0">
                <a:solidFill>
                  <a:srgbClr val="0000FF"/>
                </a:solidFill>
                <a:latin typeface="Times New Roman" pitchFamily="18" charset="0"/>
                <a:cs typeface="Times New Roman" pitchFamily="18" charset="0"/>
              </a:rPr>
              <a:t>.</a:t>
            </a:r>
            <a:endParaRPr lang="en-US" sz="2000" b="1" dirty="0">
              <a:solidFill>
                <a:srgbClr val="0000FF"/>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9329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gọc Hoàng Thượng đế – Wikipedia tiếng Việt">
            <a:extLst>
              <a:ext uri="{FF2B5EF4-FFF2-40B4-BE49-F238E27FC236}">
                <a16:creationId xmlns:a16="http://schemas.microsoft.com/office/drawing/2014/main" xmlns="" id="{E1B3ABB9-A0A7-4046-DC13-AB9FDB52E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247"/>
            <a:ext cx="7622153" cy="611661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14394942-72FC-F82B-BD35-112693285137}"/>
              </a:ext>
            </a:extLst>
          </p:cNvPr>
          <p:cNvSpPr/>
          <p:nvPr/>
        </p:nvSpPr>
        <p:spPr>
          <a:xfrm>
            <a:off x="7622152" y="166047"/>
            <a:ext cx="4292344" cy="4719852"/>
          </a:xfrm>
          <a:prstGeom prst="ellipse">
            <a:avLst/>
          </a:prstGeom>
          <a:blipFill dpi="0" rotWithShape="1">
            <a:blip r:embed="rId3">
              <a:extLst>
                <a:ext uri="{28A0092B-C50C-407E-A947-70E740481C1C}">
                  <a14:useLocalDpi xmlns:a14="http://schemas.microsoft.com/office/drawing/2010/main" val="0"/>
                </a:ext>
              </a:extLst>
            </a:blip>
            <a:srcRect/>
            <a:stretch>
              <a:fillRect t="637"/>
            </a:stretch>
          </a:blipFill>
          <a:ln>
            <a:solidFill>
              <a:srgbClr val="2A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118CF369-7FFD-7FB8-1A90-8D511EA3ED8D}"/>
              </a:ext>
            </a:extLst>
          </p:cNvPr>
          <p:cNvSpPr txBox="1"/>
          <p:nvPr/>
        </p:nvSpPr>
        <p:spPr>
          <a:xfrm>
            <a:off x="-22747" y="6189461"/>
            <a:ext cx="12214747" cy="506998"/>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27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7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Thượng </a:t>
            </a:r>
            <a:r>
              <a:rPr kumimoji="0" lang="vi-VN" sz="27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 Vị vua trên thiên đình, theo quan niệm tín ngưỡng của người xưa.</a:t>
            </a:r>
            <a:endParaRPr kumimoji="0" lang="en-US" sz="27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5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xmlns=""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993" y="2141209"/>
            <a:ext cx="2711258" cy="2120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09853" y="2498395"/>
            <a:ext cx="4089827"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NHÓM</a:t>
            </a:r>
            <a:endParaRPr lang="vi-VN" sz="5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xmlns=""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111" y="2910621"/>
            <a:ext cx="2306310"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xmlns=""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326" y="3337338"/>
            <a:ext cx="2306310"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xmlns=""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118" y="3337338"/>
            <a:ext cx="2306310"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8574" y="5375617"/>
            <a:ext cx="3571902" cy="1216333"/>
          </a:xfrm>
          <a:prstGeom prst="rect">
            <a:avLst/>
          </a:prstGeom>
          <a:noFill/>
        </p:spPr>
        <p:txBody>
          <a:bodyPr wrap="square" lIns="76810" tIns="38405" rIns="76810" bIns="38405" rtlCol="0">
            <a:spAutoFit/>
          </a:bodyPr>
          <a:lstStyle/>
          <a:p>
            <a:pPr algn="ctr"/>
            <a:r>
              <a:rPr lang="en-US" sz="3700" b="1" dirty="0">
                <a:solidFill>
                  <a:srgbClr val="008000"/>
                </a:solidFill>
                <a:latin typeface="Times New Roman" pitchFamily="18" charset="0"/>
                <a:cs typeface="Times New Roman" pitchFamily="18" charset="0"/>
              </a:rPr>
              <a:t>ĐỌC NỐI TIẾP TRƯỚC LỚP</a:t>
            </a:r>
            <a:endParaRPr lang="vi-VN" sz="3700" b="1" dirty="0">
              <a:solidFill>
                <a:srgbClr val="008000"/>
              </a:solidFill>
              <a:latin typeface="Times New Roman" pitchFamily="18" charset="0"/>
              <a:cs typeface="Times New Roman" pitchFamily="18" charset="0"/>
            </a:endParaRPr>
          </a:p>
        </p:txBody>
      </p:sp>
      <p:sp>
        <p:nvSpPr>
          <p:cNvPr id="16" name="TextBox 15"/>
          <p:cNvSpPr txBox="1"/>
          <p:nvPr/>
        </p:nvSpPr>
        <p:spPr>
          <a:xfrm>
            <a:off x="7635425" y="5390108"/>
            <a:ext cx="2486665" cy="1308666"/>
          </a:xfrm>
          <a:prstGeom prst="rect">
            <a:avLst/>
          </a:prstGeom>
          <a:noFill/>
        </p:spPr>
        <p:txBody>
          <a:bodyPr wrap="square" lIns="76810" tIns="38405" rIns="76810" bIns="38405" rtlCol="0">
            <a:spAutoFit/>
          </a:bodyPr>
          <a:lstStyle/>
          <a:p>
            <a:pPr algn="ctr"/>
            <a:r>
              <a:rPr lang="en-US" sz="4000" b="1" dirty="0">
                <a:solidFill>
                  <a:srgbClr val="FF0000"/>
                </a:solidFill>
                <a:latin typeface="Times New Roman" pitchFamily="18" charset="0"/>
                <a:cs typeface="Times New Roman" pitchFamily="18" charset="0"/>
              </a:rPr>
              <a:t>ĐỌC LẠI </a:t>
            </a:r>
          </a:p>
          <a:p>
            <a:pPr algn="ctr"/>
            <a:r>
              <a:rPr lang="en-US" sz="4000" b="1" dirty="0">
                <a:solidFill>
                  <a:srgbClr val="FF0000"/>
                </a:solidFill>
                <a:latin typeface="Times New Roman" pitchFamily="18" charset="0"/>
                <a:cs typeface="Times New Roman" pitchFamily="18" charset="0"/>
              </a:rPr>
              <a:t>CẢ BÀI</a:t>
            </a:r>
            <a:endParaRPr lang="vi-VN" sz="4000" b="1" dirty="0">
              <a:solidFill>
                <a:srgbClr val="FF0000"/>
              </a:solidFill>
              <a:latin typeface="Times New Roman" pitchFamily="18" charset="0"/>
              <a:cs typeface="Times New Roman" pitchFamily="18" charset="0"/>
            </a:endParaRPr>
          </a:p>
        </p:txBody>
      </p:sp>
      <p:sp>
        <p:nvSpPr>
          <p:cNvPr id="20" name="TextBox 19"/>
          <p:cNvSpPr txBox="1"/>
          <p:nvPr/>
        </p:nvSpPr>
        <p:spPr>
          <a:xfrm>
            <a:off x="117231" y="1899912"/>
            <a:ext cx="2571750"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
        <p:nvSpPr>
          <p:cNvPr id="14" name="TextBox 13"/>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a:solidFill>
                  <a:srgbClr val="0000CC"/>
                </a:solidFill>
                <a:latin typeface="Times New Roman" pitchFamily="18" charset="0"/>
                <a:cs typeface="Times New Roman" pitchFamily="18" charset="0"/>
              </a:rPr>
              <a:t>Thứ  Hai ngày 20 tháng 1 năm 2025</a:t>
            </a:r>
            <a:endParaRPr lang="vi-VN" sz="2800" b="1" dirty="0">
              <a:solidFill>
                <a:srgbClr val="0000CC"/>
              </a:solidFill>
              <a:latin typeface="Times New Roman" pitchFamily="18" charset="0"/>
              <a:cs typeface="Times New Roman" pitchFamily="18" charset="0"/>
            </a:endParaRPr>
          </a:p>
        </p:txBody>
      </p:sp>
      <p:sp>
        <p:nvSpPr>
          <p:cNvPr id="17" name="TextBox 16"/>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9" name="TextBox 18"/>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err="1" smtClean="0">
                <a:solidFill>
                  <a:srgbClr val="FF0000"/>
                </a:solidFill>
                <a:latin typeface="Times New Roman" panose="02020603050405020304" pitchFamily="18" charset="0"/>
                <a:cs typeface="Times New Roman" panose="02020603050405020304" pitchFamily="18" charset="0"/>
              </a:rPr>
              <a:t>trời</a:t>
            </a:r>
            <a:r>
              <a:rPr lang="en-US" sz="2800" b="1"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6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85499"/>
            <a:ext cx="3429000"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
        <p:nvSpPr>
          <p:cNvPr id="4" name="TextBox 3"/>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a:solidFill>
                  <a:srgbClr val="0000CC"/>
                </a:solidFill>
                <a:latin typeface="Times New Roman" pitchFamily="18" charset="0"/>
                <a:cs typeface="Times New Roman" pitchFamily="18" charset="0"/>
              </a:rPr>
              <a:t>Thứ  Hai ngày 20 tháng 1 năm 2025</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0" y="985462"/>
            <a:ext cx="12192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err="1" smtClean="0">
                <a:solidFill>
                  <a:srgbClr val="FF0000"/>
                </a:solidFill>
                <a:latin typeface="Times New Roman" panose="02020603050405020304" pitchFamily="18" charset="0"/>
                <a:cs typeface="Times New Roman" panose="02020603050405020304" pitchFamily="18" charset="0"/>
              </a:rPr>
              <a:t>trời</a:t>
            </a:r>
            <a:r>
              <a:rPr lang="en-US" sz="2800" b="1"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9F2DDC36-58F2-403C-BA0B-2480FE3B9CE9}"/>
              </a:ext>
            </a:extLst>
          </p:cNvPr>
          <p:cNvSpPr txBox="1"/>
          <p:nvPr/>
        </p:nvSpPr>
        <p:spPr>
          <a:xfrm>
            <a:off x="0" y="1907108"/>
            <a:ext cx="1219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Câu 1: </a:t>
            </a:r>
            <a:r>
              <a:rPr kumimoji="0" lang="nl-NL" sz="2800" b="1" i="0" u="none" strike="noStrike" kern="1200" cap="none" spc="0" normalizeH="0" baseline="0" noProof="0" dirty="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Các con vật xin theo Cóc đi đâu? Vì sao?</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8C493D6-3AA0-9D46-7BD4-2180A93D0476}"/>
              </a:ext>
            </a:extLst>
          </p:cNvPr>
          <p:cNvSpPr txBox="1"/>
          <p:nvPr/>
        </p:nvSpPr>
        <p:spPr>
          <a:xfrm>
            <a:off x="0" y="2366518"/>
            <a:ext cx="1196610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xin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Cóc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thiên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kiện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nắng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lâu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ruộng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nứt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nẻ</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cây</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cỏ</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trơ</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trụi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chim</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muông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khát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khô</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họng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muôn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loài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sở</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F2DDC36-58F2-403C-BA0B-2480FE3B9CE9}"/>
              </a:ext>
            </a:extLst>
          </p:cNvPr>
          <p:cNvSpPr txBox="1"/>
          <p:nvPr/>
        </p:nvSpPr>
        <p:spPr>
          <a:xfrm>
            <a:off x="0" y="3681120"/>
            <a:ext cx="1219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Câu 2: Cóc làm gì trước khi đánh trống?</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68C493D6-3AA0-9D46-7BD4-2180A93D0476}"/>
              </a:ext>
            </a:extLst>
          </p:cNvPr>
          <p:cNvSpPr txBox="1"/>
          <p:nvPr/>
        </p:nvSpPr>
        <p:spPr>
          <a:xfrm>
            <a:off x="41484" y="4149939"/>
            <a:ext cx="1196610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 khi đánh trống, Cóc đã sắp xếp lực lượng ở những chỗ bất ngờ và sẵn sàng chiến đấu, phát huy thế mạnh của mỗi con vật: Anh Cua thì bò vào chum, cô Ong đợi sau cánh cửa, chị Cáo, anh Gấu, anh Cọp thì nấp hai bên.</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83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1498</Words>
  <Application>Microsoft Office PowerPoint</Application>
  <PresentationFormat>Custom</PresentationFormat>
  <Paragraphs>160</Paragraphs>
  <Slides>22</Slides>
  <Notes>3</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A</cp:lastModifiedBy>
  <cp:revision>26</cp:revision>
  <dcterms:created xsi:type="dcterms:W3CDTF">2024-01-18T01:22:59Z</dcterms:created>
  <dcterms:modified xsi:type="dcterms:W3CDTF">2025-01-19T14:13:29Z</dcterms:modified>
</cp:coreProperties>
</file>