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7" r:id="rId2"/>
    <p:sldId id="280" r:id="rId3"/>
    <p:sldId id="411" r:id="rId4"/>
    <p:sldId id="281" r:id="rId5"/>
    <p:sldId id="412" r:id="rId6"/>
    <p:sldId id="259" r:id="rId7"/>
    <p:sldId id="270" r:id="rId8"/>
    <p:sldId id="271" r:id="rId9"/>
    <p:sldId id="258" r:id="rId10"/>
    <p:sldId id="431" r:id="rId11"/>
    <p:sldId id="318" r:id="rId12"/>
    <p:sldId id="425" r:id="rId13"/>
    <p:sldId id="433" r:id="rId14"/>
    <p:sldId id="426" r:id="rId15"/>
    <p:sldId id="267" r:id="rId16"/>
    <p:sldId id="265" r:id="rId17"/>
    <p:sldId id="266" r:id="rId18"/>
    <p:sldId id="287" r:id="rId19"/>
    <p:sldId id="438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421"/>
    <a:srgbClr val="EDE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21B0-CC30-4A64-A98C-899EC8408E97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7A821-FBCB-4183-979E-60D892B81B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68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7A821-FBCB-4183-979E-60D892B81B5E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305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0AFF-7FAE-718B-7677-5E188AA33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2AB72-3261-80BB-A7E2-058CBB589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A6F2-AF45-F611-F356-239C224D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095B-93C3-7CE2-1F9F-4CA28992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6DA7-C084-097C-079E-41B4C4CF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197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AC18-2917-2EC7-0858-32A4C29A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F44AF-BC31-B103-9D34-2495D3187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95B9-FEC2-19BE-3FDB-1A6111D4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04B2-EF27-DDFA-8A2F-B65FF641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EF136-A99E-2BD1-E72C-B3F3116D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016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D62B2-1A01-28B0-2349-F56B3E92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3E39E-E08F-8EAD-05B3-2EDD32CDC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9BD51-95A6-4BC2-09CE-0FBBFD77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C14D7-3B2B-E666-C64E-AB76943B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B871A-1743-9240-5B2F-239DB045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05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82E5-2DBF-C0E9-DDF7-9B9F5539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024A-45D8-2581-7DA5-B90A7CA8A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FF36-8B86-E0C6-0C24-C0859C69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BEF6-2311-E5C8-4F12-18599972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B264B-F305-BC46-47D2-D165EDB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77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2914-F75D-CB8E-E59C-067CA816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63470-E954-3590-B1BB-86FF76DD3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159AF-30E2-380C-F661-BD71A80C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ED279-1B80-BB99-FA09-04E7CE3B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659D-2278-76B9-1ECA-F9D7DABD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87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67F9-39A5-6A9A-2558-6A4A1457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5F0B-910F-246B-F19C-375F34584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F01EF-C3A2-6901-70DC-27D5C0904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97A02-DB74-2356-D7B2-907C022A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1676C-B143-039E-33FF-EBF19F19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2A76A-83E3-BA97-F66F-AB9788A7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35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5755-08AE-10CF-A486-304FFA6F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335FF-B2F4-F2F1-0488-37C377A5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637E0-B47F-189B-97F1-CDACAE08A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02BED-D126-4156-7AAE-6BA91C934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7780E-F85D-FCCA-79B3-260373BC2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BCFEA-3530-4EF8-8C17-9EFF894E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C1731-8D0E-0285-5D9C-A857DAA3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03F87-14E7-1411-C79A-2A502EA8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7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CC1D-499D-A841-5296-020006EE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B641A-1A97-F0EC-702A-B91C6409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802A4-134E-CA1B-374F-464B7A18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F0C69-8598-97CE-4256-5D94958A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37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EB0FA-3274-E448-5AAF-24B7CEBC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90C28-FBC5-1C5A-0580-B3369F25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007C7-B8B5-295B-9B09-AB9A54CD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53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5FE9-8C2A-F566-4FF6-D2DF9703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A081-9ECA-03ED-8E12-AEC7D12D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1C71D-1DA8-DC63-88CD-6910D1F3B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BBE7-765E-FE1B-3153-0C7BE507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3AB8E-E859-E7BF-CD6E-E67B7CEE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17D93-A479-67B0-0069-95B1ABAF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97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916E-F263-17F0-4A66-A91F1D5A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1503B-A6D6-C8B1-CA39-F6A4DCFB2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A9B72-E87D-FD29-3713-43F2B978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B9441-4FC1-BF53-0141-B169F20F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D4AE7-D609-9DB4-F299-770C2082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E313A-5E5B-3CA4-0C5C-F003C791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484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ABFC6-14E1-ACC7-815F-13BA5FF0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0579B-5D9C-D524-F19E-14899168A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8F950-21A9-B0BE-2B7A-283D1F7B5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F75A7-8B50-49E2-B0B2-87F5E39087BD}" type="datetimeFigureOut">
              <a:rPr lang="vi-VN" smtClean="0"/>
              <a:t>25/11/2024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D0B6-5580-95F5-D0F3-C59B1FF60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0FCA5-7F93-ABA3-3A1F-7F70A6416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211E-BC17-4C35-A1FB-6640DF259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23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marco pass xp547">
            <a:extLst>
              <a:ext uri="{FF2B5EF4-FFF2-40B4-BE49-F238E27FC236}">
                <a16:creationId xmlns:a16="http://schemas.microsoft.com/office/drawing/2014/main" id="{5B4BBCD9-72B8-3698-415D-495D821B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" y="23811"/>
            <a:ext cx="1138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unflower">
            <a:extLst>
              <a:ext uri="{FF2B5EF4-FFF2-40B4-BE49-F238E27FC236}">
                <a16:creationId xmlns:a16="http://schemas.microsoft.com/office/drawing/2014/main" id="{CDBC7D9B-0902-DD09-8A6D-E5113CE77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4" y="5105400"/>
            <a:ext cx="10556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3">
            <a:extLst>
              <a:ext uri="{FF2B5EF4-FFF2-40B4-BE49-F238E27FC236}">
                <a16:creationId xmlns:a16="http://schemas.microsoft.com/office/drawing/2014/main" id="{D936FAB5-F8E7-D385-824E-BCDDB057A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5188" y="1628528"/>
            <a:ext cx="541655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03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Môn</a:t>
            </a:r>
            <a:r>
              <a:rPr lang="en-US" sz="3600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r>
              <a:rPr lang="vi-VN" sz="3600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TOÁN </a:t>
            </a:r>
            <a:endParaRPr lang="en-US" sz="3600" i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2057" name="Group 19">
            <a:extLst>
              <a:ext uri="{FF2B5EF4-FFF2-40B4-BE49-F238E27FC236}">
                <a16:creationId xmlns:a16="http://schemas.microsoft.com/office/drawing/2014/main" id="{D2A10514-3338-A18E-AA1A-E66D757A2E3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371605"/>
            <a:ext cx="9144000" cy="701675"/>
            <a:chOff x="12" y="3959"/>
            <a:chExt cx="6240" cy="442"/>
          </a:xfrm>
        </p:grpSpPr>
        <p:sp>
          <p:nvSpPr>
            <p:cNvPr id="2059" name="Text Box 16" descr="Bouquet">
              <a:extLst>
                <a:ext uri="{FF2B5EF4-FFF2-40B4-BE49-F238E27FC236}">
                  <a16:creationId xmlns:a16="http://schemas.microsoft.com/office/drawing/2014/main" id="{3D87B93F-2FCD-83E1-DC3C-DD07DA0D1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" y="3959"/>
              <a:ext cx="6240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2060" name="WordArt 14">
              <a:extLst>
                <a:ext uri="{FF2B5EF4-FFF2-40B4-BE49-F238E27FC236}">
                  <a16:creationId xmlns:a16="http://schemas.microsoft.com/office/drawing/2014/main" id="{38DA1180-D219-9723-062E-690F35107A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6" y="4049"/>
              <a:ext cx="5472" cy="2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306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GV dạy </a:t>
              </a:r>
              <a:r>
                <a:rPr lang="vi-VN" sz="3600" kern="10" dirty="0" smtClean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3600" kern="10" dirty="0" err="1" smtClean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3600" kern="10" dirty="0" smtClean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3600" kern="10" dirty="0" err="1" smtClean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endPara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8" name="Picture 18" descr="sunflower">
            <a:extLst>
              <a:ext uri="{FF2B5EF4-FFF2-40B4-BE49-F238E27FC236}">
                <a16:creationId xmlns:a16="http://schemas.microsoft.com/office/drawing/2014/main" id="{9731C895-C86A-5BC2-6CF3-3EBA8A83B7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0556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766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7">
            <a:extLst>
              <a:ext uri="{FF2B5EF4-FFF2-40B4-BE49-F238E27FC236}">
                <a16:creationId xmlns:a16="http://schemas.microsoft.com/office/drawing/2014/main" id="{0CD36CAA-1DAD-1103-371B-BAC34A63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78" y="3313906"/>
            <a:ext cx="871696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57" tIns="44977" rIns="89957" bIns="449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59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5540D-846B-A45F-1D58-4DEF3DED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6560"/>
            <a:ext cx="7752080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AutoShape 19">
            <a:extLst>
              <a:ext uri="{FF2B5EF4-FFF2-40B4-BE49-F238E27FC236}">
                <a16:creationId xmlns:a16="http://schemas.microsoft.com/office/drawing/2014/main" id="{F7FADD1A-958D-4444-8EA7-5D2B215B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920" y="2041671"/>
            <a:ext cx="5674360" cy="4148772"/>
          </a:xfrm>
          <a:prstGeom prst="horizontalScroll">
            <a:avLst>
              <a:gd name="adj" fmla="val 411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cs typeface="Arial" panose="020B0604020202020204" pitchFamily="34" charset="0"/>
              </a:rPr>
              <a:t>                   </a:t>
            </a:r>
            <a:r>
              <a:rPr lang="en-US" altLang="x-none" sz="2800" b="1" u="sng" dirty="0" err="1"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cs typeface="Arial" panose="020B0604020202020204" pitchFamily="34" charset="0"/>
              </a:rPr>
              <a:t>a, </a:t>
            </a:r>
            <a:r>
              <a:rPr lang="en-US" altLang="x-none" sz="2800" dirty="0" err="1"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hình</a:t>
            </a:r>
            <a:r>
              <a:rPr lang="en-US" altLang="x-none" sz="2800" dirty="0">
                <a:cs typeface="Arial" panose="020B0604020202020204" pitchFamily="34" charset="0"/>
              </a:rPr>
              <a:t> tam </a:t>
            </a:r>
            <a:r>
              <a:rPr lang="en-US" altLang="x-none" sz="2800" dirty="0" err="1">
                <a:cs typeface="Arial" panose="020B0604020202020204" pitchFamily="34" charset="0"/>
              </a:rPr>
              <a:t>giác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       (4 x 3 </a:t>
            </a:r>
            <a:r>
              <a:rPr lang="en-US" altLang="x-none" sz="2800" dirty="0">
                <a:cs typeface="Arial" panose="020B0604020202020204" pitchFamily="34" charset="0"/>
              </a:rPr>
              <a:t>): 2 </a:t>
            </a:r>
            <a:r>
              <a:rPr lang="en-US" altLang="x-none" sz="2800">
                <a:cs typeface="Arial" panose="020B0604020202020204" pitchFamily="34" charset="0"/>
              </a:rPr>
              <a:t>= 6 </a:t>
            </a:r>
            <a:r>
              <a:rPr lang="en-US" altLang="x-none" sz="2800" dirty="0">
                <a:cs typeface="Arial" panose="020B0604020202020204" pitchFamily="34" charset="0"/>
              </a:rPr>
              <a:t>(cm</a:t>
            </a:r>
            <a:r>
              <a:rPr lang="en-US" altLang="x-none" sz="2800" baseline="30000" dirty="0"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cs typeface="Arial" panose="020B0604020202020204" pitchFamily="34" charset="0"/>
              </a:rPr>
              <a:t>b, </a:t>
            </a:r>
            <a:r>
              <a:rPr lang="en-US" altLang="x-none" sz="2800" dirty="0" err="1"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hình</a:t>
            </a:r>
            <a:r>
              <a:rPr lang="en-US" altLang="x-none" sz="2800" dirty="0">
                <a:cs typeface="Arial" panose="020B0604020202020204" pitchFamily="34" charset="0"/>
              </a:rPr>
              <a:t> tam </a:t>
            </a:r>
            <a:r>
              <a:rPr lang="en-US" altLang="x-none" sz="2800" dirty="0" err="1">
                <a:cs typeface="Arial" panose="020B0604020202020204" pitchFamily="34" charset="0"/>
              </a:rPr>
              <a:t>giác</a:t>
            </a:r>
            <a:r>
              <a:rPr lang="en-US" altLang="x-none" sz="2800" dirty="0"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       (8 x 5) </a:t>
            </a:r>
            <a:r>
              <a:rPr lang="en-US" altLang="x-none" sz="2800" dirty="0">
                <a:cs typeface="Arial" panose="020B0604020202020204" pitchFamily="34" charset="0"/>
              </a:rPr>
              <a:t>: 2 </a:t>
            </a:r>
            <a:r>
              <a:rPr lang="en-US" altLang="x-none" sz="2800">
                <a:cs typeface="Arial" panose="020B0604020202020204" pitchFamily="34" charset="0"/>
              </a:rPr>
              <a:t>= 20 </a:t>
            </a:r>
            <a:r>
              <a:rPr lang="en-US" altLang="x-none" sz="2800" dirty="0">
                <a:cs typeface="Arial" panose="020B0604020202020204" pitchFamily="34" charset="0"/>
              </a:rPr>
              <a:t>(dm</a:t>
            </a:r>
            <a:r>
              <a:rPr lang="en-US" altLang="x-none" sz="2800" baseline="30000" dirty="0"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cs typeface="Arial" panose="020B0604020202020204" pitchFamily="34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cs typeface="Arial" panose="020B0604020202020204" pitchFamily="34" charset="0"/>
              </a:rPr>
              <a:t>                      </a:t>
            </a:r>
            <a:r>
              <a:rPr lang="en-US" altLang="x-none" sz="2800" u="sng" dirty="0" err="1">
                <a:cs typeface="Arial" panose="020B0604020202020204" pitchFamily="34" charset="0"/>
              </a:rPr>
              <a:t>Đáp</a:t>
            </a:r>
            <a:r>
              <a:rPr lang="en-US" altLang="x-none" sz="2800" u="sng" dirty="0">
                <a:cs typeface="Arial" panose="020B0604020202020204" pitchFamily="34" charset="0"/>
              </a:rPr>
              <a:t> </a:t>
            </a:r>
            <a:r>
              <a:rPr lang="en-US" altLang="x-none" sz="2800" u="sng" dirty="0" err="1">
                <a:cs typeface="Arial" panose="020B0604020202020204" pitchFamily="34" charset="0"/>
              </a:rPr>
              <a:t>số</a:t>
            </a:r>
            <a:r>
              <a:rPr lang="en-US" altLang="x-none" sz="2800" dirty="0">
                <a:cs typeface="Arial" panose="020B0604020202020204" pitchFamily="34" charset="0"/>
              </a:rPr>
              <a:t>: a</a:t>
            </a:r>
            <a:r>
              <a:rPr lang="en-US" altLang="x-none" sz="2800">
                <a:cs typeface="Arial" panose="020B0604020202020204" pitchFamily="34" charset="0"/>
              </a:rPr>
              <a:t>. 6 </a:t>
            </a:r>
            <a:r>
              <a:rPr lang="en-US" altLang="x-none" sz="2800" dirty="0">
                <a:cs typeface="Arial" panose="020B0604020202020204" pitchFamily="34" charset="0"/>
              </a:rPr>
              <a:t>cm</a:t>
            </a:r>
            <a:r>
              <a:rPr lang="en-US" altLang="x-none" sz="2800" baseline="30000" dirty="0"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>
                <a:cs typeface="Arial" panose="020B0604020202020204" pitchFamily="34" charset="0"/>
              </a:rPr>
              <a:t>                                                     </a:t>
            </a:r>
            <a:r>
              <a:rPr lang="en-US" altLang="x-none" sz="2800" dirty="0">
                <a:cs typeface="Arial" panose="020B0604020202020204" pitchFamily="34" charset="0"/>
              </a:rPr>
              <a:t>b</a:t>
            </a:r>
            <a:r>
              <a:rPr lang="en-US" altLang="x-none" sz="2800">
                <a:cs typeface="Arial" panose="020B0604020202020204" pitchFamily="34" charset="0"/>
              </a:rPr>
              <a:t>. 20 dm</a:t>
            </a:r>
            <a:r>
              <a:rPr lang="en-US" altLang="x-none" sz="2800" baseline="30000"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800" dirty="0">
              <a:cs typeface="Arial" panose="020B0604020202020204" pitchFamily="34" charset="0"/>
            </a:endParaRPr>
          </a:p>
        </p:txBody>
      </p:sp>
      <p:sp>
        <p:nvSpPr>
          <p:cNvPr id="115750" name="Rectangle 38">
            <a:extLst>
              <a:ext uri="{FF2B5EF4-FFF2-40B4-BE49-F238E27FC236}">
                <a16:creationId xmlns:a16="http://schemas.microsoft.com/office/drawing/2014/main" id="{DCAD5957-FAFD-4E3F-9032-FF3C42B7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72" y="3013304"/>
            <a:ext cx="1195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B4A3B-980B-8D6C-AC03-3E8891866B3E}"/>
              </a:ext>
            </a:extLst>
          </p:cNvPr>
          <p:cNvSpPr txBox="1"/>
          <p:nvPr/>
        </p:nvSpPr>
        <p:spPr>
          <a:xfrm>
            <a:off x="870297" y="134659"/>
            <a:ext cx="924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      Tính diện tích của hình tam giác, biết:</a:t>
            </a:r>
          </a:p>
          <a:p>
            <a:r>
              <a:rPr lang="en-US" altLang="x-none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a. Độ dài đáy là 4cm và chiều cao là 3cm.</a:t>
            </a:r>
          </a:p>
          <a:p>
            <a:pPr>
              <a:defRPr/>
            </a:pPr>
            <a:r>
              <a:rPr lang="en-US" altLang="x-none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b.Độ dài đáy là 5dm và chiều cao là 8dm</a:t>
            </a:r>
            <a:endParaRPr lang="vi-VN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707BF-0C80-DB6F-5C51-076194A1D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84" y="1404467"/>
            <a:ext cx="2390775" cy="1724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06CCD-92CF-1119-B657-5FEB6F716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032" y="3379384"/>
            <a:ext cx="2095500" cy="2581275"/>
          </a:xfrm>
          <a:prstGeom prst="rect">
            <a:avLst/>
          </a:prstGeom>
        </p:spPr>
      </p:pic>
      <p:sp>
        <p:nvSpPr>
          <p:cNvPr id="11" name="Rectangle 38">
            <a:extLst>
              <a:ext uri="{FF2B5EF4-FFF2-40B4-BE49-F238E27FC236}">
                <a16:creationId xmlns:a16="http://schemas.microsoft.com/office/drawing/2014/main" id="{19D0A6E2-1210-C761-FAB0-0F6B1CC4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333" y="5960659"/>
            <a:ext cx="94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 =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59EB8-B738-8925-8ABA-3AC753F2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2" y="134659"/>
            <a:ext cx="5715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5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FCEBB-38C8-9F51-5265-2C9E489B0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" y="365761"/>
            <a:ext cx="9768840" cy="18287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2329545-6E97-9C4F-0AC3-B485C8126D33}"/>
              </a:ext>
            </a:extLst>
          </p:cNvPr>
          <p:cNvSpPr/>
          <p:nvPr/>
        </p:nvSpPr>
        <p:spPr>
          <a:xfrm>
            <a:off x="5525180" y="1691640"/>
            <a:ext cx="648000" cy="64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6F078-EF1B-9762-0E78-D9BFD58C08FC}"/>
              </a:ext>
            </a:extLst>
          </p:cNvPr>
          <p:cNvSpPr txBox="1"/>
          <p:nvPr/>
        </p:nvSpPr>
        <p:spPr>
          <a:xfrm>
            <a:off x="1391920" y="3253482"/>
            <a:ext cx="623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Vì sao Bài 2 chọn đáp án C 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BC400-659D-8C6C-783D-D1EA35D7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45" y="3988117"/>
            <a:ext cx="101155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>
            <a:extLst>
              <a:ext uri="{FF2B5EF4-FFF2-40B4-BE49-F238E27FC236}">
                <a16:creationId xmlns:a16="http://schemas.microsoft.com/office/drawing/2014/main" id="{3CF98199-ECE8-F401-77CD-EE416F7E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344" y="522068"/>
            <a:ext cx="8910319" cy="5300981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9999"/>
              </a:gs>
            </a:gsLst>
            <a:lin ang="2700000" scaled="1"/>
          </a:gra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WordArt 33">
            <a:extLst>
              <a:ext uri="{FF2B5EF4-FFF2-40B4-BE49-F238E27FC236}">
                <a16:creationId xmlns:a16="http://schemas.microsoft.com/office/drawing/2014/main" id="{76381E82-2EA1-F292-7471-4D3C1BABD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0144" y="2307589"/>
            <a:ext cx="633984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 panose="020B0806030902050204" pitchFamily="34" charset="0"/>
              </a:rPr>
              <a:t>Vận dụng, trải nghiệm  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FF"/>
              </a:solidFill>
              <a:latin typeface="Impact" panose="020B0806030902050204" pitchFamily="34" charset="0"/>
            </a:endParaRPr>
          </a:p>
        </p:txBody>
      </p:sp>
      <p:grpSp>
        <p:nvGrpSpPr>
          <p:cNvPr id="6" name="Google Shape;2457;p39">
            <a:extLst>
              <a:ext uri="{FF2B5EF4-FFF2-40B4-BE49-F238E27FC236}">
                <a16:creationId xmlns:a16="http://schemas.microsoft.com/office/drawing/2014/main" id="{2EB67C2E-3A3E-FEC2-0631-A9CF2BA56F2C}"/>
              </a:ext>
            </a:extLst>
          </p:cNvPr>
          <p:cNvGrpSpPr/>
          <p:nvPr/>
        </p:nvGrpSpPr>
        <p:grpSpPr>
          <a:xfrm>
            <a:off x="424643" y="274807"/>
            <a:ext cx="1798320" cy="1412240"/>
            <a:chOff x="182650" y="97825"/>
            <a:chExt cx="1411249" cy="1317305"/>
          </a:xfrm>
        </p:grpSpPr>
        <p:sp>
          <p:nvSpPr>
            <p:cNvPr id="7" name="Google Shape;2458;p39">
              <a:extLst>
                <a:ext uri="{FF2B5EF4-FFF2-40B4-BE49-F238E27FC236}">
                  <a16:creationId xmlns:a16="http://schemas.microsoft.com/office/drawing/2014/main" id="{F861F892-B8EE-9070-2217-2529429909AF}"/>
                </a:ext>
              </a:extLst>
            </p:cNvPr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" name="Google Shape;2459;p39">
              <a:extLst>
                <a:ext uri="{FF2B5EF4-FFF2-40B4-BE49-F238E27FC236}">
                  <a16:creationId xmlns:a16="http://schemas.microsoft.com/office/drawing/2014/main" id="{EEC7358E-DB68-10A9-29AD-E090EF335320}"/>
                </a:ext>
              </a:extLst>
            </p:cNvPr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9" name="Google Shape;2460;p39">
                <a:extLst>
                  <a:ext uri="{FF2B5EF4-FFF2-40B4-BE49-F238E27FC236}">
                    <a16:creationId xmlns:a16="http://schemas.microsoft.com/office/drawing/2014/main" id="{5A7C779A-312B-3208-B698-5026C0228497}"/>
                  </a:ext>
                </a:extLst>
              </p:cNvPr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" name="Google Shape;2461;p39">
                <a:extLst>
                  <a:ext uri="{FF2B5EF4-FFF2-40B4-BE49-F238E27FC236}">
                    <a16:creationId xmlns:a16="http://schemas.microsoft.com/office/drawing/2014/main" id="{30497B8C-2D12-B535-96EB-EF3AD3426FD4}"/>
                  </a:ext>
                </a:extLst>
              </p:cNvPr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Google Shape;2462;p39">
                <a:extLst>
                  <a:ext uri="{FF2B5EF4-FFF2-40B4-BE49-F238E27FC236}">
                    <a16:creationId xmlns:a16="http://schemas.microsoft.com/office/drawing/2014/main" id="{EC103CCE-0508-1069-BCA3-F15AB017B9EE}"/>
                  </a:ext>
                </a:extLst>
              </p:cNvPr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" name="Google Shape;2463;p39">
                <a:extLst>
                  <a:ext uri="{FF2B5EF4-FFF2-40B4-BE49-F238E27FC236}">
                    <a16:creationId xmlns:a16="http://schemas.microsoft.com/office/drawing/2014/main" id="{B510213A-91CF-E1E6-523A-008680B03A67}"/>
                  </a:ext>
                </a:extLst>
              </p:cNvPr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" name="Google Shape;2464;p39">
                <a:extLst>
                  <a:ext uri="{FF2B5EF4-FFF2-40B4-BE49-F238E27FC236}">
                    <a16:creationId xmlns:a16="http://schemas.microsoft.com/office/drawing/2014/main" id="{A663CE43-3B23-F28E-7A91-57969AF188A0}"/>
                  </a:ext>
                </a:extLst>
              </p:cNvPr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2465;p39">
                <a:extLst>
                  <a:ext uri="{FF2B5EF4-FFF2-40B4-BE49-F238E27FC236}">
                    <a16:creationId xmlns:a16="http://schemas.microsoft.com/office/drawing/2014/main" id="{B53E0B3D-0669-AF95-D5C6-2774FC63C1AF}"/>
                  </a:ext>
                </a:extLst>
              </p:cNvPr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2466;p39">
                <a:extLst>
                  <a:ext uri="{FF2B5EF4-FFF2-40B4-BE49-F238E27FC236}">
                    <a16:creationId xmlns:a16="http://schemas.microsoft.com/office/drawing/2014/main" id="{B5FCCE3A-BDB5-3AA8-8071-488447F9151B}"/>
                  </a:ext>
                </a:extLst>
              </p:cNvPr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2467;p39">
                <a:extLst>
                  <a:ext uri="{FF2B5EF4-FFF2-40B4-BE49-F238E27FC236}">
                    <a16:creationId xmlns:a16="http://schemas.microsoft.com/office/drawing/2014/main" id="{087A709C-B866-B26A-4685-CEA71DFC1C37}"/>
                  </a:ext>
                </a:extLst>
              </p:cNvPr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2468;p39">
                <a:extLst>
                  <a:ext uri="{FF2B5EF4-FFF2-40B4-BE49-F238E27FC236}">
                    <a16:creationId xmlns:a16="http://schemas.microsoft.com/office/drawing/2014/main" id="{FBB4382B-B898-D768-C744-F6AFD67A4CE0}"/>
                  </a:ext>
                </a:extLst>
              </p:cNvPr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2469;p39">
                <a:extLst>
                  <a:ext uri="{FF2B5EF4-FFF2-40B4-BE49-F238E27FC236}">
                    <a16:creationId xmlns:a16="http://schemas.microsoft.com/office/drawing/2014/main" id="{B12AD85E-0B84-9858-9349-741F9F179281}"/>
                  </a:ext>
                </a:extLst>
              </p:cNvPr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2470;p39">
                <a:extLst>
                  <a:ext uri="{FF2B5EF4-FFF2-40B4-BE49-F238E27FC236}">
                    <a16:creationId xmlns:a16="http://schemas.microsoft.com/office/drawing/2014/main" id="{1D03DCF9-58B6-F3B8-52A7-0D8D5615988F}"/>
                  </a:ext>
                </a:extLst>
              </p:cNvPr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471;p39">
                <a:extLst>
                  <a:ext uri="{FF2B5EF4-FFF2-40B4-BE49-F238E27FC236}">
                    <a16:creationId xmlns:a16="http://schemas.microsoft.com/office/drawing/2014/main" id="{CBAD22A0-AD44-7AC7-BF00-EBEE41EFDAFE}"/>
                  </a:ext>
                </a:extLst>
              </p:cNvPr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2472;p39">
                <a:extLst>
                  <a:ext uri="{FF2B5EF4-FFF2-40B4-BE49-F238E27FC236}">
                    <a16:creationId xmlns:a16="http://schemas.microsoft.com/office/drawing/2014/main" id="{8A5F6DCD-F438-2587-53B8-5F3459499C0E}"/>
                  </a:ext>
                </a:extLst>
              </p:cNvPr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2473;p39">
                <a:extLst>
                  <a:ext uri="{FF2B5EF4-FFF2-40B4-BE49-F238E27FC236}">
                    <a16:creationId xmlns:a16="http://schemas.microsoft.com/office/drawing/2014/main" id="{4AE35FC4-7EC5-87D7-7E21-54A7F965CFFC}"/>
                  </a:ext>
                </a:extLst>
              </p:cNvPr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2474;p39">
                <a:extLst>
                  <a:ext uri="{FF2B5EF4-FFF2-40B4-BE49-F238E27FC236}">
                    <a16:creationId xmlns:a16="http://schemas.microsoft.com/office/drawing/2014/main" id="{1C2A5BDE-1E8F-FF37-8665-2DCEA30E86E8}"/>
                  </a:ext>
                </a:extLst>
              </p:cNvPr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E8F417D-DED2-97A3-3122-F94B551E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8092">
            <a:off x="324120" y="1806075"/>
            <a:ext cx="1814989" cy="14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D0D2B5-5A9F-5F9D-8D53-B610475D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92" y="703063"/>
            <a:ext cx="7136448" cy="3547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29FD4D-F354-306E-F814-2BA06078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7" y="226010"/>
            <a:ext cx="542925" cy="523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B47FE-7023-10ED-1938-20A783EBF6C4}"/>
              </a:ext>
            </a:extLst>
          </p:cNvPr>
          <p:cNvSpPr txBox="1"/>
          <p:nvPr/>
        </p:nvSpPr>
        <p:spPr>
          <a:xfrm>
            <a:off x="965200" y="226010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Tính diện tích tấm kính có dạng hình tam giác vuông như hình dưới đây.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E9033-5AD5-D24A-09C1-645DBC48BDE7}"/>
              </a:ext>
            </a:extLst>
          </p:cNvPr>
          <p:cNvSpPr txBox="1"/>
          <p:nvPr/>
        </p:nvSpPr>
        <p:spPr>
          <a:xfrm>
            <a:off x="5720080" y="3867257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C00000"/>
                </a:solidFill>
              </a:rPr>
              <a:t>Đáy</a:t>
            </a:r>
            <a:r>
              <a:rPr lang="vi-VN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29B69-0A73-2AA7-EFCF-EC7B4CACA828}"/>
              </a:ext>
            </a:extLst>
          </p:cNvPr>
          <p:cNvSpPr txBox="1"/>
          <p:nvPr/>
        </p:nvSpPr>
        <p:spPr>
          <a:xfrm>
            <a:off x="4084320" y="2022806"/>
            <a:ext cx="1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C00000"/>
                </a:solidFill>
              </a:rPr>
              <a:t>Chiều cao</a:t>
            </a:r>
          </a:p>
        </p:txBody>
      </p:sp>
      <p:sp>
        <p:nvSpPr>
          <p:cNvPr id="7" name="AutoShape 19">
            <a:extLst>
              <a:ext uri="{FF2B5EF4-FFF2-40B4-BE49-F238E27FC236}">
                <a16:creationId xmlns:a16="http://schemas.microsoft.com/office/drawing/2014/main" id="{73E927A6-BCCD-F85F-25EC-40820906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" y="2253638"/>
            <a:ext cx="3820160" cy="2300889"/>
          </a:xfrm>
          <a:prstGeom prst="horizontalScroll">
            <a:avLst>
              <a:gd name="adj" fmla="val 411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      </a:t>
            </a:r>
            <a:r>
              <a:rPr lang="en-US" altLang="x-none" sz="2800" b="1" u="sng" dirty="0" err="1"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Diện </a:t>
            </a:r>
            <a:r>
              <a:rPr lang="en-US" altLang="x-none" sz="2800" err="1">
                <a:cs typeface="Arial" panose="020B0604020202020204" pitchFamily="34" charset="0"/>
              </a:rPr>
              <a:t>tích</a:t>
            </a:r>
            <a:r>
              <a:rPr lang="en-US" altLang="x-none" sz="2800">
                <a:cs typeface="Arial" panose="020B0604020202020204" pitchFamily="34" charset="0"/>
              </a:rPr>
              <a:t> </a:t>
            </a:r>
            <a:r>
              <a:rPr lang="vi-VN" altLang="x-none" sz="2800">
                <a:cs typeface="Arial" panose="020B0604020202020204" pitchFamily="34" charset="0"/>
              </a:rPr>
              <a:t>tấm kính </a:t>
            </a:r>
            <a:r>
              <a:rPr lang="en-US" altLang="x-none" sz="2800"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(6 x 6 </a:t>
            </a:r>
            <a:r>
              <a:rPr lang="en-US" altLang="x-none" sz="2800" dirty="0">
                <a:cs typeface="Arial" panose="020B0604020202020204" pitchFamily="34" charset="0"/>
              </a:rPr>
              <a:t>): 2 </a:t>
            </a:r>
            <a:r>
              <a:rPr lang="en-US" altLang="x-none" sz="2800">
                <a:cs typeface="Arial" panose="020B0604020202020204" pitchFamily="34" charset="0"/>
              </a:rPr>
              <a:t>= 18 (m</a:t>
            </a:r>
            <a:r>
              <a:rPr lang="en-US" altLang="x-none" sz="2800" baseline="30000"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>
                <a:cs typeface="Arial" panose="020B0604020202020204" pitchFamily="34" charset="0"/>
              </a:rPr>
              <a:t>          </a:t>
            </a:r>
            <a:r>
              <a:rPr lang="en-US" altLang="x-none" sz="2800" u="sng">
                <a:cs typeface="Arial" panose="020B0604020202020204" pitchFamily="34" charset="0"/>
              </a:rPr>
              <a:t>Đáp </a:t>
            </a:r>
            <a:r>
              <a:rPr lang="en-US" altLang="x-none" sz="2800" u="sng" dirty="0" err="1">
                <a:cs typeface="Arial" panose="020B0604020202020204" pitchFamily="34" charset="0"/>
              </a:rPr>
              <a:t>số</a:t>
            </a:r>
            <a:r>
              <a:rPr lang="en-US" altLang="x-none" sz="2800">
                <a:cs typeface="Arial" panose="020B0604020202020204" pitchFamily="34" charset="0"/>
              </a:rPr>
              <a:t>: 18m</a:t>
            </a:r>
            <a:r>
              <a:rPr lang="en-US" altLang="x-none" sz="2800" baseline="30000">
                <a:cs typeface="Arial" panose="020B0604020202020204" pitchFamily="34" charset="0"/>
              </a:rPr>
              <a:t>2</a:t>
            </a:r>
            <a:endParaRPr lang="en-US" altLang="x-none" sz="2800" baseline="30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>
                <a:cs typeface="Arial" panose="020B0604020202020204" pitchFamily="34" charset="0"/>
              </a:rPr>
              <a:t>                          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BD569-32D2-FBC5-4908-0A3832C32DBA}"/>
              </a:ext>
            </a:extLst>
          </p:cNvPr>
          <p:cNvSpPr txBox="1"/>
          <p:nvPr/>
        </p:nvSpPr>
        <p:spPr>
          <a:xfrm>
            <a:off x="365760" y="4712922"/>
            <a:ext cx="114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 tam giác vuông có đáy và chiều cao chính là hai cạnh vuông góc</a:t>
            </a:r>
            <a:r>
              <a:rPr lang="en-US" sz="1800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C4552-5611-1148-E505-66AA06666D5A}"/>
              </a:ext>
            </a:extLst>
          </p:cNvPr>
          <p:cNvSpPr txBox="1"/>
          <p:nvPr/>
        </p:nvSpPr>
        <p:spPr>
          <a:xfrm>
            <a:off x="4643120" y="2746081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</a:rPr>
              <a:t>Cạnh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52BF7-0D5D-5B79-7A92-D0835D646A45}"/>
              </a:ext>
            </a:extLst>
          </p:cNvPr>
          <p:cNvSpPr txBox="1"/>
          <p:nvPr/>
        </p:nvSpPr>
        <p:spPr>
          <a:xfrm>
            <a:off x="6253480" y="418812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</a:rPr>
              <a:t>Cạnh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05654-D874-0B16-2DF7-0DBD9607AC04}"/>
              </a:ext>
            </a:extLst>
          </p:cNvPr>
          <p:cNvSpPr txBox="1"/>
          <p:nvPr/>
        </p:nvSpPr>
        <p:spPr>
          <a:xfrm>
            <a:off x="1574800" y="5473181"/>
            <a:ext cx="7813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 Muốn tính diện tích hình tam giác vuông</a:t>
            </a:r>
          </a:p>
          <a:p>
            <a:r>
              <a:rPr lang="vi-VN" sz="2800"/>
              <a:t>   ta làm thế nào?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2EF06-4478-9FB4-CDED-B63097A0BB6F}"/>
              </a:ext>
            </a:extLst>
          </p:cNvPr>
          <p:cNvSpPr txBox="1"/>
          <p:nvPr/>
        </p:nvSpPr>
        <p:spPr>
          <a:xfrm>
            <a:off x="1574800" y="5279333"/>
            <a:ext cx="7813040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 Muốn tính diện tích hình tam giác vuông: </a:t>
            </a:r>
            <a:endParaRPr lang="en-US" sz="2800" b="1">
              <a:solidFill>
                <a:srgbClr val="C00000"/>
              </a:solidFill>
            </a:endParaRPr>
          </a:p>
          <a:p>
            <a:r>
              <a:rPr lang="en-US" sz="2800" b="1" u="none" strike="noStrike" kern="10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Ta lấy tích hai cạnh vuông góc chia cho 2.</a:t>
            </a:r>
            <a:endParaRPr lang="vi-VN" sz="2800" b="1" u="none" strike="noStrike" kern="10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63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vc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95600" y="990601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Nêu quy tắc và công thức tính diện tích hình tam giác?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2209800" y="25146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Muốn tính diện tích hình tam giác ta lấy độ dài đáy, </a:t>
            </a:r>
          </a:p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nhân với chiều cao (cùng một đơn vị đo) rồi chia cho 2.</a:t>
            </a:r>
            <a:endParaRPr lang="en-US" sz="28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4572000" y="4572000"/>
            <a:ext cx="3429000" cy="1295400"/>
            <a:chOff x="2352" y="2784"/>
            <a:chExt cx="2352" cy="864"/>
          </a:xfrm>
        </p:grpSpPr>
        <p:sp>
          <p:nvSpPr>
            <p:cNvPr id="14346" name="Rectangle 14"/>
            <p:cNvSpPr>
              <a:spLocks noChangeArrowheads="1"/>
            </p:cNvSpPr>
            <p:nvPr/>
          </p:nvSpPr>
          <p:spPr bwMode="auto">
            <a:xfrm>
              <a:off x="2352" y="2784"/>
              <a:ext cx="2352" cy="86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47" name="Group 15"/>
            <p:cNvGrpSpPr>
              <a:grpSpLocks/>
            </p:cNvGrpSpPr>
            <p:nvPr/>
          </p:nvGrpSpPr>
          <p:grpSpPr bwMode="auto">
            <a:xfrm>
              <a:off x="3456" y="2994"/>
              <a:ext cx="960" cy="462"/>
              <a:chOff x="3600" y="3567"/>
              <a:chExt cx="960" cy="462"/>
            </a:xfrm>
          </p:grpSpPr>
          <p:sp>
            <p:nvSpPr>
              <p:cNvPr id="14349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a x h</a:t>
                </a:r>
              </a:p>
            </p:txBody>
          </p:sp>
          <p:sp>
            <p:nvSpPr>
              <p:cNvPr id="14350" name="Line 17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800" kern="10"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434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88" y="3072"/>
              <a:ext cx="672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S = </a:t>
              </a:r>
            </a:p>
          </p:txBody>
        </p:sp>
      </p:grp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>
            <a:off x="3352800" y="38100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Công thức tính diện tích hình tam giác:</a:t>
            </a: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4038601" y="228600"/>
            <a:ext cx="37052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DỤNG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20" grpId="0" animBg="1"/>
      <p:bldP spid="174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 rot="10800000" flipV="1">
            <a:off x="6553201" y="1600200"/>
            <a:ext cx="327977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A.   	24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800" b="1">
                <a:cs typeface="Arial" charset="0"/>
              </a:rPr>
              <a:t>         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10800000" flipV="1">
            <a:off x="6553200" y="3276600"/>
            <a:ext cx="3201988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C.	48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>
                <a:cs typeface="Arial" charset="0"/>
              </a:rPr>
              <a:t>       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10800000" flipV="1">
            <a:off x="6553200" y="2362200"/>
            <a:ext cx="320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B.    </a:t>
            </a:r>
            <a:r>
              <a:rPr lang="en-US" altLang="en-US" sz="32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cm</a:t>
            </a:r>
            <a:r>
              <a:rPr lang="en-US" altLang="en-US" sz="3200" b="1" baseline="3000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477000" y="2362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50240" y="457201"/>
            <a:ext cx="10779760" cy="64633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Diện tích hình tam giác có số đo như hình vẽ là:</a:t>
            </a:r>
          </a:p>
        </p:txBody>
      </p: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2209800" y="1828800"/>
            <a:ext cx="3505200" cy="2743200"/>
            <a:chOff x="480" y="1104"/>
            <a:chExt cx="2208" cy="1722"/>
          </a:xfrm>
        </p:grpSpPr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480" y="1104"/>
              <a:ext cx="2208" cy="1200"/>
              <a:chOff x="480" y="2976"/>
              <a:chExt cx="1680" cy="1009"/>
            </a:xfrm>
          </p:grpSpPr>
          <p:grpSp>
            <p:nvGrpSpPr>
              <p:cNvPr id="15379" name="Group 15"/>
              <p:cNvGrpSpPr>
                <a:grpSpLocks/>
              </p:cNvGrpSpPr>
              <p:nvPr/>
            </p:nvGrpSpPr>
            <p:grpSpPr bwMode="auto">
              <a:xfrm>
                <a:off x="480" y="2976"/>
                <a:ext cx="1680" cy="1009"/>
                <a:chOff x="480" y="2976"/>
                <a:chExt cx="1680" cy="1009"/>
              </a:xfrm>
            </p:grpSpPr>
            <p:sp>
              <p:nvSpPr>
                <p:cNvPr id="15381" name="AutoShape 16"/>
                <p:cNvSpPr>
                  <a:spLocks noChangeArrowheads="1"/>
                </p:cNvSpPr>
                <p:nvPr/>
              </p:nvSpPr>
              <p:spPr bwMode="auto">
                <a:xfrm>
                  <a:off x="480" y="2976"/>
                  <a:ext cx="1680" cy="1009"/>
                </a:xfrm>
                <a:prstGeom prst="triangle">
                  <a:avLst>
                    <a:gd name="adj" fmla="val 33551"/>
                  </a:avLst>
                </a:prstGeom>
                <a:solidFill>
                  <a:srgbClr val="00FFFF"/>
                </a:solidFill>
                <a:ln w="28575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2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2976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5380" name="AutoShape 18"/>
              <p:cNvCxnSpPr>
                <a:cxnSpLocks noChangeShapeType="1"/>
              </p:cNvCxnSpPr>
              <p:nvPr/>
            </p:nvCxnSpPr>
            <p:spPr bwMode="auto">
              <a:xfrm rot="16200000" flipH="1">
                <a:off x="984" y="3768"/>
                <a:ext cx="288" cy="14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48" y="1104"/>
              <a:ext cx="768" cy="1200"/>
              <a:chOff x="1248" y="1104"/>
              <a:chExt cx="768" cy="1200"/>
            </a:xfrm>
          </p:grpSpPr>
          <p:sp>
            <p:nvSpPr>
              <p:cNvPr id="15377" name="AutoShape 20"/>
              <p:cNvSpPr>
                <a:spLocks/>
              </p:cNvSpPr>
              <p:nvPr/>
            </p:nvSpPr>
            <p:spPr bwMode="auto">
              <a:xfrm rot="10800000">
                <a:off x="1248" y="1104"/>
                <a:ext cx="144" cy="1200"/>
              </a:xfrm>
              <a:prstGeom prst="leftBrace">
                <a:avLst>
                  <a:gd name="adj1" fmla="val 20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8" name="Rectangle 2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62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</a:rPr>
                  <a:t>4cm</a:t>
                </a:r>
              </a:p>
            </p:txBody>
          </p:sp>
        </p:grpSp>
        <p:grpSp>
          <p:nvGrpSpPr>
            <p:cNvPr id="15374" name="Group 25"/>
            <p:cNvGrpSpPr>
              <a:grpSpLocks/>
            </p:cNvGrpSpPr>
            <p:nvPr/>
          </p:nvGrpSpPr>
          <p:grpSpPr bwMode="auto">
            <a:xfrm>
              <a:off x="480" y="2352"/>
              <a:ext cx="2208" cy="474"/>
              <a:chOff x="480" y="2352"/>
              <a:chExt cx="2208" cy="474"/>
            </a:xfrm>
          </p:grpSpPr>
          <p:sp>
            <p:nvSpPr>
              <p:cNvPr id="15375" name="AutoShape 23"/>
              <p:cNvSpPr>
                <a:spLocks/>
              </p:cNvSpPr>
              <p:nvPr/>
            </p:nvSpPr>
            <p:spPr bwMode="auto">
              <a:xfrm rot="5400000" flipH="1">
                <a:off x="1488" y="1344"/>
                <a:ext cx="192" cy="2208"/>
              </a:xfrm>
              <a:prstGeom prst="leftBrace">
                <a:avLst>
                  <a:gd name="adj1" fmla="val 9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6" name="Text Box 24"/>
              <p:cNvSpPr txBox="1">
                <a:spLocks noChangeArrowheads="1"/>
              </p:cNvSpPr>
              <p:nvPr/>
            </p:nvSpPr>
            <p:spPr bwMode="auto">
              <a:xfrm>
                <a:off x="1406" y="2499"/>
                <a:ext cx="8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</a:rPr>
                  <a:t>6cm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388E-6 L 1.11022E-16 -0.1042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5" grpId="0" animBg="1"/>
      <p:bldP spid="15365" grpId="1" animBg="1"/>
      <p:bldP spid="15367" grpId="0" animBg="1"/>
      <p:bldP spid="15367" grpId="1" animBg="1"/>
      <p:bldP spid="15368" grpId="0" animBg="1"/>
      <p:bldP spid="15368" grpId="1" animBg="1"/>
      <p:bldP spid="153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10800000" flipV="1">
            <a:off x="4494213" y="1828800"/>
            <a:ext cx="3281362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A.   	50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800" b="1">
                <a:cs typeface="Arial" charset="0"/>
              </a:rPr>
              <a:t>         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10800000" flipV="1">
            <a:off x="4570413" y="3427414"/>
            <a:ext cx="3200400" cy="5794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charset="0"/>
              </a:rPr>
              <a:t>C.</a:t>
            </a:r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	100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>
                <a:cs typeface="Arial" charset="0"/>
              </a:rPr>
              <a:t>         </a:t>
            </a:r>
            <a:endParaRPr lang="en-US" altLang="en-US" sz="2800" b="1" dirty="0">
              <a:cs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10800000" flipV="1">
            <a:off x="4570414" y="2667000"/>
            <a:ext cx="3125787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charset="0"/>
              </a:rPr>
              <a:t>B</a:t>
            </a:r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.     </a:t>
            </a:r>
            <a:r>
              <a:rPr lang="en-US" altLang="en-US" sz="3200" b="1">
                <a:solidFill>
                  <a:srgbClr val="0000FF"/>
                </a:solidFill>
                <a:ea typeface="Arial Unicode MS" pitchFamily="34" charset="-128"/>
                <a:cs typeface="Arial" charset="0"/>
              </a:rPr>
              <a:t>50 c</a:t>
            </a:r>
            <a:r>
              <a:rPr lang="en-US" altLang="en-US" sz="32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419600" y="1828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47040" y="457201"/>
            <a:ext cx="991616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Diện tích hình tam giác </a:t>
            </a:r>
            <a:r>
              <a:rPr lang="vi-VN" altLang="en-US" sz="3600" b="1">
                <a:solidFill>
                  <a:srgbClr val="A50021"/>
                </a:solidFill>
                <a:cs typeface="Arial" charset="0"/>
              </a:rPr>
              <a:t>vuông </a:t>
            </a:r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có hai cạnh </a:t>
            </a:r>
            <a:r>
              <a:rPr lang="vi-VN" altLang="en-US" sz="3600" b="1">
                <a:solidFill>
                  <a:srgbClr val="A50021"/>
                </a:solidFill>
                <a:cs typeface="Arial" charset="0"/>
              </a:rPr>
              <a:t>góc vuông </a:t>
            </a:r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10cm là: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F2DFD33-A8CE-8E1A-0C13-C1A8F4FD1DE2}"/>
              </a:ext>
            </a:extLst>
          </p:cNvPr>
          <p:cNvSpPr/>
          <p:nvPr/>
        </p:nvSpPr>
        <p:spPr>
          <a:xfrm>
            <a:off x="1744480" y="1799544"/>
            <a:ext cx="2160000" cy="2160000"/>
          </a:xfrm>
          <a:prstGeom prst="rtTriangle">
            <a:avLst/>
          </a:prstGeom>
          <a:solidFill>
            <a:srgbClr val="E7D4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B0B88-7447-FACD-38C7-D1F020A5556C}"/>
              </a:ext>
            </a:extLst>
          </p:cNvPr>
          <p:cNvSpPr txBox="1"/>
          <p:nvPr/>
        </p:nvSpPr>
        <p:spPr>
          <a:xfrm>
            <a:off x="2133600" y="411126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A672F-629D-653C-BE0C-A21D271F1A19}"/>
              </a:ext>
            </a:extLst>
          </p:cNvPr>
          <p:cNvSpPr txBox="1"/>
          <p:nvPr/>
        </p:nvSpPr>
        <p:spPr>
          <a:xfrm>
            <a:off x="525280" y="278477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8" grpId="1" animBg="1"/>
      <p:bldP spid="16390" grpId="0" animBg="1"/>
      <p:bldP spid="16390" grpId="1" animBg="1"/>
      <p:bldP spid="16391" grpId="0" animBg="1"/>
      <p:bldP spid="16391" grpId="1" animBg="1"/>
      <p:bldP spid="163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2939F6AF-2E73-E707-8B7E-01BE2016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810937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sau: Bài 25.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</a:t>
            </a:r>
            <a:r>
              <a:rPr lang="vi-VN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giác.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tam giác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4800" b="1">
              <a:solidFill>
                <a:srgbClr val="0F15C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807EE775-88BA-F965-B3CA-721372D5EF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838326"/>
            <a:ext cx="3276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27652" name="Rectangle 36">
            <a:extLst>
              <a:ext uri="{FF2B5EF4-FFF2-40B4-BE49-F238E27FC236}">
                <a16:creationId xmlns:a16="http://schemas.microsoft.com/office/drawing/2014/main" id="{F847C833-26D1-70C2-95E1-C947BA1E9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4958"/>
            <a:ext cx="10038080" cy="621220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7653" name="Picture 11" descr="sun14[1]">
            <a:extLst>
              <a:ext uri="{FF2B5EF4-FFF2-40B4-BE49-F238E27FC236}">
                <a16:creationId xmlns:a16="http://schemas.microsoft.com/office/drawing/2014/main" id="{D0377EDB-17DF-2E8F-B23D-89652D2B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98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sun14[1]">
            <a:extLst>
              <a:ext uri="{FF2B5EF4-FFF2-40B4-BE49-F238E27FC236}">
                <a16:creationId xmlns:a16="http://schemas.microsoft.com/office/drawing/2014/main" id="{2F28D751-C6C1-FCC1-80B6-24AFCA9AC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sun14[1]">
            <a:extLst>
              <a:ext uri="{FF2B5EF4-FFF2-40B4-BE49-F238E27FC236}">
                <a16:creationId xmlns:a16="http://schemas.microsoft.com/office/drawing/2014/main" id="{64C9FD39-0E31-CD68-6D8B-3E90EBFE5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8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021020">
            <a:extLst>
              <a:ext uri="{FF2B5EF4-FFF2-40B4-BE49-F238E27FC236}">
                <a16:creationId xmlns:a16="http://schemas.microsoft.com/office/drawing/2014/main" id="{83AB769D-576B-1DCF-B571-0D1BF773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25320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A021020">
            <a:extLst>
              <a:ext uri="{FF2B5EF4-FFF2-40B4-BE49-F238E27FC236}">
                <a16:creationId xmlns:a16="http://schemas.microsoft.com/office/drawing/2014/main" id="{59DC7EF7-466D-CD34-D15B-DA95B9F3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0488"/>
            <a:ext cx="24622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WhitecornerFlower">
            <a:extLst>
              <a:ext uri="{FF2B5EF4-FFF2-40B4-BE49-F238E27FC236}">
                <a16:creationId xmlns:a16="http://schemas.microsoft.com/office/drawing/2014/main" id="{49BBF12F-82A2-4E63-BF4B-BEDBFD31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2957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WhitecornerFlower">
            <a:extLst>
              <a:ext uri="{FF2B5EF4-FFF2-40B4-BE49-F238E27FC236}">
                <a16:creationId xmlns:a16="http://schemas.microsoft.com/office/drawing/2014/main" id="{62EA8604-B259-84AB-5E6D-1D2E48D4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7825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7" name="WordArt 7" descr="416eu">
            <a:extLst>
              <a:ext uri="{FF2B5EF4-FFF2-40B4-BE49-F238E27FC236}">
                <a16:creationId xmlns:a16="http://schemas.microsoft.com/office/drawing/2014/main" id="{90B70698-D785-9599-62F3-5D794482F7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1881188"/>
            <a:ext cx="5391150" cy="131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300" b="1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Time" panose="020B7200000000000000" pitchFamily="34" charset="0"/>
              </a:rPr>
              <a:t>BÀI HỌC KẾT THÚC</a:t>
            </a:r>
          </a:p>
        </p:txBody>
      </p:sp>
      <p:sp>
        <p:nvSpPr>
          <p:cNvPr id="39943" name="WordArt 36">
            <a:extLst>
              <a:ext uri="{FF2B5EF4-FFF2-40B4-BE49-F238E27FC236}">
                <a16:creationId xmlns:a16="http://schemas.microsoft.com/office/drawing/2014/main" id="{56B2473B-33EE-6905-5EDA-BF8558F28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3429000"/>
            <a:ext cx="50863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24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Rectangle 36">
            <a:extLst>
              <a:ext uri="{FF2B5EF4-FFF2-40B4-BE49-F238E27FC236}">
                <a16:creationId xmlns:a16="http://schemas.microsoft.com/office/drawing/2014/main" id="{E52B6A9B-9B4D-668D-2725-1B769EB8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06"/>
            <a:ext cx="1208024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81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9BBE9-63D2-AFD4-F71E-EDAA0FE295B3}"/>
              </a:ext>
            </a:extLst>
          </p:cNvPr>
          <p:cNvSpPr txBox="1"/>
          <p:nvPr/>
        </p:nvSpPr>
        <p:spPr>
          <a:xfrm>
            <a:off x="314960" y="95005"/>
            <a:ext cx="9469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C00000"/>
                </a:solidFill>
              </a:rPr>
              <a:t>Hãy chỉ ra đáy và đường cao tương ứng được vẽ trong mỗi hình tam giác dưới đây: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4A8314-F556-4B1B-56C0-9A735CF25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88110"/>
              </p:ext>
            </p:extLst>
          </p:nvPr>
        </p:nvGraphicFramePr>
        <p:xfrm>
          <a:off x="243840" y="1049112"/>
          <a:ext cx="11704320" cy="558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920">
                  <a:extLst>
                    <a:ext uri="{9D8B030D-6E8A-4147-A177-3AD203B41FA5}">
                      <a16:colId xmlns:a16="http://schemas.microsoft.com/office/drawing/2014/main" val="3242386565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val="2407461595"/>
                    </a:ext>
                  </a:extLst>
                </a:gridCol>
                <a:gridCol w="3085478">
                  <a:extLst>
                    <a:ext uri="{9D8B030D-6E8A-4147-A177-3AD203B41FA5}">
                      <a16:colId xmlns:a16="http://schemas.microsoft.com/office/drawing/2014/main" val="1316589826"/>
                    </a:ext>
                  </a:extLst>
                </a:gridCol>
                <a:gridCol w="3000362">
                  <a:extLst>
                    <a:ext uri="{9D8B030D-6E8A-4147-A177-3AD203B41FA5}">
                      <a16:colId xmlns:a16="http://schemas.microsoft.com/office/drawing/2014/main" val="2867757714"/>
                    </a:ext>
                  </a:extLst>
                </a:gridCol>
              </a:tblGrid>
              <a:tr h="3651326">
                <a:tc>
                  <a:txBody>
                    <a:bodyPr/>
                    <a:lstStyle/>
                    <a:p>
                      <a:endParaRPr lang="vi-VN"/>
                    </a:p>
                    <a:p>
                      <a:endParaRPr lang="vi-VN"/>
                    </a:p>
                    <a:p>
                      <a:endParaRPr lang="vi-VN"/>
                    </a:p>
                    <a:p>
                      <a:endParaRPr lang="vi-VN"/>
                    </a:p>
                    <a:p>
                      <a:endParaRPr lang="vi-VN"/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434796"/>
                  </a:ext>
                </a:extLst>
              </a:tr>
              <a:tr h="806293">
                <a:tc>
                  <a:txBody>
                    <a:bodyPr/>
                    <a:lstStyle/>
                    <a:p>
                      <a:r>
                        <a:rPr lang="vi-VN" sz="28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78751"/>
                  </a:ext>
                </a:extLst>
              </a:tr>
              <a:tr h="1123290"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298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C3C391-D5FB-4D50-C0A9-A91C2E6047C1}"/>
              </a:ext>
            </a:extLst>
          </p:cNvPr>
          <p:cNvSpPr txBox="1"/>
          <p:nvPr/>
        </p:nvSpPr>
        <p:spPr>
          <a:xfrm>
            <a:off x="768350" y="1242685"/>
            <a:ext cx="144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Hình tam giác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CDBE9-A376-1977-D447-E591C20C1A89}"/>
              </a:ext>
            </a:extLst>
          </p:cNvPr>
          <p:cNvSpPr txBox="1"/>
          <p:nvPr/>
        </p:nvSpPr>
        <p:spPr>
          <a:xfrm>
            <a:off x="504825" y="4725189"/>
            <a:ext cx="120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Đáy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DC62B-6911-D2CE-5DF3-03EA563A6CAC}"/>
              </a:ext>
            </a:extLst>
          </p:cNvPr>
          <p:cNvSpPr txBox="1"/>
          <p:nvPr/>
        </p:nvSpPr>
        <p:spPr>
          <a:xfrm>
            <a:off x="203200" y="5518564"/>
            <a:ext cx="21818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Đường cao tương ứng </a:t>
            </a:r>
          </a:p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782EFB-D9A8-233F-E1FF-E53F2AF9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03" y="1577903"/>
            <a:ext cx="3510165" cy="267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4AE3A-6CA5-7129-DCE6-98325BD1C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052" y="1487220"/>
            <a:ext cx="2952750" cy="2889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3668FB-113A-72EC-D107-7DE7E127A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255" y="1658425"/>
            <a:ext cx="2743200" cy="2457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4E5612-79D2-B58F-1AC9-E52436C91B04}"/>
              </a:ext>
            </a:extLst>
          </p:cNvPr>
          <p:cNvSpPr txBox="1"/>
          <p:nvPr/>
        </p:nvSpPr>
        <p:spPr>
          <a:xfrm>
            <a:off x="3211466" y="4780122"/>
            <a:ext cx="12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06712-FF8A-1950-BA29-0CFF3665B6C3}"/>
              </a:ext>
            </a:extLst>
          </p:cNvPr>
          <p:cNvSpPr txBox="1"/>
          <p:nvPr/>
        </p:nvSpPr>
        <p:spPr>
          <a:xfrm>
            <a:off x="3211466" y="5811520"/>
            <a:ext cx="112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BH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51660-DBF1-5DA8-E209-DBAC05DB3B69}"/>
              </a:ext>
            </a:extLst>
          </p:cNvPr>
          <p:cNvSpPr txBox="1"/>
          <p:nvPr/>
        </p:nvSpPr>
        <p:spPr>
          <a:xfrm>
            <a:off x="6878320" y="4814946"/>
            <a:ext cx="140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EG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7D93F4-CA8E-CDC2-6FF3-01848A2D86AD}"/>
              </a:ext>
            </a:extLst>
          </p:cNvPr>
          <p:cNvSpPr txBox="1"/>
          <p:nvPr/>
        </p:nvSpPr>
        <p:spPr>
          <a:xfrm>
            <a:off x="6939282" y="56918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DH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107C3-D088-C857-A0B4-80AD1A418671}"/>
              </a:ext>
            </a:extLst>
          </p:cNvPr>
          <p:cNvSpPr txBox="1"/>
          <p:nvPr/>
        </p:nvSpPr>
        <p:spPr>
          <a:xfrm>
            <a:off x="9906906" y="4788172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NP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056D62-92E6-7D69-7513-7F772B2C9E86}"/>
              </a:ext>
            </a:extLst>
          </p:cNvPr>
          <p:cNvSpPr txBox="1"/>
          <p:nvPr/>
        </p:nvSpPr>
        <p:spPr>
          <a:xfrm>
            <a:off x="9947546" y="5691870"/>
            <a:ext cx="98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39639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886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27872-7542-23D8-3C9A-3EB72CCE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142240"/>
            <a:ext cx="12059920" cy="68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133600" y="933450"/>
            <a:ext cx="3048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1. Ghép hình: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hình tam giác bằng nhau (hình vẽ)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400800" y="4191000"/>
            <a:ext cx="2209800" cy="1449388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971800" y="4191000"/>
            <a:ext cx="2209800" cy="1449388"/>
          </a:xfrm>
          <a:prstGeom prst="triangle">
            <a:avLst>
              <a:gd name="adj" fmla="val 33551"/>
            </a:avLst>
          </a:prstGeom>
          <a:solidFill>
            <a:schemeClr val="hlink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733800" y="4191000"/>
            <a:ext cx="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3352800" y="4953000"/>
            <a:ext cx="152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1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3962400" y="4953000"/>
            <a:ext cx="15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2</a:t>
            </a: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2514601" y="2362200"/>
            <a:ext cx="66151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một hình tam giác thành 2 mảnh theo đường cao.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2514600" y="3200400"/>
            <a:ext cx="65674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mảnh 1 và mảnh 2 vào hình tam giác còn lại.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733800" y="5486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7" grpId="0" animBg="1"/>
      <p:bldP spid="5128" grpId="0" animBg="1"/>
      <p:bldP spid="5139" grpId="0" animBg="1"/>
      <p:bldP spid="5140" grpId="0" animBg="1"/>
      <p:bldP spid="5141" grpId="0" animBg="1"/>
      <p:bldP spid="5143" grpId="0" animBg="1"/>
      <p:bldP spid="5144" grpId="0" animBg="1"/>
      <p:bldP spid="5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1. Ghép hình: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438400" y="1752600"/>
            <a:ext cx="65674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Ghép mảnh 1 và mảnh 2 vào hình tam giác còn lại.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438400" y="26670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Ta được hình chữ nhật ABCD (hình vẽ)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324600" y="4114800"/>
            <a:ext cx="2286000" cy="1524000"/>
          </a:xfrm>
          <a:prstGeom prst="triangle">
            <a:avLst>
              <a:gd name="adj" fmla="val 33551"/>
            </a:avLst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6324600" y="4114800"/>
            <a:ext cx="762000" cy="1524000"/>
            <a:chOff x="3925" y="2519"/>
            <a:chExt cx="691" cy="913"/>
          </a:xfrm>
        </p:grpSpPr>
        <p:sp>
          <p:nvSpPr>
            <p:cNvPr id="7192" name="AutoShape 10"/>
            <p:cNvSpPr>
              <a:spLocks noChangeArrowheads="1"/>
            </p:cNvSpPr>
            <p:nvPr/>
          </p:nvSpPr>
          <p:spPr bwMode="auto">
            <a:xfrm rot="5400000">
              <a:off x="3814" y="2630"/>
              <a:ext cx="913" cy="691"/>
            </a:xfrm>
            <a:prstGeom prst="rtTriangl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080" y="2736"/>
              <a:ext cx="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7086600" y="4114800"/>
            <a:ext cx="1524000" cy="1524000"/>
            <a:chOff x="4648" y="2522"/>
            <a:chExt cx="702" cy="912"/>
          </a:xfrm>
        </p:grpSpPr>
        <p:sp>
          <p:nvSpPr>
            <p:cNvPr id="7190" name="AutoShape 13"/>
            <p:cNvSpPr>
              <a:spLocks noChangeArrowheads="1"/>
            </p:cNvSpPr>
            <p:nvPr/>
          </p:nvSpPr>
          <p:spPr bwMode="auto">
            <a:xfrm rot="10800000">
              <a:off x="4648" y="2522"/>
              <a:ext cx="702" cy="912"/>
            </a:xfrm>
            <a:prstGeom prst="rtTriangle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136" y="2706"/>
              <a:ext cx="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2</a:t>
              </a:r>
            </a:p>
          </p:txBody>
        </p:sp>
      </p:grp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4343400" y="4267200"/>
            <a:ext cx="1447800" cy="1447800"/>
          </a:xfrm>
          <a:prstGeom prst="rtTriangle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 rot="-5400000">
            <a:off x="3238500" y="4610100"/>
            <a:ext cx="1447800" cy="762000"/>
          </a:xfrm>
          <a:prstGeom prst="rtTriangle">
            <a:avLst/>
          </a:prstGeom>
          <a:solidFill>
            <a:schemeClr val="hlink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1</a:t>
            </a:r>
          </a:p>
        </p:txBody>
      </p: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7086600" y="4114800"/>
            <a:ext cx="152400" cy="1524000"/>
            <a:chOff x="3504" y="2784"/>
            <a:chExt cx="96" cy="960"/>
          </a:xfrm>
        </p:grpSpPr>
        <p:sp>
          <p:nvSpPr>
            <p:cNvPr id="7188" name="Line 28"/>
            <p:cNvSpPr>
              <a:spLocks noChangeShapeType="1"/>
            </p:cNvSpPr>
            <p:nvPr/>
          </p:nvSpPr>
          <p:spPr bwMode="auto">
            <a:xfrm>
              <a:off x="3504" y="278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29"/>
            <p:cNvSpPr>
              <a:spLocks noChangeArrowheads="1"/>
            </p:cNvSpPr>
            <p:nvPr/>
          </p:nvSpPr>
          <p:spPr bwMode="auto">
            <a:xfrm>
              <a:off x="3504" y="364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59436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68580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9342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 flipH="1">
            <a:off x="8610600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60198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86106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505" grpId="0" animBg="1"/>
      <p:bldP spid="20505" grpId="1" animBg="1"/>
      <p:bldP spid="20507" grpId="0" animBg="1"/>
      <p:bldP spid="20507" grpId="1" animBg="1"/>
      <p:bldP spid="20511" grpId="0"/>
      <p:bldP spid="20512" grpId="0"/>
      <p:bldP spid="20513" grpId="0"/>
      <p:bldP spid="20514" grpId="0"/>
      <p:bldP spid="20515" grpId="0"/>
      <p:bldP spid="205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3. Quy tắc và công thức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1905000" y="3429000"/>
            <a:ext cx="464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Diện tích hình chữ nhật ABCD là: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7239000" y="3505200"/>
            <a:ext cx="2895600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DC x AD = DC x EH</a:t>
            </a:r>
            <a:endParaRPr lang="en-US" sz="28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1981200" y="52578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Vậy diện tích tam giác EDC là: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6705600" y="5105401"/>
            <a:ext cx="1524000" cy="733425"/>
            <a:chOff x="3600" y="3567"/>
            <a:chExt cx="960" cy="462"/>
          </a:xfrm>
        </p:grpSpPr>
        <p:sp>
          <p:nvSpPr>
            <p:cNvPr id="924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648" y="3567"/>
              <a:ext cx="912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"/>
                  <a:cs typeface="Arial"/>
                </a:rPr>
                <a:t>DC x EH</a:t>
              </a:r>
            </a:p>
          </p:txBody>
        </p:sp>
        <p:sp>
          <p:nvSpPr>
            <p:cNvPr id="9244" name="Line 14"/>
            <p:cNvSpPr>
              <a:spLocks noChangeShapeType="1"/>
            </p:cNvSpPr>
            <p:nvPr/>
          </p:nvSpPr>
          <p:spPr bwMode="auto">
            <a:xfrm>
              <a:off x="3600" y="3792"/>
              <a:ext cx="94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26" y="3840"/>
              <a:ext cx="171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9224" name="Group 16"/>
          <p:cNvGrpSpPr>
            <a:grpSpLocks/>
          </p:cNvGrpSpPr>
          <p:nvPr/>
        </p:nvGrpSpPr>
        <p:grpSpPr bwMode="auto">
          <a:xfrm>
            <a:off x="7010401" y="762001"/>
            <a:ext cx="3209925" cy="2462213"/>
            <a:chOff x="2016" y="0"/>
            <a:chExt cx="2022" cy="1551"/>
          </a:xfrm>
        </p:grpSpPr>
        <p:grpSp>
          <p:nvGrpSpPr>
            <p:cNvPr id="9230" name="Group 17"/>
            <p:cNvGrpSpPr>
              <a:grpSpLocks/>
            </p:cNvGrpSpPr>
            <p:nvPr/>
          </p:nvGrpSpPr>
          <p:grpSpPr bwMode="auto">
            <a:xfrm>
              <a:off x="2016" y="0"/>
              <a:ext cx="2022" cy="1551"/>
              <a:chOff x="3120" y="96"/>
              <a:chExt cx="2022" cy="1551"/>
            </a:xfrm>
          </p:grpSpPr>
          <p:grpSp>
            <p:nvGrpSpPr>
              <p:cNvPr id="9232" name="Group 18"/>
              <p:cNvGrpSpPr>
                <a:grpSpLocks/>
              </p:cNvGrpSpPr>
              <p:nvPr/>
            </p:nvGrpSpPr>
            <p:grpSpPr bwMode="auto">
              <a:xfrm>
                <a:off x="3405" y="392"/>
                <a:ext cx="491" cy="897"/>
                <a:chOff x="3925" y="2519"/>
                <a:chExt cx="691" cy="913"/>
              </a:xfrm>
            </p:grpSpPr>
            <p:sp>
              <p:nvSpPr>
                <p:cNvPr id="9241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3814" y="2630"/>
                  <a:ext cx="913" cy="691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2" name="WordArt 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80" y="273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Arial Black"/>
                    </a:rPr>
                    <a:t>1</a:t>
                  </a:r>
                </a:p>
              </p:txBody>
            </p:sp>
          </p:grpSp>
          <p:grpSp>
            <p:nvGrpSpPr>
              <p:cNvPr id="9233" name="Group 21"/>
              <p:cNvGrpSpPr>
                <a:grpSpLocks/>
              </p:cNvGrpSpPr>
              <p:nvPr/>
            </p:nvGrpSpPr>
            <p:grpSpPr bwMode="auto">
              <a:xfrm>
                <a:off x="3883" y="390"/>
                <a:ext cx="922" cy="920"/>
                <a:chOff x="4648" y="2522"/>
                <a:chExt cx="702" cy="912"/>
              </a:xfrm>
            </p:grpSpPr>
            <p:sp>
              <p:nvSpPr>
                <p:cNvPr id="9239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4648" y="2522"/>
                  <a:ext cx="702" cy="912"/>
                </a:xfrm>
                <a:prstGeom prst="rtTriangle">
                  <a:avLst/>
                </a:prstGeom>
                <a:solidFill>
                  <a:schemeClr val="hlink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0" name="WordArt 2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136" y="2706"/>
                  <a:ext cx="48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6600"/>
                      </a:solidFill>
                      <a:latin typeface="Arial Black"/>
                    </a:rPr>
                    <a:t>2</a:t>
                  </a:r>
                </a:p>
              </p:txBody>
            </p:sp>
          </p:grpSp>
          <p:grpSp>
            <p:nvGrpSpPr>
              <p:cNvPr id="9234" name="Group 24"/>
              <p:cNvGrpSpPr>
                <a:grpSpLocks/>
              </p:cNvGrpSpPr>
              <p:nvPr/>
            </p:nvGrpSpPr>
            <p:grpSpPr bwMode="auto">
              <a:xfrm>
                <a:off x="3120" y="96"/>
                <a:ext cx="2022" cy="1551"/>
                <a:chOff x="3648" y="2208"/>
                <a:chExt cx="2022" cy="1551"/>
              </a:xfrm>
            </p:grpSpPr>
            <p:sp>
              <p:nvSpPr>
                <p:cNvPr id="92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54" y="2208"/>
                  <a:ext cx="20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A           E                  B</a:t>
                  </a:r>
                  <a:r>
                    <a:rPr lang="en-US" altLang="en-US" sz="2400">
                      <a:latin typeface="Garamond" pitchFamily="18" charset="0"/>
                    </a:rPr>
                    <a:t>    </a:t>
                  </a:r>
                </a:p>
              </p:txBody>
            </p:sp>
            <p:sp>
              <p:nvSpPr>
                <p:cNvPr id="923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648" y="3432"/>
                  <a:ext cx="201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00FF"/>
                      </a:solidFill>
                      <a:latin typeface="Garamond" pitchFamily="18" charset="0"/>
                    </a:rPr>
                    <a:t>D 	   H 		C</a:t>
                  </a:r>
                  <a:r>
                    <a:rPr lang="en-US" altLang="en-US" sz="2800">
                      <a:latin typeface="Garamond" pitchFamily="18" charset="0"/>
                    </a:rPr>
                    <a:t> </a:t>
                  </a:r>
                </a:p>
              </p:txBody>
            </p:sp>
          </p:grpSp>
          <p:sp>
            <p:nvSpPr>
              <p:cNvPr id="9235" name="AutoShape 27"/>
              <p:cNvSpPr>
                <a:spLocks noChangeArrowheads="1"/>
              </p:cNvSpPr>
              <p:nvPr/>
            </p:nvSpPr>
            <p:spPr bwMode="auto">
              <a:xfrm>
                <a:off x="3408" y="399"/>
                <a:ext cx="1392" cy="913"/>
              </a:xfrm>
              <a:prstGeom prst="triangle">
                <a:avLst>
                  <a:gd name="adj" fmla="val 34194"/>
                </a:avLst>
              </a:prstGeom>
              <a:solidFill>
                <a:srgbClr val="FF9900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6" name="Line 28"/>
              <p:cNvSpPr>
                <a:spLocks noChangeShapeType="1"/>
              </p:cNvSpPr>
              <p:nvPr/>
            </p:nvSpPr>
            <p:spPr bwMode="auto">
              <a:xfrm>
                <a:off x="3888" y="408"/>
                <a:ext cx="0" cy="9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1" name="Rectangle 29"/>
            <p:cNvSpPr>
              <a:spLocks noChangeArrowheads="1"/>
            </p:cNvSpPr>
            <p:nvPr/>
          </p:nvSpPr>
          <p:spPr bwMode="auto">
            <a:xfrm flipH="1">
              <a:off x="2784" y="11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828800" y="2057400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Tính diện tích hình chữ nhật ABCD?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1828800" y="3962400"/>
            <a:ext cx="4713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Tính diện tích hình tam giác EDC?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248400" y="5943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FF"/>
                </a:solidFill>
              </a:rPr>
              <a:t> hay (DC x EH) :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4" grpId="0" animBg="1"/>
      <p:bldP spid="21515" grpId="0" animBg="1"/>
      <p:bldP spid="21536" grpId="0"/>
      <p:bldP spid="21537" grpId="0"/>
      <p:bldP spid="21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62200" y="1143000"/>
            <a:ext cx="640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Muốn tính diện tích hình tam giác ta làm thế nào?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  <a:p>
            <a:pPr algn="ctr"/>
            <a:r>
              <a:rPr lang="vi-VN" sz="2800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Muốn tính diện tích hình tam giác ta lấy độ dài đáy, </a:t>
            </a:r>
          </a:p>
          <a:p>
            <a:pPr algn="ctr"/>
            <a:r>
              <a:rPr lang="vi-VN" sz="2800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nhân với chiều cao (cùng một đơn vị đo) rồi chia cho 2.</a:t>
            </a:r>
            <a:endParaRPr lang="en-US" sz="2800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2209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Quy tắc: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362200" y="3048000"/>
            <a:ext cx="65532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Nếu gọi S là diện tích, a là độ dài đáy, h là chiều cao:</a:t>
            </a:r>
            <a:endParaRPr lang="en-US" sz="28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2286000" y="2590800"/>
            <a:ext cx="2057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Công thức:</a:t>
            </a:r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4572000" y="38100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Ta có công thức tính diện tích hình tam giác:</a:t>
            </a:r>
          </a:p>
        </p:txBody>
      </p: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2057400" y="3733800"/>
            <a:ext cx="2819400" cy="1752600"/>
            <a:chOff x="480" y="2976"/>
            <a:chExt cx="1680" cy="1009"/>
          </a:xfrm>
        </p:grpSpPr>
        <p:grpSp>
          <p:nvGrpSpPr>
            <p:cNvPr id="10260" name="Group 25"/>
            <p:cNvGrpSpPr>
              <a:grpSpLocks/>
            </p:cNvGrpSpPr>
            <p:nvPr/>
          </p:nvGrpSpPr>
          <p:grpSpPr bwMode="auto">
            <a:xfrm>
              <a:off x="480" y="2976"/>
              <a:ext cx="1680" cy="1009"/>
              <a:chOff x="480" y="2976"/>
              <a:chExt cx="1680" cy="1009"/>
            </a:xfrm>
          </p:grpSpPr>
          <p:sp>
            <p:nvSpPr>
              <p:cNvPr id="10262" name="AutoShape 23"/>
              <p:cNvSpPr>
                <a:spLocks noChangeArrowheads="1"/>
              </p:cNvSpPr>
              <p:nvPr/>
            </p:nvSpPr>
            <p:spPr bwMode="auto">
              <a:xfrm>
                <a:off x="480" y="2976"/>
                <a:ext cx="1680" cy="1009"/>
              </a:xfrm>
              <a:prstGeom prst="triangle">
                <a:avLst>
                  <a:gd name="adj" fmla="val 33551"/>
                </a:avLst>
              </a:prstGeom>
              <a:solidFill>
                <a:srgbClr val="00FFFF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63" name="Line 24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261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984" y="3768"/>
              <a:ext cx="288" cy="14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057400" y="5486401"/>
            <a:ext cx="2819400" cy="747713"/>
            <a:chOff x="480" y="3696"/>
            <a:chExt cx="1680" cy="471"/>
          </a:xfrm>
        </p:grpSpPr>
        <p:sp>
          <p:nvSpPr>
            <p:cNvPr id="10258" name="AutoShape 37"/>
            <p:cNvSpPr>
              <a:spLocks/>
            </p:cNvSpPr>
            <p:nvPr/>
          </p:nvSpPr>
          <p:spPr bwMode="auto">
            <a:xfrm rot="5400000" flipH="1">
              <a:off x="1224" y="2952"/>
              <a:ext cx="192" cy="168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9" name="Text Box 38"/>
            <p:cNvSpPr txBox="1">
              <a:spLocks noChangeArrowheads="1"/>
            </p:cNvSpPr>
            <p:nvPr/>
          </p:nvSpPr>
          <p:spPr bwMode="auto">
            <a:xfrm>
              <a:off x="1200" y="384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6600"/>
                  </a:solidFill>
                </a:rPr>
                <a:t>a</a:t>
              </a:r>
            </a:p>
          </p:txBody>
        </p:sp>
      </p:grpSp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3048000" y="3810000"/>
            <a:ext cx="609600" cy="1600200"/>
            <a:chOff x="1920" y="2400"/>
            <a:chExt cx="384" cy="1008"/>
          </a:xfrm>
        </p:grpSpPr>
        <p:sp>
          <p:nvSpPr>
            <p:cNvPr id="10256" name="AutoShape 36"/>
            <p:cNvSpPr>
              <a:spLocks/>
            </p:cNvSpPr>
            <p:nvPr/>
          </p:nvSpPr>
          <p:spPr bwMode="auto">
            <a:xfrm rot="10800000">
              <a:off x="1920" y="2400"/>
              <a:ext cx="144" cy="1008"/>
            </a:xfrm>
            <a:prstGeom prst="leftBrace">
              <a:avLst>
                <a:gd name="adj1" fmla="val 175000"/>
                <a:gd name="adj2" fmla="val 50000"/>
              </a:avLst>
            </a:prstGeom>
            <a:noFill/>
            <a:ln w="222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7" name="Rectangle 40"/>
            <p:cNvSpPr>
              <a:spLocks noChangeArrowheads="1"/>
            </p:cNvSpPr>
            <p:nvPr/>
          </p:nvSpPr>
          <p:spPr bwMode="auto">
            <a:xfrm>
              <a:off x="2016" y="273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6600"/>
                  </a:solidFill>
                </a:rPr>
                <a:t>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88182" y="4738255"/>
            <a:ext cx="287481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a x h : 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  <p:bldP spid="4106" grpId="0" animBg="1"/>
      <p:bldP spid="4107" grpId="0" animBg="1"/>
      <p:bldP spid="4108" grpId="0" animBg="1"/>
      <p:bldP spid="4109" grpId="0" animBg="1"/>
      <p:bldP spid="41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648</Words>
  <Application>Microsoft Office PowerPoint</Application>
  <PresentationFormat>Widescreen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.VnTime</vt:lpstr>
      <vt:lpstr>Arial</vt:lpstr>
      <vt:lpstr>Arial Black</vt:lpstr>
      <vt:lpstr>Arial Unicode MS</vt:lpstr>
      <vt:lpstr>Calibri</vt:lpstr>
      <vt:lpstr>Calibri Light</vt:lpstr>
      <vt:lpstr>Garamond</vt:lpstr>
      <vt:lpstr>Impact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2024-07-05T10:36:46Z</dcterms:created>
  <dcterms:modified xsi:type="dcterms:W3CDTF">2024-11-25T09:15:45Z</dcterms:modified>
</cp:coreProperties>
</file>