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74" r:id="rId3"/>
    <p:sldId id="319" r:id="rId4"/>
    <p:sldId id="320" r:id="rId5"/>
    <p:sldId id="321" r:id="rId6"/>
    <p:sldId id="322" r:id="rId7"/>
    <p:sldId id="323" r:id="rId8"/>
    <p:sldId id="327" r:id="rId9"/>
    <p:sldId id="256" r:id="rId10"/>
    <p:sldId id="260" r:id="rId11"/>
    <p:sldId id="264" r:id="rId12"/>
    <p:sldId id="282" r:id="rId13"/>
    <p:sldId id="324" r:id="rId14"/>
    <p:sldId id="325"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220" autoAdjust="0"/>
  </p:normalViewPr>
  <p:slideViewPr>
    <p:cSldViewPr snapToGrid="0">
      <p:cViewPr varScale="1">
        <p:scale>
          <a:sx n="65" d="100"/>
          <a:sy n="65" d="100"/>
        </p:scale>
        <p:origin x="936" y="7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BÀI 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81253-8F43-D104-B15D-037074311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709CF-0BA0-B95D-88BF-BB09CDB376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DD4BC-15BC-226A-6AD4-B200BEFAC0A3}"/>
              </a:ext>
            </a:extLst>
          </p:cNvPr>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a:extLst>
              <a:ext uri="{FF2B5EF4-FFF2-40B4-BE49-F238E27FC236}">
                <a16:creationId xmlns:a16="http://schemas.microsoft.com/office/drawing/2014/main" id="{891B3125-617B-E8CB-19A7-87AA8C2F2C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71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10/4/2025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604597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10.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5.wdp"/><Relationship Id="rId18" Type="http://schemas.openxmlformats.org/officeDocument/2006/relationships/image" Target="../media/image16.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3.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jpg"/><Relationship Id="rId15" Type="http://schemas.microsoft.com/office/2007/relationships/hdphoto" Target="../media/hdphoto6.wdp"/><Relationship Id="rId10" Type="http://schemas.openxmlformats.org/officeDocument/2006/relationships/image" Target="../media/image12.png"/><Relationship Id="rId19" Type="http://schemas.openxmlformats.org/officeDocument/2006/relationships/image" Target="../media/image17.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4.xml"/><Relationship Id="rId3" Type="http://schemas.openxmlformats.org/officeDocument/2006/relationships/image" Target="../media/image18.jpg"/><Relationship Id="rId7" Type="http://schemas.openxmlformats.org/officeDocument/2006/relationships/image" Target="../media/image14.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0.png"/><Relationship Id="rId15" Type="http://schemas.openxmlformats.org/officeDocument/2006/relationships/slide" Target="slide9.xml"/><Relationship Id="rId10" Type="http://schemas.openxmlformats.org/officeDocument/2006/relationships/slide" Target="slide6.xml"/><Relationship Id="rId4" Type="http://schemas.openxmlformats.org/officeDocument/2006/relationships/slide" Target="slide5.xml"/><Relationship Id="rId9" Type="http://schemas.openxmlformats.org/officeDocument/2006/relationships/image" Target="../media/image19.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18.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1.png"/><Relationship Id="rId5" Type="http://schemas.openxmlformats.org/officeDocument/2006/relationships/slideLayout" Target="../slideLayouts/slideLayout12.xml"/><Relationship Id="rId15" Type="http://schemas.openxmlformats.org/officeDocument/2006/relationships/image" Target="../media/image17.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5.png"/><Relationship Id="rId1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3.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1.png"/><Relationship Id="rId5" Type="http://schemas.openxmlformats.org/officeDocument/2006/relationships/slideLayout" Target="../slideLayouts/slideLayout12.xml"/><Relationship Id="rId15" Type="http://schemas.openxmlformats.org/officeDocument/2006/relationships/image" Target="../media/image17.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5.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3.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1.png"/><Relationship Id="rId5" Type="http://schemas.openxmlformats.org/officeDocument/2006/relationships/slideLayout" Target="../slideLayouts/slideLayout12.xml"/><Relationship Id="rId15" Type="http://schemas.openxmlformats.org/officeDocument/2006/relationships/image" Target="../media/image17.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5.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slide" Target="slide3.xml"/><Relationship Id="rId12"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6.xml"/><Relationship Id="rId11" Type="http://schemas.microsoft.com/office/2007/relationships/hdphoto" Target="../media/hdphoto9.wdp"/><Relationship Id="rId5" Type="http://schemas.openxmlformats.org/officeDocument/2006/relationships/slideLayout" Target="../slideLayouts/slideLayout12.xml"/><Relationship Id="rId10"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41737" y="361686"/>
            <a:ext cx="9958806" cy="1661993"/>
          </a:xfrm>
          <a:prstGeom prst="rect">
            <a:avLst/>
          </a:prstGeom>
          <a:noFill/>
        </p:spPr>
        <p:txBody>
          <a:bodyPr wrap="square" rtlCol="0">
            <a:spAutoFit/>
          </a:bodyPr>
          <a:lstStyle/>
          <a:p>
            <a:pPr algn="just"/>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thang có độ dài hai đáy lần lượt là a và b; chiều cao là h được cho như bảng dưới đây.</a:t>
            </a:r>
            <a:endParaRPr lang="fr-FR" sz="3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EA5CE9A-5FDE-8749-E9DF-9D5E9D4E3B3E}"/>
              </a:ext>
            </a:extLst>
          </p:cNvPr>
          <p:cNvPicPr>
            <a:picLocks noChangeAspect="1"/>
          </p:cNvPicPr>
          <p:nvPr/>
        </p:nvPicPr>
        <p:blipFill>
          <a:blip r:embed="rId2"/>
          <a:stretch>
            <a:fillRect/>
          </a:stretch>
        </p:blipFill>
        <p:spPr>
          <a:xfrm>
            <a:off x="626113" y="2452006"/>
            <a:ext cx="11029085" cy="3012622"/>
          </a:xfrm>
          <a:prstGeom prst="rect">
            <a:avLst/>
          </a:prstGeom>
        </p:spPr>
      </p:pic>
      <p:sp>
        <p:nvSpPr>
          <p:cNvPr id="8" name="Rectangle: Rounded Corners 7">
            <a:extLst>
              <a:ext uri="{FF2B5EF4-FFF2-40B4-BE49-F238E27FC236}">
                <a16:creationId xmlns:a16="http://schemas.microsoft.com/office/drawing/2014/main" id="{7F0ED1EF-2BB3-8DFE-D136-1B1B2554ACC8}"/>
              </a:ext>
            </a:extLst>
          </p:cNvPr>
          <p:cNvSpPr/>
          <p:nvPr/>
        </p:nvSpPr>
        <p:spPr>
          <a:xfrm>
            <a:off x="5323114" y="4735286"/>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60 cm²</a:t>
            </a:r>
          </a:p>
        </p:txBody>
      </p:sp>
      <p:sp>
        <p:nvSpPr>
          <p:cNvPr id="9" name="Rectangle: Rounded Corners 8">
            <a:extLst>
              <a:ext uri="{FF2B5EF4-FFF2-40B4-BE49-F238E27FC236}">
                <a16:creationId xmlns:a16="http://schemas.microsoft.com/office/drawing/2014/main" id="{9A51B2FD-1239-5EA2-8A90-BBAB4AC56BB9}"/>
              </a:ext>
            </a:extLst>
          </p:cNvPr>
          <p:cNvSpPr/>
          <p:nvPr/>
        </p:nvSpPr>
        <p:spPr>
          <a:xfrm>
            <a:off x="6847114" y="4713515"/>
            <a:ext cx="14478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 dm²</a:t>
            </a:r>
          </a:p>
        </p:txBody>
      </p:sp>
      <p:sp>
        <p:nvSpPr>
          <p:cNvPr id="10" name="Rectangle: Rounded Corners 9">
            <a:extLst>
              <a:ext uri="{FF2B5EF4-FFF2-40B4-BE49-F238E27FC236}">
                <a16:creationId xmlns:a16="http://schemas.microsoft.com/office/drawing/2014/main" id="{2EE27578-4D35-B1A0-5B02-70119D205295}"/>
              </a:ext>
            </a:extLst>
          </p:cNvPr>
          <p:cNvSpPr/>
          <p:nvPr/>
        </p:nvSpPr>
        <p:spPr>
          <a:xfrm>
            <a:off x="8567057" y="4746172"/>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20 m²</a:t>
            </a:r>
          </a:p>
        </p:txBody>
      </p:sp>
      <p:sp>
        <p:nvSpPr>
          <p:cNvPr id="11" name="Rectangle: Rounded Corners 10">
            <a:extLst>
              <a:ext uri="{FF2B5EF4-FFF2-40B4-BE49-F238E27FC236}">
                <a16:creationId xmlns:a16="http://schemas.microsoft.com/office/drawing/2014/main" id="{8E320D8D-CF9F-89FB-E9B3-3ADC23B74057}"/>
              </a:ext>
            </a:extLst>
          </p:cNvPr>
          <p:cNvSpPr/>
          <p:nvPr/>
        </p:nvSpPr>
        <p:spPr>
          <a:xfrm>
            <a:off x="10091058" y="4778829"/>
            <a:ext cx="1415142"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175 cm²</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4" y="405229"/>
            <a:ext cx="9958806" cy="1661993"/>
          </a:xfrm>
          <a:prstGeom prst="rect">
            <a:avLst/>
          </a:prstGeom>
          <a:noFill/>
        </p:spPr>
        <p:txBody>
          <a:bodyPr wrap="square" rtlCol="0">
            <a:spAutoFit/>
          </a:bodyPr>
          <a:lstStyle/>
          <a:p>
            <a:pPr lvl="0" algn="just">
              <a:defRPr/>
            </a:pPr>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Chọn câu trả lời đúng.</a:t>
            </a:r>
          </a:p>
          <a:p>
            <a:pPr lvl="0" algn="just">
              <a:defRPr/>
            </a:pPr>
            <a:r>
              <a:rPr lang="vi-VN" sz="3400" dirty="0">
                <a:solidFill>
                  <a:srgbClr val="C00000"/>
                </a:solidFill>
                <a:latin typeface="Cambria" panose="02040503050406030204" pitchFamily="18" charset="0"/>
                <a:ea typeface="Cambria" panose="02040503050406030204" pitchFamily="18" charset="0"/>
                <a:cs typeface="Arial" panose="020B0604020202020204" pitchFamily="34" charset="0"/>
              </a:rPr>
              <a:t>Diện tích hình thang có độ dài hai đáy lần lượt là 25 cm và 15 cm; chiều cao 1 dm là:</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sp>
        <p:nvSpPr>
          <p:cNvPr id="3" name="TextBox 2">
            <a:extLst>
              <a:ext uri="{FF2B5EF4-FFF2-40B4-BE49-F238E27FC236}">
                <a16:creationId xmlns:a16="http://schemas.microsoft.com/office/drawing/2014/main" id="{98EF3906-BEC9-1B14-609E-B351A847AD51}"/>
              </a:ext>
            </a:extLst>
          </p:cNvPr>
          <p:cNvSpPr txBox="1"/>
          <p:nvPr/>
        </p:nvSpPr>
        <p:spPr>
          <a:xfrm>
            <a:off x="740229" y="2296886"/>
            <a:ext cx="11059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4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2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C. 2 dm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4 dm</a:t>
            </a:r>
            <a:r>
              <a:rPr lang="en-US" sz="2800" b="0" i="0" baseline="30000" dirty="0">
                <a:solidFill>
                  <a:srgbClr val="000000"/>
                </a:solidFill>
                <a:effectLst/>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4253EBA-FB0B-A79F-B07D-171BB7E737D5}"/>
                  </a:ext>
                </a:extLst>
              </p:cNvPr>
              <p:cNvSpPr txBox="1"/>
              <p:nvPr/>
            </p:nvSpPr>
            <p:spPr>
              <a:xfrm>
                <a:off x="2721429" y="3276600"/>
                <a:ext cx="6487885" cy="3684920"/>
              </a:xfrm>
              <a:prstGeom prst="rect">
                <a:avLst/>
              </a:prstGeom>
              <a:noFill/>
            </p:spPr>
            <p:txBody>
              <a:bodyPr wrap="square" rtlCol="0">
                <a:spAutoFit/>
              </a:bodyPr>
              <a:lstStyle/>
              <a:p>
                <a:pPr algn="ctr"/>
                <a:r>
                  <a:rPr lang="en-US" sz="3600" b="0" i="0" dirty="0">
                    <a:solidFill>
                      <a:srgbClr val="FF0000"/>
                    </a:solidFill>
                    <a:effectLst/>
                    <a:latin typeface="Cambria" panose="02040503050406030204" pitchFamily="18" charset="0"/>
                    <a:ea typeface="Cambria" panose="02040503050406030204" pitchFamily="18" charset="0"/>
                  </a:rPr>
                  <a:t>Đổi 1 dm = 10 cm</a:t>
                </a: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i="1">
                            <a:solidFill>
                              <a:srgbClr val="FF0000"/>
                            </a:solidFill>
                            <a:latin typeface="Cambria Math" panose="02040503050406030204" pitchFamily="18" charset="0"/>
                          </a:rPr>
                        </m:ctrlPr>
                      </m:fPr>
                      <m:num>
                        <m:d>
                          <m:dPr>
                            <m:ctrlPr>
                              <a:rPr lang="en-US" sz="3600" i="1">
                                <a:solidFill>
                                  <a:srgbClr val="FF0000"/>
                                </a:solidFill>
                                <a:latin typeface="Cambria Math" panose="02040503050406030204" pitchFamily="18" charset="0"/>
                              </a:rPr>
                            </m:ctrlPr>
                          </m:dPr>
                          <m:e>
                            <m:r>
                              <a:rPr lang="en-US" sz="3600" b="0" i="1" smtClean="0">
                                <a:solidFill>
                                  <a:srgbClr val="FF0000"/>
                                </a:solidFill>
                                <a:latin typeface="Cambria Math" panose="02040503050406030204" pitchFamily="18" charset="0"/>
                              </a:rPr>
                              <m:t>25</m:t>
                            </m:r>
                            <m:r>
                              <a:rPr lang="en-US" sz="3600" i="1">
                                <a:solidFill>
                                  <a:srgbClr val="FF0000"/>
                                </a:solidFill>
                                <a:latin typeface="Cambria Math" panose="02040503050406030204" pitchFamily="18" charset="0"/>
                              </a:rPr>
                              <m:t>+15</m:t>
                            </m:r>
                          </m:e>
                        </m:d>
                        <m:r>
                          <a:rPr lang="en-US" sz="3600" i="1">
                            <a:solidFill>
                              <a:srgbClr val="FF0000"/>
                            </a:solidFill>
                            <a:latin typeface="Cambria Math" panose="02040503050406030204" pitchFamily="18" charset="0"/>
                          </a:rPr>
                          <m:t>𝑥</m:t>
                        </m:r>
                        <m:r>
                          <a:rPr lang="en-US" sz="3600" b="0" i="1" smtClean="0">
                            <a:solidFill>
                              <a:srgbClr val="FF0000"/>
                            </a:solidFill>
                            <a:latin typeface="Cambria Math" panose="02040503050406030204" pitchFamily="18" charset="0"/>
                          </a:rPr>
                          <m:t> </m:t>
                        </m:r>
                        <m:r>
                          <a:rPr lang="en-US" sz="3600" b="0" i="1" dirty="0" smtClean="0">
                            <a:solidFill>
                              <a:srgbClr val="FF0000"/>
                            </a:solidFill>
                            <a:latin typeface="Cambria Math" panose="02040503050406030204" pitchFamily="18" charset="0"/>
                            <a:ea typeface="Cambria" panose="02040503050406030204" pitchFamily="18" charset="0"/>
                          </a:rPr>
                          <m:t>1</m:t>
                        </m:r>
                        <m:r>
                          <a:rPr lang="en-US" sz="3600" i="1">
                            <a:solidFill>
                              <a:srgbClr val="FF0000"/>
                            </a:solidFill>
                            <a:latin typeface="Cambria Math" panose="02040503050406030204" pitchFamily="18" charset="0"/>
                          </a:rPr>
                          <m:t>0</m:t>
                        </m:r>
                      </m:num>
                      <m:den>
                        <m:r>
                          <a:rPr lang="en-US" sz="3600" i="1">
                            <a:solidFill>
                              <a:srgbClr val="FF0000"/>
                            </a:solidFill>
                            <a:latin typeface="Cambria Math" panose="02040503050406030204" pitchFamily="18" charset="0"/>
                          </a:rPr>
                          <m:t>2</m:t>
                        </m:r>
                      </m:den>
                    </m:f>
                    <m:r>
                      <a:rPr lang="en-US" sz="3600" i="1">
                        <a:solidFill>
                          <a:srgbClr val="FF0000"/>
                        </a:solidFill>
                        <a:latin typeface="Cambria Math" panose="02040503050406030204" pitchFamily="18" charset="0"/>
                      </a:rPr>
                      <m:t> </m:t>
                    </m:r>
                  </m:oMath>
                </a14:m>
                <a:r>
                  <a:rPr lang="en-US" sz="3600" b="0" i="0" dirty="0">
                    <a:solidFill>
                      <a:srgbClr val="FF0000"/>
                    </a:solidFill>
                    <a:effectLst/>
                    <a:latin typeface="Cambria" panose="02040503050406030204" pitchFamily="18" charset="0"/>
                    <a:ea typeface="Cambria" panose="02040503050406030204" pitchFamily="18" charset="0"/>
                  </a:rPr>
                  <a:t> = 200 </a:t>
                </a:r>
                <a:r>
                  <a:rPr lang="en-US" sz="3600" dirty="0">
                    <a:solidFill>
                      <a:srgbClr val="FF0000"/>
                    </a:solidFill>
                    <a:latin typeface="Cambria" panose="02040503050406030204" pitchFamily="18" charset="0"/>
                    <a:ea typeface="Cambria" panose="02040503050406030204" pitchFamily="18" charset="0"/>
                  </a:rPr>
                  <a:t>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p>
              <a:p>
                <a:pPr algn="ct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200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 2 dm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2 dm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a:t>
                </a:r>
              </a:p>
              <a:p>
                <a:endParaRPr lang="en-US" sz="36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E4253EBA-FB0B-A79F-B07D-171BB7E737D5}"/>
                  </a:ext>
                </a:extLst>
              </p:cNvPr>
              <p:cNvSpPr txBox="1">
                <a:spLocks noRot="1" noChangeAspect="1" noMove="1" noResize="1" noEditPoints="1" noAdjustHandles="1" noChangeArrowheads="1" noChangeShapeType="1" noTextEdit="1"/>
              </p:cNvSpPr>
              <p:nvPr/>
            </p:nvSpPr>
            <p:spPr>
              <a:xfrm>
                <a:off x="2721429" y="3276600"/>
                <a:ext cx="6487885" cy="3684920"/>
              </a:xfrm>
              <a:prstGeom prst="rect">
                <a:avLst/>
              </a:prstGeom>
              <a:blipFill>
                <a:blip r:embed="rId2"/>
                <a:stretch>
                  <a:fillRect t="-2649"/>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DAAD201-F186-03FD-545C-5009C45BCE50}"/>
              </a:ext>
            </a:extLst>
          </p:cNvPr>
          <p:cNvSpPr/>
          <p:nvPr/>
        </p:nvSpPr>
        <p:spPr>
          <a:xfrm>
            <a:off x="7206344" y="2231572"/>
            <a:ext cx="533400" cy="576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138773"/>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cs typeface="Arial" panose="020B0604020202020204" pitchFamily="34" charset="0"/>
              </a:rPr>
              <a:t>Tính diện tích con thuyền như hình dưới đây, biết rằng mỗi ô vuông có cạnh dài 1 cm.</a:t>
            </a:r>
            <a:endParaRPr kumimoji="0" lang="fr-FR"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2B25852E-E1BB-7181-766D-32530699E28A}"/>
              </a:ext>
            </a:extLst>
          </p:cNvPr>
          <p:cNvPicPr>
            <a:picLocks noChangeAspect="1"/>
          </p:cNvPicPr>
          <p:nvPr/>
        </p:nvPicPr>
        <p:blipFill>
          <a:blip r:embed="rId2"/>
          <a:stretch>
            <a:fillRect/>
          </a:stretch>
        </p:blipFill>
        <p:spPr>
          <a:xfrm>
            <a:off x="6350982" y="2307771"/>
            <a:ext cx="5330750" cy="2990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EB8908-2A7F-31CB-B612-9EEF3CA5555D}"/>
                  </a:ext>
                </a:extLst>
              </p:cNvPr>
              <p:cNvSpPr txBox="1"/>
              <p:nvPr/>
            </p:nvSpPr>
            <p:spPr>
              <a:xfrm>
                <a:off x="511627" y="2008180"/>
                <a:ext cx="6096000" cy="3945696"/>
              </a:xfrm>
              <a:prstGeom prst="rect">
                <a:avLst/>
              </a:prstGeom>
              <a:noFill/>
            </p:spPr>
            <p:txBody>
              <a:bodyPr wrap="square">
                <a:spAutoFit/>
              </a:bodyPr>
              <a:lstStyle/>
              <a:p>
                <a:pPr algn="ctr"/>
                <a:r>
                  <a:rPr lang="en-US" sz="2800" b="0" i="0" dirty="0">
                    <a:solidFill>
                      <a:srgbClr val="FF0000"/>
                    </a:solidFill>
                    <a:effectLst/>
                    <a:latin typeface="Cambria" panose="02040503050406030204" pitchFamily="18" charset="0"/>
                    <a:ea typeface="Cambria" panose="02040503050406030204" pitchFamily="18" charset="0"/>
                  </a:rPr>
                  <a:t>Diện tích tam giác màu đỏ bằng diện tích tam giác màu cam và bằng</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r>
                          <a:rPr lang="en-US" sz="2800" b="0" i="1" smtClean="0">
                            <a:solidFill>
                              <a:srgbClr val="FF0000"/>
                            </a:solidFill>
                            <a:effectLst/>
                            <a:latin typeface="Cambria Math" panose="02040503050406030204" pitchFamily="18" charset="0"/>
                          </a:rPr>
                          <m:t>(3 </m:t>
                        </m:r>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4)</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6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thang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d>
                          <m:dPr>
                            <m:ctrlPr>
                              <a:rPr lang="en-US" sz="2800" b="0" i="1" smtClean="0">
                                <a:solidFill>
                                  <a:srgbClr val="FF0000"/>
                                </a:solidFill>
                                <a:effectLst/>
                                <a:latin typeface="Cambria Math" panose="02040503050406030204" pitchFamily="18" charset="0"/>
                              </a:rPr>
                            </m:ctrlPr>
                          </m:dPr>
                          <m:e>
                            <m:r>
                              <a:rPr lang="en-US" sz="2800" b="0" i="1" smtClean="0">
                                <a:solidFill>
                                  <a:srgbClr val="FF0000"/>
                                </a:solidFill>
                                <a:effectLst/>
                                <a:latin typeface="Cambria Math" panose="02040503050406030204" pitchFamily="18" charset="0"/>
                              </a:rPr>
                              <m:t>11+ 5</m:t>
                            </m:r>
                          </m:e>
                        </m:d>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3</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24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con </a:t>
                </a:r>
                <a:r>
                  <a:rPr lang="en-US" sz="2800" b="0" i="0" dirty="0" err="1">
                    <a:solidFill>
                      <a:srgbClr val="FF0000"/>
                    </a:solidFill>
                    <a:effectLst/>
                    <a:latin typeface="Cambria" panose="02040503050406030204" pitchFamily="18" charset="0"/>
                    <a:ea typeface="Cambria" panose="02040503050406030204" pitchFamily="18" charset="0"/>
                  </a:rPr>
                  <a:t>thuyền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6 + 6 + 24 = 36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36 cm</a:t>
                </a:r>
                <a:r>
                  <a:rPr lang="en-US" sz="2800" b="0" i="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E5EB8908-2A7F-31CB-B612-9EEF3CA5555D}"/>
                  </a:ext>
                </a:extLst>
              </p:cNvPr>
              <p:cNvSpPr txBox="1">
                <a:spLocks noRot="1" noChangeAspect="1" noMove="1" noResize="1" noEditPoints="1" noAdjustHandles="1" noChangeArrowheads="1" noChangeShapeType="1" noTextEdit="1"/>
              </p:cNvSpPr>
              <p:nvPr/>
            </p:nvSpPr>
            <p:spPr>
              <a:xfrm>
                <a:off x="511627" y="2008180"/>
                <a:ext cx="6096000" cy="3945696"/>
              </a:xfrm>
              <a:prstGeom prst="rect">
                <a:avLst/>
              </a:prstGeom>
              <a:blipFill>
                <a:blip r:embed="rId3"/>
                <a:stretch>
                  <a:fillRect t="-1543" r="-900" b="-3241"/>
                </a:stretch>
              </a:blipFill>
            </p:spPr>
            <p:txBody>
              <a:bodyPr/>
              <a:lstStyle/>
              <a:p>
                <a:r>
                  <a:rPr lang="en-US">
                    <a:noFill/>
                  </a:rPr>
                  <a:t> </a:t>
                </a:r>
              </a:p>
            </p:txBody>
          </p:sp>
        </mc:Fallback>
      </mc:AlternateContent>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200329"/>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Một mảnh đất dạng hình thang có độ dài hai đáy là 35 m và 15 m, chiều cao là 20 m. Tính số tiền mua cỏ để vừa đủ phủ kín mảnh đất đó, biết rằng mỗi mét vuông cỏ có giá tiền là 45 000 đồng.</a:t>
            </a:r>
            <a:endParaRPr kumimoji="0" lang="fr-FR"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4</a:t>
              </a:r>
            </a:p>
          </p:txBody>
        </p:sp>
      </p:grpSp>
      <p:pic>
        <p:nvPicPr>
          <p:cNvPr id="8" name="Picture 7">
            <a:extLst>
              <a:ext uri="{FF2B5EF4-FFF2-40B4-BE49-F238E27FC236}">
                <a16:creationId xmlns:a16="http://schemas.microsoft.com/office/drawing/2014/main" id="{8A1E49C3-EA74-C093-AB80-23F9828DC078}"/>
              </a:ext>
            </a:extLst>
          </p:cNvPr>
          <p:cNvPicPr>
            <a:picLocks noChangeAspect="1"/>
          </p:cNvPicPr>
          <p:nvPr/>
        </p:nvPicPr>
        <p:blipFill>
          <a:blip r:embed="rId2"/>
          <a:stretch>
            <a:fillRect/>
          </a:stretch>
        </p:blipFill>
        <p:spPr>
          <a:xfrm>
            <a:off x="6933562" y="1932749"/>
            <a:ext cx="4682134" cy="27312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9FE213-8632-3A02-E3AF-021A28E52867}"/>
                  </a:ext>
                </a:extLst>
              </p:cNvPr>
              <p:cNvSpPr txBox="1"/>
              <p:nvPr/>
            </p:nvSpPr>
            <p:spPr>
              <a:xfrm>
                <a:off x="751115" y="2286000"/>
                <a:ext cx="6487885" cy="3315588"/>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Diện tích mảnh đất là:</a:t>
                </a:r>
                <a:endParaRPr lang="en-US" sz="3600" b="0" i="1"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35+15</m:t>
                            </m:r>
                          </m:e>
                        </m:d>
                        <m:r>
                          <a:rPr lang="en-US" sz="3600" b="0" i="1" smtClean="0">
                            <a:solidFill>
                              <a:srgbClr val="FF0000"/>
                            </a:solidFill>
                            <a:effectLst/>
                            <a:latin typeface="Cambria Math" panose="02040503050406030204" pitchFamily="18" charset="0"/>
                          </a:rPr>
                          <m:t> </m:t>
                        </m:r>
                        <m:r>
                          <a:rPr lang="en-US" sz="3600" b="0" i="1" smtClean="0">
                            <a:solidFill>
                              <a:srgbClr val="FF0000"/>
                            </a:solidFill>
                            <a:effectLst/>
                            <a:latin typeface="Cambria Math" panose="02040503050406030204" pitchFamily="18" charset="0"/>
                          </a:rPr>
                          <m:t>𝑥</m:t>
                        </m:r>
                        <m:r>
                          <a:rPr lang="en-US" sz="3600" b="0" i="1" smtClean="0">
                            <a:solidFill>
                              <a:srgbClr val="FF0000"/>
                            </a:solidFill>
                            <a:effectLst/>
                            <a:latin typeface="Cambria Math" panose="02040503050406030204" pitchFamily="18" charset="0"/>
                          </a:rPr>
                          <m:t> 20</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 500 </a:t>
                </a:r>
                <a:r>
                  <a:rPr lang="en-US" sz="3600" dirty="0">
                    <a:solidFill>
                      <a:srgbClr val="FF0000"/>
                    </a:solidFill>
                    <a:latin typeface="Cambria" panose="02040503050406030204" pitchFamily="18" charset="0"/>
                    <a:ea typeface="Cambria" panose="02040503050406030204" pitchFamily="18" charset="0"/>
                  </a:rPr>
                  <a:t>(m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  </a:t>
                </a: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mảnh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45 000 × 500 = 22 500 000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22 500 000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019FE213-8632-3A02-E3AF-021A28E52867}"/>
                  </a:ext>
                </a:extLst>
              </p:cNvPr>
              <p:cNvSpPr txBox="1">
                <a:spLocks noRot="1" noChangeAspect="1" noMove="1" noResize="1" noEditPoints="1" noAdjustHandles="1" noChangeArrowheads="1" noChangeShapeType="1" noTextEdit="1"/>
              </p:cNvSpPr>
              <p:nvPr/>
            </p:nvSpPr>
            <p:spPr>
              <a:xfrm>
                <a:off x="751115" y="2286000"/>
                <a:ext cx="6487885" cy="3315588"/>
              </a:xfrm>
              <a:prstGeom prst="rect">
                <a:avLst/>
              </a:prstGeom>
              <a:blipFill>
                <a:blip r:embed="rId3"/>
                <a:stretch>
                  <a:fillRect t="-2757" r="-1878" b="-4044"/>
                </a:stretch>
              </a:blipFill>
            </p:spPr>
            <p:txBody>
              <a:bodyPr/>
              <a:lstStyle/>
              <a:p>
                <a:r>
                  <a:rPr lang="en-US">
                    <a:noFill/>
                  </a:rPr>
                  <a:t> </a:t>
                </a:r>
              </a:p>
            </p:txBody>
          </p:sp>
        </mc:Fallback>
      </mc:AlternateContent>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4" action="ppaction://hlinksldjump"/>
          </p:cNvPr>
          <p:cNvPicPr>
            <a:picLocks noChangeAspect="1"/>
          </p:cNvPicPr>
          <p:nvPr/>
        </p:nvPicPr>
        <p:blipFill>
          <a:blip r:embed="rId9">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1922916"/>
            <a:chOff x="714103" y="248194"/>
            <a:chExt cx="10763795" cy="1267097"/>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034321"/>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white"/>
                  </a:solidFill>
                  <a:latin typeface="UTM Avo" panose="02040603050506020204" pitchFamily="18" charset="0"/>
                  <a:cs typeface="Times New Roman" panose="02020603050405020304" pitchFamily="18" charset="0"/>
                </a:rPr>
                <a:t>Các</a:t>
              </a:r>
              <a:r>
                <a:rPr lang="en-US" sz="3200" b="1" dirty="0">
                  <a:solidFill>
                    <a:prstClr val="white"/>
                  </a:solidFill>
                  <a:latin typeface="UTM Avo" panose="02040603050506020204" pitchFamily="18" charset="0"/>
                  <a:cs typeface="Times New Roman" panose="02020603050405020304" pitchFamily="18" charset="0"/>
                </a:rPr>
                <a:t> </a:t>
              </a:r>
              <a:r>
                <a:rPr lang="en-US" sz="3200" b="1" dirty="0" err="1">
                  <a:solidFill>
                    <a:prstClr val="white"/>
                  </a:solidFill>
                  <a:latin typeface="UTM Avo" panose="02040603050506020204" pitchFamily="18" charset="0"/>
                  <a:cs typeface="Times New Roman" panose="02020603050405020304" pitchFamily="18" charset="0"/>
                </a:rPr>
                <a:t>bạn</a:t>
              </a:r>
              <a:r>
                <a:rPr lang="en-US" sz="3200" b="1" dirty="0">
                  <a:solidFill>
                    <a:prstClr val="white"/>
                  </a:solidFill>
                  <a:latin typeface="UTM Avo" panose="02040603050506020204" pitchFamily="18" charset="0"/>
                  <a:cs typeface="Times New Roman" panose="02020603050405020304" pitchFamily="18" charset="0"/>
                </a:rPr>
                <a:t> </a:t>
              </a:r>
              <a:r>
                <a:rPr lang="en-US" sz="3200" b="1" dirty="0" err="1">
                  <a:solidFill>
                    <a:prstClr val="white"/>
                  </a:solidFill>
                  <a:latin typeface="UTM Avo" panose="02040603050506020204" pitchFamily="18" charset="0"/>
                  <a:cs typeface="Times New Roman" panose="02020603050405020304" pitchFamily="18" charset="0"/>
                </a:rPr>
                <a:t>ơi</a:t>
              </a:r>
              <a:r>
                <a:rPr lang="en-US" sz="3200" b="1" dirty="0">
                  <a:solidFill>
                    <a:prstClr val="white"/>
                  </a:solidFill>
                  <a:latin typeface="UTM Avo" panose="02040603050506020204" pitchFamily="18" charset="0"/>
                  <a:cs typeface="Times New Roman" panose="02020603050405020304" pitchFamily="18" charset="0"/>
                </a:rPr>
                <a:t>, </a:t>
              </a:r>
              <a:r>
                <a:rPr lang="en-US" sz="3200" b="1" dirty="0" err="1">
                  <a:solidFill>
                    <a:prstClr val="white"/>
                  </a:solidFill>
                  <a:latin typeface="UTM Avo" panose="02040603050506020204" pitchFamily="18" charset="0"/>
                  <a:cs typeface="Times New Roman" panose="02020603050405020304" pitchFamily="18" charset="0"/>
                </a:rPr>
                <a:t>chúng</a:t>
              </a:r>
              <a:r>
                <a:rPr lang="en-US" sz="3200" b="1" dirty="0">
                  <a:solidFill>
                    <a:prstClr val="white"/>
                  </a:solidFill>
                  <a:latin typeface="UTM Avo" panose="02040603050506020204" pitchFamily="18" charset="0"/>
                  <a:cs typeface="Times New Roman" panose="02020603050405020304" pitchFamily="18" charset="0"/>
                </a:rPr>
                <a:t> ta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BB8E3-947F-1148-1239-5E3659CFF44C}"/>
            </a:ext>
          </a:extLst>
        </p:cNvPr>
        <p:cNvGrpSpPr/>
        <p:nvPr/>
      </p:nvGrpSpPr>
      <p:grpSpPr>
        <a:xfrm>
          <a:off x="0" y="0"/>
          <a:ext cx="0" cy="0"/>
          <a:chOff x="0" y="0"/>
          <a:chExt cx="0" cy="0"/>
        </a:xfrm>
      </p:grpSpPr>
      <p:pic>
        <p:nvPicPr>
          <p:cNvPr id="10" name="Picture 9">
            <a:hlinkClick r:id="rId7" action="ppaction://hlinksldjump"/>
            <a:extLst>
              <a:ext uri="{FF2B5EF4-FFF2-40B4-BE49-F238E27FC236}">
                <a16:creationId xmlns:a16="http://schemas.microsoft.com/office/drawing/2014/main" id="{C48DA4FF-ECBA-7C08-C40F-D883D83F019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31" name="Câu hỏi">
            <a:extLst>
              <a:ext uri="{FF2B5EF4-FFF2-40B4-BE49-F238E27FC236}">
                <a16:creationId xmlns:a16="http://schemas.microsoft.com/office/drawing/2014/main" id="{BB2AB80F-AFF2-60B5-9C6A-4E86A461C182}"/>
              </a:ext>
            </a:extLst>
          </p:cNvPr>
          <p:cNvGrpSpPr/>
          <p:nvPr/>
        </p:nvGrpSpPr>
        <p:grpSpPr>
          <a:xfrm>
            <a:off x="857795" y="165602"/>
            <a:ext cx="11062551" cy="2021800"/>
            <a:chOff x="857795" y="165602"/>
            <a:chExt cx="11062551" cy="2021800"/>
          </a:xfrm>
        </p:grpSpPr>
        <p:sp>
          <p:nvSpPr>
            <p:cNvPr id="34" name="Rectangle 33">
              <a:extLst>
                <a:ext uri="{FF2B5EF4-FFF2-40B4-BE49-F238E27FC236}">
                  <a16:creationId xmlns:a16="http://schemas.microsoft.com/office/drawing/2014/main" id="{003CCF39-F0F2-1828-558F-5088442160F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Cảm</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ơn</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đã</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vui</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bổ</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733"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ích</a:t>
              </a:r>
              <a:r>
                <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sp>
          <p:nvSpPr>
            <p:cNvPr id="33" name="Rectangle 32">
              <a:extLst>
                <a:ext uri="{FF2B5EF4-FFF2-40B4-BE49-F238E27FC236}">
                  <a16:creationId xmlns:a16="http://schemas.microsoft.com/office/drawing/2014/main" id="{FEC8A8F7-4873-F77E-934D-EE7FFA11DFB7}"/>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19A74F3C-C636-9562-6E90-10C1169EE381}"/>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E481A5E8-D797-9CBE-BED7-9CE7180284D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6D2F38EF-9BFB-C1A8-CBC3-5C6B08588B6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48B49013-3BA9-F140-7232-59C990CD35A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0702949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par>
                                <p:cTn id="13" presetID="2" presetClass="mediacall" presetSubtype="0" fill="hold" nodeType="withEffect">
                                  <p:stCondLst>
                                    <p:cond delay="0"/>
                                  </p:stCondLst>
                                  <p:childTnLst>
                                    <p:cmd type="call" cmd="togglePause">
                                      <p:cBhvr>
                                        <p:cTn id="14"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7"/>
                </p:tgtEl>
              </p:cMediaNode>
            </p:audio>
            <p:audio>
              <p:cMediaNode vol="80000">
                <p:cTn id="16" fill="hold" display="0">
                  <p:stCondLst>
                    <p:cond delay="indefinite"/>
                  </p:stCondLst>
                  <p:endCondLst>
                    <p:cond evt="onStopAudio" delay="0">
                      <p:tgtEl>
                        <p:sldTgt/>
                      </p:tgtEl>
                    </p:cond>
                  </p:endCondLst>
                </p:cTn>
                <p:tgtEl>
                  <p:spTgt spid="38"/>
                </p:tgtEl>
              </p:cMediaNode>
            </p:audio>
            <p:audio>
              <p:cMediaNode vol="80000">
                <p:cTn id="17" fill="hold" display="0">
                  <p:stCondLst>
                    <p:cond delay="indefinite"/>
                  </p:stCondLst>
                  <p:endCondLst>
                    <p:cond evt="onStopAudio" delay="0">
                      <p:tgtEl>
                        <p:sldTgt/>
                      </p:tgtEl>
                    </p:cond>
                  </p:endCondLst>
                </p:cTn>
                <p:tgtEl>
                  <p:spTgt spid="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03" y="-74584"/>
            <a:ext cx="2778847" cy="2837475"/>
          </a:xfrm>
          <a:prstGeom prst="rect">
            <a:avLst/>
          </a:prstGeom>
        </p:spPr>
      </p:pic>
      <p:pic>
        <p:nvPicPr>
          <p:cNvPr id="4" name="Picture 3">
            <a:extLst>
              <a:ext uri="{FF2B5EF4-FFF2-40B4-BE49-F238E27FC236}">
                <a16:creationId xmlns:a16="http://schemas.microsoft.com/office/drawing/2014/main" id="{CF560451-30CB-0D64-25B7-52B7DC725C04}"/>
              </a:ext>
            </a:extLst>
          </p:cNvPr>
          <p:cNvPicPr>
            <a:picLocks noChangeAspect="1"/>
          </p:cNvPicPr>
          <p:nvPr/>
        </p:nvPicPr>
        <p:blipFill>
          <a:blip r:embed="rId4"/>
          <a:stretch>
            <a:fillRect/>
          </a:stretch>
        </p:blipFill>
        <p:spPr>
          <a:xfrm>
            <a:off x="9511578" y="539723"/>
            <a:ext cx="2292295" cy="1072989"/>
          </a:xfrm>
          <a:prstGeom prst="rect">
            <a:avLst/>
          </a:prstGeom>
        </p:spPr>
      </p:pic>
      <p:sp>
        <p:nvSpPr>
          <p:cNvPr id="2" name="TextBox 1">
            <a:extLst>
              <a:ext uri="{FF2B5EF4-FFF2-40B4-BE49-F238E27FC236}">
                <a16:creationId xmlns:a16="http://schemas.microsoft.com/office/drawing/2014/main" id="{0F7BF5EB-5231-9AF4-A53C-2F40B0B4F53F}"/>
              </a:ext>
            </a:extLst>
          </p:cNvPr>
          <p:cNvSpPr txBox="1"/>
          <p:nvPr/>
        </p:nvSpPr>
        <p:spPr>
          <a:xfrm>
            <a:off x="2696068" y="1187777"/>
            <a:ext cx="5118756" cy="1754326"/>
          </a:xfrm>
          <a:prstGeom prst="rect">
            <a:avLst/>
          </a:prstGeom>
          <a:noFill/>
        </p:spPr>
        <p:txBody>
          <a:bodyPr wrap="square" rtlCol="0">
            <a:spAutoFit/>
          </a:bodyPr>
          <a:lstStyle/>
          <a:p>
            <a:r>
              <a:rPr lang="en-US" sz="3600" b="1" dirty="0">
                <a:solidFill>
                  <a:srgbClr val="FF0000"/>
                </a:solidFill>
              </a:rPr>
              <a:t>          HÌNH THANG. </a:t>
            </a:r>
          </a:p>
          <a:p>
            <a:r>
              <a:rPr lang="en-US" sz="3600" b="1" dirty="0">
                <a:solidFill>
                  <a:srgbClr val="FF0000"/>
                </a:solidFill>
              </a:rPr>
              <a:t>DIỆN TÍCH HÌNH THANG</a:t>
            </a:r>
          </a:p>
          <a:p>
            <a:r>
              <a:rPr lang="en-US" sz="3600" b="1" dirty="0">
                <a:solidFill>
                  <a:srgbClr val="FF0000"/>
                </a:solidFill>
              </a:rPr>
              <a:t>               ( </a:t>
            </a:r>
            <a:r>
              <a:rPr lang="en-US" sz="3600" b="1" dirty="0" err="1">
                <a:solidFill>
                  <a:srgbClr val="FF0000"/>
                </a:solidFill>
              </a:rPr>
              <a:t>Tiết</a:t>
            </a:r>
            <a:r>
              <a:rPr lang="en-US" sz="3600" b="1" dirty="0">
                <a:solidFill>
                  <a:srgbClr val="FF0000"/>
                </a:solidFill>
              </a:rPr>
              <a:t> 4)</a:t>
            </a:r>
          </a:p>
        </p:txBody>
      </p:sp>
    </p:spTree>
    <p:extLst>
      <p:ext uri="{BB962C8B-B14F-4D97-AF65-F5344CB8AC3E}">
        <p14:creationId xmlns:p14="http://schemas.microsoft.com/office/powerpoint/2010/main" val="1286788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5"/>
          <a:stretch>
            <a:fillRect/>
          </a:stretch>
        </p:blipFill>
        <p:spPr>
          <a:xfrm>
            <a:off x="1654449" y="1285190"/>
            <a:ext cx="4115157" cy="4505334"/>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1256</TotalTime>
  <Words>445</Words>
  <Application>Microsoft Office PowerPoint</Application>
  <PresentationFormat>Widescreen</PresentationFormat>
  <Paragraphs>63</Paragraphs>
  <Slides>14</Slides>
  <Notes>6</Notes>
  <HiddenSlides>0</HiddenSlides>
  <MMClips>13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14</vt:i4>
      </vt:variant>
    </vt:vector>
  </HeadingPairs>
  <TitlesOfParts>
    <vt:vector size="30" baseType="lpstr">
      <vt:lpstr>宋体</vt:lpstr>
      <vt:lpstr>#9Slide05 Aphrodite Pro</vt:lpstr>
      <vt:lpstr>#9Slide05 Bodega Script</vt:lpstr>
      <vt:lpstr>#9Slide07 Altus</vt:lpstr>
      <vt:lpstr>#9Slide07 HoneyCream</vt:lpstr>
      <vt:lpstr>#9Slide07 SVNZiclets</vt:lpstr>
      <vt:lpstr>Arial</vt:lpstr>
      <vt:lpstr>Calibri</vt:lpstr>
      <vt:lpstr>Calibri Light</vt:lpstr>
      <vt:lpstr>Cambria</vt:lpstr>
      <vt:lpstr>Cambria Math</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28</cp:revision>
  <dcterms:created xsi:type="dcterms:W3CDTF">2023-12-15T11:40:22Z</dcterms:created>
  <dcterms:modified xsi:type="dcterms:W3CDTF">2025-04-10T07:09:20Z</dcterms:modified>
  <cp:category>9Slide.vn</cp:category>
</cp:coreProperties>
</file>