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6"/>
  </p:notesMasterIdLst>
  <p:sldIdLst>
    <p:sldId id="257" r:id="rId3"/>
    <p:sldId id="284" r:id="rId4"/>
    <p:sldId id="288" r:id="rId5"/>
    <p:sldId id="287" r:id="rId6"/>
    <p:sldId id="286" r:id="rId7"/>
    <p:sldId id="283" r:id="rId8"/>
    <p:sldId id="260" r:id="rId9"/>
    <p:sldId id="262" r:id="rId10"/>
    <p:sldId id="264" r:id="rId11"/>
    <p:sldId id="289" r:id="rId12"/>
    <p:sldId id="290" r:id="rId13"/>
    <p:sldId id="268" r:id="rId14"/>
    <p:sldId id="269" r:id="rId15"/>
    <p:sldId id="270" r:id="rId16"/>
    <p:sldId id="265" r:id="rId17"/>
    <p:sldId id="291" r:id="rId18"/>
    <p:sldId id="292" r:id="rId19"/>
    <p:sldId id="271" r:id="rId20"/>
    <p:sldId id="272" r:id="rId21"/>
    <p:sldId id="273" r:id="rId22"/>
    <p:sldId id="274" r:id="rId23"/>
    <p:sldId id="275" r:id="rId24"/>
    <p:sldId id="276" r:id="rId25"/>
    <p:sldId id="293" r:id="rId26"/>
    <p:sldId id="277" r:id="rId27"/>
    <p:sldId id="278" r:id="rId28"/>
    <p:sldId id="279" r:id="rId29"/>
    <p:sldId id="280" r:id="rId30"/>
    <p:sldId id="281" r:id="rId31"/>
    <p:sldId id="294" r:id="rId32"/>
    <p:sldId id="295" r:id="rId33"/>
    <p:sldId id="296" r:id="rId34"/>
    <p:sldId id="282" r:id="rId35"/>
  </p:sldIdLst>
  <p:sldSz cx="12192000" cy="6858000"/>
  <p:notesSz cx="6858000" cy="9144000"/>
  <p:embeddedFontLst>
    <p:embeddedFont>
      <p:font typeface="Cambria" panose="02040503050406030204" pitchFamily="18" charset="0"/>
      <p:regular r:id="rId37"/>
      <p:bold r:id="rId38"/>
      <p:italic r:id="rId39"/>
      <p:boldItalic r:id="rId40"/>
    </p:embeddedFont>
    <p:embeddedFont>
      <p:font typeface="#9Slide07 SVNDessert Menu Scrip" panose="020B0604020202020204" charset="0"/>
      <p:regular r:id="rId41"/>
    </p:embeddedFont>
    <p:embeddedFont>
      <p:font typeface="Calibri" panose="020F0502020204030204" pitchFamily="34" charset="0"/>
      <p:regular r:id="rId42"/>
      <p:bold r:id="rId43"/>
      <p:italic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6699"/>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ABAD8-C2B5-4023-88C5-14F5D44F969E}"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56A71-B7D5-403C-8AB9-D9D149BA4D1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56D7289-88BD-4809-8E95-74F4C292A48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9" name="Rectangle: Single Corner Snipped 8"/>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6D7289-88BD-4809-8E95-74F4C292A48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56D7289-88BD-4809-8E95-74F4C292A483}"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56D7289-88BD-4809-8E95-74F4C292A483}" type="datetimeFigureOut">
              <a:rPr lang="vi-VN" smtClean="0"/>
              <a:t>10/04/2025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56D7289-88BD-4809-8E95-74F4C292A483}" type="datetimeFigureOut">
              <a:rPr lang="vi-VN" smtClean="0"/>
              <a:t>10/04/2025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D7289-88BD-4809-8E95-74F4C292A483}" type="datetimeFigureOut">
              <a:rPr lang="vi-VN" smtClean="0"/>
              <a:t>10/04/2025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6D7289-88BD-4809-8E95-74F4C292A483}"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6D7289-88BD-4809-8E95-74F4C292A483}"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8F2B2E-DED0-4299-A80A-DDFB4B309677}"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10/04/2025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sv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sv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6" name="Picture 5"/>
          <p:cNvPicPr>
            <a:picLocks noChangeAspect="1"/>
          </p:cNvPicPr>
          <p:nvPr/>
        </p:nvPicPr>
        <p:blipFill>
          <a:blip r:embed="rId3"/>
          <a:stretch>
            <a:fillRect/>
          </a:stretch>
        </p:blipFill>
        <p:spPr>
          <a:xfrm>
            <a:off x="2434134" y="1365663"/>
            <a:ext cx="7654746" cy="18468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014984" y="1170432"/>
            <a:ext cx="594461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accent1"/>
                </a:solidFill>
                <a:latin typeface="Cambria" panose="02040503050406030204" pitchFamily="18" charset="0"/>
                <a:ea typeface="Cambria" panose="02040503050406030204" pitchFamily="18" charset="0"/>
              </a:rPr>
              <a:t>Lê-ô-nác-đô đa Vin-xi</a:t>
            </a:r>
            <a:endParaRPr lang="vi-VN" sz="44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p:cNvSpPr/>
          <p:nvPr/>
        </p:nvSpPr>
        <p:spPr>
          <a:xfrm>
            <a:off x="1014984" y="2513838"/>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năng</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lực</a:t>
            </a:r>
            <a:endParaRPr lang="vi-VN" sz="5400" b="1" dirty="0">
              <a:solidFill>
                <a:schemeClr val="accent1"/>
              </a:solidFill>
              <a:latin typeface="Cambria" panose="02040503050406030204" pitchFamily="18" charset="0"/>
              <a:ea typeface="Cambria" panose="02040503050406030204" pitchFamily="18" charset="0"/>
            </a:endParaRPr>
          </a:p>
        </p:txBody>
      </p:sp>
      <p:sp>
        <p:nvSpPr>
          <p:cNvPr id="10" name="Rectangle: Rounded Corners 9"/>
          <p:cNvSpPr/>
          <p:nvPr/>
        </p:nvSpPr>
        <p:spPr>
          <a:xfrm>
            <a:off x="1014984" y="4045540"/>
            <a:ext cx="495909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sự</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khổ</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công</a:t>
            </a:r>
            <a:endParaRPr lang="vi-VN" sz="5400" b="1" dirty="0">
              <a:solidFill>
                <a:schemeClr val="accent1"/>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2"/>
          <a:stretch>
            <a:fillRect/>
          </a:stretch>
        </p:blipFill>
        <p:spPr>
          <a:xfrm>
            <a:off x="7205040" y="77945"/>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76692" y="1927352"/>
            <a:ext cx="6099048" cy="3020568"/>
            <a:chOff x="430820" y="941832"/>
            <a:chExt cx="6099048" cy="4974336"/>
          </a:xfrm>
        </p:grpSpPr>
        <p:grpSp>
          <p:nvGrpSpPr>
            <p:cNvPr id="9" name="Group 8"/>
            <p:cNvGrpSpPr/>
            <p:nvPr/>
          </p:nvGrpSpPr>
          <p:grpSpPr>
            <a:xfrm>
              <a:off x="430820" y="941832"/>
              <a:ext cx="6019701" cy="4974336"/>
              <a:chOff x="1182623" y="1618488"/>
              <a:chExt cx="5157217" cy="4169664"/>
            </a:xfrm>
          </p:grpSpPr>
          <p:sp>
            <p:nvSpPr>
              <p:cNvPr id="11" name="Rectangle: Diagonal Corners Rounded 10"/>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p:cNvSpPr txBox="1"/>
            <p:nvPr/>
          </p:nvSpPr>
          <p:spPr>
            <a:xfrm>
              <a:off x="430820" y="1755080"/>
              <a:ext cx="6099048" cy="3213765"/>
            </a:xfrm>
            <a:prstGeom prst="rect">
              <a:avLst/>
            </a:prstGeom>
            <a:noFill/>
          </p:spPr>
          <p:txBody>
            <a:bodyPr wrap="square">
              <a:spAutoFit/>
            </a:bodyPr>
            <a:lstStyle/>
            <a:p>
              <a:pPr algn="ctr">
                <a:lnSpc>
                  <a:spcPct val="150000"/>
                </a:lnSpc>
              </a:pPr>
              <a:r>
                <a:rPr lang="vi-VN" sz="2800" dirty="0"/>
                <a:t>Nghe những lời nói đó, / L</a:t>
              </a:r>
              <a:r>
                <a:rPr lang="en-US" sz="2800" dirty="0"/>
                <a:t>ê</a:t>
              </a:r>
              <a:r>
                <a:rPr lang="vi-VN" sz="2800" dirty="0"/>
                <a:t>-ô-nác-đô bỗng hiểu ra mọi điều / và cảm nhận được sự khổ công của thầy.//</a:t>
              </a:r>
            </a:p>
          </p:txBody>
        </p:sp>
      </p:grpSp>
      <p:pic>
        <p:nvPicPr>
          <p:cNvPr id="13" name="Picture 12"/>
          <p:cNvPicPr>
            <a:picLocks noChangeAspect="1"/>
          </p:cNvPicPr>
          <p:nvPr/>
        </p:nvPicPr>
        <p:blipFill>
          <a:blip r:embed="rId2"/>
          <a:stretch>
            <a:fillRect/>
          </a:stretch>
        </p:blipFill>
        <p:spPr>
          <a:xfrm>
            <a:off x="7026440" y="237170"/>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p:cNvPicPr>
            <a:picLocks noChangeAspect="1"/>
          </p:cNvPicPr>
          <p:nvPr/>
        </p:nvPicPr>
        <p:blipFill>
          <a:blip r:embed="rId5"/>
          <a:stretch>
            <a:fillRect/>
          </a:stretch>
        </p:blipFill>
        <p:spPr>
          <a:xfrm>
            <a:off x="817162" y="2918910"/>
            <a:ext cx="6631746" cy="2139800"/>
          </a:xfrm>
          <a:prstGeom prst="rect">
            <a:avLst/>
          </a:prstGeom>
        </p:spPr>
      </p:pic>
      <p:sp>
        <p:nvSpPr>
          <p:cNvPr id="18" name="TextBox 17"/>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6"/>
          <a:stretch>
            <a:fillRect/>
          </a:stretch>
        </p:blipFill>
        <p:spPr>
          <a:xfrm>
            <a:off x="7178853" y="91322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7"/>
          <a:stretch>
            <a:fillRect/>
          </a:stretch>
        </p:blipFill>
        <p:spPr>
          <a:xfrm>
            <a:off x="406847" y="3045789"/>
            <a:ext cx="6888802" cy="2222742"/>
          </a:xfrm>
          <a:prstGeom prst="rect">
            <a:avLst/>
          </a:prstGeom>
        </p:spPr>
      </p:pic>
      <p:pic>
        <p:nvPicPr>
          <p:cNvPr id="6" name="Picture 5"/>
          <p:cNvPicPr>
            <a:picLocks noChangeAspect="1"/>
          </p:cNvPicPr>
          <p:nvPr/>
        </p:nvPicPr>
        <p:blipFill>
          <a:blip r:embed="rId8"/>
          <a:stretch>
            <a:fillRect/>
          </a:stretch>
        </p:blipFill>
        <p:spPr>
          <a:xfrm>
            <a:off x="7087413" y="71002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p:cNvPicPr>
            <a:picLocks noGrp="1" noChangeAspect="1"/>
          </p:cNvPicPr>
          <p:nvPr>
            <p:ph idx="1"/>
          </p:nvPr>
        </p:nvPicPr>
        <p:blipFill>
          <a:blip r:embed="rId3"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2" name="Picture 1"/>
          <p:cNvPicPr>
            <a:picLocks noChangeAspect="1"/>
          </p:cNvPicPr>
          <p:nvPr/>
        </p:nvPicPr>
        <p:blipFill>
          <a:blip r:embed="rId4"/>
          <a:stretch>
            <a:fillRect/>
          </a:stretch>
        </p:blipFill>
        <p:spPr>
          <a:xfrm>
            <a:off x="5444531" y="2814207"/>
            <a:ext cx="4919898" cy="2591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grpSp>
        <p:nvGrpSpPr>
          <p:cNvPr id="18" name="Group 17"/>
          <p:cNvGrpSpPr/>
          <p:nvPr/>
        </p:nvGrpSpPr>
        <p:grpSpPr>
          <a:xfrm>
            <a:off x="477960" y="2206159"/>
            <a:ext cx="6663534" cy="4683846"/>
            <a:chOff x="477960" y="2206159"/>
            <a:chExt cx="6663534" cy="4683846"/>
          </a:xfrm>
        </p:grpSpPr>
        <p:sp>
          <p:nvSpPr>
            <p:cNvPr id="9" name="Freeform 20"/>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sp>
          <p:nvSpPr>
            <p:cNvPr id="13" name="TextBox 12"/>
            <p:cNvSpPr txBox="1"/>
            <p:nvPr/>
          </p:nvSpPr>
          <p:spPr>
            <a:xfrm>
              <a:off x="762489" y="4270983"/>
              <a:ext cx="6094476" cy="1446550"/>
            </a:xfrm>
            <a:prstGeom prst="rect">
              <a:avLst/>
            </a:prstGeom>
            <a:noFill/>
          </p:spPr>
          <p:txBody>
            <a:bodyPr wrap="square">
              <a:spAutoFit/>
            </a:bodyPr>
            <a:lstStyle/>
            <a:p>
              <a:pPr algn="ctr"/>
              <a:r>
                <a:rPr lang="vi-VN" sz="4400" b="1" i="1" dirty="0"/>
                <a:t>Danh họa:</a:t>
              </a:r>
              <a:endParaRPr lang="en-US" sz="4400" b="1" i="1" dirty="0"/>
            </a:p>
            <a:p>
              <a:pPr algn="ctr"/>
              <a:r>
                <a:rPr lang="vi-VN" sz="4400" i="1" dirty="0"/>
                <a:t>họa sĩ nổi tiếng</a:t>
              </a:r>
              <a:endParaRPr lang="vi-VN" sz="4400" dirty="0"/>
            </a:p>
          </p:txBody>
        </p:sp>
      </p:grpSp>
      <p:pic>
        <p:nvPicPr>
          <p:cNvPr id="6" name="Picture 5"/>
          <p:cNvPicPr>
            <a:picLocks noChangeAspect="1"/>
          </p:cNvPicPr>
          <p:nvPr/>
        </p:nvPicPr>
        <p:blipFill>
          <a:blip r:embed="rId4"/>
          <a:stretch>
            <a:fillRect/>
          </a:stretch>
        </p:blipFill>
        <p:spPr>
          <a:xfrm>
            <a:off x="6031772" y="390018"/>
            <a:ext cx="5066215" cy="29080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p:cNvGrpSpPr/>
          <p:nvPr/>
        </p:nvGrpSpPr>
        <p:grpSpPr>
          <a:xfrm>
            <a:off x="477960" y="2206159"/>
            <a:ext cx="6663534" cy="4683846"/>
            <a:chOff x="477960" y="2206159"/>
            <a:chExt cx="6663534" cy="4683846"/>
          </a:xfrm>
        </p:grpSpPr>
        <p:sp>
          <p:nvSpPr>
            <p:cNvPr id="9" name="Freeform 20"/>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p:cNvSpPr txBox="1"/>
            <p:nvPr/>
          </p:nvSpPr>
          <p:spPr>
            <a:xfrm>
              <a:off x="752329" y="3468343"/>
              <a:ext cx="609447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Khổ luyện: </a:t>
              </a:r>
              <a:r>
                <a:rPr kumimoji="0" lang="vi-VN"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dày công luyện tập một cách vất vả với quyết tâm cao để đạt được một mục tiêu nào đó</a:t>
              </a:r>
              <a:r>
                <a:rPr kumimoji="0" lang="en-US"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5"/>
          <p:cNvPicPr>
            <a:picLocks noChangeAspect="1"/>
          </p:cNvPicPr>
          <p:nvPr/>
        </p:nvPicPr>
        <p:blipFill>
          <a:blip r:embed="rId4"/>
          <a:stretch>
            <a:fillRect/>
          </a:stretch>
        </p:blipFill>
        <p:spPr>
          <a:xfrm>
            <a:off x="6031772" y="390018"/>
            <a:ext cx="5066215" cy="29080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p:cNvGrpSpPr/>
          <p:nvPr/>
        </p:nvGrpSpPr>
        <p:grpSpPr>
          <a:xfrm>
            <a:off x="477960" y="2206159"/>
            <a:ext cx="6663534" cy="4683846"/>
            <a:chOff x="477960" y="2206159"/>
            <a:chExt cx="6663534" cy="4683846"/>
          </a:xfrm>
        </p:grpSpPr>
        <p:sp>
          <p:nvSpPr>
            <p:cNvPr id="9" name="Freeform 20"/>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p:cNvSpPr txBox="1"/>
            <p:nvPr/>
          </p:nvSpPr>
          <p:spPr>
            <a:xfrm>
              <a:off x="752329" y="3468343"/>
              <a:ext cx="6094476"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Khổ công: </a:t>
              </a:r>
              <a:r>
                <a:rPr kumimoji="0" lang="vi-VN"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Bỏ nhiều công sức vào việc khó nhọc</a:t>
              </a:r>
              <a:r>
                <a:rPr kumimoji="0" lang="en-US"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p:cNvPicPr>
            <a:picLocks noChangeAspect="1"/>
          </p:cNvPicPr>
          <p:nvPr/>
        </p:nvPicPr>
        <p:blipFill>
          <a:blip r:embed="rId4"/>
          <a:stretch>
            <a:fillRect/>
          </a:stretch>
        </p:blipFill>
        <p:spPr>
          <a:xfrm>
            <a:off x="6031772" y="390018"/>
            <a:ext cx="5066215" cy="29080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6855" y="2858677"/>
            <a:ext cx="5541744" cy="3999323"/>
          </a:xfrm>
          <a:prstGeom prst="rect">
            <a:avLst/>
          </a:prstGeom>
        </p:spPr>
      </p:pic>
      <p:pic>
        <p:nvPicPr>
          <p:cNvPr id="2" name="Picture 1"/>
          <p:cNvPicPr>
            <a:picLocks noChangeAspect="1"/>
          </p:cNvPicPr>
          <p:nvPr/>
        </p:nvPicPr>
        <p:blipFill>
          <a:blip r:embed="rId3"/>
          <a:stretch>
            <a:fillRect/>
          </a:stretch>
        </p:blipFill>
        <p:spPr>
          <a:xfrm>
            <a:off x="6678982" y="556607"/>
            <a:ext cx="4645555" cy="37127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66861" y="277295"/>
            <a:ext cx="10555954" cy="1288599"/>
            <a:chOff x="499142" y="1369285"/>
            <a:chExt cx="10555954" cy="1288599"/>
          </a:xfrm>
        </p:grpSpPr>
        <p:sp>
          <p:nvSpPr>
            <p:cNvPr id="9" name="Rectangle: Rounded Corners 8"/>
            <p:cNvSpPr/>
            <p:nvPr/>
          </p:nvSpPr>
          <p:spPr>
            <a:xfrm>
              <a:off x="912204" y="167033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FF66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p:cNvPicPr>
              <a:picLocks noChangeAspect="1"/>
            </p:cNvPicPr>
            <p:nvPr/>
          </p:nvPicPr>
          <p:blipFill>
            <a:blip r:embed="rId2"/>
            <a:stretch>
              <a:fillRect/>
            </a:stretch>
          </p:blipFill>
          <p:spPr>
            <a:xfrm rot="899251">
              <a:off x="499142" y="1369285"/>
              <a:ext cx="607027" cy="987551"/>
            </a:xfrm>
            <a:prstGeom prst="rect">
              <a:avLst/>
            </a:prstGeom>
          </p:spPr>
        </p:pic>
      </p:grpSp>
      <p:grpSp>
        <p:nvGrpSpPr>
          <p:cNvPr id="16" name="Group 15"/>
          <p:cNvGrpSpPr/>
          <p:nvPr/>
        </p:nvGrpSpPr>
        <p:grpSpPr>
          <a:xfrm>
            <a:off x="349491" y="1513537"/>
            <a:ext cx="10798247" cy="1274123"/>
            <a:chOff x="194088" y="2737865"/>
            <a:chExt cx="10798247" cy="1274123"/>
          </a:xfrm>
        </p:grpSpPr>
        <p:sp>
          <p:nvSpPr>
            <p:cNvPr id="13" name="Rectangle: Rounded Corners 12"/>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dễ dàng?</a:t>
              </a:r>
            </a:p>
          </p:txBody>
        </p:sp>
        <p:pic>
          <p:nvPicPr>
            <p:cNvPr id="15" name="Picture 14"/>
            <p:cNvPicPr>
              <a:picLocks noChangeAspect="1"/>
            </p:cNvPicPr>
            <p:nvPr/>
          </p:nvPicPr>
          <p:blipFill>
            <a:blip r:embed="rId3"/>
            <a:stretch>
              <a:fillRect/>
            </a:stretch>
          </p:blipFill>
          <p:spPr>
            <a:xfrm rot="626717">
              <a:off x="194088" y="2737865"/>
              <a:ext cx="814335" cy="1051849"/>
            </a:xfrm>
            <a:prstGeom prst="rect">
              <a:avLst/>
            </a:prstGeom>
          </p:spPr>
        </p:pic>
      </p:grpSp>
      <p:grpSp>
        <p:nvGrpSpPr>
          <p:cNvPr id="21" name="Group 20"/>
          <p:cNvGrpSpPr/>
          <p:nvPr/>
        </p:nvGrpSpPr>
        <p:grpSpPr>
          <a:xfrm>
            <a:off x="441695" y="2787660"/>
            <a:ext cx="10696389" cy="1320729"/>
            <a:chOff x="483630" y="4229681"/>
            <a:chExt cx="10696389" cy="1320729"/>
          </a:xfrm>
        </p:grpSpPr>
        <p:sp>
          <p:nvSpPr>
            <p:cNvPr id="18" name="Rectangle: Rounded Corners 17"/>
            <p:cNvSpPr/>
            <p:nvPr/>
          </p:nvSpPr>
          <p:spPr>
            <a:xfrm>
              <a:off x="1291615" y="4562859"/>
              <a:ext cx="9888404"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3">
                      <a:lumMod val="60000"/>
                      <a:lumOff val="40000"/>
                    </a:schemeClr>
                  </a:solidFill>
                  <a:latin typeface="Cambria" panose="02040503050406030204" pitchFamily="18" charset="0"/>
                  <a:ea typeface="Cambria" panose="02040503050406030204" pitchFamily="18" charset="0"/>
                </a:rPr>
                <a:t>L</a:t>
              </a:r>
              <a:r>
                <a:rPr lang="vi-VN" sz="3200" b="1" i="1" dirty="0">
                  <a:solidFill>
                    <a:schemeClr val="accent3">
                      <a:lumMod val="60000"/>
                      <a:lumOff val="40000"/>
                    </a:schemeClr>
                  </a:solidFill>
                  <a:latin typeface="Cambria" panose="02040503050406030204" pitchFamily="18" charset="0"/>
                  <a:ea typeface="Cambria" panose="02040503050406030204" pitchFamily="18" charset="0"/>
                </a:rPr>
                <a:t>ê-ô-nác-đô hiểu ra điều gì từ câu trả lời của thầy giáo?</a:t>
              </a:r>
            </a:p>
          </p:txBody>
        </p:sp>
        <p:pic>
          <p:nvPicPr>
            <p:cNvPr id="20" name="Picture 19"/>
            <p:cNvPicPr>
              <a:picLocks noChangeAspect="1"/>
            </p:cNvPicPr>
            <p:nvPr/>
          </p:nvPicPr>
          <p:blipFill>
            <a:blip r:embed="rId4"/>
            <a:stretch>
              <a:fillRect/>
            </a:stretch>
          </p:blipFill>
          <p:spPr>
            <a:xfrm rot="667403">
              <a:off x="483630" y="4229681"/>
              <a:ext cx="857147" cy="1148464"/>
            </a:xfrm>
            <a:prstGeom prst="rect">
              <a:avLst/>
            </a:prstGeom>
          </p:spPr>
        </p:pic>
      </p:grpSp>
      <p:grpSp>
        <p:nvGrpSpPr>
          <p:cNvPr id="26" name="Group 25"/>
          <p:cNvGrpSpPr/>
          <p:nvPr/>
        </p:nvGrpSpPr>
        <p:grpSpPr>
          <a:xfrm>
            <a:off x="225353" y="4209780"/>
            <a:ext cx="11275767" cy="1374259"/>
            <a:chOff x="194873" y="5205460"/>
            <a:chExt cx="11275767" cy="1374259"/>
          </a:xfrm>
        </p:grpSpPr>
        <p:sp>
          <p:nvSpPr>
            <p:cNvPr id="23" name="Rectangle: Rounded Corners 22"/>
            <p:cNvSpPr/>
            <p:nvPr/>
          </p:nvSpPr>
          <p:spPr>
            <a:xfrm>
              <a:off x="924560" y="5592168"/>
              <a:ext cx="1054608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latin typeface="Cambria" panose="02040503050406030204" pitchFamily="18" charset="0"/>
                  <a:ea typeface="Cambria" panose="02040503050406030204" pitchFamily="18" charset="0"/>
                </a:rPr>
                <a:t>Em học hỏi được điều gì từ câu chuyện của Lê-ô-nác-đô?</a:t>
              </a:r>
            </a:p>
          </p:txBody>
        </p:sp>
        <p:pic>
          <p:nvPicPr>
            <p:cNvPr id="25" name="Picture 24"/>
            <p:cNvPicPr>
              <a:picLocks noChangeAspect="1"/>
            </p:cNvPicPr>
            <p:nvPr/>
          </p:nvPicPr>
          <p:blipFill>
            <a:blip r:embed="rId5"/>
            <a:stretch>
              <a:fillRect/>
            </a:stretch>
          </p:blipFill>
          <p:spPr>
            <a:xfrm rot="602090">
              <a:off x="194873" y="5205460"/>
              <a:ext cx="1062611" cy="1301156"/>
            </a:xfrm>
            <a:prstGeom prst="rect">
              <a:avLst/>
            </a:prstGeom>
          </p:spPr>
        </p:pic>
      </p:grpSp>
      <p:grpSp>
        <p:nvGrpSpPr>
          <p:cNvPr id="14" name="Group 13"/>
          <p:cNvGrpSpPr/>
          <p:nvPr/>
        </p:nvGrpSpPr>
        <p:grpSpPr>
          <a:xfrm>
            <a:off x="-436884" y="5156200"/>
            <a:ext cx="11653523" cy="2265684"/>
            <a:chOff x="-436884" y="5156200"/>
            <a:chExt cx="11653523" cy="2265684"/>
          </a:xfrm>
        </p:grpSpPr>
        <p:sp>
          <p:nvSpPr>
            <p:cNvPr id="5" name="Rectangle: Rounded Corners 22"/>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Mona Lisa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0" y="581044"/>
            <a:ext cx="4206240" cy="5850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940" y="808037"/>
            <a:ext cx="4778706" cy="54810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36381" y="1272975"/>
            <a:ext cx="10555954" cy="1411989"/>
            <a:chOff x="499142" y="1369285"/>
            <a:chExt cx="10555954" cy="1411989"/>
          </a:xfrm>
        </p:grpSpPr>
        <p:sp>
          <p:nvSpPr>
            <p:cNvPr id="9" name="Rectangle: Rounded Corners 8"/>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p:cNvSpPr txBox="1"/>
          <p:nvPr/>
        </p:nvSpPr>
        <p:spPr>
          <a:xfrm>
            <a:off x="530352" y="3085445"/>
            <a:ext cx="11045952" cy="1938992"/>
          </a:xfrm>
          <a:prstGeom prst="rect">
            <a:avLst/>
          </a:prstGeom>
          <a:noFill/>
        </p:spPr>
        <p:txBody>
          <a:bodyPr wrap="square">
            <a:spAutoFit/>
          </a:bodyPr>
          <a:lstStyle/>
          <a:p>
            <a:pPr algn="just"/>
            <a:r>
              <a:rPr lang="vi-VN" sz="4000" dirty="0"/>
              <a:t>Những ngày đầu tiên đi học vẽ, Lê-ô-nác-đô đa Vin-xi cảm thấy chán nản vì thầy giáo yêu cầu vẽ đi vẽ lại một quả trứng gà</a:t>
            </a:r>
            <a:r>
              <a:rPr lang="en-US" sz="4000" dirty="0"/>
              <a:t>.</a:t>
            </a:r>
            <a:endParaRPr lang="vi-VN" sz="4000" dirty="0"/>
          </a:p>
        </p:txBody>
      </p:sp>
      <p:pic>
        <p:nvPicPr>
          <p:cNvPr id="4" name="Picture 3"/>
          <p:cNvPicPr>
            <a:picLocks noChangeAspect="1"/>
          </p:cNvPicPr>
          <p:nvPr/>
        </p:nvPicPr>
        <p:blipFill>
          <a:blip r:embed="rId3"/>
          <a:stretch>
            <a:fillRect/>
          </a:stretch>
        </p:blipFill>
        <p:spPr>
          <a:xfrm>
            <a:off x="3903296" y="-72198"/>
            <a:ext cx="4060288"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1952" y="3329285"/>
            <a:ext cx="11045952" cy="2217082"/>
          </a:xfrm>
          <a:prstGeom prst="rect">
            <a:avLst/>
          </a:prstGeom>
          <a:noFill/>
        </p:spPr>
        <p:txBody>
          <a:bodyPr wrap="square">
            <a:spAutoFit/>
          </a:bodyPr>
          <a:lstStyle/>
          <a:p>
            <a:pPr algn="just">
              <a:lnSpc>
                <a:spcPct val="150000"/>
              </a:lnSpc>
            </a:pPr>
            <a:r>
              <a:rPr lang="en-US" sz="3200" dirty="0"/>
              <a:t>  </a:t>
            </a:r>
            <a:r>
              <a:rPr lang="vi-VN" sz="3200" dirty="0"/>
              <a:t>Không có 2 quả trứng nào giống nhau hoàn toàn. Bên cạnh đó, các góc nhìn khác nhau sẽ tạo ra những quả trứng khác nhau và ánh sáng cũng ảnh hưởng đến việc vẽ trứng. </a:t>
            </a:r>
          </a:p>
        </p:txBody>
      </p:sp>
      <p:grpSp>
        <p:nvGrpSpPr>
          <p:cNvPr id="4" name="Group 3"/>
          <p:cNvGrpSpPr/>
          <p:nvPr/>
        </p:nvGrpSpPr>
        <p:grpSpPr>
          <a:xfrm>
            <a:off x="530352" y="1580239"/>
            <a:ext cx="10798247" cy="1274123"/>
            <a:chOff x="194088" y="2737865"/>
            <a:chExt cx="10798247" cy="1274123"/>
          </a:xfrm>
        </p:grpSpPr>
        <p:sp>
          <p:nvSpPr>
            <p:cNvPr id="6" name="Rectangle: Rounded Corners 5"/>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a:t>
              </a:r>
              <a:endParaRPr lang="en-US" sz="3200" b="1" i="1" dirty="0">
                <a:solidFill>
                  <a:schemeClr val="accent4"/>
                </a:solidFill>
                <a:latin typeface="Cambria" panose="02040503050406030204" pitchFamily="18" charset="0"/>
                <a:ea typeface="Cambria" panose="02040503050406030204" pitchFamily="18" charset="0"/>
              </a:endParaRPr>
            </a:p>
            <a:p>
              <a:pPr algn="ctr"/>
              <a:r>
                <a:rPr lang="vi-VN" sz="3200" b="1" i="1" dirty="0">
                  <a:solidFill>
                    <a:schemeClr val="accent4"/>
                  </a:solidFill>
                  <a:latin typeface="Cambria" panose="02040503050406030204" pitchFamily="18" charset="0"/>
                  <a:ea typeface="Cambria" panose="02040503050406030204" pitchFamily="18" charset="0"/>
                </a:rPr>
                <a:t>dễ dàng?</a:t>
              </a:r>
            </a:p>
          </p:txBody>
        </p:sp>
        <p:pic>
          <p:nvPicPr>
            <p:cNvPr id="7" name="Picture 6"/>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p:cNvPicPr>
            <a:picLocks noChangeAspect="1"/>
          </p:cNvPicPr>
          <p:nvPr/>
        </p:nvPicPr>
        <p:blipFill>
          <a:blip r:embed="rId3"/>
          <a:stretch>
            <a:fillRect/>
          </a:stretch>
        </p:blipFill>
        <p:spPr>
          <a:xfrm>
            <a:off x="3639136" y="151322"/>
            <a:ext cx="4060288"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1792" y="3502005"/>
            <a:ext cx="11045952" cy="2554545"/>
          </a:xfrm>
          <a:prstGeom prst="rect">
            <a:avLst/>
          </a:prstGeom>
          <a:noFill/>
        </p:spPr>
        <p:txBody>
          <a:bodyPr wrap="square">
            <a:spAutoFit/>
          </a:bodyPr>
          <a:lstStyle/>
          <a:p>
            <a:pPr algn="just"/>
            <a:r>
              <a:rPr lang="en-US" sz="4000" dirty="0"/>
              <a:t>   </a:t>
            </a:r>
            <a:r>
              <a:rPr lang="vi-VN" sz="4000" dirty="0"/>
              <a:t>Lê-ô-nác-đô hiểu rằng vẽ trứng không đơn giản, muốn làm thật tốt thì phải khổ luyện. / Thầy giáo đã mất rất nhiêu công sức để giúp mình.. </a:t>
            </a:r>
          </a:p>
        </p:txBody>
      </p:sp>
      <p:grpSp>
        <p:nvGrpSpPr>
          <p:cNvPr id="9" name="Group 8"/>
          <p:cNvGrpSpPr/>
          <p:nvPr/>
        </p:nvGrpSpPr>
        <p:grpSpPr>
          <a:xfrm>
            <a:off x="621527" y="1536153"/>
            <a:ext cx="10696389" cy="1320729"/>
            <a:chOff x="483630" y="4229681"/>
            <a:chExt cx="10696389" cy="1320729"/>
          </a:xfrm>
        </p:grpSpPr>
        <p:sp>
          <p:nvSpPr>
            <p:cNvPr id="10" name="Rectangle: Rounded Corners 9"/>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3">
                      <a:lumMod val="60000"/>
                      <a:lumOff val="40000"/>
                    </a:schemeClr>
                  </a:solidFill>
                </a:rPr>
                <a:t>Lê-ô-nác-đô hiểu ra điều gì từ câu trả lời của </a:t>
              </a:r>
              <a:endParaRPr lang="en-US" sz="3200" b="1" i="1" dirty="0">
                <a:solidFill>
                  <a:schemeClr val="accent3">
                    <a:lumMod val="60000"/>
                    <a:lumOff val="40000"/>
                  </a:schemeClr>
                </a:solidFill>
              </a:endParaRPr>
            </a:p>
            <a:p>
              <a:pPr algn="ctr"/>
              <a:r>
                <a:rPr lang="vi-VN" sz="3200" b="1" i="1" dirty="0">
                  <a:solidFill>
                    <a:schemeClr val="accent3">
                      <a:lumMod val="60000"/>
                      <a:lumOff val="40000"/>
                    </a:schemeClr>
                  </a:solidFill>
                </a:rPr>
                <a:t>thầy giáo?</a:t>
              </a:r>
            </a:p>
          </p:txBody>
        </p:sp>
        <p:pic>
          <p:nvPicPr>
            <p:cNvPr id="11" name="Picture 10"/>
            <p:cNvPicPr>
              <a:picLocks noChangeAspect="1"/>
            </p:cNvPicPr>
            <p:nvPr/>
          </p:nvPicPr>
          <p:blipFill>
            <a:blip r:embed="rId2"/>
            <a:stretch>
              <a:fillRect/>
            </a:stretch>
          </p:blipFill>
          <p:spPr>
            <a:xfrm rot="667403">
              <a:off x="483630" y="4229681"/>
              <a:ext cx="857147" cy="1148464"/>
            </a:xfrm>
            <a:prstGeom prst="rect">
              <a:avLst/>
            </a:prstGeom>
          </p:spPr>
        </p:pic>
      </p:grpSp>
      <p:pic>
        <p:nvPicPr>
          <p:cNvPr id="4" name="Picture 3"/>
          <p:cNvPicPr>
            <a:picLocks noChangeAspect="1"/>
          </p:cNvPicPr>
          <p:nvPr/>
        </p:nvPicPr>
        <p:blipFill>
          <a:blip r:embed="rId3"/>
          <a:stretch>
            <a:fillRect/>
          </a:stretch>
        </p:blipFill>
        <p:spPr>
          <a:xfrm>
            <a:off x="3964256" y="120842"/>
            <a:ext cx="4060288"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632" y="3522325"/>
            <a:ext cx="11045952" cy="2308324"/>
          </a:xfrm>
          <a:prstGeom prst="rect">
            <a:avLst/>
          </a:prstGeom>
          <a:noFill/>
        </p:spPr>
        <p:txBody>
          <a:bodyPr wrap="square">
            <a:spAutoFit/>
          </a:bodyPr>
          <a:lstStyle/>
          <a:p>
            <a:pPr algn="just"/>
            <a:r>
              <a:rPr lang="vi-VN" sz="3600"/>
              <a:t>Điều em học được từ câu chuyện của Lê-ô-nác-đô là phải kiên trì; Tài năng của một con người chưa chắc đã là bẩm sinh, nó có thể có được khi khổ công rèn luyện và nỗ lực,...</a:t>
            </a:r>
            <a:endParaRPr lang="vi-VN" sz="3600" dirty="0"/>
          </a:p>
        </p:txBody>
      </p:sp>
      <p:grpSp>
        <p:nvGrpSpPr>
          <p:cNvPr id="4" name="Group 3"/>
          <p:cNvGrpSpPr/>
          <p:nvPr/>
        </p:nvGrpSpPr>
        <p:grpSpPr>
          <a:xfrm>
            <a:off x="530352" y="1524485"/>
            <a:ext cx="10797462" cy="1374259"/>
            <a:chOff x="194873" y="5205460"/>
            <a:chExt cx="10797462" cy="1374259"/>
          </a:xfrm>
        </p:grpSpPr>
        <p:sp>
          <p:nvSpPr>
            <p:cNvPr id="6" name="Rectangle: Rounded Corners 5"/>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rPr>
                <a:t>Em học hỏi được điều gì từ câu chuyện của </a:t>
              </a:r>
              <a:endParaRPr lang="en-US" sz="3200" b="1" i="1" dirty="0">
                <a:solidFill>
                  <a:schemeClr val="accent5">
                    <a:lumMod val="75000"/>
                  </a:schemeClr>
                </a:solidFill>
              </a:endParaRPr>
            </a:p>
            <a:p>
              <a:pPr algn="ctr"/>
              <a:r>
                <a:rPr lang="vi-VN" sz="3200" b="1" i="1" dirty="0">
                  <a:solidFill>
                    <a:schemeClr val="accent5">
                      <a:lumMod val="75000"/>
                    </a:schemeClr>
                  </a:solidFill>
                </a:rPr>
                <a:t>Lê-ô-nác-đô?</a:t>
              </a:r>
            </a:p>
          </p:txBody>
        </p:sp>
        <p:pic>
          <p:nvPicPr>
            <p:cNvPr id="7" name="Picture 6"/>
            <p:cNvPicPr>
              <a:picLocks noChangeAspect="1"/>
            </p:cNvPicPr>
            <p:nvPr/>
          </p:nvPicPr>
          <p:blipFill>
            <a:blip r:embed="rId2"/>
            <a:stretch>
              <a:fillRect/>
            </a:stretch>
          </p:blipFill>
          <p:spPr>
            <a:xfrm rot="602090">
              <a:off x="194873" y="5205460"/>
              <a:ext cx="1062611" cy="1301156"/>
            </a:xfrm>
            <a:prstGeom prst="rect">
              <a:avLst/>
            </a:prstGeom>
          </p:spPr>
        </p:pic>
      </p:grpSp>
      <p:pic>
        <p:nvPicPr>
          <p:cNvPr id="9" name="Picture 8"/>
          <p:cNvPicPr>
            <a:picLocks noChangeAspect="1"/>
          </p:cNvPicPr>
          <p:nvPr/>
        </p:nvPicPr>
        <p:blipFill>
          <a:blip r:embed="rId3"/>
          <a:stretch>
            <a:fillRect/>
          </a:stretch>
        </p:blipFill>
        <p:spPr>
          <a:xfrm>
            <a:off x="3832176" y="100522"/>
            <a:ext cx="4060288" cy="1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822016" y="0"/>
            <a:ext cx="4060288" cy="1414395"/>
          </a:xfrm>
          <a:prstGeom prst="rect">
            <a:avLst/>
          </a:prstGeom>
        </p:spPr>
      </p:pic>
      <p:grpSp>
        <p:nvGrpSpPr>
          <p:cNvPr id="10" name="Group 9"/>
          <p:cNvGrpSpPr/>
          <p:nvPr/>
        </p:nvGrpSpPr>
        <p:grpSpPr>
          <a:xfrm>
            <a:off x="-132084" y="1112520"/>
            <a:ext cx="11653523" cy="2265684"/>
            <a:chOff x="-436884" y="5156200"/>
            <a:chExt cx="11653523" cy="2265684"/>
          </a:xfrm>
        </p:grpSpPr>
        <p:sp>
          <p:nvSpPr>
            <p:cNvPr id="11" name="Rectangle: Rounded Corners 22"/>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
        <p:nvSpPr>
          <p:cNvPr id="13" name="TextBox 12"/>
          <p:cNvSpPr txBox="1"/>
          <p:nvPr/>
        </p:nvSpPr>
        <p:spPr>
          <a:xfrm>
            <a:off x="621792" y="3502005"/>
            <a:ext cx="11045952" cy="2554545"/>
          </a:xfrm>
          <a:prstGeom prst="rect">
            <a:avLst/>
          </a:prstGeom>
          <a:noFill/>
        </p:spPr>
        <p:txBody>
          <a:bodyPr wrap="square">
            <a:spAutoFit/>
          </a:bodyPr>
          <a:lstStyle/>
          <a:p>
            <a:pPr algn="just"/>
            <a:r>
              <a:rPr lang="en-US" sz="4000" dirty="0"/>
              <a:t>A</a:t>
            </a:r>
            <a:r>
              <a:rPr lang="vi-VN" sz="4000" dirty="0"/>
              <a:t>.	Có công mài sắt, có ngày nên kim.</a:t>
            </a:r>
          </a:p>
          <a:p>
            <a:pPr algn="just"/>
            <a:r>
              <a:rPr lang="vi-VN" sz="4000" dirty="0"/>
              <a:t>B.	Không thầy đố mày làm nên.</a:t>
            </a:r>
          </a:p>
          <a:p>
            <a:pPr algn="just"/>
            <a:r>
              <a:rPr lang="vi-VN" sz="4000" dirty="0"/>
              <a:t>C.	Lá lành đùm lá rách.</a:t>
            </a:r>
          </a:p>
          <a:p>
            <a:pPr algn="just"/>
            <a:r>
              <a:rPr lang="vi-VN" sz="4000" dirty="0"/>
              <a:t>D.	Ăn quả nhớ người trồng cây</a:t>
            </a:r>
          </a:p>
        </p:txBody>
      </p:sp>
      <p:sp>
        <p:nvSpPr>
          <p:cNvPr id="14" name="Oval 13"/>
          <p:cNvSpPr/>
          <p:nvPr/>
        </p:nvSpPr>
        <p:spPr>
          <a:xfrm>
            <a:off x="528320" y="3566160"/>
            <a:ext cx="680720" cy="5892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11504" y="2600332"/>
            <a:ext cx="9619488" cy="3034357"/>
          </a:xfrm>
          <a:prstGeom prst="rect">
            <a:avLst/>
          </a:prstGeom>
          <a:noFill/>
        </p:spPr>
        <p:txBody>
          <a:bodyPr wrap="square">
            <a:spAutoFit/>
          </a:bodyPr>
          <a:lstStyle/>
          <a:p>
            <a:pPr indent="180340" algn="ctr">
              <a:lnSpc>
                <a:spcPct val="150000"/>
              </a:lnSpc>
            </a:pP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Câu chuyện giúp chúng ta hiểu được muốn đạt được thành công cần phải có sự nỗ lực, cố gắng khổ luyện.</a:t>
            </a:r>
            <a:endParaRPr lang="vi-VN" sz="4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2723610" y="798514"/>
            <a:ext cx="6602540" cy="1420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6" name="TextBox 5"/>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Luyện</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đọc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diễn</a:t>
            </a:r>
            <a:r>
              <a:rPr kumimoji="0" lang="en-GB" sz="7200" b="0" i="0" u="none" strike="noStrike" kern="1200" cap="none" spc="0" normalizeH="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cảm</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5048" y="2541404"/>
            <a:ext cx="10736072" cy="3903504"/>
          </a:xfrm>
          <a:prstGeom prst="rect">
            <a:avLst/>
          </a:prstGeom>
          <a:noFill/>
        </p:spPr>
        <p:txBody>
          <a:bodyPr wrap="square">
            <a:spAutoFit/>
          </a:bodyPr>
          <a:lstStyle/>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Đây là văn bản truyện, chú ý đọc để thể hiện được tình cảm, và cảm xúc của mỗi nhân vật qua các lời thoại trong văn bản.</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Đọc tốc độ vừa phải, nhấn giọng từ ngữ thể hiện sự biến đổi cảm xúc của nhân vật: không vui, chán nản, do  dự, quyết tâm…</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Biết đổi giọng nhân vật, giọng kể chuyện khi đọc lời thoại,… Lưu ý giọng thầy giáo ân cần nhưng nghiêm khắc.</a:t>
            </a:r>
          </a:p>
        </p:txBody>
      </p:sp>
      <p:grpSp>
        <p:nvGrpSpPr>
          <p:cNvPr id="6" name="Group 5"/>
          <p:cNvGrpSpPr/>
          <p:nvPr/>
        </p:nvGrpSpPr>
        <p:grpSpPr>
          <a:xfrm>
            <a:off x="7669052" y="64008"/>
            <a:ext cx="4273011" cy="2942770"/>
            <a:chOff x="7669052" y="64008"/>
            <a:chExt cx="4273011" cy="2942770"/>
          </a:xfrm>
        </p:grpSpPr>
        <p:sp>
          <p:nvSpPr>
            <p:cNvPr id="4" name="Freeform 17"/>
            <p:cNvSpPr/>
            <p:nvPr/>
          </p:nvSpPr>
          <p:spPr>
            <a:xfrm>
              <a:off x="7669052" y="64008"/>
              <a:ext cx="4273011" cy="294277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p:cNvSpPr txBox="1"/>
            <p:nvPr/>
          </p:nvSpPr>
          <p:spPr>
            <a:xfrm>
              <a:off x="7796163" y="945787"/>
              <a:ext cx="4018788" cy="707886"/>
            </a:xfrm>
            <a:prstGeom prst="rect">
              <a:avLst/>
            </a:prstGeom>
            <a:noFill/>
          </p:spPr>
          <p:txBody>
            <a:bodyPr wrap="square" rtlCol="0">
              <a:spAutoFit/>
            </a:bodyPr>
            <a:lstStyle/>
            <a:p>
              <a:pPr algn="ct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Hướng</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dẫn</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đọc</a:t>
              </a:r>
              <a:endParaRPr lang="vi-VN" sz="4000" dirty="0">
                <a:solidFill>
                  <a:schemeClr val="bg1"/>
                </a:solidFill>
                <a:latin typeface="iCiel Pony" panose="02000000000000000000" pitchFamily="2" charset="-93"/>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p:cNvPicPr>
            <a:picLocks noChangeAspect="1"/>
          </p:cNvPicPr>
          <p:nvPr/>
        </p:nvPicPr>
        <p:blipFill>
          <a:blip r:embed="rId5"/>
          <a:stretch>
            <a:fillRect/>
          </a:stretch>
        </p:blipFill>
        <p:spPr>
          <a:xfrm>
            <a:off x="817162" y="2918910"/>
            <a:ext cx="6631746" cy="2139800"/>
          </a:xfrm>
          <a:prstGeom prst="rect">
            <a:avLst/>
          </a:prstGeom>
        </p:spPr>
      </p:pic>
      <p:sp>
        <p:nvSpPr>
          <p:cNvPr id="18" name="TextBox 17"/>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6"/>
          <a:stretch>
            <a:fillRect/>
          </a:stretch>
        </p:blipFill>
        <p:spPr>
          <a:xfrm>
            <a:off x="7392213" y="92338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7"/>
          <a:stretch>
            <a:fillRect/>
          </a:stretch>
        </p:blipFill>
        <p:spPr>
          <a:xfrm>
            <a:off x="406847" y="3045789"/>
            <a:ext cx="6888802" cy="2222742"/>
          </a:xfrm>
          <a:prstGeom prst="rect">
            <a:avLst/>
          </a:prstGeom>
        </p:spPr>
      </p:pic>
      <p:pic>
        <p:nvPicPr>
          <p:cNvPr id="6" name="Picture 5"/>
          <p:cNvPicPr>
            <a:picLocks noChangeAspect="1"/>
          </p:cNvPicPr>
          <p:nvPr/>
        </p:nvPicPr>
        <p:blipFill>
          <a:blip r:embed="rId8"/>
          <a:stretch>
            <a:fillRect/>
          </a:stretch>
        </p:blipFill>
        <p:spPr>
          <a:xfrm>
            <a:off x="7290613" y="84210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two peop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t="7417" r="-2" b="-2"/>
          <a:stretch>
            <a:fillRect/>
          </a:stretch>
        </p:blipFill>
        <p:spPr bwMode="auto">
          <a:xfrm>
            <a:off x="6421035" y="643467"/>
            <a:ext cx="5129784" cy="5571066"/>
          </a:xfrm>
          <a:prstGeom prst="rect">
            <a:avLst/>
          </a:prstGeom>
          <a:noFill/>
        </p:spPr>
      </p:pic>
      <p:sp>
        <p:nvSpPr>
          <p:cNvPr id="19" name="Rectangle 18"/>
          <p:cNvSpPr>
            <a:spLocks noGrp="1" noRot="1" noChangeAspect="1" noMove="1" noResize="1" noEditPoints="1" noAdjustHandles="1" noChangeArrowheads="1" noChangeShapeType="1" noTextEdit="1"/>
          </p:cNvSpPr>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the last suppe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l="14264" r="12533"/>
          <a:stretch>
            <a:fillRect/>
          </a:stretch>
        </p:blipFill>
        <p:spPr bwMode="auto">
          <a:xfrm rot="10800000" flipV="1">
            <a:off x="641180" y="643467"/>
            <a:ext cx="5129784" cy="557106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4" name="Picture 3" descr="A logo with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2560782"/>
            <a:ext cx="6372712" cy="4924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16061" y="317935"/>
            <a:ext cx="10555953" cy="2089985"/>
            <a:chOff x="499142" y="1369285"/>
            <a:chExt cx="10555953" cy="2089985"/>
          </a:xfrm>
        </p:grpSpPr>
        <p:sp>
          <p:nvSpPr>
            <p:cNvPr id="9" name="Rectangle: Rounded Corners 8"/>
            <p:cNvSpPr/>
            <p:nvPr/>
          </p:nvSpPr>
          <p:spPr>
            <a:xfrm>
              <a:off x="1038120" y="1670333"/>
              <a:ext cx="10016975" cy="1788937"/>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1</a:t>
              </a:r>
              <a:r>
                <a:rPr lang="en-US" sz="3200" dirty="0">
                  <a:solidFill>
                    <a:srgbClr val="000000"/>
                  </a:solidFill>
                  <a:latin typeface="Cambria" panose="02040503050406030204" pitchFamily="18" charset="0"/>
                  <a:ea typeface="Cambria" panose="02040503050406030204" pitchFamily="18" charset="0"/>
                </a:rPr>
                <a:t>.</a:t>
              </a:r>
              <a:r>
                <a:rPr lang="vi-VN" sz="3200" b="0" i="0" dirty="0">
                  <a:solidFill>
                    <a:srgbClr val="000000"/>
                  </a:solidFill>
                  <a:effectLst/>
                  <a:latin typeface="Cambria" panose="02040503050406030204" pitchFamily="18" charset="0"/>
                  <a:ea typeface="Cambria" panose="02040503050406030204" pitchFamily="18" charset="0"/>
                </a:rPr>
                <a:t> Tìm các từ ngữ trong và ngoài bài thể hiện nỗ lực của một người trên con đường đi đến thành công.</a:t>
              </a:r>
            </a:p>
            <a:p>
              <a:pPr algn="just"/>
              <a:r>
                <a:rPr lang="vi-VN" sz="3200" b="1" i="0" dirty="0">
                  <a:solidFill>
                    <a:srgbClr val="000000"/>
                  </a:solidFill>
                  <a:effectLst/>
                  <a:latin typeface="Cambria" panose="02040503050406030204" pitchFamily="18" charset="0"/>
                  <a:ea typeface="Cambria" panose="02040503050406030204" pitchFamily="18" charset="0"/>
                </a:rPr>
                <a:t>M</a:t>
              </a:r>
              <a:r>
                <a:rPr lang="vi-VN" sz="3200" b="0" i="0"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khổ công, kiên trì</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p:cNvSpPr txBox="1"/>
          <p:nvPr/>
        </p:nvSpPr>
        <p:spPr>
          <a:xfrm>
            <a:off x="581152" y="3166725"/>
            <a:ext cx="11045952" cy="1569660"/>
          </a:xfrm>
          <a:prstGeom prst="rect">
            <a:avLst/>
          </a:prstGeom>
          <a:noFill/>
        </p:spPr>
        <p:txBody>
          <a:bodyPr wrap="square">
            <a:spAutoFit/>
          </a:bodyPr>
          <a:lstStyle/>
          <a:p>
            <a:pPr lvl="0" algn="just"/>
            <a:r>
              <a:rPr lang="vi-VN" sz="3200" b="1" dirty="0">
                <a:solidFill>
                  <a:srgbClr val="FF0000"/>
                </a:solidFill>
              </a:rPr>
              <a:t>+ Các từ trong bài: </a:t>
            </a:r>
            <a:r>
              <a:rPr lang="vi-VN" sz="3200" dirty="0">
                <a:solidFill>
                  <a:srgbClr val="FF0000"/>
                </a:solidFill>
              </a:rPr>
              <a:t>khổ công, khổ luyện.</a:t>
            </a:r>
            <a:endParaRPr lang="en-US" sz="3200" dirty="0">
              <a:solidFill>
                <a:srgbClr val="FF0000"/>
              </a:solidFill>
            </a:endParaRPr>
          </a:p>
          <a:p>
            <a:pPr lvl="0" algn="just"/>
            <a:r>
              <a:rPr lang="vi-VN" sz="3200" b="1" dirty="0">
                <a:solidFill>
                  <a:srgbClr val="FF0000"/>
                </a:solidFill>
              </a:rPr>
              <a:t>+ Các từ ngoài bài: </a:t>
            </a:r>
            <a:r>
              <a:rPr lang="vi-VN" sz="3200" dirty="0">
                <a:solidFill>
                  <a:srgbClr val="FF0000"/>
                </a:solidFill>
              </a:rPr>
              <a:t>kiên trì, say mê, chịu khó, nỗ lực, phấn đấu, cố gắng,...</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1952" y="3329285"/>
            <a:ext cx="11045952" cy="2500364"/>
          </a:xfrm>
          <a:prstGeom prst="rect">
            <a:avLst/>
          </a:prstGeom>
          <a:noFill/>
        </p:spPr>
        <p:txBody>
          <a:bodyPr wrap="square">
            <a:spAutoFit/>
          </a:bodyPr>
          <a:lstStyle/>
          <a:p>
            <a:pPr lvl="0" algn="just">
              <a:lnSpc>
                <a:spcPct val="150000"/>
              </a:lnSpc>
            </a:pPr>
            <a:r>
              <a:rPr lang="en-US" sz="3600" dirty="0">
                <a:solidFill>
                  <a:prstClr val="black"/>
                </a:solidFill>
                <a:latin typeface="Cambria" panose="02040503050406030204" pitchFamily="18" charset="0"/>
                <a:ea typeface="Cambria" panose="02040503050406030204" pitchFamily="18" charset="0"/>
              </a:rPr>
              <a:t>Thành </a:t>
            </a:r>
            <a:r>
              <a:rPr lang="en-US" sz="3600" dirty="0" err="1">
                <a:solidFill>
                  <a:prstClr val="black"/>
                </a:solidFill>
                <a:latin typeface="Cambria" panose="02040503050406030204" pitchFamily="18" charset="0"/>
                <a:ea typeface="Cambria" panose="02040503050406030204" pitchFamily="18" charset="0"/>
              </a:rPr>
              <a:t>công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Lê-ô-</a:t>
            </a:r>
            <a:r>
              <a:rPr lang="en-US" sz="3600" dirty="0" err="1">
                <a:solidFill>
                  <a:prstClr val="black"/>
                </a:solidFill>
                <a:latin typeface="Cambria" panose="02040503050406030204" pitchFamily="18" charset="0"/>
                <a:ea typeface="Cambria" panose="02040503050406030204" pitchFamily="18" charset="0"/>
              </a:rPr>
              <a:t>nác</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kết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hợp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yếu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tố</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kiên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dạy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giáo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lực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chính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p:cNvGrpSpPr/>
          <p:nvPr/>
        </p:nvGrpSpPr>
        <p:grpSpPr>
          <a:xfrm>
            <a:off x="530352" y="1580239"/>
            <a:ext cx="10798247" cy="1274123"/>
            <a:chOff x="194088" y="2737865"/>
            <a:chExt cx="10798247" cy="1274123"/>
          </a:xfrm>
        </p:grpSpPr>
        <p:sp>
          <p:nvSpPr>
            <p:cNvPr id="6" name="Rectangle: Rounded Corners 5"/>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dirty="0">
                  <a:ln>
                    <a:noFill/>
                  </a:ln>
                  <a:solidFill>
                    <a:srgbClr val="0F9ED5"/>
                  </a:solidFill>
                  <a:effectLst/>
                  <a:uLnTx/>
                  <a:uFillTx/>
                  <a:latin typeface="Cambria" panose="02040503050406030204" pitchFamily="18" charset="0"/>
                  <a:ea typeface="Cambria" panose="02040503050406030204" pitchFamily="18" charset="0"/>
                  <a:cs typeface="+mn-cs"/>
                </a:rPr>
                <a:t>Dùng 2 từ em tìm được ở bài tập 1 để hoàn thiện câu dưới đây:</a:t>
              </a:r>
            </a:p>
          </p:txBody>
        </p:sp>
        <p:pic>
          <p:nvPicPr>
            <p:cNvPr id="7" name="Picture 6"/>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p:cNvPicPr>
            <a:picLocks noChangeAspect="1"/>
          </p:cNvPicPr>
          <p:nvPr/>
        </p:nvPicPr>
        <p:blipFill>
          <a:blip r:embed="rId3"/>
          <a:stretch>
            <a:fillRect/>
          </a:stretch>
        </p:blipFill>
        <p:spPr>
          <a:xfrm>
            <a:off x="3639136" y="151322"/>
            <a:ext cx="4060288" cy="1414395"/>
          </a:xfrm>
          <a:prstGeom prst="rect">
            <a:avLst/>
          </a:prstGeom>
        </p:spPr>
      </p:pic>
      <p:pic>
        <p:nvPicPr>
          <p:cNvPr id="3" name="Picture 2"/>
          <p:cNvPicPr>
            <a:picLocks noChangeAspect="1"/>
          </p:cNvPicPr>
          <p:nvPr/>
        </p:nvPicPr>
        <p:blipFill>
          <a:blip r:embed="rId4"/>
          <a:stretch>
            <a:fillRect/>
          </a:stretch>
        </p:blipFill>
        <p:spPr>
          <a:xfrm>
            <a:off x="2112327" y="4246879"/>
            <a:ext cx="1413193" cy="961475"/>
          </a:xfrm>
          <a:prstGeom prst="rect">
            <a:avLst/>
          </a:prstGeom>
        </p:spPr>
      </p:pic>
      <p:pic>
        <p:nvPicPr>
          <p:cNvPr id="8" name="Picture 7"/>
          <p:cNvPicPr>
            <a:picLocks noChangeAspect="1"/>
          </p:cNvPicPr>
          <p:nvPr/>
        </p:nvPicPr>
        <p:blipFill>
          <a:blip r:embed="rId4"/>
          <a:stretch>
            <a:fillRect/>
          </a:stretch>
        </p:blipFill>
        <p:spPr>
          <a:xfrm>
            <a:off x="9386887" y="4145279"/>
            <a:ext cx="1352233" cy="961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p:cNvPicPr>
            <a:picLocks noGrp="1" noChangeAspect="1"/>
          </p:cNvPicPr>
          <p:nvPr>
            <p:ph idx="1"/>
          </p:nvPr>
        </p:nvPicPr>
        <p:blipFill>
          <a:blip r:embed="rId3"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2" name="Picture 1"/>
          <p:cNvPicPr>
            <a:picLocks noChangeAspect="1"/>
          </p:cNvPicPr>
          <p:nvPr/>
        </p:nvPicPr>
        <p:blipFill>
          <a:blip r:embed="rId4"/>
          <a:stretch>
            <a:fillRect/>
          </a:stretch>
        </p:blipFill>
        <p:spPr>
          <a:xfrm>
            <a:off x="5393731" y="3167788"/>
            <a:ext cx="4919898" cy="23105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p:cNvGrpSpPr/>
          <p:nvPr/>
        </p:nvGrpSpPr>
        <p:grpSpPr>
          <a:xfrm>
            <a:off x="2905760" y="689582"/>
            <a:ext cx="7166864" cy="2909089"/>
            <a:chOff x="7432880" y="455902"/>
            <a:chExt cx="3869104" cy="2909089"/>
          </a:xfrm>
        </p:grpSpPr>
        <p:sp>
          <p:nvSpPr>
            <p:cNvPr id="2" name="Freeform 18"/>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p:cNvSpPr txBox="1"/>
            <p:nvPr/>
          </p:nvSpPr>
          <p:spPr>
            <a:xfrm>
              <a:off x="7733978" y="1098707"/>
              <a:ext cx="33394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Leonardo da Vinci – Danh họa thiên tài với những bức họa kinh điển - Aloha  Dec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817053"/>
            <a:ext cx="4254785" cy="354742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p:cNvGrpSpPr/>
          <p:nvPr/>
        </p:nvGrpSpPr>
        <p:grpSpPr>
          <a:xfrm>
            <a:off x="5425880" y="814238"/>
            <a:ext cx="6663534" cy="4905841"/>
            <a:chOff x="477960" y="2206159"/>
            <a:chExt cx="6663534" cy="4683846"/>
          </a:xfrm>
        </p:grpSpPr>
        <p:sp>
          <p:nvSpPr>
            <p:cNvPr id="7" name="Freeform 20"/>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sp>
          <p:nvSpPr>
            <p:cNvPr id="8" name="TextBox 7"/>
            <p:cNvSpPr txBox="1"/>
            <p:nvPr/>
          </p:nvSpPr>
          <p:spPr>
            <a:xfrm>
              <a:off x="813289" y="3661383"/>
              <a:ext cx="6094476" cy="2677656"/>
            </a:xfrm>
            <a:prstGeom prst="rect">
              <a:avLst/>
            </a:prstGeom>
            <a:noFill/>
          </p:spPr>
          <p:txBody>
            <a:bodyPr wrap="square">
              <a:spAutoFit/>
            </a:bodyPr>
            <a:lstStyle/>
            <a:p>
              <a:pPr algn="ctr"/>
              <a:r>
                <a:rPr lang="vi-VN" sz="2400" b="1" i="1" dirty="0"/>
                <a:t>Lê-ô-nác-đô đa Vin-xi là một họa sĩ, nhà điêu khắc, kiến trúc sư người I-ta-li-a nổi tiếng thế giới. Câu chuyện chúng ta sẽ đọc ngày hôm nay kể lại những ngày đầu tiên đi học vẽ của ông. Hãy cùng đọc tác phẩm để xem con đường đến với thành công của ông như thế nào. </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8214360">
                <a:moveTo>
                  <a:pt x="0" y="0"/>
                </a:moveTo>
                <a:lnTo>
                  <a:pt x="18288000" y="0"/>
                </a:lnTo>
                <a:lnTo>
                  <a:pt x="18288000" y="8214360"/>
                </a:lnTo>
                <a:lnTo>
                  <a:pt x="0" y="821436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pic>
        <p:nvPicPr>
          <p:cNvPr id="3" name="Picture 2"/>
          <p:cNvPicPr>
            <a:picLocks noChangeAspect="1"/>
          </p:cNvPicPr>
          <p:nvPr/>
        </p:nvPicPr>
        <p:blipFill>
          <a:blip r:embed="rId4"/>
          <a:stretch>
            <a:fillRect/>
          </a:stretch>
        </p:blipFill>
        <p:spPr>
          <a:xfrm>
            <a:off x="492576" y="3413760"/>
            <a:ext cx="3416639" cy="1368625"/>
          </a:xfrm>
          <a:prstGeom prst="rect">
            <a:avLst/>
          </a:prstGeom>
        </p:spPr>
      </p:pic>
      <p:pic>
        <p:nvPicPr>
          <p:cNvPr id="9" name="Picture 8"/>
          <p:cNvPicPr>
            <a:picLocks noChangeAspect="1"/>
          </p:cNvPicPr>
          <p:nvPr/>
        </p:nvPicPr>
        <p:blipFill>
          <a:blip r:embed="rId5"/>
          <a:stretch>
            <a:fillRect/>
          </a:stretch>
        </p:blipFill>
        <p:spPr>
          <a:xfrm>
            <a:off x="1218743" y="4718119"/>
            <a:ext cx="10546994"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at a desk&#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2" name="Picture 1"/>
          <p:cNvPicPr>
            <a:picLocks noChangeAspect="1"/>
          </p:cNvPicPr>
          <p:nvPr/>
        </p:nvPicPr>
        <p:blipFill>
          <a:blip r:embed="rId3"/>
          <a:stretch>
            <a:fillRect/>
          </a:stretch>
        </p:blipFill>
        <p:spPr>
          <a:xfrm>
            <a:off x="5312451" y="2622167"/>
            <a:ext cx="4919898" cy="2975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p:cNvSpPr txBox="1"/>
          <p:nvPr/>
        </p:nvSpPr>
        <p:spPr>
          <a:xfrm>
            <a:off x="416560" y="1099467"/>
            <a:ext cx="11409680" cy="563231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Lê-ô-nác-đô đa Vin-xi có niềm đam mê hội hoạ từ nhỏ. Năm 14 tuổi, ông được cha đưa đến gặp danh hoạ Vê-rô-ki-ô để học vẽ.</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Buổi học đầu tiên, thầy giáo đưa một quả trứng gà và bảo Lê-ô-nác-đô vẽ. Cậu bé rất vui, vì vẽ trứng là việc quá dễ dàng. Cậu cầm bút và cẩn thận về từng nét, từng nét. Ngày hôm sau, thầy giáo lại đưa quả trứng gà và bảo Lê-ô-nác-đô vẽ tiếp. Rồi mấy ngày sau cũng vậy. Cậu bé có chút không vui, nghĩ: “Trứng gà có gì hay ho đâu mà thấy bắt vẽ mãi như thế?”. Dần dần, cậu cảm thấy chán nản với yêu cầu của thầy giáo, cho rằng thầy coi thường năng lực của mình.</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Một hôm, cậu mạnh dạn hỏi thầy: “Tại sao thầy luôn bắt em vẽ trứng thế ạ?”. Thầy giáo nói: “Em đừng nghĩ vẽ trứng gà là đơn giản và dễ dàng. Trong một nghìn quả trứng, không thể tìm ra hai quả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Nghe những lời nói đó, Lê-ô-nác-đô bỗng hiểu ra mọi điều và cảm nhận được sự khổ công của thầy.</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đó về sau, Lê-ô-nác-đô luôn nhớ lời th</a:t>
            </a:r>
            <a:r>
              <a:rPr lang="en-US" dirty="0" err="1">
                <a:latin typeface="Cambria" panose="02040503050406030204" pitchFamily="18" charset="0"/>
                <a:ea typeface="Cambria" panose="02040503050406030204" pitchFamily="18" charset="0"/>
              </a:rPr>
              <a:t>ầy</a:t>
            </a:r>
            <a:r>
              <a:rPr lang="vi-VN" dirty="0">
                <a:latin typeface="Cambria" panose="02040503050406030204" pitchFamily="18" charset="0"/>
                <a:ea typeface="Cambria" panose="02040503050406030204" pitchFamily="18" charset="0"/>
              </a:rPr>
              <a:t>, khổ luyện vẽ tranh. Một năm... hai năm..., trình độ vẽ tranh của Lê-ô-nác-đô ngày càng được nâng cao, cuối cùng đã xuất sắc hơn thầy của mình. Lê-ô-nác-đô đa Vin-xi trở thành hoạ sĩ Ý nổi tiếng thế giới.</a:t>
            </a:r>
          </a:p>
          <a:p>
            <a:pPr algn="r"/>
            <a:r>
              <a:rPr lang="vi-VN" dirty="0">
                <a:latin typeface="Cambria" panose="02040503050406030204" pitchFamily="18" charset="0"/>
                <a:ea typeface="Cambria" panose="02040503050406030204" pitchFamily="18" charset="0"/>
              </a:rPr>
              <a:t>(Theo </a:t>
            </a:r>
            <a:r>
              <a:rPr lang="vi-VN" i="1" dirty="0">
                <a:latin typeface="Cambria" panose="02040503050406030204" pitchFamily="18" charset="0"/>
                <a:ea typeface="Cambria" panose="02040503050406030204" pitchFamily="18" charset="0"/>
              </a:rPr>
              <a:t>101 câu chuyện học sinh cần đọc giúp các em trở thành nhà khoa học tương lai</a:t>
            </a:r>
            <a:r>
              <a:rPr lang="vi-VN" dirty="0">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2"/>
          <a:stretch>
            <a:fillRect/>
          </a:stretch>
        </p:blipFill>
        <p:spPr>
          <a:xfrm>
            <a:off x="3809999" y="471239"/>
            <a:ext cx="3505657" cy="7112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grpSp>
        <p:nvGrpSpPr>
          <p:cNvPr id="15" name="Group 14"/>
          <p:cNvGrpSpPr/>
          <p:nvPr/>
        </p:nvGrpSpPr>
        <p:grpSpPr>
          <a:xfrm>
            <a:off x="727983" y="90143"/>
            <a:ext cx="5368017" cy="1261138"/>
            <a:chOff x="727983" y="455902"/>
            <a:chExt cx="5368017" cy="1523771"/>
          </a:xfrm>
        </p:grpSpPr>
        <p:sp>
          <p:nvSpPr>
            <p:cNvPr id="6" name="Freeform 22"/>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a:ln>
                  <a:noFill/>
                </a:ln>
                <a:solidFill>
                  <a:prstClr val="black"/>
                </a:solidFill>
                <a:effectLst/>
                <a:uLnTx/>
                <a:uFillTx/>
              </a:endParaRPr>
            </a:p>
          </p:txBody>
        </p:sp>
        <p:sp>
          <p:nvSpPr>
            <p:cNvPr id="14" name="TextBox 13"/>
            <p:cNvSpPr txBox="1"/>
            <p:nvPr/>
          </p:nvSpPr>
          <p:spPr>
            <a:xfrm>
              <a:off x="1036720" y="850393"/>
              <a:ext cx="4947520" cy="954107"/>
            </a:xfrm>
            <a:prstGeom prst="rect">
              <a:avLst/>
            </a:prstGeom>
            <a:noFill/>
          </p:spPr>
          <p:txBody>
            <a:bodyPr wrap="square">
              <a:spAutoFit/>
            </a:bodyPr>
            <a:lstStyle/>
            <a:p>
              <a:r>
                <a:rPr lang="vi-VN" sz="2800" b="1" i="1" dirty="0">
                  <a:latin typeface="Calibri" panose="020F0502020204030204" pitchFamily="34" charset="0"/>
                  <a:ea typeface="Calibri" panose="020F0502020204030204" pitchFamily="34" charset="0"/>
                  <a:cs typeface="Calibri" panose="020F0502020204030204" pitchFamily="34" charset="0"/>
                </a:rPr>
                <a:t>Đoạn 1: </a:t>
              </a:r>
              <a:r>
                <a:rPr lang="vi-VN" sz="2800" dirty="0">
                  <a:latin typeface="Calibri" panose="020F0502020204030204" pitchFamily="34" charset="0"/>
                  <a:ea typeface="Calibri" panose="020F0502020204030204" pitchFamily="34" charset="0"/>
                  <a:cs typeface="Calibri" panose="020F0502020204030204" pitchFamily="34" charset="0"/>
                </a:rPr>
                <a:t>Lê-ô-nác-đô đa Vin-xi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để học vẽ</a:t>
              </a:r>
              <a:r>
                <a:rPr lang="vi-VN" sz="2800"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17" name="Group 16"/>
          <p:cNvGrpSpPr/>
          <p:nvPr/>
        </p:nvGrpSpPr>
        <p:grpSpPr>
          <a:xfrm>
            <a:off x="577175" y="1397527"/>
            <a:ext cx="5959032" cy="1315193"/>
            <a:chOff x="588398" y="2156869"/>
            <a:chExt cx="5959032" cy="1523771"/>
          </a:xfrm>
        </p:grpSpPr>
        <p:sp>
          <p:nvSpPr>
            <p:cNvPr id="7" name="Freeform 22"/>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a:ln>
                  <a:noFill/>
                </a:ln>
                <a:solidFill>
                  <a:prstClr val="black"/>
                </a:solidFill>
                <a:effectLst/>
                <a:uLnTx/>
                <a:uFillTx/>
              </a:endParaRPr>
            </a:p>
          </p:txBody>
        </p:sp>
        <p:sp>
          <p:nvSpPr>
            <p:cNvPr id="16" name="TextBox 15"/>
            <p:cNvSpPr txBox="1"/>
            <p:nvPr/>
          </p:nvSpPr>
          <p:spPr>
            <a:xfrm>
              <a:off x="1036720" y="2531821"/>
              <a:ext cx="4742288"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2: </a:t>
              </a:r>
              <a:r>
                <a:rPr lang="vi-VN" sz="2800" dirty="0">
                  <a:latin typeface="Calibri" panose="020F0502020204030204" pitchFamily="34" charset="0"/>
                  <a:ea typeface="Calibri" panose="020F0502020204030204" pitchFamily="34" charset="0"/>
                  <a:cs typeface="Calibri" panose="020F0502020204030204" pitchFamily="34" charset="0"/>
                </a:rPr>
                <a:t>Buổi học đầu tiên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 </a:t>
              </a:r>
              <a:r>
                <a:rPr lang="vi-VN" sz="2800" i="1" dirty="0">
                  <a:latin typeface="Calibri" panose="020F0502020204030204" pitchFamily="34" charset="0"/>
                  <a:ea typeface="Calibri" panose="020F0502020204030204" pitchFamily="34" charset="0"/>
                  <a:cs typeface="Calibri" panose="020F0502020204030204" pitchFamily="34" charset="0"/>
                </a:rPr>
                <a:t>năng lực của mình.</a:t>
              </a:r>
            </a:p>
          </p:txBody>
        </p:sp>
      </p:grpSp>
      <p:grpSp>
        <p:nvGrpSpPr>
          <p:cNvPr id="20" name="Group 19"/>
          <p:cNvGrpSpPr/>
          <p:nvPr/>
        </p:nvGrpSpPr>
        <p:grpSpPr>
          <a:xfrm>
            <a:off x="292694" y="2806513"/>
            <a:ext cx="6859945" cy="973007"/>
            <a:chOff x="577175" y="3497392"/>
            <a:chExt cx="5959032" cy="1523771"/>
          </a:xfrm>
        </p:grpSpPr>
        <p:sp>
          <p:nvSpPr>
            <p:cNvPr id="11" name="Freeform 22"/>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sp>
          <p:nvSpPr>
            <p:cNvPr id="19" name="TextBox 18"/>
            <p:cNvSpPr txBox="1"/>
            <p:nvPr/>
          </p:nvSpPr>
          <p:spPr>
            <a:xfrm>
              <a:off x="995064" y="3956320"/>
              <a:ext cx="5100936" cy="954107"/>
            </a:xfrm>
            <a:prstGeom prst="rect">
              <a:avLst/>
            </a:prstGeom>
            <a:noFill/>
          </p:spPr>
          <p:txBody>
            <a:bodyPr wrap="square">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Đoạn 3: Một hôm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sự khổ luyện.”.</a:t>
              </a:r>
            </a:p>
          </p:txBody>
        </p:sp>
      </p:grpSp>
      <p:grpSp>
        <p:nvGrpSpPr>
          <p:cNvPr id="23" name="Group 22"/>
          <p:cNvGrpSpPr/>
          <p:nvPr/>
        </p:nvGrpSpPr>
        <p:grpSpPr>
          <a:xfrm>
            <a:off x="709255" y="3819144"/>
            <a:ext cx="6171098" cy="1352296"/>
            <a:chOff x="577175" y="5129784"/>
            <a:chExt cx="6171098" cy="1544038"/>
          </a:xfrm>
        </p:grpSpPr>
        <p:sp>
          <p:nvSpPr>
            <p:cNvPr id="8" name="Freeform 22"/>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a:ln>
                  <a:noFill/>
                </a:ln>
                <a:solidFill>
                  <a:prstClr val="black"/>
                </a:solidFill>
                <a:effectLst/>
                <a:uLnTx/>
                <a:uFillTx/>
              </a:endParaRPr>
            </a:p>
          </p:txBody>
        </p:sp>
        <p:sp>
          <p:nvSpPr>
            <p:cNvPr id="22" name="TextBox 21"/>
            <p:cNvSpPr txBox="1"/>
            <p:nvPr/>
          </p:nvSpPr>
          <p:spPr>
            <a:xfrm>
              <a:off x="1025497" y="5583012"/>
              <a:ext cx="5598823"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4: </a:t>
              </a:r>
              <a:r>
                <a:rPr lang="vi-VN" sz="2800" dirty="0">
                  <a:latin typeface="Calibri" panose="020F0502020204030204" pitchFamily="34" charset="0"/>
                  <a:ea typeface="Calibri" panose="020F0502020204030204" pitchFamily="34" charset="0"/>
                  <a:cs typeface="Calibri" panose="020F0502020204030204" pitchFamily="34" charset="0"/>
                </a:rPr>
                <a:t>Ngừng một lát,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khổ công của thầy.</a:t>
              </a:r>
            </a:p>
          </p:txBody>
        </p:sp>
      </p:grpSp>
      <p:pic>
        <p:nvPicPr>
          <p:cNvPr id="9" name="Picture 8"/>
          <p:cNvPicPr>
            <a:picLocks noChangeAspect="1"/>
          </p:cNvPicPr>
          <p:nvPr/>
        </p:nvPicPr>
        <p:blipFill>
          <a:blip r:embed="rId4"/>
          <a:stretch>
            <a:fillRect/>
          </a:stretch>
        </p:blipFill>
        <p:spPr>
          <a:xfrm>
            <a:off x="7035632" y="359538"/>
            <a:ext cx="3871296" cy="2908044"/>
          </a:xfrm>
          <a:prstGeom prst="rect">
            <a:avLst/>
          </a:prstGeom>
        </p:spPr>
      </p:pic>
      <p:grpSp>
        <p:nvGrpSpPr>
          <p:cNvPr id="12" name="Group 11"/>
          <p:cNvGrpSpPr/>
          <p:nvPr/>
        </p:nvGrpSpPr>
        <p:grpSpPr>
          <a:xfrm>
            <a:off x="699095" y="5150104"/>
            <a:ext cx="6171098" cy="1352296"/>
            <a:chOff x="577175" y="5129784"/>
            <a:chExt cx="6171098" cy="1544038"/>
          </a:xfrm>
        </p:grpSpPr>
        <p:sp>
          <p:nvSpPr>
            <p:cNvPr id="13" name="Freeform 22"/>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600" b="0" i="0" u="none" strike="noStrike" kern="0" cap="none" spc="0" normalizeH="0" baseline="0" noProof="0">
                <a:ln>
                  <a:noFill/>
                </a:ln>
                <a:solidFill>
                  <a:prstClr val="black"/>
                </a:solidFill>
                <a:effectLst/>
                <a:uLnTx/>
                <a:uFillTx/>
              </a:endParaRPr>
            </a:p>
          </p:txBody>
        </p:sp>
        <p:sp>
          <p:nvSpPr>
            <p:cNvPr id="18" name="TextBox 17"/>
            <p:cNvSpPr txBox="1"/>
            <p:nvPr/>
          </p:nvSpPr>
          <p:spPr>
            <a:xfrm>
              <a:off x="1045817" y="5745420"/>
              <a:ext cx="5598823" cy="5974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a:t>
              </a:r>
              <a:r>
                <a:rPr lang="en-US" sz="2800" b="1" dirty="0">
                  <a:latin typeface="Calibri" panose="020F0502020204030204" pitchFamily="34" charset="0"/>
                  <a:ea typeface="Calibri" panose="020F0502020204030204" pitchFamily="34" charset="0"/>
                  <a:cs typeface="Calibri" panose="020F0502020204030204" pitchFamily="34" charset="0"/>
                </a:rPr>
                <a:t>5</a:t>
              </a:r>
              <a:r>
                <a:rPr lang="vi-VN"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Đoạn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còn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lại</a:t>
              </a:r>
              <a:endParaRPr lang="vi-VN" sz="2800" i="1" dirty="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1176</Words>
  <Application>Microsoft Office PowerPoint</Application>
  <PresentationFormat>Widescreen</PresentationFormat>
  <Paragraphs>63</Paragraphs>
  <Slides>33</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Aptos</vt:lpstr>
      <vt:lpstr>iCiel Nabila</vt:lpstr>
      <vt:lpstr>Arial</vt:lpstr>
      <vt:lpstr>Aptos Display</vt:lpstr>
      <vt:lpstr>Cambria</vt:lpstr>
      <vt:lpstr>#9Slide07 SVNDessert Menu Scrip</vt:lpstr>
      <vt:lpstr>Calibri</vt:lpstr>
      <vt:lpstr>Times New Roman</vt:lpstr>
      <vt:lpstr>iCiel Pony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33</cp:revision>
  <dcterms:created xsi:type="dcterms:W3CDTF">2024-08-14T12:29:00Z</dcterms:created>
  <dcterms:modified xsi:type="dcterms:W3CDTF">2025-04-10T07:04:06Z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9BD5F476F1A943E387AD39DD09087605_12</vt:lpwstr>
  </property>
  <property fmtid="{D5CDD505-2E9C-101B-9397-08002B2CF9AE}" pid="3" name="KSOProductBuildVer">
    <vt:lpwstr>1033-12.2.0.18283</vt:lpwstr>
  </property>
</Properties>
</file>