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374" r:id="rId2"/>
    <p:sldId id="384" r:id="rId3"/>
    <p:sldId id="366" r:id="rId4"/>
    <p:sldId id="367" r:id="rId5"/>
    <p:sldId id="385" r:id="rId6"/>
    <p:sldId id="262" r:id="rId7"/>
    <p:sldId id="386" r:id="rId8"/>
    <p:sldId id="387" r:id="rId9"/>
    <p:sldId id="383" r:id="rId10"/>
    <p:sldId id="375" r:id="rId11"/>
    <p:sldId id="277" r:id="rId12"/>
    <p:sldId id="372"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4A"/>
    <a:srgbClr val="36773C"/>
    <a:srgbClr val="F2EFCC"/>
    <a:srgbClr val="D8353E"/>
    <a:srgbClr val="00B050"/>
    <a:srgbClr val="E53028"/>
    <a:srgbClr val="F4E492"/>
    <a:srgbClr val="49AD6D"/>
    <a:srgbClr val="2B5843"/>
    <a:srgbClr val="8DE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69" d="100"/>
          <a:sy n="69" d="100"/>
        </p:scale>
        <p:origin x="7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5B8C-B4C2-43C9-963B-26C5CB1109BC}"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E9BF-446D-4B8B-BED6-B60E343DD55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Muốn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lộ</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Phan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hoạt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21. </a:t>
            </a:r>
            <a:endParaRPr lang="en-US" dirty="0"/>
          </a:p>
        </p:txBody>
      </p:sp>
      <p:sp>
        <p:nvSpPr>
          <p:cNvPr id="4" name="Slide Number Placeholder 3"/>
          <p:cNvSpPr>
            <a:spLocks noGrp="1"/>
          </p:cNvSpPr>
          <p:nvPr>
            <p:ph type="sldNum" sz="quarter" idx="5"/>
          </p:nvPr>
        </p:nvSpPr>
        <p:spPr/>
        <p:txBody>
          <a:bodyPr/>
          <a:lstStyle/>
          <a:p>
            <a:fld id="{20E6E9BF-446D-4B8B-BED6-B60E343DD551}" type="slidenum">
              <a:rPr lang="en-US" smtClean="0"/>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4.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4.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9.png"/><Relationship Id="rId2" Type="http://schemas.openxmlformats.org/officeDocument/2006/relationships/image" Target="../media/image11.pn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3.png"/><Relationship Id="rId32" Type="http://schemas.openxmlformats.org/officeDocument/2006/relationships/image" Target="../media/image28.png"/><Relationship Id="rId5" Type="http://schemas.microsoft.com/office/2007/relationships/hdphoto" Target="../media/hdphoto2.wdp"/><Relationship Id="rId15" Type="http://schemas.openxmlformats.org/officeDocument/2006/relationships/image" Target="../media/image18.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6.wdp"/><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0.png"/><Relationship Id="rId1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7.wdp"/><Relationship Id="rId17" Type="http://schemas.openxmlformats.org/officeDocument/2006/relationships/image" Target="../media/image28.png"/><Relationship Id="rId2" Type="http://schemas.openxmlformats.org/officeDocument/2006/relationships/image" Target="../media/image30.png"/><Relationship Id="rId16" Type="http://schemas.microsoft.com/office/2007/relationships/hdphoto" Target="../media/hdphoto10.wdp"/><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2.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8" t="12339"/>
          <a:stretch>
            <a:fillRect/>
          </a:stretch>
        </p:blipFill>
        <p:spPr>
          <a:xfrm>
            <a:off x="0" y="0"/>
            <a:ext cx="2744805" cy="1685409"/>
          </a:xfrm>
          <a:prstGeom prst="rect">
            <a:avLst/>
          </a:prstGeom>
        </p:spPr>
      </p:pic>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a:fillRect/>
          </a:stretch>
        </p:blipFill>
        <p:spPr>
          <a:xfrm>
            <a:off x="1819582" y="4870039"/>
            <a:ext cx="2552182" cy="1987961"/>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a:fillRect/>
          </a:stretch>
        </p:blipFill>
        <p:spPr>
          <a:xfrm flipH="1">
            <a:off x="9259242" y="4870038"/>
            <a:ext cx="2552181" cy="1987961"/>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0" name="图片 9"/>
          <p:cNvPicPr>
            <a:picLocks noChangeAspect="1"/>
          </p:cNvPicPr>
          <p:nvPr userDrawn="1"/>
        </p:nvPicPr>
        <p:blipFill rotWithShape="1">
          <a:blip r:embed="rId7"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1" name="图片 10"/>
          <p:cNvPicPr>
            <a:picLocks noChangeAspect="1"/>
          </p:cNvPicPr>
          <p:nvPr userDrawn="1"/>
        </p:nvPicPr>
        <p:blipFill rotWithShape="1">
          <a:blip r:embed="rId7"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3" name="Picture 2"/>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a:fillRect/>
          </a:stretch>
        </p:blipFill>
        <p:spPr>
          <a:xfrm>
            <a:off x="0" y="0"/>
            <a:ext cx="12192000" cy="6858000"/>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a:fillRect/>
          </a:stretch>
        </p:blipFill>
        <p:spPr>
          <a:xfrm>
            <a:off x="4640" y="3637152"/>
            <a:ext cx="12192000" cy="3200804"/>
          </a:xfrm>
          <a:prstGeom prst="rect">
            <a:avLst/>
          </a:prstGeom>
        </p:spPr>
      </p:pic>
      <p:pic>
        <p:nvPicPr>
          <p:cNvPr id="38" name="图片 37"/>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a:fillRect/>
          </a:stretch>
        </p:blipFill>
        <p:spPr>
          <a:xfrm>
            <a:off x="2863635" y="3924484"/>
            <a:ext cx="9346860" cy="2943540"/>
          </a:xfrm>
          <a:prstGeom prst="rect">
            <a:avLst/>
          </a:prstGeom>
        </p:spPr>
      </p:pic>
      <p:pic>
        <p:nvPicPr>
          <p:cNvPr id="20" name="图片 19"/>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a:fillRect/>
          </a:stretch>
        </p:blipFill>
        <p:spPr>
          <a:xfrm>
            <a:off x="-18493" y="4259057"/>
            <a:ext cx="12192000" cy="2608395"/>
          </a:xfrm>
          <a:prstGeom prst="rect">
            <a:avLst/>
          </a:prstGeom>
        </p:spPr>
      </p:pic>
      <p:pic>
        <p:nvPicPr>
          <p:cNvPr id="22" name="图片 21"/>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a:fillRect/>
          </a:stretch>
        </p:blipFill>
        <p:spPr>
          <a:xfrm>
            <a:off x="-23131" y="4680887"/>
            <a:ext cx="12192000" cy="2186565"/>
          </a:xfrm>
          <a:prstGeom prst="rect">
            <a:avLst/>
          </a:prstGeom>
        </p:spPr>
      </p:pic>
      <p:pic>
        <p:nvPicPr>
          <p:cNvPr id="28" name="图片 27"/>
          <p:cNvPicPr>
            <a:picLocks noChangeAspect="1"/>
          </p:cNvPicPr>
          <p:nvPr userDrawn="1"/>
        </p:nvPicPr>
        <p:blipFill rotWithShape="1">
          <a:blip r:embed="rId15" cstate="print">
            <a:extLst>
              <a:ext uri="{28A0092B-C50C-407E-A947-70E740481C1C}">
                <a14:useLocalDpi xmlns:a14="http://schemas.microsoft.com/office/drawing/2010/main" val="0"/>
              </a:ext>
            </a:extLst>
          </a:blip>
          <a:srcRect t="17288"/>
          <a:stretch>
            <a:fillRect/>
          </a:stretch>
        </p:blipFill>
        <p:spPr>
          <a:xfrm>
            <a:off x="2306367" y="4596315"/>
            <a:ext cx="9890271" cy="2268369"/>
          </a:xfrm>
          <a:prstGeom prst="rect">
            <a:avLst/>
          </a:prstGeom>
        </p:spPr>
      </p:pic>
      <p:pic>
        <p:nvPicPr>
          <p:cNvPr id="26" name="图片 25"/>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a:fillRect/>
          </a:stretch>
        </p:blipFill>
        <p:spPr>
          <a:xfrm>
            <a:off x="5040948" y="4565667"/>
            <a:ext cx="7181704" cy="2323538"/>
          </a:xfrm>
          <a:prstGeom prst="rect">
            <a:avLst/>
          </a:prstGeom>
        </p:spPr>
      </p:pic>
      <p:pic>
        <p:nvPicPr>
          <p:cNvPr id="40" name="图片 39"/>
          <p:cNvPicPr>
            <a:picLocks noChangeAspect="1"/>
          </p:cNvPicPr>
          <p:nvPr userDrawn="1"/>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a:fillRect/>
          </a:stretch>
        </p:blipFill>
        <p:spPr>
          <a:xfrm>
            <a:off x="0" y="4770183"/>
            <a:ext cx="6277098" cy="2118465"/>
          </a:xfrm>
          <a:prstGeom prst="rect">
            <a:avLst/>
          </a:prstGeom>
        </p:spPr>
      </p:pic>
      <p:pic>
        <p:nvPicPr>
          <p:cNvPr id="24" name="图片 23"/>
          <p:cNvPicPr>
            <a:picLocks noChangeAspect="1"/>
          </p:cNvPicPr>
          <p:nvPr userDrawn="1"/>
        </p:nvPicPr>
        <p:blipFill>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p:cNvPicPr>
            <a:picLocks noChangeAspect="1"/>
          </p:cNvPicPr>
          <p:nvPr userDrawn="1"/>
        </p:nvPicPr>
        <p:blipFill rotWithShape="1">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a:fillRect/>
          </a:stretch>
        </p:blipFill>
        <p:spPr>
          <a:xfrm>
            <a:off x="77843" y="4531970"/>
            <a:ext cx="12192000" cy="1902208"/>
          </a:xfrm>
          <a:prstGeom prst="rect">
            <a:avLst/>
          </a:prstGeom>
        </p:spPr>
      </p:pic>
      <p:pic>
        <p:nvPicPr>
          <p:cNvPr id="46" name="图片 45"/>
          <p:cNvPicPr>
            <a:picLocks noChangeAspect="1"/>
          </p:cNvPicPr>
          <p:nvPr userDrawn="1"/>
        </p:nvPicPr>
        <p:blipFill>
          <a:blip r:embed="rId24" cstate="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p:cNvPicPr>
            <a:picLocks noChangeAspect="1"/>
          </p:cNvPicPr>
          <p:nvPr userDrawn="1"/>
        </p:nvPicPr>
        <p:blipFill rotWithShape="1">
          <a:blip r:embed="rId26" cstate="print">
            <a:extLst>
              <a:ext uri="{28A0092B-C50C-407E-A947-70E740481C1C}">
                <a14:useLocalDpi xmlns:a14="http://schemas.microsoft.com/office/drawing/2010/main" val="0"/>
              </a:ext>
            </a:extLst>
          </a:blip>
          <a:srcRect l="32789" t="72997" r="30167" b="2393"/>
          <a:stretch>
            <a:fillRect/>
          </a:stretch>
        </p:blipFill>
        <p:spPr>
          <a:xfrm>
            <a:off x="3814699" y="5543459"/>
            <a:ext cx="4516339" cy="1352919"/>
          </a:xfrm>
          <a:prstGeom prst="rect">
            <a:avLst/>
          </a:prstGeom>
        </p:spPr>
      </p:pic>
      <p:pic>
        <p:nvPicPr>
          <p:cNvPr id="32" name="图片 31"/>
          <p:cNvPicPr>
            <a:picLocks noChangeAspect="1"/>
          </p:cNvPicPr>
          <p:nvPr userDrawn="1"/>
        </p:nvPicPr>
        <p:blipFill>
          <a:blip r:embed="rId27" cstate="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p:cNvPicPr>
            <a:picLocks noChangeAspect="1"/>
          </p:cNvPicPr>
          <p:nvPr userDrawn="1"/>
        </p:nvPicPr>
        <p:blipFill rotWithShape="1">
          <a:blip r:embed="rId29" cstate="print">
            <a:extLst>
              <a:ext uri="{28A0092B-C50C-407E-A947-70E740481C1C}">
                <a14:useLocalDpi xmlns:a14="http://schemas.microsoft.com/office/drawing/2010/main" val="0"/>
              </a:ext>
            </a:extLst>
          </a:blip>
          <a:srcRect r="37340"/>
          <a:stretch>
            <a:fillRect/>
          </a:stretch>
        </p:blipFill>
        <p:spPr>
          <a:xfrm>
            <a:off x="10202564" y="1303307"/>
            <a:ext cx="1980220" cy="3528980"/>
          </a:xfrm>
          <a:prstGeom prst="rect">
            <a:avLst/>
          </a:prstGeom>
        </p:spPr>
      </p:pic>
      <p:pic>
        <p:nvPicPr>
          <p:cNvPr id="47" name="图片 46"/>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a:fillRect/>
          </a:stretch>
        </p:blipFill>
        <p:spPr>
          <a:xfrm flipH="1">
            <a:off x="9727694" y="-11457"/>
            <a:ext cx="2484450" cy="3082952"/>
          </a:xfrm>
          <a:prstGeom prst="rect">
            <a:avLst/>
          </a:prstGeom>
        </p:spPr>
      </p:pic>
      <p:pic>
        <p:nvPicPr>
          <p:cNvPr id="34" name="图片 33"/>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a:fillRect/>
          </a:stretch>
        </p:blipFill>
        <p:spPr>
          <a:xfrm>
            <a:off x="-23133" y="-23494"/>
            <a:ext cx="3157662" cy="6861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6" t="13144" b="18383"/>
          <a:stretch>
            <a:fillRect/>
          </a:stretch>
        </p:blipFill>
        <p:spPr>
          <a:xfrm>
            <a:off x="0" y="0"/>
            <a:ext cx="12192000" cy="6858000"/>
          </a:xfrm>
          <a:prstGeom prst="rect">
            <a:avLst/>
          </a:prstGeom>
        </p:spPr>
      </p:pic>
      <p:pic>
        <p:nvPicPr>
          <p:cNvPr id="20" name="图片 1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a:fillRect/>
          </a:stretch>
        </p:blipFill>
        <p:spPr>
          <a:xfrm>
            <a:off x="4640" y="3637152"/>
            <a:ext cx="12192000" cy="3200804"/>
          </a:xfrm>
          <a:prstGeom prst="rect">
            <a:avLst/>
          </a:prstGeom>
        </p:spPr>
      </p:pic>
      <p:pic>
        <p:nvPicPr>
          <p:cNvPr id="21" name="图片 20"/>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a:fillRect/>
          </a:stretch>
        </p:blipFill>
        <p:spPr>
          <a:xfrm>
            <a:off x="2863635" y="3924484"/>
            <a:ext cx="9346860" cy="2943540"/>
          </a:xfrm>
          <a:prstGeom prst="rect">
            <a:avLst/>
          </a:prstGeom>
        </p:spPr>
      </p:pic>
      <p:pic>
        <p:nvPicPr>
          <p:cNvPr id="22" name="图片 21"/>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a:fillRect/>
          </a:stretch>
        </p:blipFill>
        <p:spPr>
          <a:xfrm>
            <a:off x="-18493" y="4259057"/>
            <a:ext cx="12192000" cy="2608395"/>
          </a:xfrm>
          <a:prstGeom prst="rect">
            <a:avLst/>
          </a:prstGeom>
        </p:spPr>
      </p:pic>
      <p:pic>
        <p:nvPicPr>
          <p:cNvPr id="24" name="图片 23"/>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a:fillRect/>
          </a:stretch>
        </p:blipFill>
        <p:spPr>
          <a:xfrm>
            <a:off x="2306367" y="4596315"/>
            <a:ext cx="9890271" cy="2268369"/>
          </a:xfrm>
          <a:prstGeom prst="rect">
            <a:avLst/>
          </a:prstGeom>
        </p:spPr>
      </p:pic>
      <p:pic>
        <p:nvPicPr>
          <p:cNvPr id="25" name="图片 24"/>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a:fillRect/>
          </a:stretch>
        </p:blipFill>
        <p:spPr>
          <a:xfrm>
            <a:off x="5040948" y="5542767"/>
            <a:ext cx="7181704" cy="1346437"/>
          </a:xfrm>
          <a:prstGeom prst="rect">
            <a:avLst/>
          </a:prstGeom>
        </p:spPr>
      </p:pic>
      <p:pic>
        <p:nvPicPr>
          <p:cNvPr id="26" name="图片 25"/>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a:fillRect/>
          </a:stretch>
        </p:blipFill>
        <p:spPr>
          <a:xfrm>
            <a:off x="0" y="5699446"/>
            <a:ext cx="6277098" cy="1189758"/>
          </a:xfrm>
          <a:prstGeom prst="rect">
            <a:avLst/>
          </a:prstGeom>
        </p:spPr>
      </p:pic>
      <p:pic>
        <p:nvPicPr>
          <p:cNvPr id="27" name="图片 26"/>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a:fillRect/>
          </a:stretch>
        </p:blipFill>
        <p:spPr>
          <a:xfrm>
            <a:off x="3814699" y="5543459"/>
            <a:ext cx="4516339" cy="1352919"/>
          </a:xfrm>
          <a:prstGeom prst="rect">
            <a:avLst/>
          </a:prstGeom>
        </p:spPr>
      </p:pic>
      <p:pic>
        <p:nvPicPr>
          <p:cNvPr id="28" name="图片 2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a:fillRect/>
          </a:stretch>
        </p:blipFill>
        <p:spPr>
          <a:xfrm flipH="1">
            <a:off x="9707550" y="-8734"/>
            <a:ext cx="2484450" cy="3082952"/>
          </a:xfrm>
          <a:prstGeom prst="rect">
            <a:avLst/>
          </a:prstGeom>
        </p:spPr>
      </p:pic>
      <p:pic>
        <p:nvPicPr>
          <p:cNvPr id="31" name="图片 30"/>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a:fillRect/>
          </a:stretch>
        </p:blipFill>
        <p:spPr>
          <a:xfrm>
            <a:off x="0" y="-3172"/>
            <a:ext cx="3157662" cy="6861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8" t="12339"/>
          <a:stretch>
            <a:fillRect/>
          </a:stretch>
        </p:blipFill>
        <p:spPr>
          <a:xfrm>
            <a:off x="0" y="0"/>
            <a:ext cx="2744805" cy="1685409"/>
          </a:xfrm>
          <a:prstGeom prst="rect">
            <a:avLst/>
          </a:prstGeom>
        </p:spPr>
      </p:pic>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a:fillRect/>
          </a:stretch>
        </p:blipFill>
        <p:spPr>
          <a:xfrm>
            <a:off x="1819582" y="4870039"/>
            <a:ext cx="2552182" cy="1987961"/>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a:fillRect/>
          </a:stretch>
        </p:blipFill>
        <p:spPr>
          <a:xfrm flipH="1">
            <a:off x="9259242" y="4870038"/>
            <a:ext cx="2552181" cy="1987961"/>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0" name="图片 9"/>
          <p:cNvPicPr>
            <a:picLocks noChangeAspect="1"/>
          </p:cNvPicPr>
          <p:nvPr userDrawn="1"/>
        </p:nvPicPr>
        <p:blipFill rotWithShape="1">
          <a:blip r:embed="rId7"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1" name="图片 10"/>
          <p:cNvPicPr>
            <a:picLocks noChangeAspect="1"/>
          </p:cNvPicPr>
          <p:nvPr userDrawn="1"/>
        </p:nvPicPr>
        <p:blipFill rotWithShape="1">
          <a:blip r:embed="rId7"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a:fillRect/>
          </a:stretch>
        </p:blipFill>
        <p:spPr>
          <a:xfrm>
            <a:off x="380999" y="140677"/>
            <a:ext cx="11430001" cy="6189785"/>
          </a:xfrm>
          <a:prstGeom prst="rect">
            <a:avLst/>
          </a:prstGeom>
        </p:spPr>
      </p:pic>
      <p:pic>
        <p:nvPicPr>
          <p:cNvPr id="22" name="图片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25" name="图片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p:cNvPicPr>
            <a:picLocks noChangeAspect="1"/>
          </p:cNvPicPr>
          <p:nvPr userDrawn="1"/>
        </p:nvPicPr>
        <p:blipFill>
          <a:blip r:embed="rId3">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4">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pic>
        <p:nvPicPr>
          <p:cNvPr id="3" name="Picture 2"/>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a:off x="-371177" y="-140677"/>
            <a:ext cx="6335878" cy="759655"/>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r="68116" b="24260"/>
          <a:stretch>
            <a:fillRect/>
          </a:stretch>
        </p:blipFill>
        <p:spPr>
          <a:xfrm>
            <a:off x="-206758" y="-9248"/>
            <a:ext cx="1943658" cy="4617117"/>
          </a:xfrm>
          <a:prstGeom prst="rect">
            <a:avLst/>
          </a:prstGeom>
        </p:spPr>
      </p:pic>
      <p:pic>
        <p:nvPicPr>
          <p:cNvPr id="17" name="图片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3757" r="68116" b="24260"/>
          <a:stretch>
            <a:fillRect/>
          </a:stretch>
        </p:blipFill>
        <p:spPr>
          <a:xfrm flipH="1">
            <a:off x="9890378" y="-9248"/>
            <a:ext cx="2301622" cy="4617117"/>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79" r="7613" b="66544"/>
          <a:stretch>
            <a:fillRect/>
          </a:stretch>
        </p:blipFill>
        <p:spPr>
          <a:xfrm flipH="1">
            <a:off x="5860787" y="-140678"/>
            <a:ext cx="6331212" cy="75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8"/>
          <a:stretch>
            <a:fillRect/>
          </a:stretch>
        </p:blipFill>
        <p:spPr>
          <a:xfrm rot="5400000">
            <a:off x="2667000" y="-2667000"/>
            <a:ext cx="6858000" cy="12192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13555" y="802735"/>
            <a:ext cx="6212362" cy="42797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10832" y="880691"/>
            <a:ext cx="6212362" cy="4182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295" y="3942825"/>
            <a:ext cx="2613447" cy="2629797"/>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grpSp>
        <p:nvGrpSpPr>
          <p:cNvPr id="5" name="Group 4"/>
          <p:cNvGrpSpPr/>
          <p:nvPr/>
        </p:nvGrpSpPr>
        <p:grpSpPr>
          <a:xfrm>
            <a:off x="2188577" y="1722120"/>
            <a:ext cx="7778383" cy="1935480"/>
            <a:chOff x="608093" y="4877618"/>
            <a:chExt cx="4188409" cy="1230073"/>
          </a:xfrm>
        </p:grpSpPr>
        <p:sp>
          <p:nvSpPr>
            <p:cNvPr id="6" name="Rectangle: Rounded Corners 5"/>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76803" y="4997446"/>
              <a:ext cx="3824514" cy="841097"/>
            </a:xfrm>
            <a:prstGeom prst="rect">
              <a:avLst/>
            </a:prstGeom>
            <a:noFill/>
          </p:spPr>
          <p:txBody>
            <a:bodyPr wrap="square" rtlCol="0">
              <a:spAutoFit/>
            </a:bodyPr>
            <a:lstStyle/>
            <a:p>
              <a:pPr algn="ctr"/>
              <a:r>
                <a:rPr lang="en-US" sz="4000" b="1" dirty="0">
                  <a:solidFill>
                    <a:schemeClr val="accent5">
                      <a:lumMod val="10000"/>
                    </a:schemeClr>
                  </a:solidFill>
                  <a:latin typeface="Cambria" panose="02040503050406030204" pitchFamily="18" charset="0"/>
                </a:rPr>
                <a:t>N</a:t>
              </a:r>
              <a:r>
                <a:rPr lang="vi-VN" sz="4000" b="1" dirty="0">
                  <a:solidFill>
                    <a:schemeClr val="accent5">
                      <a:lumMod val="10000"/>
                    </a:schemeClr>
                  </a:solidFill>
                  <a:latin typeface="Cambria" panose="02040503050406030204" pitchFamily="18" charset="0"/>
                </a:rPr>
                <a:t>êu 1 câu thể hiện tình cảm, cảm xúc về 1 câu chuyện.</a:t>
              </a:r>
              <a:endParaRPr lang="en-US" sz="4000" b="1" dirty="0">
                <a:solidFill>
                  <a:schemeClr val="accent5">
                    <a:lumMod val="10000"/>
                  </a:schemeClr>
                </a:solidFill>
                <a:latin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621148" y="486948"/>
            <a:ext cx="8949704" cy="4651651"/>
          </a:xfrm>
          <a:prstGeom prst="rect">
            <a:avLst/>
          </a:prstGeom>
        </p:spPr>
      </p:pic>
      <p:pic>
        <p:nvPicPr>
          <p:cNvPr id="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7360" y="1605280"/>
            <a:ext cx="8961120" cy="1938992"/>
          </a:xfrm>
          <a:prstGeom prst="rect">
            <a:avLst/>
          </a:prstGeom>
          <a:noFill/>
        </p:spPr>
        <p:txBody>
          <a:bodyPr wrap="square" rtlCol="0">
            <a:spAutoFit/>
          </a:bodyPr>
          <a:lstStyle/>
          <a:p>
            <a:pPr algn="ctr"/>
            <a:r>
              <a:rPr lang="en-US" sz="6000" b="1" dirty="0" err="1">
                <a:solidFill>
                  <a:srgbClr val="002060"/>
                </a:solidFill>
                <a:latin typeface="Cambria" panose="02040503050406030204" pitchFamily="18" charset="0"/>
                <a:ea typeface="Cambria" panose="02040503050406030204" pitchFamily="18" charset="0"/>
              </a:rPr>
              <a:t>N</a:t>
            </a:r>
            <a:r>
              <a:rPr lang="en-US" sz="6000" b="1" dirty="0" err="1">
                <a:solidFill>
                  <a:srgbClr val="002060"/>
                </a:solidFill>
                <a:effectLst/>
                <a:latin typeface="Cambria" panose="02040503050406030204" pitchFamily="18" charset="0"/>
                <a:ea typeface="Cambria" panose="02040503050406030204" pitchFamily="18" charset="0"/>
              </a:rPr>
              <a:t>hắc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lại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cách</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kể</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câu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chuyện</a:t>
            </a:r>
            <a:r>
              <a:rPr lang="en-US" sz="6000" b="1" dirty="0">
                <a:solidFill>
                  <a:srgbClr val="002060"/>
                </a:solidFill>
                <a:effectLst/>
                <a:latin typeface="Cambria" panose="02040503050406030204" pitchFamily="18" charset="0"/>
                <a:ea typeface="Cambria" panose="02040503050406030204" pitchFamily="18" charset="0"/>
              </a:rPr>
              <a:t> hay </a:t>
            </a:r>
            <a:r>
              <a:rPr lang="en-US" sz="6000" b="1" dirty="0" err="1">
                <a:solidFill>
                  <a:srgbClr val="002060"/>
                </a:solidFill>
                <a:effectLst/>
                <a:latin typeface="Cambria" panose="02040503050406030204" pitchFamily="18" charset="0"/>
                <a:ea typeface="Cambria" panose="02040503050406030204" pitchFamily="18" charset="0"/>
              </a:rPr>
              <a:t>đã</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học</a:t>
            </a:r>
            <a:endParaRPr lang="en-US" sz="6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7" descr="形状, 圆圈&#10;&#10;描述已自动生成"/>
          <p:cNvPicPr>
            <a:picLocks noChangeAspect="1"/>
          </p:cNvPicPr>
          <p:nvPr/>
        </p:nvPicPr>
        <p:blipFill rotWithShape="1">
          <a:blip r:embed="rId3">
            <a:extLst>
              <a:ext uri="{28A0092B-C50C-407E-A947-70E740481C1C}">
                <a14:useLocalDpi xmlns:a14="http://schemas.microsoft.com/office/drawing/2010/main" val="0"/>
              </a:ext>
            </a:extLst>
          </a:blip>
          <a:srcRect t="7196" b="13228"/>
          <a:stretch>
            <a:fillRect/>
          </a:stretch>
        </p:blipFill>
        <p:spPr>
          <a:xfrm>
            <a:off x="793514" y="-858466"/>
            <a:ext cx="10368119" cy="730299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5"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pic>
        <p:nvPicPr>
          <p:cNvPr id="6" name="Picture 5"/>
          <p:cNvPicPr>
            <a:picLocks noChangeAspect="1"/>
          </p:cNvPicPr>
          <p:nvPr/>
        </p:nvPicPr>
        <p:blipFill>
          <a:blip r:embed="rId6"/>
          <a:stretch>
            <a:fillRect/>
          </a:stretch>
        </p:blipFill>
        <p:spPr>
          <a:xfrm>
            <a:off x="1997170" y="2356113"/>
            <a:ext cx="8724132" cy="1847248"/>
          </a:xfrm>
          <a:prstGeom prst="rect">
            <a:avLst/>
          </a:prstGeom>
        </p:spPr>
      </p:pic>
      <p:pic>
        <p:nvPicPr>
          <p:cNvPr id="9" name="Picture 8"/>
          <p:cNvPicPr>
            <a:picLocks noChangeAspect="1"/>
          </p:cNvPicPr>
          <p:nvPr/>
        </p:nvPicPr>
        <p:blipFill>
          <a:blip r:embed="rId7"/>
          <a:stretch>
            <a:fillRect/>
          </a:stretch>
        </p:blipFill>
        <p:spPr>
          <a:xfrm>
            <a:off x="4942382" y="851633"/>
            <a:ext cx="2048311" cy="1362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14195" y="710838"/>
            <a:ext cx="6419644" cy="434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1760" y="1635760"/>
            <a:ext cx="5029200"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51433" y="313936"/>
            <a:ext cx="2643427" cy="785639"/>
            <a:chOff x="3432233" y="2335776"/>
            <a:chExt cx="2643427" cy="785639"/>
          </a:xfrm>
          <a:solidFill>
            <a:schemeClr val="bg1"/>
          </a:solidFill>
        </p:grpSpPr>
        <p:sp>
          <p:nvSpPr>
            <p:cNvPr id="4" name="Rectangle: Rounded Corners 3"/>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95621" y="2377438"/>
              <a:ext cx="2516652" cy="646331"/>
            </a:xfrm>
            <a:prstGeom prst="rect">
              <a:avLst/>
            </a:prstGeom>
            <a:noFill/>
          </p:spPr>
          <p:txBody>
            <a:bodyPr wrap="square">
              <a:spAutoFit/>
            </a:bodyPr>
            <a:lstStyle/>
            <a:p>
              <a:pPr algn="ctr"/>
              <a:r>
                <a:rPr lang="en-US" sz="3600" b="1" i="0" dirty="0">
                  <a:solidFill>
                    <a:srgbClr val="36773C"/>
                  </a:solidFill>
                  <a:effectLst/>
                  <a:latin typeface="Cambria" panose="02040503050406030204" pitchFamily="18" charset="0"/>
                </a:rPr>
                <a:t>1. </a:t>
              </a:r>
              <a:r>
                <a:rPr lang="en-US" sz="3600" b="1" i="0" dirty="0" err="1">
                  <a:solidFill>
                    <a:srgbClr val="36773C"/>
                  </a:solidFill>
                  <a:effectLst/>
                  <a:latin typeface="Cambria" panose="02040503050406030204" pitchFamily="18" charset="0"/>
                </a:rPr>
                <a:t>Chuẩn</a:t>
              </a:r>
              <a:r>
                <a:rPr lang="en-US" sz="3600" b="1" i="0" dirty="0">
                  <a:solidFill>
                    <a:srgbClr val="36773C"/>
                  </a:solidFill>
                  <a:effectLst/>
                  <a:latin typeface="Cambria" panose="02040503050406030204" pitchFamily="18" charset="0"/>
                </a:rPr>
                <a:t> </a:t>
              </a:r>
              <a:r>
                <a:rPr lang="en-US" sz="3600" b="1" i="0" dirty="0" err="1">
                  <a:solidFill>
                    <a:srgbClr val="36773C"/>
                  </a:solidFill>
                  <a:effectLst/>
                  <a:latin typeface="Cambria" panose="02040503050406030204" pitchFamily="18" charset="0"/>
                </a:rPr>
                <a:t>bị</a:t>
              </a:r>
              <a:endParaRPr lang="en-US" sz="3600" b="1" dirty="0">
                <a:solidFill>
                  <a:srgbClr val="36773C"/>
                </a:solidFill>
                <a:latin typeface="Cambria" panose="02040503050406030204" pitchFamily="18" charset="0"/>
              </a:endParaRPr>
            </a:p>
          </p:txBody>
        </p:sp>
      </p:grpSp>
      <p:grpSp>
        <p:nvGrpSpPr>
          <p:cNvPr id="8" name="Group 7"/>
          <p:cNvGrpSpPr/>
          <p:nvPr/>
        </p:nvGrpSpPr>
        <p:grpSpPr>
          <a:xfrm>
            <a:off x="1650508" y="1657728"/>
            <a:ext cx="8740877" cy="1349632"/>
            <a:chOff x="1673715" y="3198315"/>
            <a:chExt cx="7200572" cy="1374655"/>
          </a:xfrm>
        </p:grpSpPr>
        <p:sp>
          <p:nvSpPr>
            <p:cNvPr id="9" name="Freeform 9"/>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00"/>
              <a:endParaRPr lang="en-US" sz="1100" dirty="0">
                <a:solidFill>
                  <a:prstClr val="black"/>
                </a:solidFill>
                <a:latin typeface="Cambria" panose="02040503050406030204" pitchFamily="18" charset="0"/>
                <a:ea typeface="Cambria" panose="02040503050406030204" pitchFamily="18" charset="0"/>
              </a:endParaRPr>
            </a:p>
          </p:txBody>
        </p:sp>
        <p:sp>
          <p:nvSpPr>
            <p:cNvPr id="10" name="TextBox 15"/>
            <p:cNvSpPr txBox="1"/>
            <p:nvPr/>
          </p:nvSpPr>
          <p:spPr>
            <a:xfrm>
              <a:off x="1996351" y="3420941"/>
              <a:ext cx="5025442" cy="752359"/>
            </a:xfrm>
            <a:prstGeom prst="rect">
              <a:avLst/>
            </a:prstGeom>
          </p:spPr>
          <p:txBody>
            <a:bodyPr wrap="square" lIns="0" tIns="0" rIns="0" bIns="0" rtlCol="0" anchor="t">
              <a:spAutoFit/>
            </a:bodyPr>
            <a:lstStyle/>
            <a:p>
              <a:pPr algn="just"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Đọc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kĩ</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chọn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rõ</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xúc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với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a:t>
              </a:r>
              <a:endParaRPr lang="en-US" sz="4400" b="0" dirty="0">
                <a:solidFill>
                  <a:srgbClr val="FF0000"/>
                </a:solidFill>
                <a:effectLst/>
                <a:latin typeface="Cambria" panose="02040503050406030204" pitchFamily="18" charset="0"/>
                <a:ea typeface="Cambria" panose="02040503050406030204" pitchFamily="18" charset="0"/>
              </a:endParaRPr>
            </a:p>
          </p:txBody>
        </p:sp>
      </p:grpSp>
      <p:grpSp>
        <p:nvGrpSpPr>
          <p:cNvPr id="11" name="Group 10"/>
          <p:cNvGrpSpPr/>
          <p:nvPr/>
        </p:nvGrpSpPr>
        <p:grpSpPr>
          <a:xfrm>
            <a:off x="1740310" y="3419013"/>
            <a:ext cx="8740877" cy="741015"/>
            <a:chOff x="1673715" y="3198315"/>
            <a:chExt cx="7200572" cy="1374655"/>
          </a:xfrm>
        </p:grpSpPr>
        <p:sp>
          <p:nvSpPr>
            <p:cNvPr id="12" name="Freeform 9"/>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00"/>
              <a:endParaRPr lang="en-US" sz="1100" dirty="0">
                <a:solidFill>
                  <a:prstClr val="black"/>
                </a:solidFill>
                <a:latin typeface="Cambria" panose="02040503050406030204" pitchFamily="18" charset="0"/>
                <a:ea typeface="Cambria" panose="02040503050406030204" pitchFamily="18" charset="0"/>
              </a:endParaRPr>
            </a:p>
          </p:txBody>
        </p:sp>
        <p:sp>
          <p:nvSpPr>
            <p:cNvPr id="13" name="TextBox 15"/>
            <p:cNvSpPr txBox="1"/>
            <p:nvPr/>
          </p:nvSpPr>
          <p:spPr>
            <a:xfrm>
              <a:off x="2216390" y="3509432"/>
              <a:ext cx="4805403" cy="685147"/>
            </a:xfrm>
            <a:prstGeom prst="rect">
              <a:avLst/>
            </a:prstGeom>
          </p:spPr>
          <p:txBody>
            <a:bodyPr wrap="square" lIns="0" tIns="0" rIns="0" bIns="0" rtlCol="0" anchor="t">
              <a:spAutoFit/>
            </a:bodyPr>
            <a:lstStyle/>
            <a:p>
              <a:pPr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Tóm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nhớ</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nội</a:t>
              </a:r>
              <a:r>
                <a:rPr lang="en-US" sz="2400" b="0" i="0" dirty="0">
                  <a:solidFill>
                    <a:srgbClr val="FF0000"/>
                  </a:solidFill>
                  <a:effectLst/>
                  <a:latin typeface="Cambria" panose="02040503050406030204" pitchFamily="18" charset="0"/>
                  <a:ea typeface="Cambria" panose="02040503050406030204" pitchFamily="18" charset="0"/>
                </a:rPr>
                <a:t> dung </a:t>
              </a:r>
              <a:r>
                <a:rPr lang="en-US" sz="2400" b="0" i="0" dirty="0" err="1">
                  <a:solidFill>
                    <a:srgbClr val="FF0000"/>
                  </a:solidFill>
                  <a:effectLst/>
                  <a:latin typeface="Cambria" panose="02040503050406030204" pitchFamily="18" charset="0"/>
                  <a:ea typeface="Cambria" panose="02040503050406030204" pitchFamily="18" charset="0"/>
                </a:rPr>
                <a:t>chính</a:t>
              </a:r>
              <a:r>
                <a:rPr lang="en-US" sz="2400" b="0" i="0" dirty="0">
                  <a:solidFill>
                    <a:srgbClr val="FF0000"/>
                  </a:solidFill>
                  <a:effectLst/>
                  <a:latin typeface="Cambria" panose="02040503050406030204" pitchFamily="18" charset="0"/>
                  <a:ea typeface="Cambria" panose="02040503050406030204" pitchFamily="18" charset="0"/>
                </a:rPr>
                <a:t>.</a:t>
              </a:r>
              <a:endParaRPr lang="en-US" sz="3600" b="0"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p:cNvGrpSpPr/>
          <p:nvPr/>
        </p:nvGrpSpPr>
        <p:grpSpPr>
          <a:xfrm>
            <a:off x="1759974" y="4820434"/>
            <a:ext cx="8740877" cy="916435"/>
            <a:chOff x="1673715" y="3198315"/>
            <a:chExt cx="7200572" cy="1374655"/>
          </a:xfrm>
        </p:grpSpPr>
        <p:sp>
          <p:nvSpPr>
            <p:cNvPr id="15" name="Freeform 9"/>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00"/>
              <a:endParaRPr lang="en-US" sz="1100" dirty="0">
                <a:solidFill>
                  <a:prstClr val="black"/>
                </a:solidFill>
                <a:latin typeface="Cambria" panose="02040503050406030204" pitchFamily="18" charset="0"/>
                <a:ea typeface="Cambria" panose="02040503050406030204" pitchFamily="18" charset="0"/>
              </a:endParaRPr>
            </a:p>
          </p:txBody>
        </p:sp>
        <p:sp>
          <p:nvSpPr>
            <p:cNvPr id="16" name="TextBox 15"/>
            <p:cNvSpPr txBox="1"/>
            <p:nvPr/>
          </p:nvSpPr>
          <p:spPr>
            <a:xfrm>
              <a:off x="1972322" y="3268050"/>
              <a:ext cx="5015993" cy="1107998"/>
            </a:xfrm>
            <a:prstGeom prst="rect">
              <a:avLst/>
            </a:prstGeom>
          </p:spPr>
          <p:txBody>
            <a:bodyPr wrap="square" lIns="0" tIns="0" rIns="0" bIns="0" rtlCol="0" anchor="t">
              <a:spAutoFit/>
            </a:bodyPr>
            <a:lstStyle/>
            <a:p>
              <a:pPr algn="just" rtl="0">
                <a:spcBef>
                  <a:spcPts val="0"/>
                </a:spcBef>
                <a:spcAft>
                  <a:spcPts val="500"/>
                </a:spcAft>
              </a:pPr>
              <a:r>
                <a:rPr lang="vi-VN" sz="2400" b="0" i="0" u="none" strike="noStrike" dirty="0">
                  <a:solidFill>
                    <a:srgbClr val="FF0000"/>
                  </a:solidFill>
                  <a:effectLst/>
                  <a:latin typeface="Cambria" panose="02040503050406030204" pitchFamily="18" charset="0"/>
                  <a:ea typeface="Cambria" panose="02040503050406030204" pitchFamily="18" charset="0"/>
                </a:rPr>
                <a:t>Lựa chọn chi tiết gây ấn tượng để bày tỏ tình cảm, cảm xúc.</a:t>
              </a:r>
              <a:endParaRPr lang="vi-VN" sz="3200" b="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51433" y="313936"/>
            <a:ext cx="2643427" cy="785639"/>
            <a:chOff x="3432233" y="2335776"/>
            <a:chExt cx="2643427" cy="785639"/>
          </a:xfrm>
          <a:solidFill>
            <a:schemeClr val="bg1"/>
          </a:solidFill>
        </p:grpSpPr>
        <p:sp>
          <p:nvSpPr>
            <p:cNvPr id="4" name="Rectangle: Rounded Corners 3"/>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a:t>
              </a:r>
            </a:p>
          </p:txBody>
        </p:sp>
      </p:grpSp>
      <p:sp>
        <p:nvSpPr>
          <p:cNvPr id="3" name="Rectangle: Rounded Corners 2"/>
          <p:cNvSpPr/>
          <p:nvPr/>
        </p:nvSpPr>
        <p:spPr>
          <a:xfrm>
            <a:off x="1452880" y="14528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endParaRPr lang="en-US" sz="2800" dirty="0">
              <a:latin typeface="Cambria" panose="02040503050406030204" pitchFamily="18" charset="0"/>
              <a:ea typeface="Cambria" panose="02040503050406030204" pitchFamily="18" charset="0"/>
            </a:endParaRPr>
          </a:p>
        </p:txBody>
      </p:sp>
      <p:cxnSp>
        <p:nvCxnSpPr>
          <p:cNvPr id="7" name="Straight Connector 6"/>
          <p:cNvCxnSpPr>
            <a:stCxn id="3" idx="3"/>
          </p:cNvCxnSpPr>
          <p:nvPr/>
        </p:nvCxnSpPr>
        <p:spPr>
          <a:xfrm flipV="1">
            <a:off x="3048000" y="1361440"/>
            <a:ext cx="467360" cy="4165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88640" y="191008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18"/>
          <p:cNvSpPr/>
          <p:nvPr/>
        </p:nvSpPr>
        <p:spPr>
          <a:xfrm>
            <a:off x="3556000" y="1249680"/>
            <a:ext cx="6583680" cy="120904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Giới thiệu khái quát về câu chuyện (tên câu chuyện, tác giả,...) và nêu ấn tượng chung về câu chuyện.</a:t>
            </a:r>
          </a:p>
        </p:txBody>
      </p:sp>
      <p:sp>
        <p:nvSpPr>
          <p:cNvPr id="20" name="Rectangle: Rounded Corners 19"/>
          <p:cNvSpPr/>
          <p:nvPr/>
        </p:nvSpPr>
        <p:spPr>
          <a:xfrm>
            <a:off x="1432560" y="3373120"/>
            <a:ext cx="1971040" cy="650240"/>
          </a:xfrm>
          <a:prstGeom prst="roundRect">
            <a:avLst/>
          </a:prstGeom>
          <a:solidFill>
            <a:schemeClr val="accent4">
              <a:lumMod val="75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p:txBody>
      </p:sp>
      <p:cxnSp>
        <p:nvCxnSpPr>
          <p:cNvPr id="21" name="Straight Connector 20"/>
          <p:cNvCxnSpPr/>
          <p:nvPr/>
        </p:nvCxnSpPr>
        <p:spPr>
          <a:xfrm flipV="1">
            <a:off x="3434080" y="2865120"/>
            <a:ext cx="467360" cy="7721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74720" y="376936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3942080" y="2580640"/>
            <a:ext cx="6959600" cy="27228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Kể tóm tắt nội dung câu chuyện.</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điều em yêu thích ở câu chuyện:</a:t>
            </a:r>
          </a:p>
          <a:p>
            <a:pPr algn="just"/>
            <a:r>
              <a:rPr lang="vi-VN" sz="2000" dirty="0">
                <a:solidFill>
                  <a:srgbClr val="002060"/>
                </a:solidFill>
                <a:latin typeface="Cambria" panose="02040503050406030204" pitchFamily="18" charset="0"/>
                <a:ea typeface="Cambria" panose="02040503050406030204" pitchFamily="18" charset="0"/>
              </a:rPr>
              <a:t>+ Nhân vật trong câu chuyện đáng yêu, đáng kính trọng,...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Câu chuyện truyền cảm hứng tích cực hoặc chứa đựng bài học có ý nghĩa,..</a:t>
            </a:r>
          </a:p>
          <a:p>
            <a:pPr algn="just"/>
            <a:r>
              <a:rPr lang="vi-VN" sz="2000" dirty="0">
                <a:solidFill>
                  <a:srgbClr val="002060"/>
                </a:solidFill>
                <a:latin typeface="Cambria" panose="02040503050406030204" pitchFamily="18" charset="0"/>
                <a:ea typeface="Cambria" panose="02040503050406030204" pitchFamily="18" charset="0"/>
              </a:rPr>
              <a:t>– Thể hiện tình cảm, cảm xúc của em đối với câu chuyện: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Yêu mến, ngưỡng mộ nhân vật.</a:t>
            </a:r>
          </a:p>
          <a:p>
            <a:pPr algn="just"/>
            <a:r>
              <a:rPr lang="vi-VN" sz="2000" dirty="0">
                <a:solidFill>
                  <a:srgbClr val="002060"/>
                </a:solidFill>
                <a:latin typeface="Cambria" panose="02040503050406030204" pitchFamily="18" charset="0"/>
                <a:ea typeface="Cambria" panose="02040503050406030204" pitchFamily="18" charset="0"/>
              </a:rPr>
              <a:t>+ Xúc động và thấm thía trước những bài học có ý nghĩa,...</a:t>
            </a:r>
          </a:p>
        </p:txBody>
      </p:sp>
      <p:sp>
        <p:nvSpPr>
          <p:cNvPr id="26" name="Rectangle: Rounded Corners 25"/>
          <p:cNvSpPr/>
          <p:nvPr/>
        </p:nvSpPr>
        <p:spPr>
          <a:xfrm>
            <a:off x="1554480" y="55676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thúc</a:t>
            </a:r>
            <a:endParaRPr lang="en-US" sz="2800" dirty="0">
              <a:latin typeface="Cambria" panose="02040503050406030204" pitchFamily="18" charset="0"/>
              <a:ea typeface="Cambria" panose="02040503050406030204" pitchFamily="18" charset="0"/>
            </a:endParaRPr>
          </a:p>
        </p:txBody>
      </p:sp>
      <p:cxnSp>
        <p:nvCxnSpPr>
          <p:cNvPr id="27" name="Straight Connector 26"/>
          <p:cNvCxnSpPr>
            <a:stCxn id="26" idx="3"/>
          </p:cNvCxnSpPr>
          <p:nvPr/>
        </p:nvCxnSpPr>
        <p:spPr>
          <a:xfrm flipV="1">
            <a:off x="3149600" y="5740400"/>
            <a:ext cx="49784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90240" y="6065520"/>
            <a:ext cx="45720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3657600" y="5547360"/>
            <a:ext cx="7183120" cy="8940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Khẳng định giá trị của câu chuyện và nhấn mạnh tình cảm, cảm xúc của em.</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3" grpId="0" animBg="1"/>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84880" y="313936"/>
            <a:ext cx="5527039" cy="785639"/>
            <a:chOff x="3432233" y="2335776"/>
            <a:chExt cx="2643427" cy="785639"/>
          </a:xfrm>
          <a:solidFill>
            <a:schemeClr val="bg1"/>
          </a:solidFill>
        </p:grpSpPr>
        <p:sp>
          <p:nvSpPr>
            <p:cNvPr id="4" name="Rectangle: Rounded Corners 3"/>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Góp</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chỉnh</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sửa</a:t>
              </a:r>
              <a:endPar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endParaRPr>
            </a:p>
          </p:txBody>
        </p:sp>
      </p:grpSp>
      <p:pic>
        <p:nvPicPr>
          <p:cNvPr id="8" name="Picture 7"/>
          <p:cNvPicPr>
            <a:picLocks noChangeAspect="1"/>
          </p:cNvPicPr>
          <p:nvPr/>
        </p:nvPicPr>
        <p:blipFill>
          <a:blip r:embed="rId2"/>
          <a:stretch>
            <a:fillRect/>
          </a:stretch>
        </p:blipFill>
        <p:spPr>
          <a:xfrm>
            <a:off x="1708150" y="1775460"/>
            <a:ext cx="4305300" cy="1600200"/>
          </a:xfrm>
          <a:prstGeom prst="rect">
            <a:avLst/>
          </a:prstGeom>
        </p:spPr>
      </p:pic>
      <p:pic>
        <p:nvPicPr>
          <p:cNvPr id="10" name="Picture 9"/>
          <p:cNvPicPr>
            <a:picLocks noChangeAspect="1"/>
          </p:cNvPicPr>
          <p:nvPr/>
        </p:nvPicPr>
        <p:blipFill>
          <a:blip r:embed="rId3"/>
          <a:stretch>
            <a:fillRect/>
          </a:stretch>
        </p:blipFill>
        <p:spPr>
          <a:xfrm>
            <a:off x="6900545" y="1776730"/>
            <a:ext cx="3714750" cy="1638300"/>
          </a:xfrm>
          <a:prstGeom prst="rect">
            <a:avLst/>
          </a:prstGeom>
        </p:spPr>
      </p:pic>
      <p:pic>
        <p:nvPicPr>
          <p:cNvPr id="12" name="Picture 11"/>
          <p:cNvPicPr>
            <a:picLocks noChangeAspect="1"/>
          </p:cNvPicPr>
          <p:nvPr/>
        </p:nvPicPr>
        <p:blipFill>
          <a:blip r:embed="rId4"/>
          <a:stretch>
            <a:fillRect/>
          </a:stretch>
        </p:blipFill>
        <p:spPr>
          <a:xfrm>
            <a:off x="4330382" y="3983672"/>
            <a:ext cx="3571875" cy="155257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8719" y="1205528"/>
            <a:ext cx="9352162" cy="2554545"/>
          </a:xfrm>
          <a:prstGeom prst="rect">
            <a:avLst/>
          </a:prstGeom>
          <a:noFill/>
        </p:spPr>
        <p:txBody>
          <a:bodyPr wrap="square">
            <a:spAutoFit/>
          </a:bodyPr>
          <a:lstStyle/>
          <a:p>
            <a:pPr algn="just"/>
            <a:r>
              <a:rPr lang="en-US" sz="3200" dirty="0">
                <a:solidFill>
                  <a:srgbClr val="000000"/>
                </a:solidFill>
                <a:latin typeface="Cambria" panose="02040503050406030204" pitchFamily="18" charset="0"/>
              </a:rPr>
              <a:t>   </a:t>
            </a:r>
            <a:r>
              <a:rPr lang="vi-VN" sz="3200" dirty="0">
                <a:solidFill>
                  <a:srgbClr val="000000"/>
                </a:solidFill>
                <a:latin typeface="Cambria" panose="02040503050406030204" pitchFamily="18" charset="0"/>
              </a:rPr>
              <a:t>Để tìm ý cho đoạn văn thể hiện tình cảm, cảm xúc về một câu chuyện thì người viết cần đọc kĩ câu chuyện, lựa chọn chi tiết gây ấn tượng để bày tỏ. Khi viết cần thực hiện theo cấu trúc 3 phần trong viết đoạn (Mở đầu, Triển khai, Kết thúc).</a:t>
            </a:r>
            <a:endParaRPr lang="en-US" sz="3200" dirty="0">
              <a:latin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80" y="3780649"/>
            <a:ext cx="3287692" cy="30773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060060"/>
</p:tagLst>
</file>

<file path=ppt/theme/theme1.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394</Words>
  <Application>Microsoft Office PowerPoint</Application>
  <PresentationFormat>Widescreen</PresentationFormat>
  <Paragraphs>24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Admin</cp:lastModifiedBy>
  <cp:revision>32</cp:revision>
  <dcterms:created xsi:type="dcterms:W3CDTF">2022-09-11T06:49:00Z</dcterms:created>
  <dcterms:modified xsi:type="dcterms:W3CDTF">2025-04-10T07:56:53Z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FB710FD1EC8342619180A29F455CC313_12</vt:lpwstr>
  </property>
  <property fmtid="{D5CDD505-2E9C-101B-9397-08002B2CF9AE}" pid="3" name="KSOProductBuildVer">
    <vt:lpwstr>1033-12.2.0.18283</vt:lpwstr>
  </property>
</Properties>
</file>