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75" r:id="rId4"/>
    <p:sldId id="279" r:id="rId5"/>
    <p:sldId id="280" r:id="rId6"/>
    <p:sldId id="281" r:id="rId7"/>
    <p:sldId id="283" r:id="rId8"/>
    <p:sldId id="282" r:id="rId9"/>
    <p:sldId id="284" r:id="rId10"/>
    <p:sldId id="286" r:id="rId11"/>
    <p:sldId id="285" r:id="rId12"/>
    <p:sldId id="287" r:id="rId13"/>
    <p:sldId id="288" r:id="rId14"/>
    <p:sldId id="289" r:id="rId15"/>
    <p:sldId id="291" r:id="rId16"/>
    <p:sldId id="290" r:id="rId17"/>
    <p:sldId id="292" r:id="rId18"/>
    <p:sldId id="293" r:id="rId19"/>
    <p:sldId id="294" r:id="rId20"/>
    <p:sldId id="296" r:id="rId21"/>
    <p:sldId id="295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</p:sldIdLst>
  <p:sldSz cx="18288000" cy="10287000"/>
  <p:notesSz cx="6858000" cy="9144000"/>
  <p:embeddedFontLst>
    <p:embeddedFont>
      <p:font typeface="Amasis MT Pro Black" charset="0"/>
      <p:bold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06DD08-95C0-4DD8-A0E5-C6F165A16BA3}">
          <p14:sldIdLst>
            <p14:sldId id="256"/>
            <p14:sldId id="257"/>
            <p14:sldId id="275"/>
            <p14:sldId id="279"/>
            <p14:sldId id="280"/>
            <p14:sldId id="281"/>
            <p14:sldId id="283"/>
            <p14:sldId id="282"/>
            <p14:sldId id="284"/>
            <p14:sldId id="286"/>
            <p14:sldId id="285"/>
            <p14:sldId id="287"/>
            <p14:sldId id="288"/>
            <p14:sldId id="289"/>
            <p14:sldId id="291"/>
            <p14:sldId id="290"/>
            <p14:sldId id="292"/>
            <p14:sldId id="293"/>
            <p14:sldId id="294"/>
            <p14:sldId id="296"/>
            <p14:sldId id="295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C43A9-9E9B-425C-8F45-E9140DEA59B2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08DA7-08DE-4E2E-8792-307E55959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7.svg"/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5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4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2.svg"/><Relationship Id="rId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image" Target="../media/image46.sv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5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11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3.svg"/><Relationship Id="rId5" Type="http://schemas.openxmlformats.org/officeDocument/2006/relationships/image" Target="../media/image12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31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Relationship Id="rId9" Type="http://schemas.openxmlformats.org/officeDocument/2006/relationships/image" Target="../media/image6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6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24.png"/><Relationship Id="rId10" Type="http://schemas.openxmlformats.org/officeDocument/2006/relationships/image" Target="../media/image52.sv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0.svg"/><Relationship Id="rId10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0.svg"/><Relationship Id="rId10" Type="http://schemas.openxmlformats.org/officeDocument/2006/relationships/image" Target="../media/image46.sv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8.png"/><Relationship Id="rId4" Type="http://schemas.openxmlformats.org/officeDocument/2006/relationships/image" Target="../media/image5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273588" cy="9710153"/>
          </a:xfrm>
          <a:custGeom>
            <a:avLst/>
            <a:gdLst/>
            <a:ahLst/>
            <a:cxnLst/>
            <a:rect l="l" t="t" r="r" b="b"/>
            <a:pathLst>
              <a:path w="17273588" h="9710153">
                <a:moveTo>
                  <a:pt x="0" y="0"/>
                </a:moveTo>
                <a:lnTo>
                  <a:pt x="17273588" y="0"/>
                </a:lnTo>
                <a:lnTo>
                  <a:pt x="17273588" y="9710153"/>
                </a:lnTo>
                <a:lnTo>
                  <a:pt x="0" y="9710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08299" y="1606351"/>
            <a:ext cx="13488595" cy="2970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91"/>
              </a:lnSpc>
            </a:pPr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7. </a:t>
            </a:r>
          </a:p>
          <a:p>
            <a:pPr algn="ctr">
              <a:lnSpc>
                <a:spcPts val="12291"/>
              </a:lnSpc>
            </a:pPr>
            <a:r>
              <a:rPr lang="en-US" sz="7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TRỌNG ĐỒNG TIỀN 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11859296" y="5874236"/>
            <a:ext cx="10286472" cy="0"/>
          </a:xfrm>
          <a:prstGeom prst="line">
            <a:avLst/>
          </a:prstGeom>
          <a:ln w="66675" cap="flat">
            <a:solidFill>
              <a:srgbClr val="F690B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2097014" y="5874236"/>
            <a:ext cx="10286472" cy="0"/>
          </a:xfrm>
          <a:prstGeom prst="line">
            <a:avLst/>
          </a:prstGeom>
          <a:ln w="66675" cap="flat">
            <a:solidFill>
              <a:srgbClr val="F690B1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 rot="1917868">
            <a:off x="-4961575" y="-5487806"/>
            <a:ext cx="8155293" cy="6411231"/>
          </a:xfrm>
          <a:custGeom>
            <a:avLst/>
            <a:gdLst/>
            <a:ahLst/>
            <a:cxnLst/>
            <a:rect l="l" t="t" r="r" b="b"/>
            <a:pathLst>
              <a:path w="8155293" h="6411231">
                <a:moveTo>
                  <a:pt x="0" y="0"/>
                </a:moveTo>
                <a:lnTo>
                  <a:pt x="8155292" y="0"/>
                </a:lnTo>
                <a:lnTo>
                  <a:pt x="8155292" y="6411231"/>
                </a:lnTo>
                <a:lnTo>
                  <a:pt x="0" y="641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68664">
            <a:off x="-385081" y="7613482"/>
            <a:ext cx="2989703" cy="2829006"/>
          </a:xfrm>
          <a:custGeom>
            <a:avLst/>
            <a:gdLst/>
            <a:ahLst/>
            <a:cxnLst/>
            <a:rect l="l" t="t" r="r" b="b"/>
            <a:pathLst>
              <a:path w="2989703" h="2829006">
                <a:moveTo>
                  <a:pt x="0" y="0"/>
                </a:moveTo>
                <a:lnTo>
                  <a:pt x="2989702" y="0"/>
                </a:lnTo>
                <a:lnTo>
                  <a:pt x="2989702" y="2829006"/>
                </a:lnTo>
                <a:lnTo>
                  <a:pt x="0" y="2829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971982" y="-112708"/>
            <a:ext cx="3316018" cy="3191667"/>
          </a:xfrm>
          <a:custGeom>
            <a:avLst/>
            <a:gdLst/>
            <a:ahLst/>
            <a:cxnLst/>
            <a:rect l="l" t="t" r="r" b="b"/>
            <a:pathLst>
              <a:path w="3316018" h="3191667">
                <a:moveTo>
                  <a:pt x="0" y="0"/>
                </a:moveTo>
                <a:lnTo>
                  <a:pt x="3316018" y="0"/>
                </a:lnTo>
                <a:lnTo>
                  <a:pt x="3316018" y="3191668"/>
                </a:lnTo>
                <a:lnTo>
                  <a:pt x="0" y="3191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41177" y="3368035"/>
            <a:ext cx="734470" cy="668980"/>
          </a:xfrm>
          <a:custGeom>
            <a:avLst/>
            <a:gdLst/>
            <a:ahLst/>
            <a:cxnLst/>
            <a:rect l="l" t="t" r="r" b="b"/>
            <a:pathLst>
              <a:path w="734470" h="668980">
                <a:moveTo>
                  <a:pt x="0" y="0"/>
                </a:moveTo>
                <a:lnTo>
                  <a:pt x="734470" y="0"/>
                </a:lnTo>
                <a:lnTo>
                  <a:pt x="734470" y="668980"/>
                </a:lnTo>
                <a:lnTo>
                  <a:pt x="0" y="668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17868">
            <a:off x="13600624" y="9205600"/>
            <a:ext cx="8155293" cy="6411231"/>
          </a:xfrm>
          <a:custGeom>
            <a:avLst/>
            <a:gdLst/>
            <a:ahLst/>
            <a:cxnLst/>
            <a:rect l="l" t="t" r="r" b="b"/>
            <a:pathLst>
              <a:path w="8155293" h="6411231">
                <a:moveTo>
                  <a:pt x="0" y="0"/>
                </a:moveTo>
                <a:lnTo>
                  <a:pt x="8155292" y="0"/>
                </a:lnTo>
                <a:lnTo>
                  <a:pt x="8155292" y="6411231"/>
                </a:lnTo>
                <a:lnTo>
                  <a:pt x="0" y="641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300088" y="7999893"/>
            <a:ext cx="3378182" cy="2832042"/>
          </a:xfrm>
          <a:custGeom>
            <a:avLst/>
            <a:gdLst/>
            <a:ahLst/>
            <a:cxnLst/>
            <a:rect l="l" t="t" r="r" b="b"/>
            <a:pathLst>
              <a:path w="3378182" h="2832042">
                <a:moveTo>
                  <a:pt x="0" y="0"/>
                </a:moveTo>
                <a:lnTo>
                  <a:pt x="3378182" y="0"/>
                </a:lnTo>
                <a:lnTo>
                  <a:pt x="3378182" y="2832042"/>
                </a:lnTo>
                <a:lnTo>
                  <a:pt x="0" y="28320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48615" y="8513943"/>
            <a:ext cx="990271" cy="901972"/>
          </a:xfrm>
          <a:custGeom>
            <a:avLst/>
            <a:gdLst/>
            <a:ahLst/>
            <a:cxnLst/>
            <a:rect l="l" t="t" r="r" b="b"/>
            <a:pathLst>
              <a:path w="990271" h="901972">
                <a:moveTo>
                  <a:pt x="0" y="0"/>
                </a:moveTo>
                <a:lnTo>
                  <a:pt x="990271" y="0"/>
                </a:lnTo>
                <a:lnTo>
                  <a:pt x="990271" y="901971"/>
                </a:lnTo>
                <a:lnTo>
                  <a:pt x="0" y="901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2616" y="3289896"/>
            <a:ext cx="734470" cy="668980"/>
          </a:xfrm>
          <a:custGeom>
            <a:avLst/>
            <a:gdLst/>
            <a:ahLst/>
            <a:cxnLst/>
            <a:rect l="l" t="t" r="r" b="b"/>
            <a:pathLst>
              <a:path w="734470" h="668980">
                <a:moveTo>
                  <a:pt x="0" y="0"/>
                </a:moveTo>
                <a:lnTo>
                  <a:pt x="734470" y="0"/>
                </a:lnTo>
                <a:lnTo>
                  <a:pt x="734470" y="668980"/>
                </a:lnTo>
                <a:lnTo>
                  <a:pt x="0" y="668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EB9B05DF-33FF-BA2A-A5AC-3DDF96EC2EB7}"/>
              </a:ext>
            </a:extLst>
          </p:cNvPr>
          <p:cNvSpPr txBox="1"/>
          <p:nvPr/>
        </p:nvSpPr>
        <p:spPr>
          <a:xfrm>
            <a:off x="1187357" y="5498393"/>
            <a:ext cx="15530477" cy="1416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91"/>
              </a:lnSpc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BÀI 8. QUÝ TRỌNG ĐỒNG TIỀN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rot="1917868">
            <a:off x="13600624" y="9205600"/>
            <a:ext cx="8155293" cy="6411231"/>
          </a:xfrm>
          <a:custGeom>
            <a:avLst/>
            <a:gdLst/>
            <a:ahLst/>
            <a:cxnLst/>
            <a:rect l="l" t="t" r="r" b="b"/>
            <a:pathLst>
              <a:path w="8155293" h="6411231">
                <a:moveTo>
                  <a:pt x="0" y="0"/>
                </a:moveTo>
                <a:lnTo>
                  <a:pt x="8155292" y="0"/>
                </a:lnTo>
                <a:lnTo>
                  <a:pt x="8155292" y="6411231"/>
                </a:lnTo>
                <a:lnTo>
                  <a:pt x="0" y="641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774" y="9111146"/>
            <a:ext cx="1020198" cy="933906"/>
          </a:xfrm>
          <a:custGeom>
            <a:avLst/>
            <a:gdLst/>
            <a:ahLst/>
            <a:cxnLst/>
            <a:rect l="l" t="t" r="r" b="b"/>
            <a:pathLst>
              <a:path w="1020198" h="933906">
                <a:moveTo>
                  <a:pt x="0" y="0"/>
                </a:moveTo>
                <a:lnTo>
                  <a:pt x="1020198" y="0"/>
                </a:lnTo>
                <a:lnTo>
                  <a:pt x="1020198" y="933906"/>
                </a:lnTo>
                <a:lnTo>
                  <a:pt x="0" y="933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25525" y="8277914"/>
            <a:ext cx="1852745" cy="2198016"/>
          </a:xfrm>
          <a:custGeom>
            <a:avLst/>
            <a:gdLst/>
            <a:ahLst/>
            <a:cxnLst/>
            <a:rect l="l" t="t" r="r" b="b"/>
            <a:pathLst>
              <a:path w="1852745" h="2198016">
                <a:moveTo>
                  <a:pt x="0" y="0"/>
                </a:moveTo>
                <a:lnTo>
                  <a:pt x="1852745" y="0"/>
                </a:lnTo>
                <a:lnTo>
                  <a:pt x="1852745" y="2198016"/>
                </a:lnTo>
                <a:lnTo>
                  <a:pt x="0" y="2198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01326" y="8277914"/>
            <a:ext cx="2115290" cy="2070340"/>
          </a:xfrm>
          <a:custGeom>
            <a:avLst/>
            <a:gdLst/>
            <a:ahLst/>
            <a:cxnLst/>
            <a:rect l="l" t="t" r="r" b="b"/>
            <a:pathLst>
              <a:path w="2115290" h="2070340">
                <a:moveTo>
                  <a:pt x="0" y="0"/>
                </a:moveTo>
                <a:lnTo>
                  <a:pt x="2115290" y="0"/>
                </a:lnTo>
                <a:lnTo>
                  <a:pt x="2115290" y="2070340"/>
                </a:lnTo>
                <a:lnTo>
                  <a:pt x="0" y="2070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5A6E2FD-D509-09D7-945C-6FDF8CFBF02A}"/>
              </a:ext>
            </a:extLst>
          </p:cNvPr>
          <p:cNvSpPr/>
          <p:nvPr/>
        </p:nvSpPr>
        <p:spPr>
          <a:xfrm>
            <a:off x="1058795" y="1892575"/>
            <a:ext cx="16154400" cy="55001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11020" y="1028700"/>
            <a:ext cx="2871588" cy="2415723"/>
          </a:xfrm>
          <a:custGeom>
            <a:avLst/>
            <a:gdLst/>
            <a:ahLst/>
            <a:cxnLst/>
            <a:rect l="l" t="t" r="r" b="b"/>
            <a:pathLst>
              <a:path w="2871588" h="2415723">
                <a:moveTo>
                  <a:pt x="0" y="0"/>
                </a:moveTo>
                <a:lnTo>
                  <a:pt x="2871588" y="0"/>
                </a:lnTo>
                <a:lnTo>
                  <a:pt x="2871588" y="2415723"/>
                </a:lnTo>
                <a:lnTo>
                  <a:pt x="0" y="2415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63481" y="-293506"/>
            <a:ext cx="3045957" cy="2938079"/>
          </a:xfrm>
          <a:custGeom>
            <a:avLst/>
            <a:gdLst/>
            <a:ahLst/>
            <a:cxnLst/>
            <a:rect l="l" t="t" r="r" b="b"/>
            <a:pathLst>
              <a:path w="3045957" h="2938079">
                <a:moveTo>
                  <a:pt x="0" y="0"/>
                </a:moveTo>
                <a:lnTo>
                  <a:pt x="3045957" y="0"/>
                </a:lnTo>
                <a:lnTo>
                  <a:pt x="3045957" y="2938079"/>
                </a:lnTo>
                <a:lnTo>
                  <a:pt x="0" y="2938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D0FA8D-A10D-64C2-0388-0D4C652C93BE}"/>
              </a:ext>
            </a:extLst>
          </p:cNvPr>
          <p:cNvSpPr txBox="1"/>
          <p:nvPr/>
        </p:nvSpPr>
        <p:spPr>
          <a:xfrm>
            <a:off x="1261284" y="2778441"/>
            <a:ext cx="1576543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2.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PHẢI QUÝ TRỌNG ĐỒNG TIỀN?</a:t>
            </a:r>
          </a:p>
          <a:p>
            <a:endParaRPr lang="en-US"/>
          </a:p>
        </p:txBody>
      </p:sp>
      <p:pic>
        <p:nvPicPr>
          <p:cNvPr id="1028" name="Picture 4" descr="Financial profit ">
            <a:extLst>
              <a:ext uri="{FF2B5EF4-FFF2-40B4-BE49-F238E27FC236}">
                <a16:creationId xmlns:a16="http://schemas.microsoft.com/office/drawing/2014/main" xmlns="" id="{55D9F58B-7870-66C0-8826-ACB5004B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922" y="5959648"/>
            <a:ext cx="1503205" cy="15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in ">
            <a:extLst>
              <a:ext uri="{FF2B5EF4-FFF2-40B4-BE49-F238E27FC236}">
                <a16:creationId xmlns:a16="http://schemas.microsoft.com/office/drawing/2014/main" xmlns="" id="{CAD45C76-6145-47B7-1B70-5434F155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8" y="1357838"/>
            <a:ext cx="1387273" cy="13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C8F5E2-AD6D-9DAE-2A27-167D42B3CE7D}"/>
              </a:ext>
            </a:extLst>
          </p:cNvPr>
          <p:cNvSpPr txBox="1"/>
          <p:nvPr/>
        </p:nvSpPr>
        <p:spPr>
          <a:xfrm>
            <a:off x="2362200" y="419099"/>
            <a:ext cx="13563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CÂU CHUYỆN “HŨ BẠC CỦA NGƯỜI CHA”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FF3A57-1EC3-AB57-DFA6-3A72E6077CE4}"/>
              </a:ext>
            </a:extLst>
          </p:cNvPr>
          <p:cNvSpPr txBox="1"/>
          <p:nvPr/>
        </p:nvSpPr>
        <p:spPr>
          <a:xfrm>
            <a:off x="0" y="1638300"/>
            <a:ext cx="1828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khi đọc, em hãy trả lời các câu hỏi dưới đây: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9113943-2C85-4DFB-4A15-960A85A62B29}"/>
              </a:ext>
            </a:extLst>
          </p:cNvPr>
          <p:cNvSpPr/>
          <p:nvPr/>
        </p:nvSpPr>
        <p:spPr>
          <a:xfrm>
            <a:off x="990600" y="2857500"/>
            <a:ext cx="16306800" cy="4572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</a:rPr>
              <a:t>Vì sao lần thứ nhất, người con lại thản nhiên khi thấy người cha ném tiền xuống ao?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</a:rPr>
              <a:t>Lần thứ hai, khi thấy người cha ném tiền vào lửa, người con đã làm gì? Vì sao?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800">
                <a:solidFill>
                  <a:schemeClr val="tx1"/>
                </a:solidFill>
              </a:rPr>
              <a:t>Theo em, vì sao chúng ta phải quý trọng đồng tiền?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62FC99A4-3EFE-503C-2267-A6DA862746DB}"/>
              </a:ext>
            </a:extLst>
          </p:cNvPr>
          <p:cNvSpPr/>
          <p:nvPr/>
        </p:nvSpPr>
        <p:spPr>
          <a:xfrm>
            <a:off x="15468600" y="-265110"/>
            <a:ext cx="3045957" cy="2938079"/>
          </a:xfrm>
          <a:custGeom>
            <a:avLst/>
            <a:gdLst/>
            <a:ahLst/>
            <a:cxnLst/>
            <a:rect l="l" t="t" r="r" b="b"/>
            <a:pathLst>
              <a:path w="3045957" h="2938079">
                <a:moveTo>
                  <a:pt x="0" y="0"/>
                </a:moveTo>
                <a:lnTo>
                  <a:pt x="3045957" y="0"/>
                </a:lnTo>
                <a:lnTo>
                  <a:pt x="3045957" y="2938079"/>
                </a:lnTo>
                <a:lnTo>
                  <a:pt x="0" y="2938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FDF77ED2-BEAA-5FF9-CBFB-701E2B8C9CB3}"/>
              </a:ext>
            </a:extLst>
          </p:cNvPr>
          <p:cNvSpPr/>
          <p:nvPr/>
        </p:nvSpPr>
        <p:spPr>
          <a:xfrm>
            <a:off x="457200" y="7613530"/>
            <a:ext cx="2115290" cy="2070340"/>
          </a:xfrm>
          <a:custGeom>
            <a:avLst/>
            <a:gdLst/>
            <a:ahLst/>
            <a:cxnLst/>
            <a:rect l="l" t="t" r="r" b="b"/>
            <a:pathLst>
              <a:path w="2115290" h="2070340">
                <a:moveTo>
                  <a:pt x="0" y="0"/>
                </a:moveTo>
                <a:lnTo>
                  <a:pt x="2115290" y="0"/>
                </a:lnTo>
                <a:lnTo>
                  <a:pt x="2115290" y="2070340"/>
                </a:lnTo>
                <a:lnTo>
                  <a:pt x="0" y="20703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xmlns="" id="{A4DE5B79-7505-ABBC-44DF-6B7546789597}"/>
              </a:ext>
            </a:extLst>
          </p:cNvPr>
          <p:cNvSpPr/>
          <p:nvPr/>
        </p:nvSpPr>
        <p:spPr>
          <a:xfrm>
            <a:off x="14452618" y="7080279"/>
            <a:ext cx="3378182" cy="2832042"/>
          </a:xfrm>
          <a:custGeom>
            <a:avLst/>
            <a:gdLst/>
            <a:ahLst/>
            <a:cxnLst/>
            <a:rect l="l" t="t" r="r" b="b"/>
            <a:pathLst>
              <a:path w="3378182" h="2832042">
                <a:moveTo>
                  <a:pt x="0" y="0"/>
                </a:moveTo>
                <a:lnTo>
                  <a:pt x="3378182" y="0"/>
                </a:lnTo>
                <a:lnTo>
                  <a:pt x="3378182" y="2832042"/>
                </a:lnTo>
                <a:lnTo>
                  <a:pt x="0" y="2832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47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D8188D9-F627-383A-9BBE-C84A64A1DA80}"/>
              </a:ext>
            </a:extLst>
          </p:cNvPr>
          <p:cNvSpPr/>
          <p:nvPr/>
        </p:nvSpPr>
        <p:spPr>
          <a:xfrm>
            <a:off x="15557057" y="102909"/>
            <a:ext cx="5116965" cy="3076575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5" y="0"/>
                </a:lnTo>
                <a:lnTo>
                  <a:pt x="136874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58B3E54C-E804-C291-D1CB-0BD5344AE40F}"/>
              </a:ext>
            </a:extLst>
          </p:cNvPr>
          <p:cNvSpPr/>
          <p:nvPr/>
        </p:nvSpPr>
        <p:spPr>
          <a:xfrm>
            <a:off x="-2133600" y="1699417"/>
            <a:ext cx="4495800" cy="2703100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5" y="0"/>
                </a:lnTo>
                <a:lnTo>
                  <a:pt x="136874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4F0E061B-F4AC-4E1E-08BA-DE95074C6C00}"/>
              </a:ext>
            </a:extLst>
          </p:cNvPr>
          <p:cNvSpPr/>
          <p:nvPr/>
        </p:nvSpPr>
        <p:spPr>
          <a:xfrm>
            <a:off x="114300" y="5753100"/>
            <a:ext cx="4152900" cy="4417979"/>
          </a:xfrm>
          <a:custGeom>
            <a:avLst/>
            <a:gdLst/>
            <a:ahLst/>
            <a:cxnLst/>
            <a:rect l="l" t="t" r="r" b="b"/>
            <a:pathLst>
              <a:path w="7735824" h="8229600">
                <a:moveTo>
                  <a:pt x="0" y="0"/>
                </a:moveTo>
                <a:lnTo>
                  <a:pt x="7735824" y="0"/>
                </a:lnTo>
                <a:lnTo>
                  <a:pt x="77358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F4BD711F-92A3-EA42-1F6E-348DE5B71572}"/>
              </a:ext>
            </a:extLst>
          </p:cNvPr>
          <p:cNvSpPr/>
          <p:nvPr/>
        </p:nvSpPr>
        <p:spPr>
          <a:xfrm>
            <a:off x="14782800" y="6916774"/>
            <a:ext cx="2590800" cy="2982215"/>
          </a:xfrm>
          <a:custGeom>
            <a:avLst/>
            <a:gdLst/>
            <a:ahLst/>
            <a:cxnLst/>
            <a:rect l="l" t="t" r="r" b="b"/>
            <a:pathLst>
              <a:path w="7149465" h="8229600">
                <a:moveTo>
                  <a:pt x="0" y="0"/>
                </a:moveTo>
                <a:lnTo>
                  <a:pt x="7149465" y="0"/>
                </a:lnTo>
                <a:lnTo>
                  <a:pt x="71494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740C0B28-8CC3-9840-8B0D-75FA990AE048}"/>
              </a:ext>
            </a:extLst>
          </p:cNvPr>
          <p:cNvSpPr/>
          <p:nvPr/>
        </p:nvSpPr>
        <p:spPr>
          <a:xfrm rot="2704617">
            <a:off x="14353652" y="5940633"/>
            <a:ext cx="2469271" cy="2590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4" y="0"/>
                </a:lnTo>
                <a:lnTo>
                  <a:pt x="382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E81F99A-F4A2-6077-FC18-7D2A28B9582E}"/>
              </a:ext>
            </a:extLst>
          </p:cNvPr>
          <p:cNvSpPr/>
          <p:nvPr/>
        </p:nvSpPr>
        <p:spPr>
          <a:xfrm>
            <a:off x="1790700" y="825407"/>
            <a:ext cx="14706600" cy="1973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solidFill>
                  <a:schemeClr val="tx1"/>
                </a:solidFill>
              </a:rPr>
              <a:t>Vì sao lần thứ nhất, người con lại thản nhiên khi thấy người cha ném tiền xuống ao?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D788C0-CF52-E90E-2B3C-266D0253DD45}"/>
              </a:ext>
            </a:extLst>
          </p:cNvPr>
          <p:cNvSpPr txBox="1"/>
          <p:nvPr/>
        </p:nvSpPr>
        <p:spPr>
          <a:xfrm>
            <a:off x="3695700" y="3242017"/>
            <a:ext cx="128016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>
                <a:latin typeface="Arial" panose="020B0604020202020204" pitchFamily="34" charset="0"/>
                <a:cs typeface="Arial" panose="020B0604020202020204" pitchFamily="34" charset="0"/>
              </a:rPr>
              <a:t>Trả lời: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Những đồng tiền mà người cha ném đi không phải do người con làm ra.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Người con không biết quý trọng đồng tiền. </a:t>
            </a:r>
          </a:p>
        </p:txBody>
      </p:sp>
    </p:spTree>
    <p:extLst>
      <p:ext uri="{BB962C8B-B14F-4D97-AF65-F5344CB8AC3E}">
        <p14:creationId xmlns:p14="http://schemas.microsoft.com/office/powerpoint/2010/main" val="1181353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D8188D9-F627-383A-9BBE-C84A64A1DA80}"/>
              </a:ext>
            </a:extLst>
          </p:cNvPr>
          <p:cNvSpPr/>
          <p:nvPr/>
        </p:nvSpPr>
        <p:spPr>
          <a:xfrm>
            <a:off x="15557057" y="102909"/>
            <a:ext cx="5116965" cy="3076575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5" y="0"/>
                </a:lnTo>
                <a:lnTo>
                  <a:pt x="136874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58B3E54C-E804-C291-D1CB-0BD5344AE40F}"/>
              </a:ext>
            </a:extLst>
          </p:cNvPr>
          <p:cNvSpPr/>
          <p:nvPr/>
        </p:nvSpPr>
        <p:spPr>
          <a:xfrm>
            <a:off x="-2133600" y="1699417"/>
            <a:ext cx="4495800" cy="2703100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5" y="0"/>
                </a:lnTo>
                <a:lnTo>
                  <a:pt x="136874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xmlns="" id="{4F0E061B-F4AC-4E1E-08BA-DE95074C6C00}"/>
              </a:ext>
            </a:extLst>
          </p:cNvPr>
          <p:cNvSpPr/>
          <p:nvPr/>
        </p:nvSpPr>
        <p:spPr>
          <a:xfrm>
            <a:off x="114300" y="5753100"/>
            <a:ext cx="4152900" cy="4417979"/>
          </a:xfrm>
          <a:custGeom>
            <a:avLst/>
            <a:gdLst/>
            <a:ahLst/>
            <a:cxnLst/>
            <a:rect l="l" t="t" r="r" b="b"/>
            <a:pathLst>
              <a:path w="7735824" h="8229600">
                <a:moveTo>
                  <a:pt x="0" y="0"/>
                </a:moveTo>
                <a:lnTo>
                  <a:pt x="7735824" y="0"/>
                </a:lnTo>
                <a:lnTo>
                  <a:pt x="77358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F4BD711F-92A3-EA42-1F6E-348DE5B71572}"/>
              </a:ext>
            </a:extLst>
          </p:cNvPr>
          <p:cNvSpPr/>
          <p:nvPr/>
        </p:nvSpPr>
        <p:spPr>
          <a:xfrm>
            <a:off x="14782800" y="6916774"/>
            <a:ext cx="2590800" cy="2982215"/>
          </a:xfrm>
          <a:custGeom>
            <a:avLst/>
            <a:gdLst/>
            <a:ahLst/>
            <a:cxnLst/>
            <a:rect l="l" t="t" r="r" b="b"/>
            <a:pathLst>
              <a:path w="7149465" h="8229600">
                <a:moveTo>
                  <a:pt x="0" y="0"/>
                </a:moveTo>
                <a:lnTo>
                  <a:pt x="7149465" y="0"/>
                </a:lnTo>
                <a:lnTo>
                  <a:pt x="71494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xmlns="" id="{740C0B28-8CC3-9840-8B0D-75FA990AE048}"/>
              </a:ext>
            </a:extLst>
          </p:cNvPr>
          <p:cNvSpPr/>
          <p:nvPr/>
        </p:nvSpPr>
        <p:spPr>
          <a:xfrm rot="2704617">
            <a:off x="15551345" y="4791939"/>
            <a:ext cx="2469271" cy="25908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4" y="0"/>
                </a:lnTo>
                <a:lnTo>
                  <a:pt x="382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E81F99A-F4A2-6077-FC18-7D2A28B9582E}"/>
              </a:ext>
            </a:extLst>
          </p:cNvPr>
          <p:cNvSpPr/>
          <p:nvPr/>
        </p:nvSpPr>
        <p:spPr>
          <a:xfrm>
            <a:off x="1790700" y="825407"/>
            <a:ext cx="14706600" cy="19738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000">
                <a:solidFill>
                  <a:schemeClr val="tx1"/>
                </a:solidFill>
              </a:rPr>
              <a:t>Lần thứ hai, khi thấy người cha ném tiền vào lửa, người con đã làm gì? Vì sao?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D788C0-CF52-E90E-2B3C-266D0253DD45}"/>
              </a:ext>
            </a:extLst>
          </p:cNvPr>
          <p:cNvSpPr txBox="1"/>
          <p:nvPr/>
        </p:nvSpPr>
        <p:spPr>
          <a:xfrm>
            <a:off x="3674464" y="3179484"/>
            <a:ext cx="12801600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>
                <a:latin typeface="Arial" panose="020B0604020202020204" pitchFamily="34" charset="0"/>
                <a:cs typeface="Arial" panose="020B0604020202020204" pitchFamily="34" charset="0"/>
              </a:rPr>
              <a:t>Trả lời: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Khi người cha ném những đồng tiền vào lửa, người con đã vội vàng đưa tay vào bếp để lấy tiền ra.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Người con đã biết trân trọng những đồng tiền mà mình làm ra. </a:t>
            </a:r>
          </a:p>
        </p:txBody>
      </p:sp>
    </p:spTree>
    <p:extLst>
      <p:ext uri="{BB962C8B-B14F-4D97-AF65-F5344CB8AC3E}">
        <p14:creationId xmlns:p14="http://schemas.microsoft.com/office/powerpoint/2010/main" val="11709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CD8188D9-F627-383A-9BBE-C84A64A1DA80}"/>
              </a:ext>
            </a:extLst>
          </p:cNvPr>
          <p:cNvSpPr/>
          <p:nvPr/>
        </p:nvSpPr>
        <p:spPr>
          <a:xfrm>
            <a:off x="15557057" y="102909"/>
            <a:ext cx="5116965" cy="3076575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5" y="0"/>
                </a:lnTo>
                <a:lnTo>
                  <a:pt x="136874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58B3E54C-E804-C291-D1CB-0BD5344AE40F}"/>
              </a:ext>
            </a:extLst>
          </p:cNvPr>
          <p:cNvSpPr/>
          <p:nvPr/>
        </p:nvSpPr>
        <p:spPr>
          <a:xfrm>
            <a:off x="-2133600" y="1699417"/>
            <a:ext cx="4495800" cy="2703100"/>
          </a:xfrm>
          <a:custGeom>
            <a:avLst/>
            <a:gdLst/>
            <a:ahLst/>
            <a:cxnLst/>
            <a:rect l="l" t="t" r="r" b="b"/>
            <a:pathLst>
              <a:path w="13687484" h="8229600">
                <a:moveTo>
                  <a:pt x="0" y="0"/>
                </a:moveTo>
                <a:lnTo>
                  <a:pt x="13687485" y="0"/>
                </a:lnTo>
                <a:lnTo>
                  <a:pt x="136874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E81F99A-F4A2-6077-FC18-7D2A28B9582E}"/>
              </a:ext>
            </a:extLst>
          </p:cNvPr>
          <p:cNvSpPr/>
          <p:nvPr/>
        </p:nvSpPr>
        <p:spPr>
          <a:xfrm>
            <a:off x="1790700" y="1049184"/>
            <a:ext cx="14706600" cy="14224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Theo em, vì sao chúng ta phải quý trọng đồng tiền?</a:t>
            </a:r>
            <a:endParaRPr lang="vi-VN" sz="400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D788C0-CF52-E90E-2B3C-266D0253DD45}"/>
              </a:ext>
            </a:extLst>
          </p:cNvPr>
          <p:cNvSpPr txBox="1"/>
          <p:nvPr/>
        </p:nvSpPr>
        <p:spPr>
          <a:xfrm>
            <a:off x="6096000" y="3568181"/>
            <a:ext cx="106680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>
                <a:latin typeface="Arial" panose="020B0604020202020204" pitchFamily="34" charset="0"/>
                <a:cs typeface="Arial" panose="020B0604020202020204" pitchFamily="34" charset="0"/>
              </a:rPr>
              <a:t>Trả lời: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Chúng ta phải biết quý trọng đồng tiền bởi để có được đồng tiền, con người phải bỏ ra trí tuệ và công sức lao động.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E9294A32-A4A8-C592-050D-F806D2213A1F}"/>
              </a:ext>
            </a:extLst>
          </p:cNvPr>
          <p:cNvSpPr/>
          <p:nvPr/>
        </p:nvSpPr>
        <p:spPr>
          <a:xfrm>
            <a:off x="381000" y="3823741"/>
            <a:ext cx="5100634" cy="5871233"/>
          </a:xfrm>
          <a:custGeom>
            <a:avLst/>
            <a:gdLst/>
            <a:ahLst/>
            <a:cxnLst/>
            <a:rect l="l" t="t" r="r" b="b"/>
            <a:pathLst>
              <a:path w="7149465" h="8229600">
                <a:moveTo>
                  <a:pt x="0" y="0"/>
                </a:moveTo>
                <a:lnTo>
                  <a:pt x="7149465" y="0"/>
                </a:lnTo>
                <a:lnTo>
                  <a:pt x="71494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64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rot="1917868">
            <a:off x="13600624" y="9205600"/>
            <a:ext cx="8155293" cy="6411231"/>
          </a:xfrm>
          <a:custGeom>
            <a:avLst/>
            <a:gdLst/>
            <a:ahLst/>
            <a:cxnLst/>
            <a:rect l="l" t="t" r="r" b="b"/>
            <a:pathLst>
              <a:path w="8155293" h="6411231">
                <a:moveTo>
                  <a:pt x="0" y="0"/>
                </a:moveTo>
                <a:lnTo>
                  <a:pt x="8155292" y="0"/>
                </a:lnTo>
                <a:lnTo>
                  <a:pt x="8155292" y="6411231"/>
                </a:lnTo>
                <a:lnTo>
                  <a:pt x="0" y="641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774" y="9111146"/>
            <a:ext cx="1020198" cy="933906"/>
          </a:xfrm>
          <a:custGeom>
            <a:avLst/>
            <a:gdLst/>
            <a:ahLst/>
            <a:cxnLst/>
            <a:rect l="l" t="t" r="r" b="b"/>
            <a:pathLst>
              <a:path w="1020198" h="933906">
                <a:moveTo>
                  <a:pt x="0" y="0"/>
                </a:moveTo>
                <a:lnTo>
                  <a:pt x="1020198" y="0"/>
                </a:lnTo>
                <a:lnTo>
                  <a:pt x="1020198" y="933906"/>
                </a:lnTo>
                <a:lnTo>
                  <a:pt x="0" y="933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25525" y="8277914"/>
            <a:ext cx="1852745" cy="2198016"/>
          </a:xfrm>
          <a:custGeom>
            <a:avLst/>
            <a:gdLst/>
            <a:ahLst/>
            <a:cxnLst/>
            <a:rect l="l" t="t" r="r" b="b"/>
            <a:pathLst>
              <a:path w="1852745" h="2198016">
                <a:moveTo>
                  <a:pt x="0" y="0"/>
                </a:moveTo>
                <a:lnTo>
                  <a:pt x="1852745" y="0"/>
                </a:lnTo>
                <a:lnTo>
                  <a:pt x="1852745" y="2198016"/>
                </a:lnTo>
                <a:lnTo>
                  <a:pt x="0" y="2198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01326" y="8277914"/>
            <a:ext cx="2115290" cy="2070340"/>
          </a:xfrm>
          <a:custGeom>
            <a:avLst/>
            <a:gdLst/>
            <a:ahLst/>
            <a:cxnLst/>
            <a:rect l="l" t="t" r="r" b="b"/>
            <a:pathLst>
              <a:path w="2115290" h="2070340">
                <a:moveTo>
                  <a:pt x="0" y="0"/>
                </a:moveTo>
                <a:lnTo>
                  <a:pt x="2115290" y="0"/>
                </a:lnTo>
                <a:lnTo>
                  <a:pt x="2115290" y="2070340"/>
                </a:lnTo>
                <a:lnTo>
                  <a:pt x="0" y="2070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5A6E2FD-D509-09D7-945C-6FDF8CFBF02A}"/>
              </a:ext>
            </a:extLst>
          </p:cNvPr>
          <p:cNvSpPr/>
          <p:nvPr/>
        </p:nvSpPr>
        <p:spPr>
          <a:xfrm>
            <a:off x="1058795" y="1892575"/>
            <a:ext cx="16154400" cy="55001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11020" y="1028700"/>
            <a:ext cx="2871588" cy="2415723"/>
          </a:xfrm>
          <a:custGeom>
            <a:avLst/>
            <a:gdLst/>
            <a:ahLst/>
            <a:cxnLst/>
            <a:rect l="l" t="t" r="r" b="b"/>
            <a:pathLst>
              <a:path w="2871588" h="2415723">
                <a:moveTo>
                  <a:pt x="0" y="0"/>
                </a:moveTo>
                <a:lnTo>
                  <a:pt x="2871588" y="0"/>
                </a:lnTo>
                <a:lnTo>
                  <a:pt x="2871588" y="2415723"/>
                </a:lnTo>
                <a:lnTo>
                  <a:pt x="0" y="2415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63481" y="-293506"/>
            <a:ext cx="3045957" cy="2938079"/>
          </a:xfrm>
          <a:custGeom>
            <a:avLst/>
            <a:gdLst/>
            <a:ahLst/>
            <a:cxnLst/>
            <a:rect l="l" t="t" r="r" b="b"/>
            <a:pathLst>
              <a:path w="3045957" h="2938079">
                <a:moveTo>
                  <a:pt x="0" y="0"/>
                </a:moveTo>
                <a:lnTo>
                  <a:pt x="3045957" y="0"/>
                </a:lnTo>
                <a:lnTo>
                  <a:pt x="3045957" y="2938079"/>
                </a:lnTo>
                <a:lnTo>
                  <a:pt x="0" y="2938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D0FA8D-A10D-64C2-0388-0D4C652C93BE}"/>
              </a:ext>
            </a:extLst>
          </p:cNvPr>
          <p:cNvSpPr txBox="1"/>
          <p:nvPr/>
        </p:nvSpPr>
        <p:spPr>
          <a:xfrm>
            <a:off x="1261284" y="2778441"/>
            <a:ext cx="1576543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3.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BẢO QUẢN TIỀN</a:t>
            </a:r>
          </a:p>
          <a:p>
            <a:endParaRPr lang="en-US"/>
          </a:p>
        </p:txBody>
      </p:sp>
      <p:pic>
        <p:nvPicPr>
          <p:cNvPr id="1028" name="Picture 4" descr="Financial profit ">
            <a:extLst>
              <a:ext uri="{FF2B5EF4-FFF2-40B4-BE49-F238E27FC236}">
                <a16:creationId xmlns:a16="http://schemas.microsoft.com/office/drawing/2014/main" xmlns="" id="{55D9F58B-7870-66C0-8826-ACB5004B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922" y="5959648"/>
            <a:ext cx="1503205" cy="15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in ">
            <a:extLst>
              <a:ext uri="{FF2B5EF4-FFF2-40B4-BE49-F238E27FC236}">
                <a16:creationId xmlns:a16="http://schemas.microsoft.com/office/drawing/2014/main" xmlns="" id="{CAD45C76-6145-47B7-1B70-5434F155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8" y="1357838"/>
            <a:ext cx="1387273" cy="13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0350B5-520F-27F5-A860-4840D3E578C9}"/>
              </a:ext>
            </a:extLst>
          </p:cNvPr>
          <p:cNvSpPr txBox="1"/>
          <p:nvPr/>
        </p:nvSpPr>
        <p:spPr>
          <a:xfrm>
            <a:off x="5486400" y="342900"/>
            <a:ext cx="731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E6B89B-3763-35D3-FBD3-EF6DFD246161}"/>
              </a:ext>
            </a:extLst>
          </p:cNvPr>
          <p:cNvSpPr txBox="1"/>
          <p:nvPr/>
        </p:nvSpPr>
        <p:spPr>
          <a:xfrm>
            <a:off x="3009900" y="1409700"/>
            <a:ext cx="1257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</a:rPr>
              <a:t>Các bạn trong tranh đã bảo quản tiền như thế nào?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E4798D-2D3D-954B-62BD-2BD7174E9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6"/>
          <a:stretch/>
        </p:blipFill>
        <p:spPr>
          <a:xfrm>
            <a:off x="387844" y="2463900"/>
            <a:ext cx="4724400" cy="4089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D8A8A4-761D-ACDE-303B-919666106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4516945"/>
            <a:ext cx="4633314" cy="40725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6E96264-98F7-7165-02A4-5F26667CF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914" y="2463900"/>
            <a:ext cx="8292111" cy="402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2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818858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0350B5-520F-27F5-A860-4840D3E578C9}"/>
              </a:ext>
            </a:extLst>
          </p:cNvPr>
          <p:cNvSpPr txBox="1"/>
          <p:nvPr/>
        </p:nvSpPr>
        <p:spPr>
          <a:xfrm>
            <a:off x="1143000" y="319867"/>
            <a:ext cx="1600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BẢO QUẢN TIỀN CỦA CÁC BẠN TRONG TRANH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E4798D-2D3D-954B-62BD-2BD7174E9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6"/>
          <a:stretch/>
        </p:blipFill>
        <p:spPr>
          <a:xfrm>
            <a:off x="1876425" y="1249900"/>
            <a:ext cx="5943600" cy="51446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D8A8A4-761D-ACDE-303B-919666106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256" y="1468142"/>
            <a:ext cx="5604744" cy="49263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CD6A80A-CE11-2904-E9E8-0539934ED23A}"/>
              </a:ext>
            </a:extLst>
          </p:cNvPr>
          <p:cNvGrpSpPr/>
          <p:nvPr/>
        </p:nvGrpSpPr>
        <p:grpSpPr>
          <a:xfrm>
            <a:off x="1343025" y="6394503"/>
            <a:ext cx="7010400" cy="2678000"/>
            <a:chOff x="1343025" y="6394503"/>
            <a:chExt cx="7010400" cy="2678000"/>
          </a:xfrm>
        </p:grpSpPr>
        <p:pic>
          <p:nvPicPr>
            <p:cNvPr id="3" name="Graphic 2" descr="Line arrow: Straight with solid fill">
              <a:extLst>
                <a:ext uri="{FF2B5EF4-FFF2-40B4-BE49-F238E27FC236}">
                  <a16:creationId xmlns:a16="http://schemas.microsoft.com/office/drawing/2014/main" xmlns="" id="{D82ABA8C-D17C-FD24-5CEB-A0E5F42C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16200000">
              <a:off x="4391025" y="6394503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130ADA2-5C4B-FD06-41AE-1F889A09C2E6}"/>
                </a:ext>
              </a:extLst>
            </p:cNvPr>
            <p:cNvSpPr txBox="1"/>
            <p:nvPr/>
          </p:nvSpPr>
          <p:spPr>
            <a:xfrm>
              <a:off x="1343025" y="7247580"/>
              <a:ext cx="70104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Phân loại tiền, bảo quản tiền trong hộp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B22C600-7C72-2FC8-41A9-DAF61BA03327}"/>
              </a:ext>
            </a:extLst>
          </p:cNvPr>
          <p:cNvGrpSpPr/>
          <p:nvPr/>
        </p:nvGrpSpPr>
        <p:grpSpPr>
          <a:xfrm>
            <a:off x="10075428" y="6514381"/>
            <a:ext cx="7010400" cy="1862041"/>
            <a:chOff x="1343025" y="6394503"/>
            <a:chExt cx="7010400" cy="1862041"/>
          </a:xfrm>
        </p:grpSpPr>
        <p:pic>
          <p:nvPicPr>
            <p:cNvPr id="9" name="Graphic 8" descr="Line arrow: Straight with solid fill">
              <a:extLst>
                <a:ext uri="{FF2B5EF4-FFF2-40B4-BE49-F238E27FC236}">
                  <a16:creationId xmlns:a16="http://schemas.microsoft.com/office/drawing/2014/main" xmlns="" id="{9F4019FD-AE9A-06C5-7D5E-01AE3C762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rot="16200000">
              <a:off x="4391025" y="6394503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4483050-C111-6D6D-0567-3D86F1874C6C}"/>
                </a:ext>
              </a:extLst>
            </p:cNvPr>
            <p:cNvSpPr txBox="1"/>
            <p:nvPr/>
          </p:nvSpPr>
          <p:spPr>
            <a:xfrm>
              <a:off x="1343025" y="7548658"/>
              <a:ext cx="701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Dán lại tiền rách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87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818858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0350B5-520F-27F5-A860-4840D3E578C9}"/>
              </a:ext>
            </a:extLst>
          </p:cNvPr>
          <p:cNvSpPr txBox="1"/>
          <p:nvPr/>
        </p:nvSpPr>
        <p:spPr>
          <a:xfrm>
            <a:off x="1143000" y="319867"/>
            <a:ext cx="1600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BẢO QUẢN TIỀN CỦA CÁC BẠN TRONG TRANH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CD6A80A-CE11-2904-E9E8-0539934ED23A}"/>
              </a:ext>
            </a:extLst>
          </p:cNvPr>
          <p:cNvGrpSpPr/>
          <p:nvPr/>
        </p:nvGrpSpPr>
        <p:grpSpPr>
          <a:xfrm>
            <a:off x="3733800" y="6961111"/>
            <a:ext cx="10415588" cy="1754670"/>
            <a:chOff x="912018" y="6394503"/>
            <a:chExt cx="10415588" cy="1754670"/>
          </a:xfrm>
        </p:grpSpPr>
        <p:pic>
          <p:nvPicPr>
            <p:cNvPr id="3" name="Graphic 2" descr="Line arrow: Straight with solid fill">
              <a:extLst>
                <a:ext uri="{FF2B5EF4-FFF2-40B4-BE49-F238E27FC236}">
                  <a16:creationId xmlns:a16="http://schemas.microsoft.com/office/drawing/2014/main" xmlns="" id="{D82ABA8C-D17C-FD24-5CEB-A0E5F42C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5791200" y="6394503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130ADA2-5C4B-FD06-41AE-1F889A09C2E6}"/>
                </a:ext>
              </a:extLst>
            </p:cNvPr>
            <p:cNvSpPr txBox="1"/>
            <p:nvPr/>
          </p:nvSpPr>
          <p:spPr>
            <a:xfrm>
              <a:off x="912018" y="7247580"/>
              <a:ext cx="10415588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Bạn nhỏ giữ tiền cẩn thận, tránh làm mất tiền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44AFB8-7895-28F7-1EBF-51C42F553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87" y="1759256"/>
            <a:ext cx="10272713" cy="4986233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DFA34DE6-241A-3849-6433-6EF64F5894DE}"/>
              </a:ext>
            </a:extLst>
          </p:cNvPr>
          <p:cNvSpPr/>
          <p:nvPr/>
        </p:nvSpPr>
        <p:spPr>
          <a:xfrm>
            <a:off x="1087960" y="1357313"/>
            <a:ext cx="1969565" cy="7086600"/>
          </a:xfrm>
          <a:custGeom>
            <a:avLst/>
            <a:gdLst>
              <a:gd name="connsiteX0" fmla="*/ 1969565 w 1969565"/>
              <a:gd name="connsiteY0" fmla="*/ 0 h 7086600"/>
              <a:gd name="connsiteX1" fmla="*/ 1183753 w 1969565"/>
              <a:gd name="connsiteY1" fmla="*/ 1757362 h 7086600"/>
              <a:gd name="connsiteX2" fmla="*/ 1469503 w 1969565"/>
              <a:gd name="connsiteY2" fmla="*/ 3729037 h 7086600"/>
              <a:gd name="connsiteX3" fmla="*/ 69328 w 1969565"/>
              <a:gd name="connsiteY3" fmla="*/ 4486275 h 7086600"/>
              <a:gd name="connsiteX4" fmla="*/ 340790 w 1969565"/>
              <a:gd name="connsiteY4" fmla="*/ 7086600 h 708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565" h="7086600">
                <a:moveTo>
                  <a:pt x="1969565" y="0"/>
                </a:moveTo>
                <a:cubicBezTo>
                  <a:pt x="1618331" y="567928"/>
                  <a:pt x="1267097" y="1135856"/>
                  <a:pt x="1183753" y="1757362"/>
                </a:cubicBezTo>
                <a:cubicBezTo>
                  <a:pt x="1100409" y="2378868"/>
                  <a:pt x="1655240" y="3274218"/>
                  <a:pt x="1469503" y="3729037"/>
                </a:cubicBezTo>
                <a:cubicBezTo>
                  <a:pt x="1283765" y="4183856"/>
                  <a:pt x="257447" y="3926681"/>
                  <a:pt x="69328" y="4486275"/>
                </a:cubicBezTo>
                <a:cubicBezTo>
                  <a:pt x="-118791" y="5045869"/>
                  <a:pt x="110999" y="6066234"/>
                  <a:pt x="340790" y="7086600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Flower without stem with solid fill">
            <a:extLst>
              <a:ext uri="{FF2B5EF4-FFF2-40B4-BE49-F238E27FC236}">
                <a16:creationId xmlns:a16="http://schemas.microsoft.com/office/drawing/2014/main" xmlns="" id="{BB61E64B-8D1F-D0FF-1674-10B79895E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00337" y="883204"/>
            <a:ext cx="914400" cy="914400"/>
          </a:xfrm>
          <a:prstGeom prst="rect">
            <a:avLst/>
          </a:prstGeom>
        </p:spPr>
      </p:pic>
      <p:pic>
        <p:nvPicPr>
          <p:cNvPr id="15" name="Graphic 14" descr="Flower without stem with solid fill">
            <a:extLst>
              <a:ext uri="{FF2B5EF4-FFF2-40B4-BE49-F238E27FC236}">
                <a16:creationId xmlns:a16="http://schemas.microsoft.com/office/drawing/2014/main" xmlns="" id="{F7E9B2C6-BA84-0397-7A96-193336550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67090" y="1637555"/>
            <a:ext cx="770102" cy="770102"/>
          </a:xfrm>
          <a:prstGeom prst="rect">
            <a:avLst/>
          </a:prstGeom>
        </p:spPr>
      </p:pic>
      <p:pic>
        <p:nvPicPr>
          <p:cNvPr id="16" name="Graphic 15" descr="Flower without stem with solid fill">
            <a:extLst>
              <a:ext uri="{FF2B5EF4-FFF2-40B4-BE49-F238E27FC236}">
                <a16:creationId xmlns:a16="http://schemas.microsoft.com/office/drawing/2014/main" xmlns="" id="{FE3180C9-EC4F-18DF-17AA-EA98D0F3F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91130" y="4649271"/>
            <a:ext cx="914400" cy="9144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5E2BBB71-9609-A6FF-7DF7-8AF429FDCBEE}"/>
              </a:ext>
            </a:extLst>
          </p:cNvPr>
          <p:cNvSpPr/>
          <p:nvPr/>
        </p:nvSpPr>
        <p:spPr>
          <a:xfrm>
            <a:off x="12730163" y="4957763"/>
            <a:ext cx="4824164" cy="5114925"/>
          </a:xfrm>
          <a:custGeom>
            <a:avLst/>
            <a:gdLst>
              <a:gd name="connsiteX0" fmla="*/ 4800600 w 4824164"/>
              <a:gd name="connsiteY0" fmla="*/ 0 h 5114925"/>
              <a:gd name="connsiteX1" fmla="*/ 4657725 w 4824164"/>
              <a:gd name="connsiteY1" fmla="*/ 1843087 h 5114925"/>
              <a:gd name="connsiteX2" fmla="*/ 3557587 w 4824164"/>
              <a:gd name="connsiteY2" fmla="*/ 2686050 h 5114925"/>
              <a:gd name="connsiteX3" fmla="*/ 3686175 w 4824164"/>
              <a:gd name="connsiteY3" fmla="*/ 4586287 h 5114925"/>
              <a:gd name="connsiteX4" fmla="*/ 0 w 4824164"/>
              <a:gd name="connsiteY4" fmla="*/ 5114925 h 511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164" h="5114925">
                <a:moveTo>
                  <a:pt x="4800600" y="0"/>
                </a:moveTo>
                <a:cubicBezTo>
                  <a:pt x="4832747" y="697706"/>
                  <a:pt x="4864894" y="1395412"/>
                  <a:pt x="4657725" y="1843087"/>
                </a:cubicBezTo>
                <a:cubicBezTo>
                  <a:pt x="4450556" y="2290762"/>
                  <a:pt x="3719512" y="2228850"/>
                  <a:pt x="3557587" y="2686050"/>
                </a:cubicBezTo>
                <a:cubicBezTo>
                  <a:pt x="3395662" y="3143250"/>
                  <a:pt x="4279106" y="4181475"/>
                  <a:pt x="3686175" y="4586287"/>
                </a:cubicBezTo>
                <a:cubicBezTo>
                  <a:pt x="3093244" y="4991099"/>
                  <a:pt x="1546622" y="5053012"/>
                  <a:pt x="0" y="5114925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Flower without stem with solid fill">
            <a:extLst>
              <a:ext uri="{FF2B5EF4-FFF2-40B4-BE49-F238E27FC236}">
                <a16:creationId xmlns:a16="http://schemas.microsoft.com/office/drawing/2014/main" xmlns="" id="{E7295EE8-95E3-5CE5-DF92-7D33BA7959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016114" y="4686300"/>
            <a:ext cx="914400" cy="914400"/>
          </a:xfrm>
          <a:prstGeom prst="rect">
            <a:avLst/>
          </a:prstGeom>
        </p:spPr>
      </p:pic>
      <p:pic>
        <p:nvPicPr>
          <p:cNvPr id="19" name="Graphic 18" descr="Flower without stem with solid fill">
            <a:extLst>
              <a:ext uri="{FF2B5EF4-FFF2-40B4-BE49-F238E27FC236}">
                <a16:creationId xmlns:a16="http://schemas.microsoft.com/office/drawing/2014/main" xmlns="" id="{05663E6E-00B9-AB60-CDE6-97C04A0D7A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282867" y="5440651"/>
            <a:ext cx="770102" cy="770102"/>
          </a:xfrm>
          <a:prstGeom prst="rect">
            <a:avLst/>
          </a:prstGeom>
        </p:spPr>
      </p:pic>
      <p:pic>
        <p:nvPicPr>
          <p:cNvPr id="20" name="Graphic 19" descr="Flower without stem with solid fill">
            <a:extLst>
              <a:ext uri="{FF2B5EF4-FFF2-40B4-BE49-F238E27FC236}">
                <a16:creationId xmlns:a16="http://schemas.microsoft.com/office/drawing/2014/main" xmlns="" id="{152791EE-EC4A-F37C-A4B0-307950DC14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906907" y="84523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8D9B09B8-76DB-EEC3-3550-C4A6057AB37C}"/>
              </a:ext>
            </a:extLst>
          </p:cNvPr>
          <p:cNvSpPr/>
          <p:nvPr/>
        </p:nvSpPr>
        <p:spPr>
          <a:xfrm>
            <a:off x="-1600200" y="8115300"/>
            <a:ext cx="21793200" cy="10592909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D5FEFEC-9102-0749-D396-A45B58C94A1B}"/>
              </a:ext>
            </a:extLst>
          </p:cNvPr>
          <p:cNvSpPr/>
          <p:nvPr/>
        </p:nvSpPr>
        <p:spPr>
          <a:xfrm>
            <a:off x="2171700" y="986696"/>
            <a:ext cx="13944600" cy="152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em, còn có cách nào để bảo quản tiền?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3547223A-613E-731E-59BF-DA8949F187F7}"/>
              </a:ext>
            </a:extLst>
          </p:cNvPr>
          <p:cNvSpPr/>
          <p:nvPr/>
        </p:nvSpPr>
        <p:spPr>
          <a:xfrm>
            <a:off x="12192000" y="4381500"/>
            <a:ext cx="5410200" cy="5562600"/>
          </a:xfrm>
          <a:custGeom>
            <a:avLst/>
            <a:gdLst/>
            <a:ahLst/>
            <a:cxnLst/>
            <a:rect l="l" t="t" r="r" b="b"/>
            <a:pathLst>
              <a:path w="7149465" h="8229600">
                <a:moveTo>
                  <a:pt x="0" y="0"/>
                </a:moveTo>
                <a:lnTo>
                  <a:pt x="7149465" y="0"/>
                </a:lnTo>
                <a:lnTo>
                  <a:pt x="71494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11AE55B-EEA2-3AB1-E2A0-8A89A1D19447}"/>
              </a:ext>
            </a:extLst>
          </p:cNvPr>
          <p:cNvSpPr txBox="1"/>
          <p:nvPr/>
        </p:nvSpPr>
        <p:spPr>
          <a:xfrm>
            <a:off x="3581400" y="3009900"/>
            <a:ext cx="7696200" cy="482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Một số cách bảo quản tiền: 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Không vò tiền nhàu nát.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Không làm ướt tiền. 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Vuốt tiền phẳng phiu. </a:t>
            </a: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xmlns="" id="{34F36C87-36E7-8B10-D3F5-D27DBC265349}"/>
              </a:ext>
            </a:extLst>
          </p:cNvPr>
          <p:cNvSpPr/>
          <p:nvPr/>
        </p:nvSpPr>
        <p:spPr>
          <a:xfrm flipH="1">
            <a:off x="457200" y="6168295"/>
            <a:ext cx="2914650" cy="3132009"/>
          </a:xfrm>
          <a:custGeom>
            <a:avLst/>
            <a:gdLst/>
            <a:ahLst/>
            <a:cxnLst/>
            <a:rect l="l" t="t" r="r" b="b"/>
            <a:pathLst>
              <a:path w="9259747" h="8229600">
                <a:moveTo>
                  <a:pt x="0" y="0"/>
                </a:moveTo>
                <a:lnTo>
                  <a:pt x="9259747" y="0"/>
                </a:lnTo>
                <a:lnTo>
                  <a:pt x="9259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5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16412" y="127451"/>
            <a:ext cx="2871588" cy="2415723"/>
          </a:xfrm>
          <a:custGeom>
            <a:avLst/>
            <a:gdLst/>
            <a:ahLst/>
            <a:cxnLst/>
            <a:rect l="l" t="t" r="r" b="b"/>
            <a:pathLst>
              <a:path w="2871588" h="2415723">
                <a:moveTo>
                  <a:pt x="0" y="0"/>
                </a:moveTo>
                <a:lnTo>
                  <a:pt x="2871588" y="0"/>
                </a:lnTo>
                <a:lnTo>
                  <a:pt x="2871588" y="2415723"/>
                </a:lnTo>
                <a:lnTo>
                  <a:pt x="0" y="24157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9241" y="899730"/>
            <a:ext cx="16049285" cy="9044370"/>
          </a:xfrm>
          <a:custGeom>
            <a:avLst/>
            <a:gdLst/>
            <a:ahLst/>
            <a:cxnLst/>
            <a:rect l="l" t="t" r="r" b="b"/>
            <a:pathLst>
              <a:path w="16049285" h="6015620">
                <a:moveTo>
                  <a:pt x="0" y="0"/>
                </a:moveTo>
                <a:lnTo>
                  <a:pt x="16049285" y="0"/>
                </a:lnTo>
                <a:lnTo>
                  <a:pt x="16049285" y="6015620"/>
                </a:lnTo>
                <a:lnTo>
                  <a:pt x="0" y="6015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00000">
            <a:off x="2778330" y="8510229"/>
            <a:ext cx="933253" cy="1004398"/>
          </a:xfrm>
          <a:custGeom>
            <a:avLst/>
            <a:gdLst/>
            <a:ahLst/>
            <a:cxnLst/>
            <a:rect l="l" t="t" r="r" b="b"/>
            <a:pathLst>
              <a:path w="933253" h="1004398">
                <a:moveTo>
                  <a:pt x="0" y="0"/>
                </a:moveTo>
                <a:lnTo>
                  <a:pt x="933253" y="0"/>
                </a:lnTo>
                <a:lnTo>
                  <a:pt x="933253" y="1004398"/>
                </a:lnTo>
                <a:lnTo>
                  <a:pt x="0" y="1004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86225">
            <a:off x="10042464" y="8914854"/>
            <a:ext cx="852258" cy="1257945"/>
          </a:xfrm>
          <a:custGeom>
            <a:avLst/>
            <a:gdLst/>
            <a:ahLst/>
            <a:cxnLst/>
            <a:rect l="l" t="t" r="r" b="b"/>
            <a:pathLst>
              <a:path w="852258" h="1257945">
                <a:moveTo>
                  <a:pt x="0" y="0"/>
                </a:moveTo>
                <a:lnTo>
                  <a:pt x="852257" y="0"/>
                </a:lnTo>
                <a:lnTo>
                  <a:pt x="852257" y="1257945"/>
                </a:lnTo>
                <a:lnTo>
                  <a:pt x="0" y="12579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05166" y="6909408"/>
            <a:ext cx="4158114" cy="4114800"/>
          </a:xfrm>
          <a:custGeom>
            <a:avLst/>
            <a:gdLst/>
            <a:ahLst/>
            <a:cxnLst/>
            <a:rect l="l" t="t" r="r" b="b"/>
            <a:pathLst>
              <a:path w="4158114" h="4114800">
                <a:moveTo>
                  <a:pt x="0" y="0"/>
                </a:moveTo>
                <a:lnTo>
                  <a:pt x="4158114" y="0"/>
                </a:lnTo>
                <a:lnTo>
                  <a:pt x="41581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37309">
            <a:off x="11252567" y="8950372"/>
            <a:ext cx="1689091" cy="1416021"/>
          </a:xfrm>
          <a:custGeom>
            <a:avLst/>
            <a:gdLst/>
            <a:ahLst/>
            <a:cxnLst/>
            <a:rect l="l" t="t" r="r" b="b"/>
            <a:pathLst>
              <a:path w="1689091" h="1416021">
                <a:moveTo>
                  <a:pt x="0" y="0"/>
                </a:moveTo>
                <a:lnTo>
                  <a:pt x="1689091" y="0"/>
                </a:lnTo>
                <a:lnTo>
                  <a:pt x="1689091" y="1416021"/>
                </a:lnTo>
                <a:lnTo>
                  <a:pt x="0" y="14160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28542" y="1242873"/>
            <a:ext cx="10078412" cy="1098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6000" b="1" spc="-109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12" name="Freeform 12"/>
          <p:cNvSpPr/>
          <p:nvPr/>
        </p:nvSpPr>
        <p:spPr>
          <a:xfrm rot="-932583">
            <a:off x="16681380" y="4194405"/>
            <a:ext cx="933253" cy="1004398"/>
          </a:xfrm>
          <a:custGeom>
            <a:avLst/>
            <a:gdLst/>
            <a:ahLst/>
            <a:cxnLst/>
            <a:rect l="l" t="t" r="r" b="b"/>
            <a:pathLst>
              <a:path w="933253" h="1004398">
                <a:moveTo>
                  <a:pt x="0" y="0"/>
                </a:moveTo>
                <a:lnTo>
                  <a:pt x="933253" y="0"/>
                </a:lnTo>
                <a:lnTo>
                  <a:pt x="933253" y="1004397"/>
                </a:lnTo>
                <a:lnTo>
                  <a:pt x="0" y="10043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4463">
            <a:off x="12928895" y="1314724"/>
            <a:ext cx="1345569" cy="1456638"/>
          </a:xfrm>
          <a:custGeom>
            <a:avLst/>
            <a:gdLst/>
            <a:ahLst/>
            <a:cxnLst/>
            <a:rect l="l" t="t" r="r" b="b"/>
            <a:pathLst>
              <a:path w="1345569" h="1456638">
                <a:moveTo>
                  <a:pt x="0" y="0"/>
                </a:moveTo>
                <a:lnTo>
                  <a:pt x="1345569" y="0"/>
                </a:lnTo>
                <a:lnTo>
                  <a:pt x="1345569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9C2FF1A-BF8E-D504-A9F2-6C449754A4DE}"/>
              </a:ext>
            </a:extLst>
          </p:cNvPr>
          <p:cNvGrpSpPr/>
          <p:nvPr/>
        </p:nvGrpSpPr>
        <p:grpSpPr>
          <a:xfrm>
            <a:off x="2681838" y="2689284"/>
            <a:ext cx="8077201" cy="1092607"/>
            <a:chOff x="2209799" y="3619500"/>
            <a:chExt cx="8077201" cy="10926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6CAB5F5-EE21-920F-DD4F-10B60E7561B2}"/>
                </a:ext>
              </a:extLst>
            </p:cNvPr>
            <p:cNvSpPr txBox="1"/>
            <p:nvPr/>
          </p:nvSpPr>
          <p:spPr>
            <a:xfrm>
              <a:off x="2209799" y="3619500"/>
              <a:ext cx="1425339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>
                  <a:latin typeface="Amasis MT Pro Black" panose="02040A04050005020304" pitchFamily="18" charset="0"/>
                </a:rPr>
                <a:t>01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CAD8A3E-623C-F2DB-8DEB-BF47424CC617}"/>
                </a:ext>
              </a:extLst>
            </p:cNvPr>
            <p:cNvSpPr txBox="1"/>
            <p:nvPr/>
          </p:nvSpPr>
          <p:spPr>
            <a:xfrm>
              <a:off x="4191000" y="3773388"/>
              <a:ext cx="6096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Vai trò của tiền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EC34A26-70FA-DBB2-3F15-E101FEECCF88}"/>
              </a:ext>
            </a:extLst>
          </p:cNvPr>
          <p:cNvGrpSpPr/>
          <p:nvPr/>
        </p:nvGrpSpPr>
        <p:grpSpPr>
          <a:xfrm>
            <a:off x="2681838" y="4209980"/>
            <a:ext cx="11695367" cy="1092607"/>
            <a:chOff x="2209799" y="3619500"/>
            <a:chExt cx="11695367" cy="109260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EE59E93-2A96-EED4-63E8-1B5866EBDC66}"/>
                </a:ext>
              </a:extLst>
            </p:cNvPr>
            <p:cNvSpPr txBox="1"/>
            <p:nvPr/>
          </p:nvSpPr>
          <p:spPr>
            <a:xfrm>
              <a:off x="2209799" y="3619500"/>
              <a:ext cx="1425339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>
                  <a:latin typeface="Amasis MT Pro Black" panose="02040A04050005020304" pitchFamily="18" charset="0"/>
                </a:rPr>
                <a:t>02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4D1DAF8-5B23-3838-FD6F-C0700B36F08D}"/>
                </a:ext>
              </a:extLst>
            </p:cNvPr>
            <p:cNvSpPr txBox="1"/>
            <p:nvPr/>
          </p:nvSpPr>
          <p:spPr>
            <a:xfrm>
              <a:off x="4191000" y="3773388"/>
              <a:ext cx="971416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Vì sao phải quý trọng đồng tiền?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533E0C8-4E48-CCAA-3118-842B1D9423F0}"/>
              </a:ext>
            </a:extLst>
          </p:cNvPr>
          <p:cNvGrpSpPr/>
          <p:nvPr/>
        </p:nvGrpSpPr>
        <p:grpSpPr>
          <a:xfrm>
            <a:off x="2681838" y="5737502"/>
            <a:ext cx="11695367" cy="1092607"/>
            <a:chOff x="2209799" y="3619500"/>
            <a:chExt cx="11695367" cy="10926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07338DC-1AFD-4475-4299-9EEEE8DBBF22}"/>
                </a:ext>
              </a:extLst>
            </p:cNvPr>
            <p:cNvSpPr txBox="1"/>
            <p:nvPr/>
          </p:nvSpPr>
          <p:spPr>
            <a:xfrm>
              <a:off x="2209799" y="3619500"/>
              <a:ext cx="1425339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>
                  <a:latin typeface="Amasis MT Pro Black" panose="02040A04050005020304" pitchFamily="18" charset="0"/>
                </a:rPr>
                <a:t>03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3609139-CBF5-E154-7CFD-A762BA555573}"/>
                </a:ext>
              </a:extLst>
            </p:cNvPr>
            <p:cNvSpPr txBox="1"/>
            <p:nvPr/>
          </p:nvSpPr>
          <p:spPr>
            <a:xfrm>
              <a:off x="4191000" y="3773388"/>
              <a:ext cx="971416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Cách bảo quản tiền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E09BBF-E9B6-04E1-2D8D-27772FE444B4}"/>
              </a:ext>
            </a:extLst>
          </p:cNvPr>
          <p:cNvGrpSpPr/>
          <p:nvPr/>
        </p:nvGrpSpPr>
        <p:grpSpPr>
          <a:xfrm>
            <a:off x="2681838" y="7164094"/>
            <a:ext cx="11695367" cy="1092607"/>
            <a:chOff x="2209799" y="3619500"/>
            <a:chExt cx="11695367" cy="109260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EE0698E-B961-8373-AA31-BC80A1150FDA}"/>
                </a:ext>
              </a:extLst>
            </p:cNvPr>
            <p:cNvSpPr txBox="1"/>
            <p:nvPr/>
          </p:nvSpPr>
          <p:spPr>
            <a:xfrm>
              <a:off x="2209799" y="3619500"/>
              <a:ext cx="1425339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>
                  <a:latin typeface="Amasis MT Pro Black" panose="02040A04050005020304" pitchFamily="18" charset="0"/>
                </a:rPr>
                <a:t>04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8962645-D4FA-347C-146E-920AF2DB3C3C}"/>
                </a:ext>
              </a:extLst>
            </p:cNvPr>
            <p:cNvSpPr txBox="1"/>
            <p:nvPr/>
          </p:nvSpPr>
          <p:spPr>
            <a:xfrm>
              <a:off x="4191000" y="3773388"/>
              <a:ext cx="9714166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Cách tiết kiệm tiền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rot="1917868">
            <a:off x="13600624" y="9205600"/>
            <a:ext cx="8155293" cy="6411231"/>
          </a:xfrm>
          <a:custGeom>
            <a:avLst/>
            <a:gdLst/>
            <a:ahLst/>
            <a:cxnLst/>
            <a:rect l="l" t="t" r="r" b="b"/>
            <a:pathLst>
              <a:path w="8155293" h="6411231">
                <a:moveTo>
                  <a:pt x="0" y="0"/>
                </a:moveTo>
                <a:lnTo>
                  <a:pt x="8155292" y="0"/>
                </a:lnTo>
                <a:lnTo>
                  <a:pt x="8155292" y="6411231"/>
                </a:lnTo>
                <a:lnTo>
                  <a:pt x="0" y="641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774" y="9111146"/>
            <a:ext cx="1020198" cy="933906"/>
          </a:xfrm>
          <a:custGeom>
            <a:avLst/>
            <a:gdLst/>
            <a:ahLst/>
            <a:cxnLst/>
            <a:rect l="l" t="t" r="r" b="b"/>
            <a:pathLst>
              <a:path w="1020198" h="933906">
                <a:moveTo>
                  <a:pt x="0" y="0"/>
                </a:moveTo>
                <a:lnTo>
                  <a:pt x="1020198" y="0"/>
                </a:lnTo>
                <a:lnTo>
                  <a:pt x="1020198" y="933906"/>
                </a:lnTo>
                <a:lnTo>
                  <a:pt x="0" y="933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25525" y="8277914"/>
            <a:ext cx="1852745" cy="2198016"/>
          </a:xfrm>
          <a:custGeom>
            <a:avLst/>
            <a:gdLst/>
            <a:ahLst/>
            <a:cxnLst/>
            <a:rect l="l" t="t" r="r" b="b"/>
            <a:pathLst>
              <a:path w="1852745" h="2198016">
                <a:moveTo>
                  <a:pt x="0" y="0"/>
                </a:moveTo>
                <a:lnTo>
                  <a:pt x="1852745" y="0"/>
                </a:lnTo>
                <a:lnTo>
                  <a:pt x="1852745" y="2198016"/>
                </a:lnTo>
                <a:lnTo>
                  <a:pt x="0" y="2198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01326" y="8277914"/>
            <a:ext cx="2115290" cy="2070340"/>
          </a:xfrm>
          <a:custGeom>
            <a:avLst/>
            <a:gdLst/>
            <a:ahLst/>
            <a:cxnLst/>
            <a:rect l="l" t="t" r="r" b="b"/>
            <a:pathLst>
              <a:path w="2115290" h="2070340">
                <a:moveTo>
                  <a:pt x="0" y="0"/>
                </a:moveTo>
                <a:lnTo>
                  <a:pt x="2115290" y="0"/>
                </a:lnTo>
                <a:lnTo>
                  <a:pt x="2115290" y="2070340"/>
                </a:lnTo>
                <a:lnTo>
                  <a:pt x="0" y="2070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5A6E2FD-D509-09D7-945C-6FDF8CFBF02A}"/>
              </a:ext>
            </a:extLst>
          </p:cNvPr>
          <p:cNvSpPr/>
          <p:nvPr/>
        </p:nvSpPr>
        <p:spPr>
          <a:xfrm>
            <a:off x="1058795" y="1892575"/>
            <a:ext cx="16154400" cy="55001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11020" y="1028700"/>
            <a:ext cx="2871588" cy="2415723"/>
          </a:xfrm>
          <a:custGeom>
            <a:avLst/>
            <a:gdLst/>
            <a:ahLst/>
            <a:cxnLst/>
            <a:rect l="l" t="t" r="r" b="b"/>
            <a:pathLst>
              <a:path w="2871588" h="2415723">
                <a:moveTo>
                  <a:pt x="0" y="0"/>
                </a:moveTo>
                <a:lnTo>
                  <a:pt x="2871588" y="0"/>
                </a:lnTo>
                <a:lnTo>
                  <a:pt x="2871588" y="2415723"/>
                </a:lnTo>
                <a:lnTo>
                  <a:pt x="0" y="2415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63481" y="-293506"/>
            <a:ext cx="3045957" cy="2938079"/>
          </a:xfrm>
          <a:custGeom>
            <a:avLst/>
            <a:gdLst/>
            <a:ahLst/>
            <a:cxnLst/>
            <a:rect l="l" t="t" r="r" b="b"/>
            <a:pathLst>
              <a:path w="3045957" h="2938079">
                <a:moveTo>
                  <a:pt x="0" y="0"/>
                </a:moveTo>
                <a:lnTo>
                  <a:pt x="3045957" y="0"/>
                </a:lnTo>
                <a:lnTo>
                  <a:pt x="3045957" y="2938079"/>
                </a:lnTo>
                <a:lnTo>
                  <a:pt x="0" y="2938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D0FA8D-A10D-64C2-0388-0D4C652C93BE}"/>
              </a:ext>
            </a:extLst>
          </p:cNvPr>
          <p:cNvSpPr txBox="1"/>
          <p:nvPr/>
        </p:nvSpPr>
        <p:spPr>
          <a:xfrm>
            <a:off x="1261284" y="2778441"/>
            <a:ext cx="1576543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4.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TIẾT KIỆM TIỀN</a:t>
            </a:r>
          </a:p>
          <a:p>
            <a:endParaRPr lang="en-US"/>
          </a:p>
        </p:txBody>
      </p:sp>
      <p:pic>
        <p:nvPicPr>
          <p:cNvPr id="1028" name="Picture 4" descr="Financial profit ">
            <a:extLst>
              <a:ext uri="{FF2B5EF4-FFF2-40B4-BE49-F238E27FC236}">
                <a16:creationId xmlns:a16="http://schemas.microsoft.com/office/drawing/2014/main" xmlns="" id="{55D9F58B-7870-66C0-8826-ACB5004B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922" y="5959648"/>
            <a:ext cx="1503205" cy="15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in ">
            <a:extLst>
              <a:ext uri="{FF2B5EF4-FFF2-40B4-BE49-F238E27FC236}">
                <a16:creationId xmlns:a16="http://schemas.microsoft.com/office/drawing/2014/main" xmlns="" id="{CAD45C76-6145-47B7-1B70-5434F155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8" y="1357838"/>
            <a:ext cx="1387273" cy="13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CC33D2-1F4F-18AC-6F38-1F1FD6107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784337"/>
            <a:ext cx="6781800" cy="5940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6240BB-8692-BD28-A5FE-A1E5C42C4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2"/>
          <a:stretch/>
        </p:blipFill>
        <p:spPr>
          <a:xfrm>
            <a:off x="10210800" y="2620437"/>
            <a:ext cx="6476998" cy="6104091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8D9B09B8-76DB-EEC3-3550-C4A6057AB37C}"/>
              </a:ext>
            </a:extLst>
          </p:cNvPr>
          <p:cNvSpPr/>
          <p:nvPr/>
        </p:nvSpPr>
        <p:spPr>
          <a:xfrm>
            <a:off x="-1752600" y="8115300"/>
            <a:ext cx="21793200" cy="10592909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3EBC66-17A8-2662-9EA7-15A815387F1F}"/>
              </a:ext>
            </a:extLst>
          </p:cNvPr>
          <p:cNvSpPr txBox="1"/>
          <p:nvPr/>
        </p:nvSpPr>
        <p:spPr>
          <a:xfrm>
            <a:off x="5600700" y="571500"/>
            <a:ext cx="7086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46A548-FA74-2BEB-C213-7F6A29A3FCB0}"/>
              </a:ext>
            </a:extLst>
          </p:cNvPr>
          <p:cNvSpPr txBox="1"/>
          <p:nvPr/>
        </p:nvSpPr>
        <p:spPr>
          <a:xfrm>
            <a:off x="1790700" y="1683052"/>
            <a:ext cx="1470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những việc làm để tiết kiệm tiền qua những bức tranh</a:t>
            </a:r>
          </a:p>
        </p:txBody>
      </p:sp>
    </p:spTree>
    <p:extLst>
      <p:ext uri="{BB962C8B-B14F-4D97-AF65-F5344CB8AC3E}">
        <p14:creationId xmlns:p14="http://schemas.microsoft.com/office/powerpoint/2010/main" val="3641107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352134-3F06-642E-9D83-363BED7FB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2" y="345331"/>
            <a:ext cx="11615738" cy="4816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DE2F96-1040-1152-3879-F71DFB936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998" y="5161613"/>
            <a:ext cx="11615738" cy="4786384"/>
          </a:xfrm>
          <a:prstGeom prst="rect">
            <a:avLst/>
          </a:prstGeom>
        </p:spPr>
      </p:pic>
      <p:sp>
        <p:nvSpPr>
          <p:cNvPr id="11" name="Freeform 12">
            <a:extLst>
              <a:ext uri="{FF2B5EF4-FFF2-40B4-BE49-F238E27FC236}">
                <a16:creationId xmlns:a16="http://schemas.microsoft.com/office/drawing/2014/main" xmlns="" id="{084AA99E-B0E0-88D7-3A50-66ED705738D7}"/>
              </a:ext>
            </a:extLst>
          </p:cNvPr>
          <p:cNvSpPr/>
          <p:nvPr/>
        </p:nvSpPr>
        <p:spPr>
          <a:xfrm>
            <a:off x="15392400" y="0"/>
            <a:ext cx="3045957" cy="2938079"/>
          </a:xfrm>
          <a:custGeom>
            <a:avLst/>
            <a:gdLst/>
            <a:ahLst/>
            <a:cxnLst/>
            <a:rect l="l" t="t" r="r" b="b"/>
            <a:pathLst>
              <a:path w="3045957" h="2938079">
                <a:moveTo>
                  <a:pt x="0" y="0"/>
                </a:moveTo>
                <a:lnTo>
                  <a:pt x="3045957" y="0"/>
                </a:lnTo>
                <a:lnTo>
                  <a:pt x="3045957" y="2938079"/>
                </a:lnTo>
                <a:lnTo>
                  <a:pt x="0" y="293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xmlns="" id="{209FFC2B-F7CD-3F74-EC1A-105873372ED8}"/>
              </a:ext>
            </a:extLst>
          </p:cNvPr>
          <p:cNvSpPr/>
          <p:nvPr/>
        </p:nvSpPr>
        <p:spPr>
          <a:xfrm>
            <a:off x="359467" y="8123336"/>
            <a:ext cx="1852745" cy="2198016"/>
          </a:xfrm>
          <a:custGeom>
            <a:avLst/>
            <a:gdLst/>
            <a:ahLst/>
            <a:cxnLst/>
            <a:rect l="l" t="t" r="r" b="b"/>
            <a:pathLst>
              <a:path w="1852745" h="2198016">
                <a:moveTo>
                  <a:pt x="0" y="0"/>
                </a:moveTo>
                <a:lnTo>
                  <a:pt x="1852745" y="0"/>
                </a:lnTo>
                <a:lnTo>
                  <a:pt x="1852745" y="2198016"/>
                </a:lnTo>
                <a:lnTo>
                  <a:pt x="0" y="2198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3AEF61F5-D3A1-A5D5-B377-592902EB1259}"/>
              </a:ext>
            </a:extLst>
          </p:cNvPr>
          <p:cNvSpPr/>
          <p:nvPr/>
        </p:nvSpPr>
        <p:spPr>
          <a:xfrm>
            <a:off x="3173886" y="8123336"/>
            <a:ext cx="2177235" cy="2327557"/>
          </a:xfrm>
          <a:custGeom>
            <a:avLst/>
            <a:gdLst/>
            <a:ahLst/>
            <a:cxnLst/>
            <a:rect l="l" t="t" r="r" b="b"/>
            <a:pathLst>
              <a:path w="2298411" h="2457099">
                <a:moveTo>
                  <a:pt x="0" y="0"/>
                </a:moveTo>
                <a:lnTo>
                  <a:pt x="2298411" y="0"/>
                </a:lnTo>
                <a:lnTo>
                  <a:pt x="2298411" y="2457098"/>
                </a:lnTo>
                <a:lnTo>
                  <a:pt x="0" y="24570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551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6E3DD5-1D28-69E8-D297-EAC0BDC5AAC7}"/>
              </a:ext>
            </a:extLst>
          </p:cNvPr>
          <p:cNvSpPr txBox="1"/>
          <p:nvPr/>
        </p:nvSpPr>
        <p:spPr>
          <a:xfrm>
            <a:off x="4076700" y="571500"/>
            <a:ext cx="10134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CÁCH TIẾT KIỆM TIỀN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8E5DAB-3473-F4A2-98C3-3F23B08E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04236"/>
            <a:ext cx="6781800" cy="5940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61D53E-8413-B4A0-8119-DB03FC0F23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2"/>
          <a:stretch/>
        </p:blipFill>
        <p:spPr>
          <a:xfrm>
            <a:off x="10363200" y="1640336"/>
            <a:ext cx="6476998" cy="61040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BC80CDC-1D6C-3B0F-46C1-FEA51F809392}"/>
              </a:ext>
            </a:extLst>
          </p:cNvPr>
          <p:cNvGrpSpPr/>
          <p:nvPr/>
        </p:nvGrpSpPr>
        <p:grpSpPr>
          <a:xfrm>
            <a:off x="2057400" y="7866447"/>
            <a:ext cx="5257800" cy="1821681"/>
            <a:chOff x="1752600" y="7823795"/>
            <a:chExt cx="5257800" cy="1821681"/>
          </a:xfrm>
        </p:grpSpPr>
        <p:pic>
          <p:nvPicPr>
            <p:cNvPr id="9" name="Graphic 8" descr="Line arrow: Straight with solid fill">
              <a:extLst>
                <a:ext uri="{FF2B5EF4-FFF2-40B4-BE49-F238E27FC236}">
                  <a16:creationId xmlns:a16="http://schemas.microsoft.com/office/drawing/2014/main" xmlns="" id="{2EE946C5-42C7-96EA-8DFA-FF8169636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6200000">
              <a:off x="3924300" y="7823795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6C93FA3-5037-2C98-665D-7BD0E314249A}"/>
                </a:ext>
              </a:extLst>
            </p:cNvPr>
            <p:cNvSpPr txBox="1"/>
            <p:nvPr/>
          </p:nvSpPr>
          <p:spPr>
            <a:xfrm>
              <a:off x="1752600" y="8937590"/>
              <a:ext cx="525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Tiết kiệm điện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81F1C1E-CBB5-DBA0-869E-ECAE71CEFC41}"/>
              </a:ext>
            </a:extLst>
          </p:cNvPr>
          <p:cNvGrpSpPr/>
          <p:nvPr/>
        </p:nvGrpSpPr>
        <p:grpSpPr>
          <a:xfrm>
            <a:off x="11125201" y="7870006"/>
            <a:ext cx="5257800" cy="1821681"/>
            <a:chOff x="1752600" y="7823795"/>
            <a:chExt cx="5257800" cy="1821681"/>
          </a:xfrm>
        </p:grpSpPr>
        <p:pic>
          <p:nvPicPr>
            <p:cNvPr id="16" name="Graphic 15" descr="Line arrow: Straight with solid fill">
              <a:extLst>
                <a:ext uri="{FF2B5EF4-FFF2-40B4-BE49-F238E27FC236}">
                  <a16:creationId xmlns:a16="http://schemas.microsoft.com/office/drawing/2014/main" xmlns="" id="{EB345D9F-9B9F-6A8C-7702-F54DCDDD5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6200000">
              <a:off x="3924300" y="7823795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6AB5029-51F5-61CF-5726-9E7B778E42DF}"/>
                </a:ext>
              </a:extLst>
            </p:cNvPr>
            <p:cNvSpPr txBox="1"/>
            <p:nvPr/>
          </p:nvSpPr>
          <p:spPr>
            <a:xfrm>
              <a:off x="1752600" y="8937590"/>
              <a:ext cx="525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Nuôi lợn đất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5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FB340F-69DB-08DF-26C6-307C735F0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2" y="863837"/>
            <a:ext cx="10365224" cy="4297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CC817D-B463-721D-2263-FB163D90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5639130"/>
            <a:ext cx="10365224" cy="42710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C8BCBB-A0AE-D4CA-0862-08E8CAD348DE}"/>
              </a:ext>
            </a:extLst>
          </p:cNvPr>
          <p:cNvGrpSpPr/>
          <p:nvPr/>
        </p:nvGrpSpPr>
        <p:grpSpPr>
          <a:xfrm>
            <a:off x="1600200" y="5639129"/>
            <a:ext cx="5257800" cy="2938718"/>
            <a:chOff x="1752600" y="7823795"/>
            <a:chExt cx="5257800" cy="2938718"/>
          </a:xfrm>
        </p:grpSpPr>
        <p:pic>
          <p:nvPicPr>
            <p:cNvPr id="8" name="Graphic 7" descr="Line arrow: Straight with solid fill">
              <a:extLst>
                <a:ext uri="{FF2B5EF4-FFF2-40B4-BE49-F238E27FC236}">
                  <a16:creationId xmlns:a16="http://schemas.microsoft.com/office/drawing/2014/main" xmlns="" id="{D8C99DF9-7FC3-4B31-1D79-7378DD8E9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16200000">
              <a:off x="3924300" y="7823795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06244DC-81B3-C1F4-118E-7936C1DC534A}"/>
                </a:ext>
              </a:extLst>
            </p:cNvPr>
            <p:cNvSpPr txBox="1"/>
            <p:nvPr/>
          </p:nvSpPr>
          <p:spPr>
            <a:xfrm>
              <a:off x="1752600" y="8937590"/>
              <a:ext cx="52578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Mua đồ vừa phải, không đắt tiền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11DFB9C-0DA8-5AFC-783D-C2B2AD234378}"/>
              </a:ext>
            </a:extLst>
          </p:cNvPr>
          <p:cNvGrpSpPr/>
          <p:nvPr/>
        </p:nvGrpSpPr>
        <p:grpSpPr>
          <a:xfrm>
            <a:off x="11125200" y="2497403"/>
            <a:ext cx="5257800" cy="3141726"/>
            <a:chOff x="1752600" y="8937590"/>
            <a:chExt cx="5257800" cy="3141726"/>
          </a:xfrm>
        </p:grpSpPr>
        <p:pic>
          <p:nvPicPr>
            <p:cNvPr id="14" name="Graphic 13" descr="Line arrow: Straight with solid fill">
              <a:extLst>
                <a:ext uri="{FF2B5EF4-FFF2-40B4-BE49-F238E27FC236}">
                  <a16:creationId xmlns:a16="http://schemas.microsoft.com/office/drawing/2014/main" xmlns="" id="{FABFF0D3-D62F-1725-0572-1676336C1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5400000">
              <a:off x="3924300" y="11164916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51CA7A8-2F1D-DC5A-BD3C-890BD54AAA3A}"/>
                </a:ext>
              </a:extLst>
            </p:cNvPr>
            <p:cNvSpPr txBox="1"/>
            <p:nvPr/>
          </p:nvSpPr>
          <p:spPr>
            <a:xfrm>
              <a:off x="1752600" y="8937590"/>
              <a:ext cx="525780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So sánh giá cả khi mua hàng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6816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3AA0530-78DA-C39F-D9EE-7B3EF2DDE87C}"/>
              </a:ext>
            </a:extLst>
          </p:cNvPr>
          <p:cNvSpPr/>
          <p:nvPr/>
        </p:nvSpPr>
        <p:spPr>
          <a:xfrm>
            <a:off x="-1752600" y="8115300"/>
            <a:ext cx="21793200" cy="10592909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451948-5B8E-C0E8-8B4D-84F30FFE8ADD}"/>
              </a:ext>
            </a:extLst>
          </p:cNvPr>
          <p:cNvSpPr txBox="1"/>
          <p:nvPr/>
        </p:nvSpPr>
        <p:spPr>
          <a:xfrm>
            <a:off x="5181600" y="723900"/>
            <a:ext cx="7924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 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FA29412C-7E79-7E2D-1F73-D5CAABB0C638}"/>
              </a:ext>
            </a:extLst>
          </p:cNvPr>
          <p:cNvSpPr/>
          <p:nvPr/>
        </p:nvSpPr>
        <p:spPr>
          <a:xfrm>
            <a:off x="9906000" y="4152900"/>
            <a:ext cx="7495240" cy="5410200"/>
          </a:xfrm>
          <a:custGeom>
            <a:avLst/>
            <a:gdLst/>
            <a:ahLst/>
            <a:cxnLst/>
            <a:rect l="l" t="t" r="r" b="b"/>
            <a:pathLst>
              <a:path w="5700605" h="4114800">
                <a:moveTo>
                  <a:pt x="0" y="0"/>
                </a:moveTo>
                <a:lnTo>
                  <a:pt x="5700604" y="0"/>
                </a:lnTo>
                <a:lnTo>
                  <a:pt x="57006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004F8BE-2BBC-7729-0B7F-3F13B70CEF72}"/>
              </a:ext>
            </a:extLst>
          </p:cNvPr>
          <p:cNvGrpSpPr/>
          <p:nvPr/>
        </p:nvGrpSpPr>
        <p:grpSpPr>
          <a:xfrm>
            <a:off x="685800" y="2169312"/>
            <a:ext cx="8839201" cy="5285406"/>
            <a:chOff x="609600" y="2135514"/>
            <a:chExt cx="8839201" cy="52854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A6847284-FCF9-694F-F11E-975ACE28DF94}"/>
                </a:ext>
              </a:extLst>
            </p:cNvPr>
            <p:cNvSpPr/>
            <p:nvPr/>
          </p:nvSpPr>
          <p:spPr>
            <a:xfrm>
              <a:off x="609600" y="2866080"/>
              <a:ext cx="8839201" cy="455484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hãy cho biết còn cách nào khác để tiết kiệm tiền? </a:t>
              </a:r>
            </a:p>
          </p:txBody>
        </p:sp>
        <p:pic>
          <p:nvPicPr>
            <p:cNvPr id="1026" name="Picture 2" descr="Pin ">
              <a:extLst>
                <a:ext uri="{FF2B5EF4-FFF2-40B4-BE49-F238E27FC236}">
                  <a16:creationId xmlns:a16="http://schemas.microsoft.com/office/drawing/2014/main" xmlns="" id="{0AED007F-B0ED-A57F-F9FB-652165833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37627">
              <a:off x="4383415" y="2135514"/>
              <a:ext cx="990600" cy="99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358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3AA0530-78DA-C39F-D9EE-7B3EF2DDE87C}"/>
              </a:ext>
            </a:extLst>
          </p:cNvPr>
          <p:cNvSpPr/>
          <p:nvPr/>
        </p:nvSpPr>
        <p:spPr>
          <a:xfrm>
            <a:off x="-1752600" y="8115300"/>
            <a:ext cx="21793200" cy="10592909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451948-5B8E-C0E8-8B4D-84F30FFE8ADD}"/>
              </a:ext>
            </a:extLst>
          </p:cNvPr>
          <p:cNvSpPr txBox="1"/>
          <p:nvPr/>
        </p:nvSpPr>
        <p:spPr>
          <a:xfrm>
            <a:off x="3581400" y="571500"/>
            <a:ext cx="11125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CÁCH TIẾT KIỆM TIỀN KHÁC 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AA0326A1-131C-3014-9751-3C68379C61DE}"/>
              </a:ext>
            </a:extLst>
          </p:cNvPr>
          <p:cNvSpPr/>
          <p:nvPr/>
        </p:nvSpPr>
        <p:spPr>
          <a:xfrm flipH="1">
            <a:off x="12877800" y="1714500"/>
            <a:ext cx="5410200" cy="9859997"/>
          </a:xfrm>
          <a:custGeom>
            <a:avLst/>
            <a:gdLst/>
            <a:ahLst/>
            <a:cxnLst/>
            <a:rect l="l" t="t" r="r" b="b"/>
            <a:pathLst>
              <a:path w="6311050" h="11161021">
                <a:moveTo>
                  <a:pt x="0" y="0"/>
                </a:moveTo>
                <a:lnTo>
                  <a:pt x="6311050" y="0"/>
                </a:lnTo>
                <a:lnTo>
                  <a:pt x="6311050" y="11161021"/>
                </a:lnTo>
                <a:lnTo>
                  <a:pt x="0" y="11161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AD529-53AD-8948-A1A5-5A5B1A8C1B0F}"/>
              </a:ext>
            </a:extLst>
          </p:cNvPr>
          <p:cNvSpPr txBox="1"/>
          <p:nvPr/>
        </p:nvSpPr>
        <p:spPr>
          <a:xfrm>
            <a:off x="1524000" y="2116558"/>
            <a:ext cx="11125200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Chúng ta có thể tiết kiệm tiền bằng cách: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Tiết kiệm thức ăn, mua đủ lượng thực phẩm cần thiết.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Nhờ bố mẹ gửi tiền vào ngân hàng giúp.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Mặc cả khi mua hàng.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Chỉ mua các mặt hàng thật sự cần thiết. </a:t>
            </a:r>
          </a:p>
        </p:txBody>
      </p:sp>
    </p:spTree>
    <p:extLst>
      <p:ext uri="{BB962C8B-B14F-4D97-AF65-F5344CB8AC3E}">
        <p14:creationId xmlns:p14="http://schemas.microsoft.com/office/powerpoint/2010/main" val="8939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3AA0530-78DA-C39F-D9EE-7B3EF2DDE87C}"/>
              </a:ext>
            </a:extLst>
          </p:cNvPr>
          <p:cNvSpPr/>
          <p:nvPr/>
        </p:nvSpPr>
        <p:spPr>
          <a:xfrm>
            <a:off x="-1752600" y="8115300"/>
            <a:ext cx="21793200" cy="10592909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D60CD6-542F-F389-06D5-3665E8AE09E4}"/>
              </a:ext>
            </a:extLst>
          </p:cNvPr>
          <p:cNvSpPr txBox="1"/>
          <p:nvPr/>
        </p:nvSpPr>
        <p:spPr>
          <a:xfrm>
            <a:off x="4229100" y="647700"/>
            <a:ext cx="982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BFE8CA-0C9E-DB84-1631-28877B96C4A6}"/>
              </a:ext>
            </a:extLst>
          </p:cNvPr>
          <p:cNvSpPr txBox="1"/>
          <p:nvPr/>
        </p:nvSpPr>
        <p:spPr>
          <a:xfrm>
            <a:off x="1110142" y="1794150"/>
            <a:ext cx="164020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1: Em đồng tình hay không đồng tình với ý kiến của các bạn nào? Vì sao?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1066B1-B56C-2189-3229-E6642440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83" y="3803559"/>
            <a:ext cx="8775784" cy="4069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6A23C67-A889-5293-09EA-0F4DA26F2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167" y="3749860"/>
            <a:ext cx="8487840" cy="42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13AA0530-78DA-C39F-D9EE-7B3EF2DDE87C}"/>
              </a:ext>
            </a:extLst>
          </p:cNvPr>
          <p:cNvSpPr/>
          <p:nvPr/>
        </p:nvSpPr>
        <p:spPr>
          <a:xfrm>
            <a:off x="-1752600" y="8115300"/>
            <a:ext cx="21793200" cy="10592909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B92D3B-C06C-B072-3756-6B6E6B5A6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03" y="3184081"/>
            <a:ext cx="9042486" cy="4495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AA4B3F-B06A-5FCE-188D-DFF1B1EE3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905" y="3022157"/>
            <a:ext cx="8545559" cy="4495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A7F1D6-9B1C-A444-E058-5210D8F7331B}"/>
              </a:ext>
            </a:extLst>
          </p:cNvPr>
          <p:cNvSpPr txBox="1"/>
          <p:nvPr/>
        </p:nvSpPr>
        <p:spPr>
          <a:xfrm>
            <a:off x="1130339" y="723899"/>
            <a:ext cx="1640205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1: Em đồng tình hay không đồng tình với ý kiến của các bạn nào? Vì sao?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444334-B0FC-560E-2899-D27AFC67552F}"/>
              </a:ext>
            </a:extLst>
          </p:cNvPr>
          <p:cNvSpPr txBox="1"/>
          <p:nvPr/>
        </p:nvSpPr>
        <p:spPr>
          <a:xfrm>
            <a:off x="4781546" y="419100"/>
            <a:ext cx="90424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354569-0743-4F3F-83F5-B9237CF47A41}"/>
              </a:ext>
            </a:extLst>
          </p:cNvPr>
          <p:cNvSpPr txBox="1"/>
          <p:nvPr/>
        </p:nvSpPr>
        <p:spPr>
          <a:xfrm>
            <a:off x="590546" y="6403133"/>
            <a:ext cx="838200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Đồng tình với Kiên và không đồng tình với Trung.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Vì tiền dù lớn hay nhỏ đều cần được quý trọng và bảo quản như nhau.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A11866-4171-4F5F-E27B-C4125C6AAFBA}"/>
              </a:ext>
            </a:extLst>
          </p:cNvPr>
          <p:cNvSpPr txBox="1"/>
          <p:nvPr/>
        </p:nvSpPr>
        <p:spPr>
          <a:xfrm>
            <a:off x="9601199" y="6416254"/>
            <a:ext cx="8096251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Đồng tình với Hà và không đồng tình với Yến.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Vì có những thứ như thời gian, sức khỏe, tình cảm… không mua được.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A7ED2B51-678F-18B4-072A-5028B41CED4D}"/>
              </a:ext>
            </a:extLst>
          </p:cNvPr>
          <p:cNvSpPr/>
          <p:nvPr/>
        </p:nvSpPr>
        <p:spPr>
          <a:xfrm>
            <a:off x="4410884" y="6051524"/>
            <a:ext cx="533400" cy="5200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02D7743F-718F-7B0B-88B6-F4E8C3B65388}"/>
              </a:ext>
            </a:extLst>
          </p:cNvPr>
          <p:cNvSpPr/>
          <p:nvPr/>
        </p:nvSpPr>
        <p:spPr>
          <a:xfrm>
            <a:off x="13736684" y="6051524"/>
            <a:ext cx="533400" cy="5200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D2AFFC-5133-4DC4-11C3-6AB963D3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3" y="1806502"/>
            <a:ext cx="8775784" cy="4069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EF26AD-6852-E258-3596-EE995FD3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789" y="1710090"/>
            <a:ext cx="8487840" cy="42000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E8E43A9-FC4C-C799-FED9-2166D3B8FAD6}"/>
              </a:ext>
            </a:extLst>
          </p:cNvPr>
          <p:cNvCxnSpPr/>
          <p:nvPr/>
        </p:nvCxnSpPr>
        <p:spPr>
          <a:xfrm>
            <a:off x="9302789" y="6571618"/>
            <a:ext cx="0" cy="3070646"/>
          </a:xfrm>
          <a:prstGeom prst="line">
            <a:avLst/>
          </a:prstGeom>
          <a:ln w="3810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46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0393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7892"/>
            </a:stretch>
          </a:blipFill>
        </p:spPr>
      </p:sp>
      <p:sp>
        <p:nvSpPr>
          <p:cNvPr id="3" name="Freeform 3"/>
          <p:cNvSpPr/>
          <p:nvPr/>
        </p:nvSpPr>
        <p:spPr>
          <a:xfrm rot="1917868">
            <a:off x="13600624" y="9205600"/>
            <a:ext cx="8155293" cy="6411231"/>
          </a:xfrm>
          <a:custGeom>
            <a:avLst/>
            <a:gdLst/>
            <a:ahLst/>
            <a:cxnLst/>
            <a:rect l="l" t="t" r="r" b="b"/>
            <a:pathLst>
              <a:path w="8155293" h="6411231">
                <a:moveTo>
                  <a:pt x="0" y="0"/>
                </a:moveTo>
                <a:lnTo>
                  <a:pt x="8155292" y="0"/>
                </a:lnTo>
                <a:lnTo>
                  <a:pt x="8155292" y="6411231"/>
                </a:lnTo>
                <a:lnTo>
                  <a:pt x="0" y="641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4774" y="9111146"/>
            <a:ext cx="1020198" cy="933906"/>
          </a:xfrm>
          <a:custGeom>
            <a:avLst/>
            <a:gdLst/>
            <a:ahLst/>
            <a:cxnLst/>
            <a:rect l="l" t="t" r="r" b="b"/>
            <a:pathLst>
              <a:path w="1020198" h="933906">
                <a:moveTo>
                  <a:pt x="0" y="0"/>
                </a:moveTo>
                <a:lnTo>
                  <a:pt x="1020198" y="0"/>
                </a:lnTo>
                <a:lnTo>
                  <a:pt x="1020198" y="933906"/>
                </a:lnTo>
                <a:lnTo>
                  <a:pt x="0" y="933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25525" y="8277914"/>
            <a:ext cx="1852745" cy="2198016"/>
          </a:xfrm>
          <a:custGeom>
            <a:avLst/>
            <a:gdLst/>
            <a:ahLst/>
            <a:cxnLst/>
            <a:rect l="l" t="t" r="r" b="b"/>
            <a:pathLst>
              <a:path w="1852745" h="2198016">
                <a:moveTo>
                  <a:pt x="0" y="0"/>
                </a:moveTo>
                <a:lnTo>
                  <a:pt x="1852745" y="0"/>
                </a:lnTo>
                <a:lnTo>
                  <a:pt x="1852745" y="2198016"/>
                </a:lnTo>
                <a:lnTo>
                  <a:pt x="0" y="2198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01326" y="8277914"/>
            <a:ext cx="2115290" cy="2070340"/>
          </a:xfrm>
          <a:custGeom>
            <a:avLst/>
            <a:gdLst/>
            <a:ahLst/>
            <a:cxnLst/>
            <a:rect l="l" t="t" r="r" b="b"/>
            <a:pathLst>
              <a:path w="2115290" h="2070340">
                <a:moveTo>
                  <a:pt x="0" y="0"/>
                </a:moveTo>
                <a:lnTo>
                  <a:pt x="2115290" y="0"/>
                </a:lnTo>
                <a:lnTo>
                  <a:pt x="2115290" y="2070340"/>
                </a:lnTo>
                <a:lnTo>
                  <a:pt x="0" y="2070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5A6E2FD-D509-09D7-945C-6FDF8CFBF02A}"/>
              </a:ext>
            </a:extLst>
          </p:cNvPr>
          <p:cNvSpPr/>
          <p:nvPr/>
        </p:nvSpPr>
        <p:spPr>
          <a:xfrm>
            <a:off x="1058795" y="1892575"/>
            <a:ext cx="16154400" cy="55001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111020" y="1028700"/>
            <a:ext cx="2871588" cy="2415723"/>
          </a:xfrm>
          <a:custGeom>
            <a:avLst/>
            <a:gdLst/>
            <a:ahLst/>
            <a:cxnLst/>
            <a:rect l="l" t="t" r="r" b="b"/>
            <a:pathLst>
              <a:path w="2871588" h="2415723">
                <a:moveTo>
                  <a:pt x="0" y="0"/>
                </a:moveTo>
                <a:lnTo>
                  <a:pt x="2871588" y="0"/>
                </a:lnTo>
                <a:lnTo>
                  <a:pt x="2871588" y="2415723"/>
                </a:lnTo>
                <a:lnTo>
                  <a:pt x="0" y="2415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63481" y="-293506"/>
            <a:ext cx="3045957" cy="2938079"/>
          </a:xfrm>
          <a:custGeom>
            <a:avLst/>
            <a:gdLst/>
            <a:ahLst/>
            <a:cxnLst/>
            <a:rect l="l" t="t" r="r" b="b"/>
            <a:pathLst>
              <a:path w="3045957" h="2938079">
                <a:moveTo>
                  <a:pt x="0" y="0"/>
                </a:moveTo>
                <a:lnTo>
                  <a:pt x="3045957" y="0"/>
                </a:lnTo>
                <a:lnTo>
                  <a:pt x="3045957" y="2938079"/>
                </a:lnTo>
                <a:lnTo>
                  <a:pt x="0" y="2938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7D0FA8D-A10D-64C2-0388-0D4C652C93BE}"/>
              </a:ext>
            </a:extLst>
          </p:cNvPr>
          <p:cNvSpPr txBox="1"/>
          <p:nvPr/>
        </p:nvSpPr>
        <p:spPr>
          <a:xfrm>
            <a:off x="4681654" y="2957580"/>
            <a:ext cx="89154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1.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TIỀN  </a:t>
            </a:r>
          </a:p>
          <a:p>
            <a:endParaRPr lang="en-US"/>
          </a:p>
        </p:txBody>
      </p:sp>
      <p:pic>
        <p:nvPicPr>
          <p:cNvPr id="1028" name="Picture 4" descr="Financial profit ">
            <a:extLst>
              <a:ext uri="{FF2B5EF4-FFF2-40B4-BE49-F238E27FC236}">
                <a16:creationId xmlns:a16="http://schemas.microsoft.com/office/drawing/2014/main" xmlns="" id="{55D9F58B-7870-66C0-8826-ACB5004B6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922" y="5959648"/>
            <a:ext cx="1503205" cy="150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in ">
            <a:extLst>
              <a:ext uri="{FF2B5EF4-FFF2-40B4-BE49-F238E27FC236}">
                <a16:creationId xmlns:a16="http://schemas.microsoft.com/office/drawing/2014/main" xmlns="" id="{CAD45C76-6145-47B7-1B70-5434F155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88" y="1357838"/>
            <a:ext cx="1387273" cy="13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5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B92D3B-C06C-B072-3756-6B6E6B5A6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03" y="1724024"/>
            <a:ext cx="9042486" cy="4495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AA4B3F-B06A-5FCE-188D-DFF1B1EE3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905" y="1562100"/>
            <a:ext cx="8545559" cy="4495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444334-B0FC-560E-2899-D27AFC67552F}"/>
              </a:ext>
            </a:extLst>
          </p:cNvPr>
          <p:cNvSpPr txBox="1"/>
          <p:nvPr/>
        </p:nvSpPr>
        <p:spPr>
          <a:xfrm>
            <a:off x="4781546" y="419100"/>
            <a:ext cx="90424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354569-0743-4F3F-83F5-B9237CF47A41}"/>
              </a:ext>
            </a:extLst>
          </p:cNvPr>
          <p:cNvSpPr txBox="1"/>
          <p:nvPr/>
        </p:nvSpPr>
        <p:spPr>
          <a:xfrm>
            <a:off x="590546" y="6403133"/>
            <a:ext cx="838200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Đồng tình với Hoàn và không đồng tình với Phú.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Mỗi người có một cách tiết kiệm khác nhau tùy vào mục đích của họ.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8A11866-4171-4F5F-E27B-C4125C6AAFBA}"/>
              </a:ext>
            </a:extLst>
          </p:cNvPr>
          <p:cNvSpPr txBox="1"/>
          <p:nvPr/>
        </p:nvSpPr>
        <p:spPr>
          <a:xfrm>
            <a:off x="9601200" y="6416254"/>
            <a:ext cx="7981950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Đồng tình với Thủy và không đồng tình với Linh.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Vì ai cũng phải tiết kiệm để, nếu không tiết kiệm tiêu mãi tiền sẽ hết.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A7ED2B51-678F-18B4-072A-5028B41CED4D}"/>
              </a:ext>
            </a:extLst>
          </p:cNvPr>
          <p:cNvSpPr/>
          <p:nvPr/>
        </p:nvSpPr>
        <p:spPr>
          <a:xfrm>
            <a:off x="4410884" y="6051524"/>
            <a:ext cx="533400" cy="5200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02D7743F-718F-7B0B-88B6-F4E8C3B65388}"/>
              </a:ext>
            </a:extLst>
          </p:cNvPr>
          <p:cNvSpPr/>
          <p:nvPr/>
        </p:nvSpPr>
        <p:spPr>
          <a:xfrm>
            <a:off x="13736684" y="6051524"/>
            <a:ext cx="533400" cy="5200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17BABB7-08B7-2899-E1F9-159B23D53A73}"/>
              </a:ext>
            </a:extLst>
          </p:cNvPr>
          <p:cNvCxnSpPr/>
          <p:nvPr/>
        </p:nvCxnSpPr>
        <p:spPr>
          <a:xfrm>
            <a:off x="9302789" y="6571618"/>
            <a:ext cx="0" cy="3070646"/>
          </a:xfrm>
          <a:prstGeom prst="line">
            <a:avLst/>
          </a:prstGeom>
          <a:ln w="3810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97E49369-0188-29E5-28C7-304232409307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40A461-4D74-C87C-CAAF-9C1CC2D200A4}"/>
              </a:ext>
            </a:extLst>
          </p:cNvPr>
          <p:cNvSpPr txBox="1"/>
          <p:nvPr/>
        </p:nvSpPr>
        <p:spPr>
          <a:xfrm>
            <a:off x="5067300" y="419100"/>
            <a:ext cx="815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C69446-A50D-6B25-B11F-5B650B75164C}"/>
              </a:ext>
            </a:extLst>
          </p:cNvPr>
          <p:cNvSpPr txBox="1"/>
          <p:nvPr/>
        </p:nvSpPr>
        <p:spPr>
          <a:xfrm>
            <a:off x="3505200" y="1237267"/>
            <a:ext cx="1143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nêu vai trò của tiền qua các bức tranh. 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0DA3C6B-873B-7F63-918D-483D9984E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62300"/>
            <a:ext cx="8457161" cy="47101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360AEF4-F817-7882-7DC6-1D0D388E0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613" y="2428874"/>
            <a:ext cx="8874173" cy="54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3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>
            <a:extLst>
              <a:ext uri="{FF2B5EF4-FFF2-40B4-BE49-F238E27FC236}">
                <a16:creationId xmlns:a16="http://schemas.microsoft.com/office/drawing/2014/main" xmlns="" id="{97E49369-0188-29E5-28C7-304232409307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40A461-4D74-C87C-CAAF-9C1CC2D200A4}"/>
              </a:ext>
            </a:extLst>
          </p:cNvPr>
          <p:cNvSpPr txBox="1"/>
          <p:nvPr/>
        </p:nvSpPr>
        <p:spPr>
          <a:xfrm>
            <a:off x="5067300" y="419100"/>
            <a:ext cx="815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TRANH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C69446-A50D-6B25-B11F-5B650B75164C}"/>
              </a:ext>
            </a:extLst>
          </p:cNvPr>
          <p:cNvSpPr txBox="1"/>
          <p:nvPr/>
        </p:nvSpPr>
        <p:spPr>
          <a:xfrm>
            <a:off x="3505200" y="1237267"/>
            <a:ext cx="11430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nêu vai trò của tiền qua các bức tranh. 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513BDF-E92E-2B97-BF88-F33DC25B1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375"/>
          <a:stretch/>
        </p:blipFill>
        <p:spPr>
          <a:xfrm>
            <a:off x="1447800" y="2269580"/>
            <a:ext cx="6412916" cy="609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A227A8-5067-7174-8ADF-69054CB4D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01" t="2613" r="-163" b="-2613"/>
          <a:stretch/>
        </p:blipFill>
        <p:spPr>
          <a:xfrm>
            <a:off x="10134600" y="2419350"/>
            <a:ext cx="7010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5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40A461-4D74-C87C-CAAF-9C1CC2D200A4}"/>
              </a:ext>
            </a:extLst>
          </p:cNvPr>
          <p:cNvSpPr txBox="1"/>
          <p:nvPr/>
        </p:nvSpPr>
        <p:spPr>
          <a:xfrm>
            <a:off x="5067300" y="571500"/>
            <a:ext cx="815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57A8D2-91CD-459C-7C62-0C8687F5BA0F}"/>
              </a:ext>
            </a:extLst>
          </p:cNvPr>
          <p:cNvGrpSpPr/>
          <p:nvPr/>
        </p:nvGrpSpPr>
        <p:grpSpPr>
          <a:xfrm>
            <a:off x="5838824" y="7762841"/>
            <a:ext cx="6610351" cy="1920422"/>
            <a:chOff x="1285875" y="7041859"/>
            <a:chExt cx="6610351" cy="1920422"/>
          </a:xfrm>
        </p:grpSpPr>
        <p:pic>
          <p:nvPicPr>
            <p:cNvPr id="10" name="Graphic 9" descr="Line arrow: Straight with solid fill">
              <a:extLst>
                <a:ext uri="{FF2B5EF4-FFF2-40B4-BE49-F238E27FC236}">
                  <a16:creationId xmlns:a16="http://schemas.microsoft.com/office/drawing/2014/main" xmlns="" id="{4E68149C-3436-C9A2-0F25-85B86E5F3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4133853" y="6975952"/>
              <a:ext cx="914400" cy="10462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918B217-276A-949B-849B-6C6734C4F4F3}"/>
                </a:ext>
              </a:extLst>
            </p:cNvPr>
            <p:cNvSpPr txBox="1"/>
            <p:nvPr/>
          </p:nvSpPr>
          <p:spPr>
            <a:xfrm>
              <a:off x="1285875" y="8254395"/>
              <a:ext cx="6610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Dùng để mua bán hàng hóa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91593D5-B214-8F91-4123-01AF8FC6F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17"/>
          <a:stretch/>
        </p:blipFill>
        <p:spPr>
          <a:xfrm>
            <a:off x="3168870" y="1638539"/>
            <a:ext cx="12291628" cy="5826166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C5DE932-8C91-97B4-3037-4B81A21537EC}"/>
              </a:ext>
            </a:extLst>
          </p:cNvPr>
          <p:cNvSpPr/>
          <p:nvPr/>
        </p:nvSpPr>
        <p:spPr>
          <a:xfrm>
            <a:off x="12730163" y="4957763"/>
            <a:ext cx="4824164" cy="5114925"/>
          </a:xfrm>
          <a:custGeom>
            <a:avLst/>
            <a:gdLst>
              <a:gd name="connsiteX0" fmla="*/ 4800600 w 4824164"/>
              <a:gd name="connsiteY0" fmla="*/ 0 h 5114925"/>
              <a:gd name="connsiteX1" fmla="*/ 4657725 w 4824164"/>
              <a:gd name="connsiteY1" fmla="*/ 1843087 h 5114925"/>
              <a:gd name="connsiteX2" fmla="*/ 3557587 w 4824164"/>
              <a:gd name="connsiteY2" fmla="*/ 2686050 h 5114925"/>
              <a:gd name="connsiteX3" fmla="*/ 3686175 w 4824164"/>
              <a:gd name="connsiteY3" fmla="*/ 4586287 h 5114925"/>
              <a:gd name="connsiteX4" fmla="*/ 0 w 4824164"/>
              <a:gd name="connsiteY4" fmla="*/ 5114925 h 511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164" h="5114925">
                <a:moveTo>
                  <a:pt x="4800600" y="0"/>
                </a:moveTo>
                <a:cubicBezTo>
                  <a:pt x="4832747" y="697706"/>
                  <a:pt x="4864894" y="1395412"/>
                  <a:pt x="4657725" y="1843087"/>
                </a:cubicBezTo>
                <a:cubicBezTo>
                  <a:pt x="4450556" y="2290762"/>
                  <a:pt x="3719512" y="2228850"/>
                  <a:pt x="3557587" y="2686050"/>
                </a:cubicBezTo>
                <a:cubicBezTo>
                  <a:pt x="3395662" y="3143250"/>
                  <a:pt x="4279106" y="4181475"/>
                  <a:pt x="3686175" y="4586287"/>
                </a:cubicBezTo>
                <a:cubicBezTo>
                  <a:pt x="3093244" y="4991099"/>
                  <a:pt x="1546622" y="5053012"/>
                  <a:pt x="0" y="5114925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2E6604D1-35E8-2684-1F46-EB6186760CD8}"/>
              </a:ext>
            </a:extLst>
          </p:cNvPr>
          <p:cNvSpPr/>
          <p:nvPr/>
        </p:nvSpPr>
        <p:spPr>
          <a:xfrm>
            <a:off x="1087960" y="1357313"/>
            <a:ext cx="1969565" cy="7086600"/>
          </a:xfrm>
          <a:custGeom>
            <a:avLst/>
            <a:gdLst>
              <a:gd name="connsiteX0" fmla="*/ 1969565 w 1969565"/>
              <a:gd name="connsiteY0" fmla="*/ 0 h 7086600"/>
              <a:gd name="connsiteX1" fmla="*/ 1183753 w 1969565"/>
              <a:gd name="connsiteY1" fmla="*/ 1757362 h 7086600"/>
              <a:gd name="connsiteX2" fmla="*/ 1469503 w 1969565"/>
              <a:gd name="connsiteY2" fmla="*/ 3729037 h 7086600"/>
              <a:gd name="connsiteX3" fmla="*/ 69328 w 1969565"/>
              <a:gd name="connsiteY3" fmla="*/ 4486275 h 7086600"/>
              <a:gd name="connsiteX4" fmla="*/ 340790 w 1969565"/>
              <a:gd name="connsiteY4" fmla="*/ 7086600 h 708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565" h="7086600">
                <a:moveTo>
                  <a:pt x="1969565" y="0"/>
                </a:moveTo>
                <a:cubicBezTo>
                  <a:pt x="1618331" y="567928"/>
                  <a:pt x="1267097" y="1135856"/>
                  <a:pt x="1183753" y="1757362"/>
                </a:cubicBezTo>
                <a:cubicBezTo>
                  <a:pt x="1100409" y="2378868"/>
                  <a:pt x="1655240" y="3274218"/>
                  <a:pt x="1469503" y="3729037"/>
                </a:cubicBezTo>
                <a:cubicBezTo>
                  <a:pt x="1283765" y="4183856"/>
                  <a:pt x="257447" y="3926681"/>
                  <a:pt x="69328" y="4486275"/>
                </a:cubicBezTo>
                <a:cubicBezTo>
                  <a:pt x="-118791" y="5045869"/>
                  <a:pt x="110999" y="6066234"/>
                  <a:pt x="340790" y="7086600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Flower without stem with solid fill">
            <a:extLst>
              <a:ext uri="{FF2B5EF4-FFF2-40B4-BE49-F238E27FC236}">
                <a16:creationId xmlns:a16="http://schemas.microsoft.com/office/drawing/2014/main" xmlns="" id="{B6F00818-830E-61DB-2AC5-18E9A7533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00337" y="883204"/>
            <a:ext cx="914400" cy="914400"/>
          </a:xfrm>
          <a:prstGeom prst="rect">
            <a:avLst/>
          </a:prstGeom>
        </p:spPr>
      </p:pic>
      <p:pic>
        <p:nvPicPr>
          <p:cNvPr id="21" name="Graphic 20" descr="Flower without stem with solid fill">
            <a:extLst>
              <a:ext uri="{FF2B5EF4-FFF2-40B4-BE49-F238E27FC236}">
                <a16:creationId xmlns:a16="http://schemas.microsoft.com/office/drawing/2014/main" xmlns="" id="{76C8AF19-C8FE-D62B-B6FA-2EC9437558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67090" y="1637555"/>
            <a:ext cx="770102" cy="770102"/>
          </a:xfrm>
          <a:prstGeom prst="rect">
            <a:avLst/>
          </a:prstGeom>
        </p:spPr>
      </p:pic>
      <p:pic>
        <p:nvPicPr>
          <p:cNvPr id="22" name="Graphic 21" descr="Flower without stem with solid fill">
            <a:extLst>
              <a:ext uri="{FF2B5EF4-FFF2-40B4-BE49-F238E27FC236}">
                <a16:creationId xmlns:a16="http://schemas.microsoft.com/office/drawing/2014/main" xmlns="" id="{42FEA4F9-3768-6386-1A90-971904D4B8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591130" y="4649271"/>
            <a:ext cx="914400" cy="914400"/>
          </a:xfrm>
          <a:prstGeom prst="rect">
            <a:avLst/>
          </a:prstGeom>
        </p:spPr>
      </p:pic>
      <p:pic>
        <p:nvPicPr>
          <p:cNvPr id="23" name="Graphic 22" descr="Flower without stem with solid fill">
            <a:extLst>
              <a:ext uri="{FF2B5EF4-FFF2-40B4-BE49-F238E27FC236}">
                <a16:creationId xmlns:a16="http://schemas.microsoft.com/office/drawing/2014/main" xmlns="" id="{59B8172C-C457-38AF-7B26-DE6727A274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016114" y="4686300"/>
            <a:ext cx="914400" cy="914400"/>
          </a:xfrm>
          <a:prstGeom prst="rect">
            <a:avLst/>
          </a:prstGeom>
        </p:spPr>
      </p:pic>
      <p:pic>
        <p:nvPicPr>
          <p:cNvPr id="24" name="Graphic 23" descr="Flower without stem with solid fill">
            <a:extLst>
              <a:ext uri="{FF2B5EF4-FFF2-40B4-BE49-F238E27FC236}">
                <a16:creationId xmlns:a16="http://schemas.microsoft.com/office/drawing/2014/main" xmlns="" id="{2D9A16E0-2692-AB27-1E1E-D843C182EB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5282867" y="5440651"/>
            <a:ext cx="770102" cy="770102"/>
          </a:xfrm>
          <a:prstGeom prst="rect">
            <a:avLst/>
          </a:prstGeom>
        </p:spPr>
      </p:pic>
      <p:pic>
        <p:nvPicPr>
          <p:cNvPr id="25" name="Graphic 24" descr="Flower without stem with solid fill">
            <a:extLst>
              <a:ext uri="{FF2B5EF4-FFF2-40B4-BE49-F238E27FC236}">
                <a16:creationId xmlns:a16="http://schemas.microsoft.com/office/drawing/2014/main" xmlns="" id="{454724FF-7518-C18C-EC7D-75C6AC2226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6906907" y="84523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6FB86BD-7B79-8984-74C0-74852019BA8E}"/>
              </a:ext>
            </a:extLst>
          </p:cNvPr>
          <p:cNvSpPr/>
          <p:nvPr/>
        </p:nvSpPr>
        <p:spPr>
          <a:xfrm>
            <a:off x="12730163" y="4957763"/>
            <a:ext cx="4824164" cy="5114925"/>
          </a:xfrm>
          <a:custGeom>
            <a:avLst/>
            <a:gdLst>
              <a:gd name="connsiteX0" fmla="*/ 4800600 w 4824164"/>
              <a:gd name="connsiteY0" fmla="*/ 0 h 5114925"/>
              <a:gd name="connsiteX1" fmla="*/ 4657725 w 4824164"/>
              <a:gd name="connsiteY1" fmla="*/ 1843087 h 5114925"/>
              <a:gd name="connsiteX2" fmla="*/ 3557587 w 4824164"/>
              <a:gd name="connsiteY2" fmla="*/ 2686050 h 5114925"/>
              <a:gd name="connsiteX3" fmla="*/ 3686175 w 4824164"/>
              <a:gd name="connsiteY3" fmla="*/ 4586287 h 5114925"/>
              <a:gd name="connsiteX4" fmla="*/ 0 w 4824164"/>
              <a:gd name="connsiteY4" fmla="*/ 5114925 h 511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4164" h="5114925">
                <a:moveTo>
                  <a:pt x="4800600" y="0"/>
                </a:moveTo>
                <a:cubicBezTo>
                  <a:pt x="4832747" y="697706"/>
                  <a:pt x="4864894" y="1395412"/>
                  <a:pt x="4657725" y="1843087"/>
                </a:cubicBezTo>
                <a:cubicBezTo>
                  <a:pt x="4450556" y="2290762"/>
                  <a:pt x="3719512" y="2228850"/>
                  <a:pt x="3557587" y="2686050"/>
                </a:cubicBezTo>
                <a:cubicBezTo>
                  <a:pt x="3395662" y="3143250"/>
                  <a:pt x="4279106" y="4181475"/>
                  <a:pt x="3686175" y="4586287"/>
                </a:cubicBezTo>
                <a:cubicBezTo>
                  <a:pt x="3093244" y="4991099"/>
                  <a:pt x="1546622" y="5053012"/>
                  <a:pt x="0" y="5114925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Flower without stem with solid fill">
            <a:extLst>
              <a:ext uri="{FF2B5EF4-FFF2-40B4-BE49-F238E27FC236}">
                <a16:creationId xmlns:a16="http://schemas.microsoft.com/office/drawing/2014/main" xmlns="" id="{8281C3CB-D9E8-A915-ADF9-6EEC3FC126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016114" y="4686300"/>
            <a:ext cx="914400" cy="914400"/>
          </a:xfrm>
          <a:prstGeom prst="rect">
            <a:avLst/>
          </a:prstGeom>
        </p:spPr>
      </p:pic>
      <p:pic>
        <p:nvPicPr>
          <p:cNvPr id="16" name="Graphic 15" descr="Flower without stem with solid fill">
            <a:extLst>
              <a:ext uri="{FF2B5EF4-FFF2-40B4-BE49-F238E27FC236}">
                <a16:creationId xmlns:a16="http://schemas.microsoft.com/office/drawing/2014/main" xmlns="" id="{6A96B7E9-D99C-7A6B-025C-A998EE373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282867" y="5440651"/>
            <a:ext cx="770102" cy="770102"/>
          </a:xfrm>
          <a:prstGeom prst="rect">
            <a:avLst/>
          </a:prstGeom>
        </p:spPr>
      </p:pic>
      <p:pic>
        <p:nvPicPr>
          <p:cNvPr id="17" name="Graphic 16" descr="Flower without stem with solid fill">
            <a:extLst>
              <a:ext uri="{FF2B5EF4-FFF2-40B4-BE49-F238E27FC236}">
                <a16:creationId xmlns:a16="http://schemas.microsoft.com/office/drawing/2014/main" xmlns="" id="{04796FF8-D05E-E80D-814C-A11DA6693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906907" y="8452367"/>
            <a:ext cx="914400" cy="9144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65E952E-586A-E561-BF09-39D8C2A830FA}"/>
              </a:ext>
            </a:extLst>
          </p:cNvPr>
          <p:cNvSpPr/>
          <p:nvPr/>
        </p:nvSpPr>
        <p:spPr>
          <a:xfrm>
            <a:off x="1087960" y="1357313"/>
            <a:ext cx="1969565" cy="7086600"/>
          </a:xfrm>
          <a:custGeom>
            <a:avLst/>
            <a:gdLst>
              <a:gd name="connsiteX0" fmla="*/ 1969565 w 1969565"/>
              <a:gd name="connsiteY0" fmla="*/ 0 h 7086600"/>
              <a:gd name="connsiteX1" fmla="*/ 1183753 w 1969565"/>
              <a:gd name="connsiteY1" fmla="*/ 1757362 h 7086600"/>
              <a:gd name="connsiteX2" fmla="*/ 1469503 w 1969565"/>
              <a:gd name="connsiteY2" fmla="*/ 3729037 h 7086600"/>
              <a:gd name="connsiteX3" fmla="*/ 69328 w 1969565"/>
              <a:gd name="connsiteY3" fmla="*/ 4486275 h 7086600"/>
              <a:gd name="connsiteX4" fmla="*/ 340790 w 1969565"/>
              <a:gd name="connsiteY4" fmla="*/ 7086600 h 708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565" h="7086600">
                <a:moveTo>
                  <a:pt x="1969565" y="0"/>
                </a:moveTo>
                <a:cubicBezTo>
                  <a:pt x="1618331" y="567928"/>
                  <a:pt x="1267097" y="1135856"/>
                  <a:pt x="1183753" y="1757362"/>
                </a:cubicBezTo>
                <a:cubicBezTo>
                  <a:pt x="1100409" y="2378868"/>
                  <a:pt x="1655240" y="3274218"/>
                  <a:pt x="1469503" y="3729037"/>
                </a:cubicBezTo>
                <a:cubicBezTo>
                  <a:pt x="1283765" y="4183856"/>
                  <a:pt x="257447" y="3926681"/>
                  <a:pt x="69328" y="4486275"/>
                </a:cubicBezTo>
                <a:cubicBezTo>
                  <a:pt x="-118791" y="5045869"/>
                  <a:pt x="110999" y="6066234"/>
                  <a:pt x="340790" y="7086600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Flower without stem with solid fill">
            <a:extLst>
              <a:ext uri="{FF2B5EF4-FFF2-40B4-BE49-F238E27FC236}">
                <a16:creationId xmlns:a16="http://schemas.microsoft.com/office/drawing/2014/main" xmlns="" id="{FBA434E6-8028-2EF9-25D3-4105C9135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00337" y="883204"/>
            <a:ext cx="914400" cy="914400"/>
          </a:xfrm>
          <a:prstGeom prst="rect">
            <a:avLst/>
          </a:prstGeom>
        </p:spPr>
      </p:pic>
      <p:pic>
        <p:nvPicPr>
          <p:cNvPr id="4" name="Graphic 3" descr="Flower without stem with solid fill">
            <a:extLst>
              <a:ext uri="{FF2B5EF4-FFF2-40B4-BE49-F238E27FC236}">
                <a16:creationId xmlns:a16="http://schemas.microsoft.com/office/drawing/2014/main" xmlns="" id="{6E22A765-60BB-6935-12ED-467AE70D50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67090" y="1637555"/>
            <a:ext cx="770102" cy="770102"/>
          </a:xfrm>
          <a:prstGeom prst="rect">
            <a:avLst/>
          </a:prstGeom>
        </p:spPr>
      </p:pic>
      <p:pic>
        <p:nvPicPr>
          <p:cNvPr id="5" name="Graphic 4" descr="Flower without stem with solid fill">
            <a:extLst>
              <a:ext uri="{FF2B5EF4-FFF2-40B4-BE49-F238E27FC236}">
                <a16:creationId xmlns:a16="http://schemas.microsoft.com/office/drawing/2014/main" xmlns="" id="{E20B0BCF-170B-1BE9-82C0-957BA730AD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91130" y="4649271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40A461-4D74-C87C-CAAF-9C1CC2D200A4}"/>
              </a:ext>
            </a:extLst>
          </p:cNvPr>
          <p:cNvSpPr txBox="1"/>
          <p:nvPr/>
        </p:nvSpPr>
        <p:spPr>
          <a:xfrm>
            <a:off x="5067300" y="571500"/>
            <a:ext cx="815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B50C903-A28F-C4D0-468E-35F714B55F75}"/>
              </a:ext>
            </a:extLst>
          </p:cNvPr>
          <p:cNvGrpSpPr/>
          <p:nvPr/>
        </p:nvGrpSpPr>
        <p:grpSpPr>
          <a:xfrm>
            <a:off x="1230262" y="7025932"/>
            <a:ext cx="6419849" cy="1936349"/>
            <a:chOff x="1230262" y="7025932"/>
            <a:chExt cx="6419849" cy="1936349"/>
          </a:xfrm>
        </p:grpSpPr>
        <p:pic>
          <p:nvPicPr>
            <p:cNvPr id="6" name="Graphic 5" descr="Line arrow: Straight with solid fill">
              <a:extLst>
                <a:ext uri="{FF2B5EF4-FFF2-40B4-BE49-F238E27FC236}">
                  <a16:creationId xmlns:a16="http://schemas.microsoft.com/office/drawing/2014/main" xmlns="" id="{B156E1BE-EE3D-C3D7-C10A-F8D86D7D3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6200000">
              <a:off x="4133852" y="6960025"/>
              <a:ext cx="914400" cy="10462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913490D-2389-77EC-5718-CE272101304F}"/>
                </a:ext>
              </a:extLst>
            </p:cNvPr>
            <p:cNvSpPr txBox="1"/>
            <p:nvPr/>
          </p:nvSpPr>
          <p:spPr>
            <a:xfrm>
              <a:off x="1230262" y="8254395"/>
              <a:ext cx="64198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Làm vốn đầu tư kinh doanh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57A8D2-91CD-459C-7C62-0C8687F5BA0F}"/>
              </a:ext>
            </a:extLst>
          </p:cNvPr>
          <p:cNvGrpSpPr/>
          <p:nvPr/>
        </p:nvGrpSpPr>
        <p:grpSpPr>
          <a:xfrm>
            <a:off x="10658475" y="7044307"/>
            <a:ext cx="6610351" cy="1936349"/>
            <a:chOff x="1285875" y="7025932"/>
            <a:chExt cx="6610351" cy="1936349"/>
          </a:xfrm>
        </p:grpSpPr>
        <p:pic>
          <p:nvPicPr>
            <p:cNvPr id="10" name="Graphic 9" descr="Line arrow: Straight with solid fill">
              <a:extLst>
                <a:ext uri="{FF2B5EF4-FFF2-40B4-BE49-F238E27FC236}">
                  <a16:creationId xmlns:a16="http://schemas.microsoft.com/office/drawing/2014/main" xmlns="" id="{4E68149C-3436-C9A2-0F25-85B86E5F3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6200000">
              <a:off x="4133852" y="6960025"/>
              <a:ext cx="914400" cy="10462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918B217-276A-949B-849B-6C6734C4F4F3}"/>
                </a:ext>
              </a:extLst>
            </p:cNvPr>
            <p:cNvSpPr txBox="1"/>
            <p:nvPr/>
          </p:nvSpPr>
          <p:spPr>
            <a:xfrm>
              <a:off x="1285875" y="8254395"/>
              <a:ext cx="66103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Mua đồ dùng học tập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1722AE-83FD-B16E-874A-7870F1AF175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248" r="51190"/>
          <a:stretch/>
        </p:blipFill>
        <p:spPr>
          <a:xfrm>
            <a:off x="1689659" y="1832862"/>
            <a:ext cx="5802785" cy="5036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F7C0CD-2862-5E77-A82C-D7CD3076FE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236" t="8682" r="-46" b="-434"/>
          <a:stretch/>
        </p:blipFill>
        <p:spPr>
          <a:xfrm>
            <a:off x="10781817" y="1832861"/>
            <a:ext cx="5802785" cy="503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Flower without stem with solid fill">
            <a:extLst>
              <a:ext uri="{FF2B5EF4-FFF2-40B4-BE49-F238E27FC236}">
                <a16:creationId xmlns:a16="http://schemas.microsoft.com/office/drawing/2014/main" xmlns="" id="{F499A3DD-7941-1C2E-42C7-AFA2AA9CF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016114" y="4686300"/>
            <a:ext cx="914400" cy="914400"/>
          </a:xfrm>
          <a:prstGeom prst="rect">
            <a:avLst/>
          </a:prstGeom>
        </p:spPr>
      </p:pic>
      <p:pic>
        <p:nvPicPr>
          <p:cNvPr id="16" name="Graphic 15" descr="Flower without stem with solid fill">
            <a:extLst>
              <a:ext uri="{FF2B5EF4-FFF2-40B4-BE49-F238E27FC236}">
                <a16:creationId xmlns:a16="http://schemas.microsoft.com/office/drawing/2014/main" xmlns="" id="{6F0DFC6B-B4F6-76DB-48F0-07E572394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282867" y="5440651"/>
            <a:ext cx="770102" cy="770102"/>
          </a:xfrm>
          <a:prstGeom prst="rect">
            <a:avLst/>
          </a:prstGeom>
        </p:spPr>
      </p:pic>
      <p:pic>
        <p:nvPicPr>
          <p:cNvPr id="17" name="Graphic 16" descr="Flower without stem with solid fill">
            <a:extLst>
              <a:ext uri="{FF2B5EF4-FFF2-40B4-BE49-F238E27FC236}">
                <a16:creationId xmlns:a16="http://schemas.microsoft.com/office/drawing/2014/main" xmlns="" id="{6E51D7C6-5AD3-1E8D-C164-F0A0046E7B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016114" y="8523456"/>
            <a:ext cx="914400" cy="9144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32B3104-00B1-3373-E784-3678B51BF06B}"/>
              </a:ext>
            </a:extLst>
          </p:cNvPr>
          <p:cNvSpPr/>
          <p:nvPr/>
        </p:nvSpPr>
        <p:spPr>
          <a:xfrm>
            <a:off x="256413" y="877544"/>
            <a:ext cx="1969565" cy="7086600"/>
          </a:xfrm>
          <a:custGeom>
            <a:avLst/>
            <a:gdLst>
              <a:gd name="connsiteX0" fmla="*/ 1969565 w 1969565"/>
              <a:gd name="connsiteY0" fmla="*/ 0 h 7086600"/>
              <a:gd name="connsiteX1" fmla="*/ 1183753 w 1969565"/>
              <a:gd name="connsiteY1" fmla="*/ 1757362 h 7086600"/>
              <a:gd name="connsiteX2" fmla="*/ 1469503 w 1969565"/>
              <a:gd name="connsiteY2" fmla="*/ 3729037 h 7086600"/>
              <a:gd name="connsiteX3" fmla="*/ 69328 w 1969565"/>
              <a:gd name="connsiteY3" fmla="*/ 4486275 h 7086600"/>
              <a:gd name="connsiteX4" fmla="*/ 340790 w 1969565"/>
              <a:gd name="connsiteY4" fmla="*/ 7086600 h 708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9565" h="7086600">
                <a:moveTo>
                  <a:pt x="1969565" y="0"/>
                </a:moveTo>
                <a:cubicBezTo>
                  <a:pt x="1618331" y="567928"/>
                  <a:pt x="1267097" y="1135856"/>
                  <a:pt x="1183753" y="1757362"/>
                </a:cubicBezTo>
                <a:cubicBezTo>
                  <a:pt x="1100409" y="2378868"/>
                  <a:pt x="1655240" y="3274218"/>
                  <a:pt x="1469503" y="3729037"/>
                </a:cubicBezTo>
                <a:cubicBezTo>
                  <a:pt x="1283765" y="4183856"/>
                  <a:pt x="257447" y="3926681"/>
                  <a:pt x="69328" y="4486275"/>
                </a:cubicBezTo>
                <a:cubicBezTo>
                  <a:pt x="-118791" y="5045869"/>
                  <a:pt x="110999" y="6066234"/>
                  <a:pt x="340790" y="7086600"/>
                </a:cubicBezTo>
              </a:path>
            </a:pathLst>
          </a:cu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Flower without stem with solid fill">
            <a:extLst>
              <a:ext uri="{FF2B5EF4-FFF2-40B4-BE49-F238E27FC236}">
                <a16:creationId xmlns:a16="http://schemas.microsoft.com/office/drawing/2014/main" xmlns="" id="{0E69088E-A64F-3292-3AB3-2B36BC51C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68790" y="403435"/>
            <a:ext cx="914400" cy="914400"/>
          </a:xfrm>
          <a:prstGeom prst="rect">
            <a:avLst/>
          </a:prstGeom>
        </p:spPr>
      </p:pic>
      <p:pic>
        <p:nvPicPr>
          <p:cNvPr id="12" name="Graphic 11" descr="Flower without stem with solid fill">
            <a:extLst>
              <a:ext uri="{FF2B5EF4-FFF2-40B4-BE49-F238E27FC236}">
                <a16:creationId xmlns:a16="http://schemas.microsoft.com/office/drawing/2014/main" xmlns="" id="{3F12BAA2-B6E2-F050-521E-F49B19E9A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5543" y="1157786"/>
            <a:ext cx="770102" cy="770102"/>
          </a:xfrm>
          <a:prstGeom prst="rect">
            <a:avLst/>
          </a:prstGeom>
        </p:spPr>
      </p:pic>
      <p:pic>
        <p:nvPicPr>
          <p:cNvPr id="13" name="Graphic 12" descr="Flower without stem with solid fill">
            <a:extLst>
              <a:ext uri="{FF2B5EF4-FFF2-40B4-BE49-F238E27FC236}">
                <a16:creationId xmlns:a16="http://schemas.microsoft.com/office/drawing/2014/main" xmlns="" id="{1A02C4DD-882A-4A81-D5F9-613AFE9952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59583" y="4169502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940A461-4D74-C87C-CAAF-9C1CC2D200A4}"/>
              </a:ext>
            </a:extLst>
          </p:cNvPr>
          <p:cNvSpPr txBox="1"/>
          <p:nvPr/>
        </p:nvSpPr>
        <p:spPr>
          <a:xfrm>
            <a:off x="5067300" y="571500"/>
            <a:ext cx="815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513BDF-E92E-2B97-BF88-F33DC25B1B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2375"/>
          <a:stretch/>
        </p:blipFill>
        <p:spPr>
          <a:xfrm>
            <a:off x="1619251" y="1327755"/>
            <a:ext cx="5943600" cy="5649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A227A8-5067-7174-8ADF-69054CB4D2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101" t="2613" r="-163" b="-2613"/>
          <a:stretch/>
        </p:blipFill>
        <p:spPr>
          <a:xfrm>
            <a:off x="10725151" y="1379469"/>
            <a:ext cx="6477000" cy="56321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B50C903-A28F-C4D0-468E-35F714B55F75}"/>
              </a:ext>
            </a:extLst>
          </p:cNvPr>
          <p:cNvGrpSpPr/>
          <p:nvPr/>
        </p:nvGrpSpPr>
        <p:grpSpPr>
          <a:xfrm>
            <a:off x="1733551" y="7025932"/>
            <a:ext cx="5715000" cy="1936349"/>
            <a:chOff x="1733551" y="7025932"/>
            <a:chExt cx="5715000" cy="1936349"/>
          </a:xfrm>
        </p:grpSpPr>
        <p:pic>
          <p:nvPicPr>
            <p:cNvPr id="6" name="Graphic 5" descr="Line arrow: Straight with solid fill">
              <a:extLst>
                <a:ext uri="{FF2B5EF4-FFF2-40B4-BE49-F238E27FC236}">
                  <a16:creationId xmlns:a16="http://schemas.microsoft.com/office/drawing/2014/main" xmlns="" id="{B156E1BE-EE3D-C3D7-C10A-F8D86D7D3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16200000">
              <a:off x="4133852" y="6960025"/>
              <a:ext cx="914400" cy="104621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913490D-2389-77EC-5718-CE272101304F}"/>
                </a:ext>
              </a:extLst>
            </p:cNvPr>
            <p:cNvSpPr txBox="1"/>
            <p:nvPr/>
          </p:nvSpPr>
          <p:spPr>
            <a:xfrm>
              <a:off x="1733551" y="8254395"/>
              <a:ext cx="5715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Nộp tiền viện phí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57A8D2-91CD-459C-7C62-0C8687F5BA0F}"/>
              </a:ext>
            </a:extLst>
          </p:cNvPr>
          <p:cNvGrpSpPr/>
          <p:nvPr/>
        </p:nvGrpSpPr>
        <p:grpSpPr>
          <a:xfrm>
            <a:off x="10381950" y="7044307"/>
            <a:ext cx="7058026" cy="1936349"/>
            <a:chOff x="1009350" y="7025932"/>
            <a:chExt cx="7058026" cy="1936349"/>
          </a:xfrm>
        </p:grpSpPr>
        <p:pic>
          <p:nvPicPr>
            <p:cNvPr id="10" name="Graphic 9" descr="Line arrow: Straight with solid fill">
              <a:extLst>
                <a:ext uri="{FF2B5EF4-FFF2-40B4-BE49-F238E27FC236}">
                  <a16:creationId xmlns:a16="http://schemas.microsoft.com/office/drawing/2014/main" xmlns="" id="{4E68149C-3436-C9A2-0F25-85B86E5F3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 rot="16200000">
              <a:off x="4133852" y="6960025"/>
              <a:ext cx="914400" cy="10462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918B217-276A-949B-849B-6C6734C4F4F3}"/>
                </a:ext>
              </a:extLst>
            </p:cNvPr>
            <p:cNvSpPr txBox="1"/>
            <p:nvPr/>
          </p:nvSpPr>
          <p:spPr>
            <a:xfrm>
              <a:off x="1009350" y="8254395"/>
              <a:ext cx="70580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Giúp đỡ người gặp khó khăn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674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B7E2F889-A549-9485-9917-2FBE28BC8772}"/>
              </a:ext>
            </a:extLst>
          </p:cNvPr>
          <p:cNvSpPr/>
          <p:nvPr/>
        </p:nvSpPr>
        <p:spPr>
          <a:xfrm>
            <a:off x="-1600200" y="8496300"/>
            <a:ext cx="21793200" cy="9889351"/>
          </a:xfrm>
          <a:custGeom>
            <a:avLst/>
            <a:gdLst/>
            <a:ahLst/>
            <a:cxnLst/>
            <a:rect l="l" t="t" r="r" b="b"/>
            <a:pathLst>
              <a:path w="15169770" h="8229600">
                <a:moveTo>
                  <a:pt x="0" y="0"/>
                </a:moveTo>
                <a:lnTo>
                  <a:pt x="15169770" y="0"/>
                </a:lnTo>
                <a:lnTo>
                  <a:pt x="15169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03BA620-C7E3-6B9C-2C39-CEC5390F7E1C}"/>
              </a:ext>
            </a:extLst>
          </p:cNvPr>
          <p:cNvGrpSpPr/>
          <p:nvPr/>
        </p:nvGrpSpPr>
        <p:grpSpPr>
          <a:xfrm>
            <a:off x="5029200" y="1042957"/>
            <a:ext cx="12442462" cy="6905686"/>
            <a:chOff x="5029200" y="1853677"/>
            <a:chExt cx="12442462" cy="6905686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xmlns="" id="{6345012E-FD62-C32C-8193-9C14EF0C76CC}"/>
                </a:ext>
              </a:extLst>
            </p:cNvPr>
            <p:cNvSpPr/>
            <p:nvPr/>
          </p:nvSpPr>
          <p:spPr>
            <a:xfrm>
              <a:off x="5029200" y="1853677"/>
              <a:ext cx="12442462" cy="6905686"/>
            </a:xfrm>
            <a:custGeom>
              <a:avLst/>
              <a:gdLst/>
              <a:ahLst/>
              <a:cxnLst/>
              <a:rect l="l" t="t" r="r" b="b"/>
              <a:pathLst>
                <a:path w="12097993" h="6721806">
                  <a:moveTo>
                    <a:pt x="0" y="0"/>
                  </a:moveTo>
                  <a:lnTo>
                    <a:pt x="12097993" y="0"/>
                  </a:lnTo>
                  <a:lnTo>
                    <a:pt x="12097993" y="6721806"/>
                  </a:lnTo>
                  <a:lnTo>
                    <a:pt x="0" y="6721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34E530D-1BAC-C079-86DC-91B1D2D05F3C}"/>
                </a:ext>
              </a:extLst>
            </p:cNvPr>
            <p:cNvSpPr txBox="1"/>
            <p:nvPr/>
          </p:nvSpPr>
          <p:spPr>
            <a:xfrm>
              <a:off x="5818584" y="2575261"/>
              <a:ext cx="10918031" cy="5648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KẾT LUẬN 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/>
                <a:t>Tiền để mua bán hàng hóa, dịch vụ phục vụ cho nhu cầu của con người; tiết kiệm gửi ngân hàng để dự phòng cho những việc cần nhiều tiền trong tương lai; tiền để giúp đỡ những người gặp khó khăn,...</a:t>
              </a:r>
              <a:endParaRPr lang="en-US" sz="4000"/>
            </a:p>
          </p:txBody>
        </p:sp>
      </p:grpSp>
      <p:sp>
        <p:nvSpPr>
          <p:cNvPr id="21" name="Freeform 9">
            <a:extLst>
              <a:ext uri="{FF2B5EF4-FFF2-40B4-BE49-F238E27FC236}">
                <a16:creationId xmlns:a16="http://schemas.microsoft.com/office/drawing/2014/main" xmlns="" id="{FB424BBF-8BCB-CAB9-F141-D0C4CAC90481}"/>
              </a:ext>
            </a:extLst>
          </p:cNvPr>
          <p:cNvSpPr/>
          <p:nvPr/>
        </p:nvSpPr>
        <p:spPr>
          <a:xfrm>
            <a:off x="-228600" y="495300"/>
            <a:ext cx="5863505" cy="11082289"/>
          </a:xfrm>
          <a:custGeom>
            <a:avLst/>
            <a:gdLst/>
            <a:ahLst/>
            <a:cxnLst/>
            <a:rect l="l" t="t" r="r" b="b"/>
            <a:pathLst>
              <a:path w="6311050" h="11161021">
                <a:moveTo>
                  <a:pt x="0" y="0"/>
                </a:moveTo>
                <a:lnTo>
                  <a:pt x="6311050" y="0"/>
                </a:lnTo>
                <a:lnTo>
                  <a:pt x="6311050" y="11161021"/>
                </a:lnTo>
                <a:lnTo>
                  <a:pt x="0" y="11161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82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804</Words>
  <Application>Microsoft Office PowerPoint</Application>
  <PresentationFormat>Custom</PresentationFormat>
  <Paragraphs>90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Amasis MT Pro Black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Pink Pastel Playful Group Project Presentation</dc:title>
  <dc:creator>Administrator</dc:creator>
  <cp:lastModifiedBy>A</cp:lastModifiedBy>
  <cp:revision>7</cp:revision>
  <dcterms:created xsi:type="dcterms:W3CDTF">2006-08-16T00:00:00Z</dcterms:created>
  <dcterms:modified xsi:type="dcterms:W3CDTF">2025-04-12T14:41:25Z</dcterms:modified>
  <dc:identifier>DAFaITKhty4</dc:identifier>
</cp:coreProperties>
</file>