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8" r:id="rId3"/>
    <p:sldId id="259" r:id="rId4"/>
    <p:sldId id="267" r:id="rId5"/>
    <p:sldId id="260" r:id="rId6"/>
    <p:sldId id="262" r:id="rId7"/>
    <p:sldId id="268" r:id="rId8"/>
    <p:sldId id="269" r:id="rId9"/>
    <p:sldId id="256" r:id="rId10"/>
    <p:sldId id="261" r:id="rId11"/>
    <p:sldId id="263" r:id="rId12"/>
    <p:sldId id="265" r:id="rId13"/>
    <p:sldId id="264" r:id="rId14"/>
    <p:sldId id="270" r:id="rId15"/>
    <p:sldId id="271" r:id="rId16"/>
    <p:sldId id="272" r:id="rId17"/>
    <p:sldId id="266"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8288000" cy="10287000"/>
  <p:notesSz cx="6858000" cy="9144000"/>
  <p:embeddedFontLst>
    <p:embeddedFont>
      <p:font typeface="Calibri"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21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62.svg"/><Relationship Id="rId7" Type="http://schemas.openxmlformats.org/officeDocument/2006/relationships/image" Target="../media/image64.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66.sv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70.svg"/><Relationship Id="rId12" Type="http://schemas.openxmlformats.org/officeDocument/2006/relationships/image" Target="../media/image7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3.png"/><Relationship Id="rId5" Type="http://schemas.openxmlformats.org/officeDocument/2006/relationships/image" Target="../media/image68.svg"/><Relationship Id="rId10" Type="http://schemas.openxmlformats.org/officeDocument/2006/relationships/image" Target="../media/image25.svg"/><Relationship Id="rId4" Type="http://schemas.openxmlformats.org/officeDocument/2006/relationships/image" Target="../media/image40.png"/><Relationship Id="rId9" Type="http://schemas.openxmlformats.org/officeDocument/2006/relationships/image" Target="../media/image14.png"/><Relationship Id="rId14" Type="http://schemas.openxmlformats.org/officeDocument/2006/relationships/image" Target="../media/image28.sv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svg"/><Relationship Id="rId7" Type="http://schemas.openxmlformats.org/officeDocument/2006/relationships/image" Target="../media/image7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47.png"/><Relationship Id="rId4" Type="http://schemas.openxmlformats.org/officeDocument/2006/relationships/image" Target="../media/image44.png"/><Relationship Id="rId9" Type="http://schemas.openxmlformats.org/officeDocument/2006/relationships/image" Target="../media/image79.sv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83.svg"/><Relationship Id="rId7" Type="http://schemas.openxmlformats.org/officeDocument/2006/relationships/image" Target="../media/image85.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3.svg"/><Relationship Id="rId4" Type="http://schemas.openxmlformats.org/officeDocument/2006/relationships/image" Target="../media/image13.png"/><Relationship Id="rId9" Type="http://schemas.openxmlformats.org/officeDocument/2006/relationships/image" Target="../media/image87.sv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svg"/><Relationship Id="rId7" Type="http://schemas.openxmlformats.org/officeDocument/2006/relationships/image" Target="../media/image4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8.svg"/><Relationship Id="rId10" Type="http://schemas.openxmlformats.org/officeDocument/2006/relationships/image" Target="../media/image51.png"/><Relationship Id="rId4" Type="http://schemas.openxmlformats.org/officeDocument/2006/relationships/image" Target="../media/image16.png"/><Relationship Id="rId9" Type="http://schemas.openxmlformats.org/officeDocument/2006/relationships/image" Target="../media/image40.sv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6.svg"/><Relationship Id="rId3" Type="http://schemas.openxmlformats.org/officeDocument/2006/relationships/image" Target="../media/image62.svg"/><Relationship Id="rId7" Type="http://schemas.openxmlformats.org/officeDocument/2006/relationships/image" Target="../media/image92.svg"/><Relationship Id="rId12"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64.svg"/><Relationship Id="rId5" Type="http://schemas.openxmlformats.org/officeDocument/2006/relationships/image" Target="../media/image90.svg"/><Relationship Id="rId10" Type="http://schemas.openxmlformats.org/officeDocument/2006/relationships/image" Target="../media/image38.png"/><Relationship Id="rId4" Type="http://schemas.openxmlformats.org/officeDocument/2006/relationships/image" Target="../media/image52.png"/><Relationship Id="rId9" Type="http://schemas.openxmlformats.org/officeDocument/2006/relationships/image" Target="../media/image94.sv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70.svg"/><Relationship Id="rId12" Type="http://schemas.openxmlformats.org/officeDocument/2006/relationships/image" Target="../media/image7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3.png"/><Relationship Id="rId5" Type="http://schemas.openxmlformats.org/officeDocument/2006/relationships/image" Target="../media/image68.svg"/><Relationship Id="rId10" Type="http://schemas.openxmlformats.org/officeDocument/2006/relationships/image" Target="../media/image25.svg"/><Relationship Id="rId4" Type="http://schemas.openxmlformats.org/officeDocument/2006/relationships/image" Target="../media/image40.png"/><Relationship Id="rId9" Type="http://schemas.openxmlformats.org/officeDocument/2006/relationships/image" Target="../media/image14.png"/><Relationship Id="rId14" Type="http://schemas.openxmlformats.org/officeDocument/2006/relationships/image" Target="../media/image28.svg"/></Relationships>
</file>

<file path=ppt/slides/_rels/slide17.xml.rels><?xml version="1.0" encoding="UTF-8" standalone="yes"?>
<Relationships xmlns="http://schemas.openxmlformats.org/package/2006/relationships"><Relationship Id="rId3" Type="http://schemas.openxmlformats.org/officeDocument/2006/relationships/image" Target="../media/image83.svg"/><Relationship Id="rId7" Type="http://schemas.openxmlformats.org/officeDocument/2006/relationships/image" Target="../media/image56.jpe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28.sv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83.svg"/><Relationship Id="rId7" Type="http://schemas.openxmlformats.org/officeDocument/2006/relationships/image" Target="../media/image58.jpe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28.sv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6.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58.sv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11.sv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9.png"/><Relationship Id="rId7"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48.png"/><Relationship Id="rId4" Type="http://schemas.openxmlformats.org/officeDocument/2006/relationships/image" Target="../media/image85.svg"/></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64.svg"/><Relationship Id="rId10" Type="http://schemas.openxmlformats.org/officeDocument/2006/relationships/image" Target="../media/image64.png"/><Relationship Id="rId4" Type="http://schemas.openxmlformats.org/officeDocument/2006/relationships/image" Target="../media/image38.png"/><Relationship Id="rId9" Type="http://schemas.openxmlformats.org/officeDocument/2006/relationships/image" Target="../media/image104.svg"/></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svg"/><Relationship Id="rId7" Type="http://schemas.openxmlformats.org/officeDocument/2006/relationships/image" Target="../media/image8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79.svg"/><Relationship Id="rId10" Type="http://schemas.openxmlformats.org/officeDocument/2006/relationships/image" Target="../media/image21.png"/><Relationship Id="rId4" Type="http://schemas.openxmlformats.org/officeDocument/2006/relationships/image" Target="../media/image46.png"/><Relationship Id="rId9" Type="http://schemas.openxmlformats.org/officeDocument/2006/relationships/image" Target="../media/image107.svg"/></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83.svg"/><Relationship Id="rId7" Type="http://schemas.openxmlformats.org/officeDocument/2006/relationships/image" Target="../media/image85.svg"/><Relationship Id="rId12" Type="http://schemas.openxmlformats.org/officeDocument/2006/relationships/image" Target="../media/image68.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111.svg"/><Relationship Id="rId5" Type="http://schemas.openxmlformats.org/officeDocument/2006/relationships/image" Target="../media/image23.svg"/><Relationship Id="rId10" Type="http://schemas.openxmlformats.org/officeDocument/2006/relationships/image" Target="../media/image67.png"/><Relationship Id="rId4" Type="http://schemas.openxmlformats.org/officeDocument/2006/relationships/image" Target="../media/image13.png"/><Relationship Id="rId9" Type="http://schemas.openxmlformats.org/officeDocument/2006/relationships/image" Target="../media/image109.svg"/></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10.png"/><Relationship Id="rId5" Type="http://schemas.openxmlformats.org/officeDocument/2006/relationships/image" Target="../media/image64.svg"/><Relationship Id="rId10" Type="http://schemas.openxmlformats.org/officeDocument/2006/relationships/image" Target="../media/image69.png"/><Relationship Id="rId4" Type="http://schemas.openxmlformats.org/officeDocument/2006/relationships/image" Target="../media/image38.png"/><Relationship Id="rId9" Type="http://schemas.openxmlformats.org/officeDocument/2006/relationships/image" Target="../media/image104.svg"/></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10.png"/><Relationship Id="rId5" Type="http://schemas.openxmlformats.org/officeDocument/2006/relationships/image" Target="../media/image64.svg"/><Relationship Id="rId10" Type="http://schemas.openxmlformats.org/officeDocument/2006/relationships/image" Target="../media/image69.png"/><Relationship Id="rId4" Type="http://schemas.openxmlformats.org/officeDocument/2006/relationships/image" Target="../media/image38.png"/><Relationship Id="rId9" Type="http://schemas.openxmlformats.org/officeDocument/2006/relationships/image" Target="../media/image104.svg"/></Relationships>
</file>

<file path=ppt/slides/_rels/slide2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svg"/><Relationship Id="rId7" Type="http://schemas.openxmlformats.org/officeDocument/2006/relationships/image" Target="../media/image81.svg"/><Relationship Id="rId12"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115.svg"/><Relationship Id="rId5" Type="http://schemas.openxmlformats.org/officeDocument/2006/relationships/image" Target="../media/image79.svg"/><Relationship Id="rId10" Type="http://schemas.openxmlformats.org/officeDocument/2006/relationships/image" Target="../media/image70.png"/><Relationship Id="rId4" Type="http://schemas.openxmlformats.org/officeDocument/2006/relationships/image" Target="../media/image46.png"/><Relationship Id="rId9" Type="http://schemas.openxmlformats.org/officeDocument/2006/relationships/image" Target="../media/image104.svg"/></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70.svg"/><Relationship Id="rId12" Type="http://schemas.openxmlformats.org/officeDocument/2006/relationships/image" Target="../media/image7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3.png"/><Relationship Id="rId5" Type="http://schemas.openxmlformats.org/officeDocument/2006/relationships/image" Target="../media/image68.svg"/><Relationship Id="rId10" Type="http://schemas.openxmlformats.org/officeDocument/2006/relationships/image" Target="../media/image25.svg"/><Relationship Id="rId4" Type="http://schemas.openxmlformats.org/officeDocument/2006/relationships/image" Target="../media/image40.png"/><Relationship Id="rId9" Type="http://schemas.openxmlformats.org/officeDocument/2006/relationships/image" Target="../media/image14.png"/><Relationship Id="rId14" Type="http://schemas.openxmlformats.org/officeDocument/2006/relationships/image" Target="../media/image28.svg"/></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svg"/><Relationship Id="rId7" Type="http://schemas.openxmlformats.org/officeDocument/2006/relationships/image" Target="../media/image1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56.svg"/><Relationship Id="rId5" Type="http://schemas.openxmlformats.org/officeDocument/2006/relationships/image" Target="../media/image118.svg"/><Relationship Id="rId10" Type="http://schemas.openxmlformats.org/officeDocument/2006/relationships/image" Target="../media/image34.png"/><Relationship Id="rId4" Type="http://schemas.openxmlformats.org/officeDocument/2006/relationships/image" Target="../media/image72.png"/><Relationship Id="rId9" Type="http://schemas.openxmlformats.org/officeDocument/2006/relationships/image" Target="../media/image58.svg"/></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70.svg"/><Relationship Id="rId12" Type="http://schemas.openxmlformats.org/officeDocument/2006/relationships/image" Target="../media/image7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3.png"/><Relationship Id="rId5" Type="http://schemas.openxmlformats.org/officeDocument/2006/relationships/image" Target="../media/image68.svg"/><Relationship Id="rId10" Type="http://schemas.openxmlformats.org/officeDocument/2006/relationships/image" Target="../media/image25.svg"/><Relationship Id="rId4" Type="http://schemas.openxmlformats.org/officeDocument/2006/relationships/image" Target="../media/image40.png"/><Relationship Id="rId9" Type="http://schemas.openxmlformats.org/officeDocument/2006/relationships/image" Target="../media/image14.png"/><Relationship Id="rId14" Type="http://schemas.openxmlformats.org/officeDocument/2006/relationships/image" Target="../media/image28.sv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1.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25.svg"/></Relationships>
</file>

<file path=ppt/slides/_rels/slide3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45.svg"/><Relationship Id="rId7" Type="http://schemas.openxmlformats.org/officeDocument/2006/relationships/image" Target="../media/image122.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51.svg"/><Relationship Id="rId4" Type="http://schemas.openxmlformats.org/officeDocument/2006/relationships/image" Target="../media/image30.png"/><Relationship Id="rId9" Type="http://schemas.openxmlformats.org/officeDocument/2006/relationships/image" Target="../media/image94.svg"/></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83.svg"/><Relationship Id="rId7" Type="http://schemas.openxmlformats.org/officeDocument/2006/relationships/image" Target="../media/image19.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3.svg"/><Relationship Id="rId10" Type="http://schemas.openxmlformats.org/officeDocument/2006/relationships/image" Target="../media/image76.png"/><Relationship Id="rId4" Type="http://schemas.openxmlformats.org/officeDocument/2006/relationships/image" Target="../media/image13.png"/><Relationship Id="rId9" Type="http://schemas.openxmlformats.org/officeDocument/2006/relationships/image" Target="../media/image85.svg"/></Relationships>
</file>

<file path=ppt/slides/_rels/slide3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2.svg"/><Relationship Id="rId7" Type="http://schemas.openxmlformats.org/officeDocument/2006/relationships/image" Target="../media/image8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79.svg"/><Relationship Id="rId4" Type="http://schemas.openxmlformats.org/officeDocument/2006/relationships/image" Target="../media/image46.png"/><Relationship Id="rId9" Type="http://schemas.openxmlformats.org/officeDocument/2006/relationships/image" Target="../media/image78.png"/></Relationships>
</file>

<file path=ppt/slides/_rels/slide3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64.svg"/><Relationship Id="rId4" Type="http://schemas.openxmlformats.org/officeDocument/2006/relationships/image" Target="../media/image38.png"/><Relationship Id="rId9" Type="http://schemas.openxmlformats.org/officeDocument/2006/relationships/image" Target="../media/image120.svg"/></Relationships>
</file>

<file path=ppt/slides/_rels/slide3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64.svg"/><Relationship Id="rId7" Type="http://schemas.openxmlformats.org/officeDocument/2006/relationships/image" Target="../media/image127.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62.svg"/><Relationship Id="rId5" Type="http://schemas.openxmlformats.org/officeDocument/2006/relationships/image" Target="../media/image66.svg"/><Relationship Id="rId10" Type="http://schemas.openxmlformats.org/officeDocument/2006/relationships/image" Target="../media/image37.png"/><Relationship Id="rId4" Type="http://schemas.openxmlformats.org/officeDocument/2006/relationships/image" Target="../media/image39.png"/><Relationship Id="rId9" Type="http://schemas.openxmlformats.org/officeDocument/2006/relationships/image" Target="../media/image129.svg"/></Relationships>
</file>

<file path=ppt/slides/_rels/slide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34.svg"/></Relationships>
</file>

<file path=ppt/slides/_rels/slide5.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6.png"/><Relationship Id="rId7"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23.png"/><Relationship Id="rId4" Type="http://schemas.openxmlformats.org/officeDocument/2006/relationships/image" Target="../media/image28.sv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5.svg"/><Relationship Id="rId7" Type="http://schemas.openxmlformats.org/officeDocument/2006/relationships/image" Target="../media/image29.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47.svg"/><Relationship Id="rId4" Type="http://schemas.openxmlformats.org/officeDocument/2006/relationships/image" Target="../media/image27.png"/><Relationship Id="rId9" Type="http://schemas.openxmlformats.org/officeDocument/2006/relationships/image" Target="../media/image51.svg"/></Relationships>
</file>

<file path=ppt/slides/_rels/slide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45.svg"/><Relationship Id="rId7" Type="http://schemas.openxmlformats.org/officeDocument/2006/relationships/image" Target="../media/image4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51.svg"/><Relationship Id="rId4" Type="http://schemas.openxmlformats.org/officeDocument/2006/relationships/image" Target="../media/image30.png"/><Relationship Id="rId9" Type="http://schemas.openxmlformats.org/officeDocument/2006/relationships/image" Target="../media/image32.jpeg"/></Relationships>
</file>

<file path=ppt/slides/_rels/slide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svg"/><Relationship Id="rId7" Type="http://schemas.openxmlformats.org/officeDocument/2006/relationships/image" Target="../media/image5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56.svg"/><Relationship Id="rId4" Type="http://schemas.openxmlformats.org/officeDocument/2006/relationships/image" Target="../media/image34.png"/><Relationship Id="rId9" Type="http://schemas.openxmlformats.org/officeDocument/2006/relationships/image" Target="../media/image6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2" name="Freeform 2"/>
          <p:cNvSpPr/>
          <p:nvPr/>
        </p:nvSpPr>
        <p:spPr>
          <a:xfrm>
            <a:off x="-79959" y="0"/>
            <a:ext cx="1482140" cy="1503940"/>
          </a:xfrm>
          <a:custGeom>
            <a:avLst/>
            <a:gdLst/>
            <a:ahLst/>
            <a:cxnLst/>
            <a:rect l="l" t="t" r="r" b="b"/>
            <a:pathLst>
              <a:path w="5914911" h="5914911">
                <a:moveTo>
                  <a:pt x="0" y="0"/>
                </a:moveTo>
                <a:lnTo>
                  <a:pt x="5914911" y="0"/>
                </a:lnTo>
                <a:lnTo>
                  <a:pt x="5914911" y="5914911"/>
                </a:lnTo>
                <a:lnTo>
                  <a:pt x="0" y="59149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rot="-651887">
            <a:off x="15856054" y="219839"/>
            <a:ext cx="2433822" cy="1064260"/>
          </a:xfrm>
          <a:custGeom>
            <a:avLst/>
            <a:gdLst/>
            <a:ahLst/>
            <a:cxnLst/>
            <a:rect l="l" t="t" r="r" b="b"/>
            <a:pathLst>
              <a:path w="4426054" h="1875037">
                <a:moveTo>
                  <a:pt x="0" y="0"/>
                </a:moveTo>
                <a:lnTo>
                  <a:pt x="4426053" y="0"/>
                </a:lnTo>
                <a:lnTo>
                  <a:pt x="4426053" y="1875037"/>
                </a:lnTo>
                <a:lnTo>
                  <a:pt x="0" y="187503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a:off x="16007846" y="9124278"/>
            <a:ext cx="2258383" cy="1195379"/>
          </a:xfrm>
          <a:custGeom>
            <a:avLst/>
            <a:gdLst/>
            <a:ahLst/>
            <a:cxnLst/>
            <a:rect l="l" t="t" r="r" b="b"/>
            <a:pathLst>
              <a:path w="4610244" h="3451920">
                <a:moveTo>
                  <a:pt x="0" y="0"/>
                </a:moveTo>
                <a:lnTo>
                  <a:pt x="4610244" y="0"/>
                </a:lnTo>
                <a:lnTo>
                  <a:pt x="4610244" y="3451921"/>
                </a:lnTo>
                <a:lnTo>
                  <a:pt x="0" y="345192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a:off x="-349731" y="8476753"/>
            <a:ext cx="1482139" cy="1810247"/>
          </a:xfrm>
          <a:custGeom>
            <a:avLst/>
            <a:gdLst/>
            <a:ahLst/>
            <a:cxnLst/>
            <a:rect l="l" t="t" r="r" b="b"/>
            <a:pathLst>
              <a:path w="1482139" h="1810247">
                <a:moveTo>
                  <a:pt x="0" y="0"/>
                </a:moveTo>
                <a:lnTo>
                  <a:pt x="1482139" y="0"/>
                </a:lnTo>
                <a:lnTo>
                  <a:pt x="1482139" y="1810247"/>
                </a:lnTo>
                <a:lnTo>
                  <a:pt x="0" y="181024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1" name="TextBox 11">
            <a:extLst>
              <a:ext uri="{FF2B5EF4-FFF2-40B4-BE49-F238E27FC236}">
                <a16:creationId xmlns:a16="http://schemas.microsoft.com/office/drawing/2014/main" xmlns="" id="{455F8186-57CD-E4BF-953C-5D394E3D5A52}"/>
              </a:ext>
            </a:extLst>
          </p:cNvPr>
          <p:cNvSpPr txBox="1"/>
          <p:nvPr/>
        </p:nvSpPr>
        <p:spPr>
          <a:xfrm>
            <a:off x="605822" y="3540848"/>
            <a:ext cx="17076355" cy="3205301"/>
          </a:xfrm>
          <a:prstGeom prst="rect">
            <a:avLst/>
          </a:prstGeom>
        </p:spPr>
        <p:txBody>
          <a:bodyPr wrap="square" lIns="0" tIns="0" rIns="0" bIns="0" rtlCol="0" anchor="t">
            <a:spAutoFit/>
          </a:bodyPr>
          <a:lstStyle/>
          <a:p>
            <a:pPr algn="ctr">
              <a:lnSpc>
                <a:spcPct val="150000"/>
              </a:lnSpc>
            </a:pPr>
            <a:r>
              <a:rPr lang="en-US" sz="7400" b="1">
                <a:solidFill>
                  <a:schemeClr val="accent2">
                    <a:lumMod val="50000"/>
                  </a:schemeClr>
                </a:solidFill>
                <a:latin typeface="Arial" panose="020B0604020202020204" pitchFamily="34" charset="0"/>
                <a:cs typeface="Arial" panose="020B0604020202020204" pitchFamily="34" charset="0"/>
              </a:rPr>
              <a:t>THÂN MẾN CHÀO </a:t>
            </a:r>
            <a:r>
              <a:rPr lang="en-US" sz="7400" b="1" dirty="0">
                <a:solidFill>
                  <a:schemeClr val="accent2">
                    <a:lumMod val="50000"/>
                  </a:schemeClr>
                </a:solidFill>
                <a:latin typeface="Arial" panose="020B0604020202020204" pitchFamily="34" charset="0"/>
                <a:cs typeface="Arial" panose="020B0604020202020204" pitchFamily="34" charset="0"/>
              </a:rPr>
              <a:t>MỪNG </a:t>
            </a:r>
            <a:r>
              <a:rPr lang="en-US" sz="7400" b="1">
                <a:solidFill>
                  <a:schemeClr val="accent2">
                    <a:lumMod val="50000"/>
                  </a:schemeClr>
                </a:solidFill>
                <a:latin typeface="Arial" panose="020B0604020202020204" pitchFamily="34" charset="0"/>
                <a:cs typeface="Arial" panose="020B0604020202020204" pitchFamily="34" charset="0"/>
              </a:rPr>
              <a:t>CÁC EM ĐẾN VỚI BÀI HỌC HÔM NAY!</a:t>
            </a:r>
            <a:endParaRPr lang="en-US" sz="7400" b="1" dirty="0">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2" name="Freeform 2"/>
          <p:cNvSpPr/>
          <p:nvPr/>
        </p:nvSpPr>
        <p:spPr>
          <a:xfrm rot="-6563637">
            <a:off x="16717126" y="-157308"/>
            <a:ext cx="1605064" cy="2167271"/>
          </a:xfrm>
          <a:custGeom>
            <a:avLst/>
            <a:gdLst/>
            <a:ahLst/>
            <a:cxnLst/>
            <a:rect l="l" t="t" r="r" b="b"/>
            <a:pathLst>
              <a:path w="6163410" h="7076984">
                <a:moveTo>
                  <a:pt x="0" y="0"/>
                </a:moveTo>
                <a:lnTo>
                  <a:pt x="6163409" y="0"/>
                </a:lnTo>
                <a:lnTo>
                  <a:pt x="6163409" y="7076984"/>
                </a:lnTo>
                <a:lnTo>
                  <a:pt x="0" y="707698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201517" y="8496300"/>
            <a:ext cx="2496391" cy="2233657"/>
          </a:xfrm>
          <a:custGeom>
            <a:avLst/>
            <a:gdLst/>
            <a:ahLst/>
            <a:cxnLst/>
            <a:rect l="l" t="t" r="r" b="b"/>
            <a:pathLst>
              <a:path w="5914911" h="5914911">
                <a:moveTo>
                  <a:pt x="0" y="0"/>
                </a:moveTo>
                <a:lnTo>
                  <a:pt x="5914911" y="0"/>
                </a:lnTo>
                <a:lnTo>
                  <a:pt x="5914911" y="5914911"/>
                </a:lnTo>
                <a:lnTo>
                  <a:pt x="0" y="591491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304800" y="190500"/>
            <a:ext cx="1483759" cy="1254594"/>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rot="-6464344">
            <a:off x="17027079" y="8672478"/>
            <a:ext cx="592890" cy="1881302"/>
          </a:xfrm>
          <a:custGeom>
            <a:avLst/>
            <a:gdLst/>
            <a:ahLst/>
            <a:cxnLst/>
            <a:rect l="l" t="t" r="r" b="b"/>
            <a:pathLst>
              <a:path w="1208309" h="3553851">
                <a:moveTo>
                  <a:pt x="0" y="0"/>
                </a:moveTo>
                <a:lnTo>
                  <a:pt x="1208310" y="0"/>
                </a:lnTo>
                <a:lnTo>
                  <a:pt x="1208310" y="3553851"/>
                </a:lnTo>
                <a:lnTo>
                  <a:pt x="0" y="35538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nvGrpSpPr>
          <p:cNvPr id="14" name="Group 13">
            <a:extLst>
              <a:ext uri="{FF2B5EF4-FFF2-40B4-BE49-F238E27FC236}">
                <a16:creationId xmlns:a16="http://schemas.microsoft.com/office/drawing/2014/main" xmlns="" id="{E6DEA6BB-E244-A479-C30D-AEEB62C8106F}"/>
              </a:ext>
            </a:extLst>
          </p:cNvPr>
          <p:cNvGrpSpPr/>
          <p:nvPr/>
        </p:nvGrpSpPr>
        <p:grpSpPr>
          <a:xfrm>
            <a:off x="5186788" y="0"/>
            <a:ext cx="8371462" cy="1497784"/>
            <a:chOff x="4734746" y="-10887"/>
            <a:chExt cx="8229642" cy="1497784"/>
          </a:xfrm>
        </p:grpSpPr>
        <p:sp>
          <p:nvSpPr>
            <p:cNvPr id="15" name="Round Same Side Corner Rectangle 11">
              <a:extLst>
                <a:ext uri="{FF2B5EF4-FFF2-40B4-BE49-F238E27FC236}">
                  <a16:creationId xmlns:a16="http://schemas.microsoft.com/office/drawing/2014/main" xmlns="" id="{1BBA4982-2D9B-B418-6122-C7BE969AF342}"/>
                </a:ext>
              </a:extLst>
            </p:cNvPr>
            <p:cNvSpPr/>
            <p:nvPr/>
          </p:nvSpPr>
          <p:spPr>
            <a:xfrm flipV="1">
              <a:off x="4734746" y="-10887"/>
              <a:ext cx="8229642" cy="1497784"/>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xmlns="" id="{7B440CFF-0DCA-0D45-A084-ACA4F2A8F845}"/>
                </a:ext>
              </a:extLst>
            </p:cNvPr>
            <p:cNvSpPr txBox="1"/>
            <p:nvPr/>
          </p:nvSpPr>
          <p:spPr>
            <a:xfrm>
              <a:off x="4890330" y="188967"/>
              <a:ext cx="7929290" cy="1046440"/>
            </a:xfrm>
            <a:prstGeom prst="rect">
              <a:avLst/>
            </a:prstGeom>
            <a:noFill/>
          </p:spPr>
          <p:txBody>
            <a:bodyPr wrap="square" rtlCol="0">
              <a:spAutoFit/>
            </a:bodyPr>
            <a:lstStyle/>
            <a:p>
              <a:pPr algn="ctr"/>
              <a:r>
                <a:rPr lang="en-US" sz="6200" b="1" dirty="0">
                  <a:solidFill>
                    <a:schemeClr val="bg1"/>
                  </a:solidFill>
                  <a:latin typeface="Arial" panose="020B0604020202020204" pitchFamily="34" charset="0"/>
                  <a:cs typeface="Arial" panose="020B0604020202020204" pitchFamily="34" charset="0"/>
                </a:rPr>
                <a:t>NỘI DUNG BÀI HỌC</a:t>
              </a:r>
            </a:p>
          </p:txBody>
        </p:sp>
      </p:grpSp>
      <p:grpSp>
        <p:nvGrpSpPr>
          <p:cNvPr id="17" name="Group 16">
            <a:extLst>
              <a:ext uri="{FF2B5EF4-FFF2-40B4-BE49-F238E27FC236}">
                <a16:creationId xmlns:a16="http://schemas.microsoft.com/office/drawing/2014/main" xmlns="" id="{96F5D5D6-AAA9-B0F3-E105-08794BD83420}"/>
              </a:ext>
            </a:extLst>
          </p:cNvPr>
          <p:cNvGrpSpPr/>
          <p:nvPr/>
        </p:nvGrpSpPr>
        <p:grpSpPr>
          <a:xfrm>
            <a:off x="1164714" y="2095500"/>
            <a:ext cx="7385521" cy="3423768"/>
            <a:chOff x="920280" y="2057925"/>
            <a:chExt cx="7385521" cy="3423768"/>
          </a:xfrm>
        </p:grpSpPr>
        <p:grpSp>
          <p:nvGrpSpPr>
            <p:cNvPr id="18" name="Group 17">
              <a:extLst>
                <a:ext uri="{FF2B5EF4-FFF2-40B4-BE49-F238E27FC236}">
                  <a16:creationId xmlns:a16="http://schemas.microsoft.com/office/drawing/2014/main" xmlns="" id="{0345B9B4-5FCD-1A60-F298-CF06394FEB94}"/>
                </a:ext>
              </a:extLst>
            </p:cNvPr>
            <p:cNvGrpSpPr/>
            <p:nvPr/>
          </p:nvGrpSpPr>
          <p:grpSpPr>
            <a:xfrm>
              <a:off x="1219201" y="2353721"/>
              <a:ext cx="7086600" cy="3127972"/>
              <a:chOff x="1760101" y="2354219"/>
              <a:chExt cx="15162573" cy="3127972"/>
            </a:xfrm>
          </p:grpSpPr>
          <p:sp>
            <p:nvSpPr>
              <p:cNvPr id="23" name="Freeform 9">
                <a:extLst>
                  <a:ext uri="{FF2B5EF4-FFF2-40B4-BE49-F238E27FC236}">
                    <a16:creationId xmlns:a16="http://schemas.microsoft.com/office/drawing/2014/main" xmlns="" id="{7E14779F-B8E9-309D-31B1-6F3E1050EDE0}"/>
                  </a:ext>
                </a:extLst>
              </p:cNvPr>
              <p:cNvSpPr/>
              <p:nvPr/>
            </p:nvSpPr>
            <p:spPr>
              <a:xfrm>
                <a:off x="9159730" y="2354219"/>
                <a:ext cx="7762944" cy="874976"/>
              </a:xfrm>
              <a:custGeom>
                <a:avLst/>
                <a:gdLst/>
                <a:ahLst/>
                <a:cxnLst/>
                <a:rect l="l" t="t" r="r" b="b"/>
                <a:pathLst>
                  <a:path w="2044561" h="230446">
                    <a:moveTo>
                      <a:pt x="0" y="0"/>
                    </a:moveTo>
                    <a:lnTo>
                      <a:pt x="2044561" y="0"/>
                    </a:lnTo>
                    <a:lnTo>
                      <a:pt x="2044561" y="230446"/>
                    </a:lnTo>
                    <a:lnTo>
                      <a:pt x="0" y="230446"/>
                    </a:lnTo>
                    <a:close/>
                  </a:path>
                </a:pathLst>
              </a:custGeom>
              <a:solidFill>
                <a:schemeClr val="accent4">
                  <a:lumMod val="75000"/>
                </a:schemeClr>
              </a:solidFill>
            </p:spPr>
            <p:txBody>
              <a:bodyPr/>
              <a:lstStyle/>
              <a:p>
                <a:endParaRPr lang="en-US"/>
              </a:p>
            </p:txBody>
          </p:sp>
          <p:sp>
            <p:nvSpPr>
              <p:cNvPr id="24" name="Freeform 12">
                <a:extLst>
                  <a:ext uri="{FF2B5EF4-FFF2-40B4-BE49-F238E27FC236}">
                    <a16:creationId xmlns:a16="http://schemas.microsoft.com/office/drawing/2014/main" xmlns="" id="{7C7A1D35-9907-2802-9BE0-35020889FB30}"/>
                  </a:ext>
                </a:extLst>
              </p:cNvPr>
              <p:cNvSpPr/>
              <p:nvPr/>
            </p:nvSpPr>
            <p:spPr>
              <a:xfrm>
                <a:off x="1760101" y="2538741"/>
                <a:ext cx="14962424" cy="2943450"/>
              </a:xfrm>
              <a:custGeom>
                <a:avLst/>
                <a:gdLst/>
                <a:ahLst/>
                <a:cxnLst/>
                <a:rect l="l" t="t" r="r" b="b"/>
                <a:pathLst>
                  <a:path w="3940721" h="775230">
                    <a:moveTo>
                      <a:pt x="0" y="0"/>
                    </a:moveTo>
                    <a:lnTo>
                      <a:pt x="3940721" y="0"/>
                    </a:lnTo>
                    <a:lnTo>
                      <a:pt x="3940721" y="775230"/>
                    </a:lnTo>
                    <a:lnTo>
                      <a:pt x="0" y="775230"/>
                    </a:lnTo>
                    <a:close/>
                  </a:path>
                </a:pathLst>
              </a:custGeom>
              <a:solidFill>
                <a:srgbClr val="FFFFFF"/>
              </a:solidFill>
            </p:spPr>
            <p:txBody>
              <a:bodyPr/>
              <a:lstStyle/>
              <a:p>
                <a:endParaRPr lang="en-US"/>
              </a:p>
            </p:txBody>
          </p:sp>
        </p:grpSp>
        <p:grpSp>
          <p:nvGrpSpPr>
            <p:cNvPr id="19" name="Group 24">
              <a:extLst>
                <a:ext uri="{FF2B5EF4-FFF2-40B4-BE49-F238E27FC236}">
                  <a16:creationId xmlns:a16="http://schemas.microsoft.com/office/drawing/2014/main" xmlns="" id="{6281D64E-0648-59A2-92F8-18DBB49F988A}"/>
                </a:ext>
              </a:extLst>
            </p:cNvPr>
            <p:cNvGrpSpPr/>
            <p:nvPr/>
          </p:nvGrpSpPr>
          <p:grpSpPr>
            <a:xfrm>
              <a:off x="920280" y="2057925"/>
              <a:ext cx="930778" cy="930778"/>
              <a:chOff x="0" y="0"/>
              <a:chExt cx="812800" cy="812800"/>
            </a:xfrm>
          </p:grpSpPr>
          <p:sp>
            <p:nvSpPr>
              <p:cNvPr id="21" name="Freeform 25">
                <a:extLst>
                  <a:ext uri="{FF2B5EF4-FFF2-40B4-BE49-F238E27FC236}">
                    <a16:creationId xmlns:a16="http://schemas.microsoft.com/office/drawing/2014/main" xmlns="" id="{0702B66E-FF7B-2A16-8831-7DFD010E29DD}"/>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4">
                  <a:lumMod val="75000"/>
                </a:schemeClr>
              </a:solidFill>
            </p:spPr>
            <p:txBody>
              <a:bodyPr/>
              <a:lstStyle/>
              <a:p>
                <a:endParaRPr lang="en-US"/>
              </a:p>
            </p:txBody>
          </p:sp>
          <p:sp>
            <p:nvSpPr>
              <p:cNvPr id="22" name="TextBox 26">
                <a:extLst>
                  <a:ext uri="{FF2B5EF4-FFF2-40B4-BE49-F238E27FC236}">
                    <a16:creationId xmlns:a16="http://schemas.microsoft.com/office/drawing/2014/main" xmlns="" id="{2478285B-8EAB-36A3-3161-4A62088C4C54}"/>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400"/>
              </a:p>
            </p:txBody>
          </p:sp>
        </p:grpSp>
        <p:sp>
          <p:nvSpPr>
            <p:cNvPr id="20" name="TextBox 19">
              <a:extLst>
                <a:ext uri="{FF2B5EF4-FFF2-40B4-BE49-F238E27FC236}">
                  <a16:creationId xmlns:a16="http://schemas.microsoft.com/office/drawing/2014/main" xmlns="" id="{10DEBC30-91CB-4839-2B22-148412A45139}"/>
                </a:ext>
              </a:extLst>
            </p:cNvPr>
            <p:cNvSpPr txBox="1"/>
            <p:nvPr/>
          </p:nvSpPr>
          <p:spPr>
            <a:xfrm>
              <a:off x="1515299" y="2969868"/>
              <a:ext cx="6324600" cy="1998176"/>
            </a:xfrm>
            <a:prstGeom prst="rect">
              <a:avLst/>
            </a:prstGeom>
            <a:noFill/>
          </p:spPr>
          <p:txBody>
            <a:bodyPr wrap="square">
              <a:spAutoFit/>
            </a:bodyPr>
            <a:lstStyle/>
            <a:p>
              <a:pPr marR="0" algn="ctr">
                <a:lnSpc>
                  <a:spcPct val="150000"/>
                </a:lnSpc>
                <a:spcBef>
                  <a:spcPts val="0"/>
                </a:spcBef>
                <a:spcAft>
                  <a:spcPts val="0"/>
                </a:spcAft>
              </a:pPr>
              <a:r>
                <a:rPr lang="en-US" sz="44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b="1"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4400" b="1">
                  <a:solidFill>
                    <a:srgbClr val="000000"/>
                  </a:solidFill>
                  <a:effectLst/>
                  <a:latin typeface="Arial" panose="020B0604020202020204" pitchFamily="34" charset="0"/>
                  <a:ea typeface="Calibri" panose="020F0502020204030204" pitchFamily="34" charset="0"/>
                  <a:cs typeface="Arial" panose="020B0604020202020204" pitchFamily="34" charset="0"/>
                </a:rPr>
                <a:t> 1:</a:t>
              </a:r>
            </a:p>
            <a:p>
              <a:pPr marR="0" algn="ctr">
                <a:lnSpc>
                  <a:spcPct val="150000"/>
                </a:lnSpc>
                <a:spcBef>
                  <a:spcPts val="0"/>
                </a:spcBef>
                <a:spcAft>
                  <a:spcPts val="0"/>
                </a:spcAft>
              </a:pPr>
              <a:r>
                <a:rPr lang="en-US" sz="4400">
                  <a:latin typeface="Arial" panose="020B0604020202020204" pitchFamily="34" charset="0"/>
                  <a:ea typeface="Calibri" panose="020F0502020204030204" pitchFamily="34" charset="0"/>
                  <a:cs typeface="Arial" panose="020B0604020202020204" pitchFamily="34" charset="0"/>
                </a:rPr>
                <a:t>Đọc văn bản</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xmlns="" id="{947F4795-5BB9-ED64-1E90-FA730BD6C289}"/>
              </a:ext>
            </a:extLst>
          </p:cNvPr>
          <p:cNvGrpSpPr/>
          <p:nvPr/>
        </p:nvGrpSpPr>
        <p:grpSpPr>
          <a:xfrm>
            <a:off x="9388434" y="2095500"/>
            <a:ext cx="7385521" cy="3423768"/>
            <a:chOff x="920280" y="2057925"/>
            <a:chExt cx="7385521" cy="3423768"/>
          </a:xfrm>
        </p:grpSpPr>
        <p:grpSp>
          <p:nvGrpSpPr>
            <p:cNvPr id="26" name="Group 25">
              <a:extLst>
                <a:ext uri="{FF2B5EF4-FFF2-40B4-BE49-F238E27FC236}">
                  <a16:creationId xmlns:a16="http://schemas.microsoft.com/office/drawing/2014/main" xmlns="" id="{906ABB4C-609C-106B-22DE-54A1AD4D419B}"/>
                </a:ext>
              </a:extLst>
            </p:cNvPr>
            <p:cNvGrpSpPr/>
            <p:nvPr/>
          </p:nvGrpSpPr>
          <p:grpSpPr>
            <a:xfrm>
              <a:off x="1219201" y="2353721"/>
              <a:ext cx="7086600" cy="3127972"/>
              <a:chOff x="1760101" y="2354219"/>
              <a:chExt cx="15162573" cy="3127972"/>
            </a:xfrm>
          </p:grpSpPr>
          <p:sp>
            <p:nvSpPr>
              <p:cNvPr id="31" name="Freeform 9">
                <a:extLst>
                  <a:ext uri="{FF2B5EF4-FFF2-40B4-BE49-F238E27FC236}">
                    <a16:creationId xmlns:a16="http://schemas.microsoft.com/office/drawing/2014/main" xmlns="" id="{77A6498F-1479-43C1-148A-B0D60D30F94C}"/>
                  </a:ext>
                </a:extLst>
              </p:cNvPr>
              <p:cNvSpPr/>
              <p:nvPr/>
            </p:nvSpPr>
            <p:spPr>
              <a:xfrm>
                <a:off x="9159730" y="2354219"/>
                <a:ext cx="7762944" cy="874976"/>
              </a:xfrm>
              <a:custGeom>
                <a:avLst/>
                <a:gdLst/>
                <a:ahLst/>
                <a:cxnLst/>
                <a:rect l="l" t="t" r="r" b="b"/>
                <a:pathLst>
                  <a:path w="2044561" h="230446">
                    <a:moveTo>
                      <a:pt x="0" y="0"/>
                    </a:moveTo>
                    <a:lnTo>
                      <a:pt x="2044561" y="0"/>
                    </a:lnTo>
                    <a:lnTo>
                      <a:pt x="2044561" y="230446"/>
                    </a:lnTo>
                    <a:lnTo>
                      <a:pt x="0" y="230446"/>
                    </a:lnTo>
                    <a:close/>
                  </a:path>
                </a:pathLst>
              </a:custGeom>
              <a:solidFill>
                <a:schemeClr val="accent4">
                  <a:lumMod val="75000"/>
                </a:schemeClr>
              </a:solidFill>
            </p:spPr>
            <p:txBody>
              <a:bodyPr/>
              <a:lstStyle/>
              <a:p>
                <a:endParaRPr lang="en-US"/>
              </a:p>
            </p:txBody>
          </p:sp>
          <p:sp>
            <p:nvSpPr>
              <p:cNvPr id="32" name="Freeform 12">
                <a:extLst>
                  <a:ext uri="{FF2B5EF4-FFF2-40B4-BE49-F238E27FC236}">
                    <a16:creationId xmlns:a16="http://schemas.microsoft.com/office/drawing/2014/main" xmlns="" id="{CDDBE3CE-E310-D6F3-E18E-AD8AA57DFA72}"/>
                  </a:ext>
                </a:extLst>
              </p:cNvPr>
              <p:cNvSpPr/>
              <p:nvPr/>
            </p:nvSpPr>
            <p:spPr>
              <a:xfrm>
                <a:off x="1760101" y="2538741"/>
                <a:ext cx="14962424" cy="2943450"/>
              </a:xfrm>
              <a:custGeom>
                <a:avLst/>
                <a:gdLst/>
                <a:ahLst/>
                <a:cxnLst/>
                <a:rect l="l" t="t" r="r" b="b"/>
                <a:pathLst>
                  <a:path w="3940721" h="775230">
                    <a:moveTo>
                      <a:pt x="0" y="0"/>
                    </a:moveTo>
                    <a:lnTo>
                      <a:pt x="3940721" y="0"/>
                    </a:lnTo>
                    <a:lnTo>
                      <a:pt x="3940721" y="775230"/>
                    </a:lnTo>
                    <a:lnTo>
                      <a:pt x="0" y="775230"/>
                    </a:lnTo>
                    <a:close/>
                  </a:path>
                </a:pathLst>
              </a:custGeom>
              <a:solidFill>
                <a:srgbClr val="FFFFFF"/>
              </a:solidFill>
            </p:spPr>
            <p:txBody>
              <a:bodyPr/>
              <a:lstStyle/>
              <a:p>
                <a:endParaRPr lang="en-US"/>
              </a:p>
            </p:txBody>
          </p:sp>
        </p:grpSp>
        <p:grpSp>
          <p:nvGrpSpPr>
            <p:cNvPr id="27" name="Group 24">
              <a:extLst>
                <a:ext uri="{FF2B5EF4-FFF2-40B4-BE49-F238E27FC236}">
                  <a16:creationId xmlns:a16="http://schemas.microsoft.com/office/drawing/2014/main" xmlns="" id="{2ABA421D-1CE4-FCF8-E99C-975B6802C13C}"/>
                </a:ext>
              </a:extLst>
            </p:cNvPr>
            <p:cNvGrpSpPr/>
            <p:nvPr/>
          </p:nvGrpSpPr>
          <p:grpSpPr>
            <a:xfrm>
              <a:off x="920280" y="2057925"/>
              <a:ext cx="930778" cy="930778"/>
              <a:chOff x="0" y="0"/>
              <a:chExt cx="812800" cy="812800"/>
            </a:xfrm>
          </p:grpSpPr>
          <p:sp>
            <p:nvSpPr>
              <p:cNvPr id="29" name="Freeform 25">
                <a:extLst>
                  <a:ext uri="{FF2B5EF4-FFF2-40B4-BE49-F238E27FC236}">
                    <a16:creationId xmlns:a16="http://schemas.microsoft.com/office/drawing/2014/main" xmlns="" id="{6D791D77-6E36-F10F-3F62-A30C10230A1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4">
                  <a:lumMod val="75000"/>
                </a:schemeClr>
              </a:solidFill>
            </p:spPr>
            <p:txBody>
              <a:bodyPr/>
              <a:lstStyle/>
              <a:p>
                <a:endParaRPr lang="en-US"/>
              </a:p>
            </p:txBody>
          </p:sp>
          <p:sp>
            <p:nvSpPr>
              <p:cNvPr id="30" name="TextBox 26">
                <a:extLst>
                  <a:ext uri="{FF2B5EF4-FFF2-40B4-BE49-F238E27FC236}">
                    <a16:creationId xmlns:a16="http://schemas.microsoft.com/office/drawing/2014/main" xmlns="" id="{8F91E553-6A00-041D-62F0-D7741D75A8D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400"/>
              </a:p>
            </p:txBody>
          </p:sp>
        </p:grpSp>
        <p:sp>
          <p:nvSpPr>
            <p:cNvPr id="28" name="TextBox 27">
              <a:extLst>
                <a:ext uri="{FF2B5EF4-FFF2-40B4-BE49-F238E27FC236}">
                  <a16:creationId xmlns:a16="http://schemas.microsoft.com/office/drawing/2014/main" xmlns="" id="{03B85699-B692-D4F4-53C0-B9D3769315D3}"/>
                </a:ext>
              </a:extLst>
            </p:cNvPr>
            <p:cNvSpPr txBox="1"/>
            <p:nvPr/>
          </p:nvSpPr>
          <p:spPr>
            <a:xfrm>
              <a:off x="1553428" y="2906621"/>
              <a:ext cx="6324600" cy="1998176"/>
            </a:xfrm>
            <a:prstGeom prst="rect">
              <a:avLst/>
            </a:prstGeom>
            <a:noFill/>
          </p:spPr>
          <p:txBody>
            <a:bodyPr wrap="square">
              <a:spAutoFit/>
            </a:bodyPr>
            <a:lstStyle/>
            <a:p>
              <a:pPr marR="0" algn="ctr">
                <a:lnSpc>
                  <a:spcPct val="150000"/>
                </a:lnSpc>
                <a:spcBef>
                  <a:spcPts val="0"/>
                </a:spcBef>
                <a:spcAft>
                  <a:spcPts val="0"/>
                </a:spcAft>
              </a:pPr>
              <a:r>
                <a:rPr lang="en-US" sz="44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b="1"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4400" b="1">
                  <a:solidFill>
                    <a:srgbClr val="000000"/>
                  </a:solidFill>
                  <a:effectLst/>
                  <a:latin typeface="Arial" panose="020B0604020202020204" pitchFamily="34" charset="0"/>
                  <a:ea typeface="Calibri" panose="020F0502020204030204" pitchFamily="34" charset="0"/>
                  <a:cs typeface="Arial" panose="020B0604020202020204" pitchFamily="34" charset="0"/>
                </a:rPr>
                <a:t> 2:</a:t>
              </a:r>
            </a:p>
            <a:p>
              <a:pPr marR="0" algn="ctr">
                <a:lnSpc>
                  <a:spcPct val="150000"/>
                </a:lnSpc>
                <a:spcBef>
                  <a:spcPts val="0"/>
                </a:spcBef>
                <a:spcAft>
                  <a:spcPts val="0"/>
                </a:spcAft>
              </a:pPr>
              <a:r>
                <a:rPr lang="en-US" sz="4400">
                  <a:effectLst/>
                  <a:latin typeface="Arial" panose="020B0604020202020204" pitchFamily="34" charset="0"/>
                  <a:ea typeface="Calibri" panose="020F0502020204030204" pitchFamily="34" charset="0"/>
                  <a:cs typeface="Arial" panose="020B0604020202020204" pitchFamily="34" charset="0"/>
                </a:rPr>
                <a:t>Trả lời câu hỏi</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xmlns="" id="{A0192E6C-7BB4-DACE-2F6C-23F0341BD552}"/>
              </a:ext>
            </a:extLst>
          </p:cNvPr>
          <p:cNvGrpSpPr/>
          <p:nvPr/>
        </p:nvGrpSpPr>
        <p:grpSpPr>
          <a:xfrm>
            <a:off x="1071169" y="5955956"/>
            <a:ext cx="7385521" cy="3423768"/>
            <a:chOff x="920280" y="2057925"/>
            <a:chExt cx="7385521" cy="3423768"/>
          </a:xfrm>
        </p:grpSpPr>
        <p:grpSp>
          <p:nvGrpSpPr>
            <p:cNvPr id="34" name="Group 33">
              <a:extLst>
                <a:ext uri="{FF2B5EF4-FFF2-40B4-BE49-F238E27FC236}">
                  <a16:creationId xmlns:a16="http://schemas.microsoft.com/office/drawing/2014/main" xmlns="" id="{05EE5227-8D9F-2464-1FC1-438A3C78ADBA}"/>
                </a:ext>
              </a:extLst>
            </p:cNvPr>
            <p:cNvGrpSpPr/>
            <p:nvPr/>
          </p:nvGrpSpPr>
          <p:grpSpPr>
            <a:xfrm>
              <a:off x="1219201" y="2353721"/>
              <a:ext cx="7086600" cy="3127972"/>
              <a:chOff x="1760101" y="2354219"/>
              <a:chExt cx="15162573" cy="3127972"/>
            </a:xfrm>
          </p:grpSpPr>
          <p:sp>
            <p:nvSpPr>
              <p:cNvPr id="39" name="Freeform 9">
                <a:extLst>
                  <a:ext uri="{FF2B5EF4-FFF2-40B4-BE49-F238E27FC236}">
                    <a16:creationId xmlns:a16="http://schemas.microsoft.com/office/drawing/2014/main" xmlns="" id="{29098120-EDD7-E8DE-3588-BF1FC79EE594}"/>
                  </a:ext>
                </a:extLst>
              </p:cNvPr>
              <p:cNvSpPr/>
              <p:nvPr/>
            </p:nvSpPr>
            <p:spPr>
              <a:xfrm>
                <a:off x="9159730" y="2354219"/>
                <a:ext cx="7762944" cy="874976"/>
              </a:xfrm>
              <a:custGeom>
                <a:avLst/>
                <a:gdLst/>
                <a:ahLst/>
                <a:cxnLst/>
                <a:rect l="l" t="t" r="r" b="b"/>
                <a:pathLst>
                  <a:path w="2044561" h="230446">
                    <a:moveTo>
                      <a:pt x="0" y="0"/>
                    </a:moveTo>
                    <a:lnTo>
                      <a:pt x="2044561" y="0"/>
                    </a:lnTo>
                    <a:lnTo>
                      <a:pt x="2044561" y="230446"/>
                    </a:lnTo>
                    <a:lnTo>
                      <a:pt x="0" y="230446"/>
                    </a:lnTo>
                    <a:close/>
                  </a:path>
                </a:pathLst>
              </a:custGeom>
              <a:solidFill>
                <a:schemeClr val="accent4">
                  <a:lumMod val="75000"/>
                </a:schemeClr>
              </a:solidFill>
            </p:spPr>
            <p:txBody>
              <a:bodyPr/>
              <a:lstStyle/>
              <a:p>
                <a:endParaRPr lang="en-US"/>
              </a:p>
            </p:txBody>
          </p:sp>
          <p:sp>
            <p:nvSpPr>
              <p:cNvPr id="40" name="Freeform 12">
                <a:extLst>
                  <a:ext uri="{FF2B5EF4-FFF2-40B4-BE49-F238E27FC236}">
                    <a16:creationId xmlns:a16="http://schemas.microsoft.com/office/drawing/2014/main" xmlns="" id="{3926DF84-83D7-782B-1B38-8D86C50F50C7}"/>
                  </a:ext>
                </a:extLst>
              </p:cNvPr>
              <p:cNvSpPr/>
              <p:nvPr/>
            </p:nvSpPr>
            <p:spPr>
              <a:xfrm>
                <a:off x="1760101" y="2538741"/>
                <a:ext cx="14962424" cy="2943450"/>
              </a:xfrm>
              <a:custGeom>
                <a:avLst/>
                <a:gdLst/>
                <a:ahLst/>
                <a:cxnLst/>
                <a:rect l="l" t="t" r="r" b="b"/>
                <a:pathLst>
                  <a:path w="3940721" h="775230">
                    <a:moveTo>
                      <a:pt x="0" y="0"/>
                    </a:moveTo>
                    <a:lnTo>
                      <a:pt x="3940721" y="0"/>
                    </a:lnTo>
                    <a:lnTo>
                      <a:pt x="3940721" y="775230"/>
                    </a:lnTo>
                    <a:lnTo>
                      <a:pt x="0" y="775230"/>
                    </a:lnTo>
                    <a:close/>
                  </a:path>
                </a:pathLst>
              </a:custGeom>
              <a:solidFill>
                <a:srgbClr val="FFFFFF"/>
              </a:solidFill>
            </p:spPr>
            <p:txBody>
              <a:bodyPr/>
              <a:lstStyle/>
              <a:p>
                <a:endParaRPr lang="en-US"/>
              </a:p>
            </p:txBody>
          </p:sp>
        </p:grpSp>
        <p:grpSp>
          <p:nvGrpSpPr>
            <p:cNvPr id="35" name="Group 24">
              <a:extLst>
                <a:ext uri="{FF2B5EF4-FFF2-40B4-BE49-F238E27FC236}">
                  <a16:creationId xmlns:a16="http://schemas.microsoft.com/office/drawing/2014/main" xmlns="" id="{3059C1B6-7CB0-21CC-186B-5A6B0D193BB8}"/>
                </a:ext>
              </a:extLst>
            </p:cNvPr>
            <p:cNvGrpSpPr/>
            <p:nvPr/>
          </p:nvGrpSpPr>
          <p:grpSpPr>
            <a:xfrm>
              <a:off x="920280" y="2057925"/>
              <a:ext cx="930778" cy="930778"/>
              <a:chOff x="0" y="0"/>
              <a:chExt cx="812800" cy="812800"/>
            </a:xfrm>
          </p:grpSpPr>
          <p:sp>
            <p:nvSpPr>
              <p:cNvPr id="37" name="Freeform 25">
                <a:extLst>
                  <a:ext uri="{FF2B5EF4-FFF2-40B4-BE49-F238E27FC236}">
                    <a16:creationId xmlns:a16="http://schemas.microsoft.com/office/drawing/2014/main" xmlns="" id="{F677D6A5-87FF-FE9C-E537-01F854FC13D1}"/>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4">
                  <a:lumMod val="75000"/>
                </a:schemeClr>
              </a:solidFill>
            </p:spPr>
            <p:txBody>
              <a:bodyPr/>
              <a:lstStyle/>
              <a:p>
                <a:endParaRPr lang="en-US"/>
              </a:p>
            </p:txBody>
          </p:sp>
          <p:sp>
            <p:nvSpPr>
              <p:cNvPr id="38" name="TextBox 26">
                <a:extLst>
                  <a:ext uri="{FF2B5EF4-FFF2-40B4-BE49-F238E27FC236}">
                    <a16:creationId xmlns:a16="http://schemas.microsoft.com/office/drawing/2014/main" xmlns="" id="{BB0176B6-1DFE-0B0A-12FB-AFD1C14D444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400"/>
              </a:p>
            </p:txBody>
          </p:sp>
        </p:grpSp>
        <p:sp>
          <p:nvSpPr>
            <p:cNvPr id="36" name="TextBox 35">
              <a:extLst>
                <a:ext uri="{FF2B5EF4-FFF2-40B4-BE49-F238E27FC236}">
                  <a16:creationId xmlns:a16="http://schemas.microsoft.com/office/drawing/2014/main" xmlns="" id="{121E7614-EF02-0DB4-6544-232C18825668}"/>
                </a:ext>
              </a:extLst>
            </p:cNvPr>
            <p:cNvSpPr txBox="1"/>
            <p:nvPr/>
          </p:nvSpPr>
          <p:spPr>
            <a:xfrm>
              <a:off x="1515299" y="3032333"/>
              <a:ext cx="6324600" cy="1998176"/>
            </a:xfrm>
            <a:prstGeom prst="rect">
              <a:avLst/>
            </a:prstGeom>
            <a:noFill/>
          </p:spPr>
          <p:txBody>
            <a:bodyPr wrap="square">
              <a:spAutoFit/>
            </a:bodyPr>
            <a:lstStyle/>
            <a:p>
              <a:pPr marR="0" algn="ctr">
                <a:lnSpc>
                  <a:spcPct val="150000"/>
                </a:lnSpc>
                <a:spcBef>
                  <a:spcPts val="0"/>
                </a:spcBef>
                <a:spcAft>
                  <a:spcPts val="0"/>
                </a:spcAft>
              </a:pPr>
              <a:r>
                <a:rPr lang="en-US" sz="44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b="1"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4400" b="1">
                  <a:solidFill>
                    <a:srgbClr val="000000"/>
                  </a:solidFill>
                  <a:effectLst/>
                  <a:latin typeface="Arial" panose="020B0604020202020204" pitchFamily="34" charset="0"/>
                  <a:ea typeface="Calibri" panose="020F0502020204030204" pitchFamily="34" charset="0"/>
                  <a:cs typeface="Arial" panose="020B0604020202020204" pitchFamily="34" charset="0"/>
                </a:rPr>
                <a:t> 3:</a:t>
              </a:r>
            </a:p>
            <a:p>
              <a:pPr marR="0" algn="ctr">
                <a:lnSpc>
                  <a:spcPct val="150000"/>
                </a:lnSpc>
                <a:spcBef>
                  <a:spcPts val="0"/>
                </a:spcBef>
                <a:spcAft>
                  <a:spcPts val="0"/>
                </a:spcAft>
              </a:pPr>
              <a:r>
                <a:rPr lang="en-US" sz="4400">
                  <a:effectLst/>
                  <a:latin typeface="Arial" panose="020B0604020202020204" pitchFamily="34" charset="0"/>
                  <a:ea typeface="Calibri" panose="020F0502020204030204" pitchFamily="34" charset="0"/>
                  <a:cs typeface="Arial" panose="020B0604020202020204" pitchFamily="34" charset="0"/>
                </a:rPr>
                <a:t>Luyện </a:t>
              </a:r>
              <a:r>
                <a:rPr lang="en-US" sz="4400">
                  <a:latin typeface="Arial" panose="020B0604020202020204" pitchFamily="34" charset="0"/>
                  <a:ea typeface="Calibri" panose="020F0502020204030204" pitchFamily="34" charset="0"/>
                  <a:cs typeface="Arial" panose="020B0604020202020204" pitchFamily="34" charset="0"/>
                </a:rPr>
                <a:t>đọc lại</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1" name="Group 40">
            <a:extLst>
              <a:ext uri="{FF2B5EF4-FFF2-40B4-BE49-F238E27FC236}">
                <a16:creationId xmlns:a16="http://schemas.microsoft.com/office/drawing/2014/main" xmlns="" id="{0EDB4683-C8C8-43E4-07C4-9219EEAE38CF}"/>
              </a:ext>
            </a:extLst>
          </p:cNvPr>
          <p:cNvGrpSpPr/>
          <p:nvPr/>
        </p:nvGrpSpPr>
        <p:grpSpPr>
          <a:xfrm>
            <a:off x="9388434" y="5955956"/>
            <a:ext cx="7385521" cy="3423768"/>
            <a:chOff x="920280" y="2057925"/>
            <a:chExt cx="7385521" cy="3423768"/>
          </a:xfrm>
        </p:grpSpPr>
        <p:grpSp>
          <p:nvGrpSpPr>
            <p:cNvPr id="42" name="Group 41">
              <a:extLst>
                <a:ext uri="{FF2B5EF4-FFF2-40B4-BE49-F238E27FC236}">
                  <a16:creationId xmlns:a16="http://schemas.microsoft.com/office/drawing/2014/main" xmlns="" id="{EB9EC211-2BAA-1E73-43C1-A3DE45F3F7A4}"/>
                </a:ext>
              </a:extLst>
            </p:cNvPr>
            <p:cNvGrpSpPr/>
            <p:nvPr/>
          </p:nvGrpSpPr>
          <p:grpSpPr>
            <a:xfrm>
              <a:off x="1219201" y="2353721"/>
              <a:ext cx="7086600" cy="3127972"/>
              <a:chOff x="1760101" y="2354219"/>
              <a:chExt cx="15162573" cy="3127972"/>
            </a:xfrm>
          </p:grpSpPr>
          <p:sp>
            <p:nvSpPr>
              <p:cNvPr id="47" name="Freeform 9">
                <a:extLst>
                  <a:ext uri="{FF2B5EF4-FFF2-40B4-BE49-F238E27FC236}">
                    <a16:creationId xmlns:a16="http://schemas.microsoft.com/office/drawing/2014/main" xmlns="" id="{B9FFFF3E-1273-CE42-8117-B7B9A12AC229}"/>
                  </a:ext>
                </a:extLst>
              </p:cNvPr>
              <p:cNvSpPr/>
              <p:nvPr/>
            </p:nvSpPr>
            <p:spPr>
              <a:xfrm>
                <a:off x="9159730" y="2354219"/>
                <a:ext cx="7762944" cy="874976"/>
              </a:xfrm>
              <a:custGeom>
                <a:avLst/>
                <a:gdLst/>
                <a:ahLst/>
                <a:cxnLst/>
                <a:rect l="l" t="t" r="r" b="b"/>
                <a:pathLst>
                  <a:path w="2044561" h="230446">
                    <a:moveTo>
                      <a:pt x="0" y="0"/>
                    </a:moveTo>
                    <a:lnTo>
                      <a:pt x="2044561" y="0"/>
                    </a:lnTo>
                    <a:lnTo>
                      <a:pt x="2044561" y="230446"/>
                    </a:lnTo>
                    <a:lnTo>
                      <a:pt x="0" y="230446"/>
                    </a:lnTo>
                    <a:close/>
                  </a:path>
                </a:pathLst>
              </a:custGeom>
              <a:solidFill>
                <a:schemeClr val="accent4">
                  <a:lumMod val="75000"/>
                </a:schemeClr>
              </a:solidFill>
            </p:spPr>
            <p:txBody>
              <a:bodyPr/>
              <a:lstStyle/>
              <a:p>
                <a:endParaRPr lang="en-US"/>
              </a:p>
            </p:txBody>
          </p:sp>
          <p:sp>
            <p:nvSpPr>
              <p:cNvPr id="48" name="Freeform 12">
                <a:extLst>
                  <a:ext uri="{FF2B5EF4-FFF2-40B4-BE49-F238E27FC236}">
                    <a16:creationId xmlns:a16="http://schemas.microsoft.com/office/drawing/2014/main" xmlns="" id="{8D311F31-7411-AE11-D189-1B58CDE661A1}"/>
                  </a:ext>
                </a:extLst>
              </p:cNvPr>
              <p:cNvSpPr/>
              <p:nvPr/>
            </p:nvSpPr>
            <p:spPr>
              <a:xfrm>
                <a:off x="1760101" y="2538741"/>
                <a:ext cx="14962424" cy="2943450"/>
              </a:xfrm>
              <a:custGeom>
                <a:avLst/>
                <a:gdLst/>
                <a:ahLst/>
                <a:cxnLst/>
                <a:rect l="l" t="t" r="r" b="b"/>
                <a:pathLst>
                  <a:path w="3940721" h="775230">
                    <a:moveTo>
                      <a:pt x="0" y="0"/>
                    </a:moveTo>
                    <a:lnTo>
                      <a:pt x="3940721" y="0"/>
                    </a:lnTo>
                    <a:lnTo>
                      <a:pt x="3940721" y="775230"/>
                    </a:lnTo>
                    <a:lnTo>
                      <a:pt x="0" y="775230"/>
                    </a:lnTo>
                    <a:close/>
                  </a:path>
                </a:pathLst>
              </a:custGeom>
              <a:solidFill>
                <a:srgbClr val="FFFFFF"/>
              </a:solidFill>
            </p:spPr>
            <p:txBody>
              <a:bodyPr/>
              <a:lstStyle/>
              <a:p>
                <a:endParaRPr lang="en-US"/>
              </a:p>
            </p:txBody>
          </p:sp>
        </p:grpSp>
        <p:grpSp>
          <p:nvGrpSpPr>
            <p:cNvPr id="43" name="Group 24">
              <a:extLst>
                <a:ext uri="{FF2B5EF4-FFF2-40B4-BE49-F238E27FC236}">
                  <a16:creationId xmlns:a16="http://schemas.microsoft.com/office/drawing/2014/main" xmlns="" id="{3F188384-167C-3640-E075-77AF3CD259D6}"/>
                </a:ext>
              </a:extLst>
            </p:cNvPr>
            <p:cNvGrpSpPr/>
            <p:nvPr/>
          </p:nvGrpSpPr>
          <p:grpSpPr>
            <a:xfrm>
              <a:off x="920280" y="2057925"/>
              <a:ext cx="930778" cy="930778"/>
              <a:chOff x="0" y="0"/>
              <a:chExt cx="812800" cy="812800"/>
            </a:xfrm>
          </p:grpSpPr>
          <p:sp>
            <p:nvSpPr>
              <p:cNvPr id="45" name="Freeform 25">
                <a:extLst>
                  <a:ext uri="{FF2B5EF4-FFF2-40B4-BE49-F238E27FC236}">
                    <a16:creationId xmlns:a16="http://schemas.microsoft.com/office/drawing/2014/main" xmlns="" id="{1BFB8F89-6669-8EDB-0528-402499D04F5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4">
                  <a:lumMod val="75000"/>
                </a:schemeClr>
              </a:solidFill>
            </p:spPr>
            <p:txBody>
              <a:bodyPr/>
              <a:lstStyle/>
              <a:p>
                <a:endParaRPr lang="en-US"/>
              </a:p>
            </p:txBody>
          </p:sp>
          <p:sp>
            <p:nvSpPr>
              <p:cNvPr id="46" name="TextBox 26">
                <a:extLst>
                  <a:ext uri="{FF2B5EF4-FFF2-40B4-BE49-F238E27FC236}">
                    <a16:creationId xmlns:a16="http://schemas.microsoft.com/office/drawing/2014/main" xmlns="" id="{F2A25E64-1BFB-0452-5E5C-F2A37390465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400"/>
              </a:p>
            </p:txBody>
          </p:sp>
        </p:grpSp>
        <p:sp>
          <p:nvSpPr>
            <p:cNvPr id="44" name="TextBox 43">
              <a:extLst>
                <a:ext uri="{FF2B5EF4-FFF2-40B4-BE49-F238E27FC236}">
                  <a16:creationId xmlns:a16="http://schemas.microsoft.com/office/drawing/2014/main" xmlns="" id="{93EA98CF-DE31-9DCB-3BDD-E437F879652E}"/>
                </a:ext>
              </a:extLst>
            </p:cNvPr>
            <p:cNvSpPr txBox="1"/>
            <p:nvPr/>
          </p:nvSpPr>
          <p:spPr>
            <a:xfrm>
              <a:off x="1515299" y="3032333"/>
              <a:ext cx="6324600" cy="1998176"/>
            </a:xfrm>
            <a:prstGeom prst="rect">
              <a:avLst/>
            </a:prstGeom>
            <a:noFill/>
          </p:spPr>
          <p:txBody>
            <a:bodyPr wrap="square">
              <a:spAutoFit/>
            </a:bodyPr>
            <a:lstStyle/>
            <a:p>
              <a:pPr marR="0" algn="ctr">
                <a:lnSpc>
                  <a:spcPct val="150000"/>
                </a:lnSpc>
                <a:spcBef>
                  <a:spcPts val="0"/>
                </a:spcBef>
                <a:spcAft>
                  <a:spcPts val="0"/>
                </a:spcAft>
              </a:pPr>
              <a:r>
                <a:rPr lang="en-US" sz="4400" b="1"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4400" b="1">
                  <a:solidFill>
                    <a:srgbClr val="000000"/>
                  </a:solidFill>
                  <a:effectLst/>
                  <a:latin typeface="Arial" panose="020B0604020202020204" pitchFamily="34" charset="0"/>
                  <a:ea typeface="Calibri" panose="020F0502020204030204" pitchFamily="34" charset="0"/>
                  <a:cs typeface="Arial" panose="020B0604020202020204" pitchFamily="34" charset="0"/>
                </a:rPr>
                <a:t> động 4:</a:t>
              </a:r>
              <a:r>
                <a:rPr lang="en-US" sz="4400" b="1">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a:effectLst/>
                  <a:latin typeface="Arial" panose="020B0604020202020204" pitchFamily="34" charset="0"/>
                  <a:ea typeface="Calibri" panose="020F0502020204030204" pitchFamily="34" charset="0"/>
                  <a:cs typeface="Arial" panose="020B0604020202020204" pitchFamily="34" charset="0"/>
                </a:rPr>
                <a:t>Luyện tập theo văn bản đọc</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1+#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2" name="Freeform 2"/>
          <p:cNvSpPr/>
          <p:nvPr/>
        </p:nvSpPr>
        <p:spPr>
          <a:xfrm>
            <a:off x="704089" y="1261257"/>
            <a:ext cx="5914911" cy="5914911"/>
          </a:xfrm>
          <a:custGeom>
            <a:avLst/>
            <a:gdLst/>
            <a:ahLst/>
            <a:cxnLst/>
            <a:rect l="l" t="t" r="r" b="b"/>
            <a:pathLst>
              <a:path w="5914911" h="5914911">
                <a:moveTo>
                  <a:pt x="0" y="0"/>
                </a:moveTo>
                <a:lnTo>
                  <a:pt x="5914911" y="0"/>
                </a:lnTo>
                <a:lnTo>
                  <a:pt x="5914911" y="5914911"/>
                </a:lnTo>
                <a:lnTo>
                  <a:pt x="0" y="59149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10610313">
            <a:off x="124540" y="5476859"/>
            <a:ext cx="5744936" cy="4674990"/>
          </a:xfrm>
          <a:custGeom>
            <a:avLst/>
            <a:gdLst/>
            <a:ahLst/>
            <a:cxnLst/>
            <a:rect l="l" t="t" r="r" b="b"/>
            <a:pathLst>
              <a:path w="5744936" h="4674990">
                <a:moveTo>
                  <a:pt x="0" y="0"/>
                </a:moveTo>
                <a:lnTo>
                  <a:pt x="5744937" y="0"/>
                </a:lnTo>
                <a:lnTo>
                  <a:pt x="5744937" y="4674990"/>
                </a:lnTo>
                <a:lnTo>
                  <a:pt x="0" y="46749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rot="-5400000">
            <a:off x="7587354" y="-987686"/>
            <a:ext cx="7081520" cy="12262372"/>
          </a:xfrm>
          <a:custGeom>
            <a:avLst/>
            <a:gdLst/>
            <a:ahLst/>
            <a:cxnLst/>
            <a:rect l="l" t="t" r="r" b="b"/>
            <a:pathLst>
              <a:path w="7081520" h="12262372">
                <a:moveTo>
                  <a:pt x="0" y="0"/>
                </a:moveTo>
                <a:lnTo>
                  <a:pt x="7081520" y="0"/>
                </a:lnTo>
                <a:lnTo>
                  <a:pt x="7081520" y="12262372"/>
                </a:lnTo>
                <a:lnTo>
                  <a:pt x="0" y="1226237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flipH="1">
            <a:off x="1028700" y="2004624"/>
            <a:ext cx="6277752" cy="6277752"/>
          </a:xfrm>
          <a:custGeom>
            <a:avLst/>
            <a:gdLst/>
            <a:ahLst/>
            <a:cxnLst/>
            <a:rect l="l" t="t" r="r" b="b"/>
            <a:pathLst>
              <a:path w="6277752" h="6277752">
                <a:moveTo>
                  <a:pt x="6277752" y="0"/>
                </a:moveTo>
                <a:lnTo>
                  <a:pt x="0" y="0"/>
                </a:lnTo>
                <a:lnTo>
                  <a:pt x="0" y="6277752"/>
                </a:lnTo>
                <a:lnTo>
                  <a:pt x="6277752" y="6277752"/>
                </a:lnTo>
                <a:lnTo>
                  <a:pt x="6277752" y="0"/>
                </a:lnTo>
                <a:close/>
              </a:path>
            </a:pathLst>
          </a:custGeom>
          <a:blipFill>
            <a:blip r:embed="rId8"/>
            <a:stretch>
              <a:fillRect/>
            </a:stretch>
          </a:blipFill>
        </p:spPr>
        <p:txBody>
          <a:bodyPr/>
          <a:lstStyle/>
          <a:p>
            <a:endParaRPr lang="en-US"/>
          </a:p>
        </p:txBody>
      </p:sp>
      <p:sp>
        <p:nvSpPr>
          <p:cNvPr id="7" name="Freeform 7"/>
          <p:cNvSpPr/>
          <p:nvPr/>
        </p:nvSpPr>
        <p:spPr>
          <a:xfrm>
            <a:off x="15468600" y="7340968"/>
            <a:ext cx="1927469" cy="2154516"/>
          </a:xfrm>
          <a:custGeom>
            <a:avLst/>
            <a:gdLst/>
            <a:ahLst/>
            <a:cxnLst/>
            <a:rect l="l" t="t" r="r" b="b"/>
            <a:pathLst>
              <a:path w="2822298" h="2822298">
                <a:moveTo>
                  <a:pt x="0" y="0"/>
                </a:moveTo>
                <a:lnTo>
                  <a:pt x="2822298" y="0"/>
                </a:lnTo>
                <a:lnTo>
                  <a:pt x="2822298" y="2822298"/>
                </a:lnTo>
                <a:lnTo>
                  <a:pt x="0" y="282229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0" name="Freeform 10"/>
          <p:cNvSpPr/>
          <p:nvPr/>
        </p:nvSpPr>
        <p:spPr>
          <a:xfrm>
            <a:off x="6619000" y="8282376"/>
            <a:ext cx="2442377" cy="697822"/>
          </a:xfrm>
          <a:custGeom>
            <a:avLst/>
            <a:gdLst/>
            <a:ahLst/>
            <a:cxnLst/>
            <a:rect l="l" t="t" r="r" b="b"/>
            <a:pathLst>
              <a:path w="2442377" h="697822">
                <a:moveTo>
                  <a:pt x="0" y="0"/>
                </a:moveTo>
                <a:lnTo>
                  <a:pt x="2442377" y="0"/>
                </a:lnTo>
                <a:lnTo>
                  <a:pt x="2442377" y="697822"/>
                </a:lnTo>
                <a:lnTo>
                  <a:pt x="0" y="69782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1" name="Freeform 11"/>
          <p:cNvSpPr/>
          <p:nvPr/>
        </p:nvSpPr>
        <p:spPr>
          <a:xfrm>
            <a:off x="15233531" y="462637"/>
            <a:ext cx="2397605" cy="2483395"/>
          </a:xfrm>
          <a:custGeom>
            <a:avLst/>
            <a:gdLst/>
            <a:ahLst/>
            <a:cxnLst/>
            <a:rect l="l" t="t" r="r" b="b"/>
            <a:pathLst>
              <a:path w="2397605" h="2483395">
                <a:moveTo>
                  <a:pt x="0" y="0"/>
                </a:moveTo>
                <a:lnTo>
                  <a:pt x="2397605" y="0"/>
                </a:lnTo>
                <a:lnTo>
                  <a:pt x="2397605" y="2483395"/>
                </a:lnTo>
                <a:lnTo>
                  <a:pt x="0" y="248339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2" name="TextBox 20">
            <a:extLst>
              <a:ext uri="{FF2B5EF4-FFF2-40B4-BE49-F238E27FC236}">
                <a16:creationId xmlns:a16="http://schemas.microsoft.com/office/drawing/2014/main" xmlns="" id="{722A100E-7D80-2FDE-62CF-DE1B026FD61E}"/>
              </a:ext>
            </a:extLst>
          </p:cNvPr>
          <p:cNvSpPr txBox="1"/>
          <p:nvPr/>
        </p:nvSpPr>
        <p:spPr>
          <a:xfrm>
            <a:off x="7735374" y="3445380"/>
            <a:ext cx="7761110" cy="2945422"/>
          </a:xfrm>
          <a:prstGeom prst="rect">
            <a:avLst/>
          </a:prstGeom>
        </p:spPr>
        <p:txBody>
          <a:bodyPr wrap="square" lIns="0" tIns="0" rIns="0" bIns="0" rtlCol="0" anchor="t">
            <a:spAutoFit/>
          </a:bodyPr>
          <a:lstStyle/>
          <a:p>
            <a:pPr algn="ctr">
              <a:lnSpc>
                <a:spcPct val="150000"/>
              </a:lnSpc>
            </a:pPr>
            <a:r>
              <a:rPr lang="vi-VN" sz="68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HOẠT ĐỘNG 1:</a:t>
            </a:r>
          </a:p>
          <a:p>
            <a:pPr algn="ctr">
              <a:lnSpc>
                <a:spcPct val="150000"/>
              </a:lnSpc>
            </a:pPr>
            <a:r>
              <a:rPr lang="en-US" sz="68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Đ</a:t>
            </a:r>
            <a:r>
              <a:rPr lang="vi-VN" sz="68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ỌC VĂN BẢN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2" name="Freeform 2"/>
          <p:cNvSpPr/>
          <p:nvPr/>
        </p:nvSpPr>
        <p:spPr>
          <a:xfrm>
            <a:off x="-152400" y="16329"/>
            <a:ext cx="2354802" cy="2209612"/>
          </a:xfrm>
          <a:custGeom>
            <a:avLst/>
            <a:gdLst/>
            <a:ahLst/>
            <a:cxnLst/>
            <a:rect l="l" t="t" r="r" b="b"/>
            <a:pathLst>
              <a:path w="4860902" h="4860902">
                <a:moveTo>
                  <a:pt x="0" y="0"/>
                </a:moveTo>
                <a:lnTo>
                  <a:pt x="4860902" y="0"/>
                </a:lnTo>
                <a:lnTo>
                  <a:pt x="4860902" y="4860902"/>
                </a:lnTo>
                <a:lnTo>
                  <a:pt x="0" y="48609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6" name="Freeform 4">
            <a:extLst>
              <a:ext uri="{FF2B5EF4-FFF2-40B4-BE49-F238E27FC236}">
                <a16:creationId xmlns:a16="http://schemas.microsoft.com/office/drawing/2014/main" xmlns="" id="{174AF70B-34F9-AE39-4605-4FCF61C27BDA}"/>
              </a:ext>
            </a:extLst>
          </p:cNvPr>
          <p:cNvSpPr/>
          <p:nvPr/>
        </p:nvSpPr>
        <p:spPr>
          <a:xfrm>
            <a:off x="6456516" y="1214608"/>
            <a:ext cx="11145684" cy="8196091"/>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5">
              <a:lumMod val="20000"/>
              <a:lumOff val="80000"/>
            </a:schemeClr>
          </a:solidFill>
        </p:spPr>
        <p:txBody>
          <a:bodyPr/>
          <a:lstStyle/>
          <a:p>
            <a:endParaRPr lang="en-US"/>
          </a:p>
        </p:txBody>
      </p:sp>
      <p:pic>
        <p:nvPicPr>
          <p:cNvPr id="18" name="Picture 12">
            <a:extLst>
              <a:ext uri="{FF2B5EF4-FFF2-40B4-BE49-F238E27FC236}">
                <a16:creationId xmlns:a16="http://schemas.microsoft.com/office/drawing/2014/main" xmlns="" id="{94BB84D3-B564-95D3-6209-7D59D9005EB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777059" y="751491"/>
            <a:ext cx="4015141" cy="926233"/>
          </a:xfrm>
          <a:prstGeom prst="rect">
            <a:avLst/>
          </a:prstGeom>
        </p:spPr>
      </p:pic>
      <p:grpSp>
        <p:nvGrpSpPr>
          <p:cNvPr id="19" name="Group 18">
            <a:extLst>
              <a:ext uri="{FF2B5EF4-FFF2-40B4-BE49-F238E27FC236}">
                <a16:creationId xmlns:a16="http://schemas.microsoft.com/office/drawing/2014/main" xmlns="" id="{F2E3D874-1F5F-A39F-48EB-58C4955F4445}"/>
              </a:ext>
            </a:extLst>
          </p:cNvPr>
          <p:cNvGrpSpPr/>
          <p:nvPr/>
        </p:nvGrpSpPr>
        <p:grpSpPr>
          <a:xfrm>
            <a:off x="488448" y="2074734"/>
            <a:ext cx="6229033" cy="6600648"/>
            <a:chOff x="815605" y="2096180"/>
            <a:chExt cx="6229033" cy="6600648"/>
          </a:xfrm>
        </p:grpSpPr>
        <p:grpSp>
          <p:nvGrpSpPr>
            <p:cNvPr id="20" name="Group 6">
              <a:extLst>
                <a:ext uri="{FF2B5EF4-FFF2-40B4-BE49-F238E27FC236}">
                  <a16:creationId xmlns:a16="http://schemas.microsoft.com/office/drawing/2014/main" xmlns="" id="{0242FE23-412E-8B37-25CF-296430DF88ED}"/>
                </a:ext>
              </a:extLst>
            </p:cNvPr>
            <p:cNvGrpSpPr/>
            <p:nvPr/>
          </p:nvGrpSpPr>
          <p:grpSpPr>
            <a:xfrm>
              <a:off x="815605" y="2096180"/>
              <a:ext cx="6229033" cy="6229033"/>
              <a:chOff x="0" y="0"/>
              <a:chExt cx="812800" cy="812800"/>
            </a:xfrm>
          </p:grpSpPr>
          <p:sp>
            <p:nvSpPr>
              <p:cNvPr id="23" name="Freeform 7">
                <a:extLst>
                  <a:ext uri="{FF2B5EF4-FFF2-40B4-BE49-F238E27FC236}">
                    <a16:creationId xmlns:a16="http://schemas.microsoft.com/office/drawing/2014/main" xmlns="" id="{3DA35EB9-EA07-7DCE-6E8B-21E1E9787DDD}"/>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75000"/>
                </a:schemeClr>
              </a:solidFill>
            </p:spPr>
            <p:txBody>
              <a:bodyPr/>
              <a:lstStyle/>
              <a:p>
                <a:endParaRPr lang="en-US"/>
              </a:p>
            </p:txBody>
          </p:sp>
          <p:sp>
            <p:nvSpPr>
              <p:cNvPr id="24" name="TextBox 8">
                <a:extLst>
                  <a:ext uri="{FF2B5EF4-FFF2-40B4-BE49-F238E27FC236}">
                    <a16:creationId xmlns:a16="http://schemas.microsoft.com/office/drawing/2014/main" xmlns="" id="{1BE34430-03F5-0899-73C6-FB59C173C0D1}"/>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21" name="Picture 9">
              <a:extLst>
                <a:ext uri="{FF2B5EF4-FFF2-40B4-BE49-F238E27FC236}">
                  <a16:creationId xmlns:a16="http://schemas.microsoft.com/office/drawing/2014/main" xmlns="" id="{9B3BF053-5038-C164-D45B-76EC8B9840D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649347">
              <a:off x="1362667" y="7770595"/>
              <a:ext cx="3587522" cy="926233"/>
            </a:xfrm>
            <a:prstGeom prst="rect">
              <a:avLst/>
            </a:prstGeom>
          </p:spPr>
        </p:pic>
        <p:sp>
          <p:nvSpPr>
            <p:cNvPr id="22" name="TextBox 21">
              <a:extLst>
                <a:ext uri="{FF2B5EF4-FFF2-40B4-BE49-F238E27FC236}">
                  <a16:creationId xmlns:a16="http://schemas.microsoft.com/office/drawing/2014/main" xmlns="" id="{9872F8BB-39E2-8F51-20D9-0A28E0EE6B3E}"/>
                </a:ext>
              </a:extLst>
            </p:cNvPr>
            <p:cNvSpPr txBox="1"/>
            <p:nvPr/>
          </p:nvSpPr>
          <p:spPr>
            <a:xfrm>
              <a:off x="1600483" y="3845005"/>
              <a:ext cx="4659267" cy="2431371"/>
            </a:xfrm>
            <a:prstGeom prst="rect">
              <a:avLst/>
            </a:prstGeom>
            <a:noFill/>
          </p:spPr>
          <p:txBody>
            <a:bodyPr wrap="square" rtlCol="0">
              <a:spAutoFit/>
            </a:bodyPr>
            <a:lstStyle/>
            <a:p>
              <a:pPr algn="ctr">
                <a:lnSpc>
                  <a:spcPct val="150000"/>
                </a:lnSpc>
              </a:pPr>
              <a:r>
                <a:rPr lang="en-US" sz="5400" b="1">
                  <a:solidFill>
                    <a:schemeClr val="bg1"/>
                  </a:solidFill>
                  <a:latin typeface="Arial" panose="020B0604020202020204" pitchFamily="34" charset="0"/>
                  <a:ea typeface="Calibri" panose="020F0502020204030204" pitchFamily="34" charset="0"/>
                  <a:cs typeface="Arial" panose="020B0604020202020204" pitchFamily="34" charset="0"/>
                </a:rPr>
                <a:t>GIỌNG ĐỌC TRONG BÀI</a:t>
              </a:r>
              <a:endParaRPr lang="en-US" sz="54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sp>
        <p:nvSpPr>
          <p:cNvPr id="25" name="TextBox 24">
            <a:extLst>
              <a:ext uri="{FF2B5EF4-FFF2-40B4-BE49-F238E27FC236}">
                <a16:creationId xmlns:a16="http://schemas.microsoft.com/office/drawing/2014/main" xmlns="" id="{562206D3-54F9-60B0-32F3-E17432794A07}"/>
              </a:ext>
            </a:extLst>
          </p:cNvPr>
          <p:cNvSpPr txBox="1"/>
          <p:nvPr/>
        </p:nvSpPr>
        <p:spPr>
          <a:xfrm>
            <a:off x="7242711" y="1782624"/>
            <a:ext cx="9649494" cy="7364901"/>
          </a:xfrm>
          <a:prstGeom prst="rect">
            <a:avLst/>
          </a:prstGeom>
          <a:noFill/>
        </p:spPr>
        <p:txBody>
          <a:bodyPr wrap="square">
            <a:spAutoFit/>
          </a:bodyPr>
          <a:lstStyle/>
          <a:p>
            <a:pPr marL="571500" indent="-571500" algn="just">
              <a:lnSpc>
                <a:spcPct val="150000"/>
              </a:lnSpc>
              <a:buFont typeface="Wingdings" panose="05000000000000000000" pitchFamily="2" charset="2"/>
              <a:buChar char="v"/>
            </a:pPr>
            <a:r>
              <a:rPr lang="en-US" sz="4000" b="1">
                <a:latin typeface="Arial" panose="020B0604020202020204" pitchFamily="34" charset="0"/>
                <a:ea typeface="Calibri" panose="020F0502020204030204" pitchFamily="34" charset="0"/>
                <a:cs typeface="Arial" panose="020B0604020202020204" pitchFamily="34" charset="0"/>
              </a:rPr>
              <a:t>Cả bài đọc với giọng diễn cảm và </a:t>
            </a:r>
            <a:r>
              <a:rPr lang="vi-VN" sz="4000" b="1">
                <a:ea typeface="Calibri" panose="020F0502020204030204" pitchFamily="34" charset="0"/>
                <a:cs typeface="Arial" panose="020B0604020202020204" pitchFamily="34" charset="0"/>
              </a:rPr>
              <a:t>ngữ điệu chung</a:t>
            </a:r>
            <a:r>
              <a:rPr lang="vi-VN" sz="4000">
                <a:ea typeface="Calibri" panose="020F0502020204030204" pitchFamily="34" charset="0"/>
                <a:cs typeface="Arial" panose="020B0604020202020204" pitchFamily="34" charset="0"/>
              </a:rPr>
              <a:t>: vui tươi, tha thiết, đầy tự hào.</a:t>
            </a:r>
            <a:r>
              <a:rPr lang="en-US" sz="4000">
                <a:latin typeface="Arial" panose="020B0604020202020204" pitchFamily="34" charset="0"/>
                <a:ea typeface="Calibri" panose="020F0502020204030204" pitchFamily="34" charset="0"/>
                <a:cs typeface="Arial" panose="020B0604020202020204" pitchFamily="34" charset="0"/>
              </a:rPr>
              <a:t> </a:t>
            </a:r>
          </a:p>
          <a:p>
            <a:pPr marL="571500" indent="-571500" algn="just">
              <a:lnSpc>
                <a:spcPct val="150000"/>
              </a:lnSpc>
              <a:buFont typeface="Wingdings" panose="05000000000000000000" pitchFamily="2" charset="2"/>
              <a:buChar char="v"/>
            </a:pPr>
            <a:r>
              <a:rPr lang="vi-VN" sz="4000" b="1">
                <a:cs typeface="Arial" panose="020B0604020202020204" pitchFamily="34" charset="0"/>
              </a:rPr>
              <a:t>Nhấn giọng vào những từ ngữ gợi tả, gợi cảm</a:t>
            </a:r>
            <a:r>
              <a:rPr lang="vi-VN" sz="4000">
                <a:cs typeface="Arial" panose="020B0604020202020204" pitchFamily="34" charset="0"/>
              </a:rPr>
              <a:t>: cho xem hơi lâu, yêu sao yêu ghê, bắc cầu tơ nhỏ, bắc câu ngọn gió, bắc cầu lá tre, yêu cái cầu tre, yếu hơn cả,...</a:t>
            </a:r>
            <a:endParaRPr lang="en-US" sz="4000" dirty="0">
              <a:latin typeface="Arial" panose="020B0604020202020204" pitchFamily="34" charset="0"/>
              <a:cs typeface="Arial" panose="020B0604020202020204" pitchFamily="34" charset="0"/>
            </a:endParaRPr>
          </a:p>
        </p:txBody>
      </p:sp>
      <p:sp>
        <p:nvSpPr>
          <p:cNvPr id="4" name="Freeform 4"/>
          <p:cNvSpPr/>
          <p:nvPr/>
        </p:nvSpPr>
        <p:spPr>
          <a:xfrm rot="4798131">
            <a:off x="16395502" y="409213"/>
            <a:ext cx="1553696" cy="2045922"/>
          </a:xfrm>
          <a:custGeom>
            <a:avLst/>
            <a:gdLst/>
            <a:ahLst/>
            <a:cxnLst/>
            <a:rect l="l" t="t" r="r" b="b"/>
            <a:pathLst>
              <a:path w="2977619" h="4114800">
                <a:moveTo>
                  <a:pt x="0" y="0"/>
                </a:moveTo>
                <a:lnTo>
                  <a:pt x="2977618" y="0"/>
                </a:lnTo>
                <a:lnTo>
                  <a:pt x="2977618"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Freeform 9"/>
          <p:cNvSpPr/>
          <p:nvPr/>
        </p:nvSpPr>
        <p:spPr>
          <a:xfrm>
            <a:off x="16029713" y="9100079"/>
            <a:ext cx="2114188" cy="1003929"/>
          </a:xfrm>
          <a:custGeom>
            <a:avLst/>
            <a:gdLst/>
            <a:ahLst/>
            <a:cxnLst/>
            <a:rect l="l" t="t" r="r" b="b"/>
            <a:pathLst>
              <a:path w="4037498" h="2209612">
                <a:moveTo>
                  <a:pt x="0" y="0"/>
                </a:moveTo>
                <a:lnTo>
                  <a:pt x="4037498" y="0"/>
                </a:lnTo>
                <a:lnTo>
                  <a:pt x="4037498" y="2209613"/>
                </a:lnTo>
                <a:lnTo>
                  <a:pt x="0" y="220961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par>
                                <p:cTn id="11" presetID="22" presetClass="entr" presetSubtype="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25">
                                            <p:txEl>
                                              <p:pRg st="1" end="1"/>
                                            </p:txEl>
                                          </p:spTgt>
                                        </p:tgtEl>
                                        <p:attrNameLst>
                                          <p:attrName>style.visibility</p:attrName>
                                        </p:attrNameLst>
                                      </p:cBhvr>
                                      <p:to>
                                        <p:strVal val="visible"/>
                                      </p:to>
                                    </p:set>
                                    <p:animEffect transition="in" filter="wipe(left)">
                                      <p:cBhvr>
                                        <p:cTn id="2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2" name="Freeform 2"/>
          <p:cNvSpPr/>
          <p:nvPr/>
        </p:nvSpPr>
        <p:spPr>
          <a:xfrm>
            <a:off x="-166560" y="9334500"/>
            <a:ext cx="1139116" cy="1044014"/>
          </a:xfrm>
          <a:custGeom>
            <a:avLst/>
            <a:gdLst/>
            <a:ahLst/>
            <a:cxnLst/>
            <a:rect l="l" t="t" r="r" b="b"/>
            <a:pathLst>
              <a:path w="5117904" h="5043866">
                <a:moveTo>
                  <a:pt x="0" y="0"/>
                </a:moveTo>
                <a:lnTo>
                  <a:pt x="5117904" y="0"/>
                </a:lnTo>
                <a:lnTo>
                  <a:pt x="5117904" y="5043866"/>
                </a:lnTo>
                <a:lnTo>
                  <a:pt x="0" y="50438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7297400" y="1"/>
            <a:ext cx="990600" cy="800100"/>
          </a:xfrm>
          <a:custGeom>
            <a:avLst/>
            <a:gdLst/>
            <a:ahLst/>
            <a:cxnLst/>
            <a:rect l="l" t="t" r="r" b="b"/>
            <a:pathLst>
              <a:path w="2547575" h="1544467">
                <a:moveTo>
                  <a:pt x="0" y="0"/>
                </a:moveTo>
                <a:lnTo>
                  <a:pt x="2547575" y="0"/>
                </a:lnTo>
                <a:lnTo>
                  <a:pt x="2547575" y="1544467"/>
                </a:lnTo>
                <a:lnTo>
                  <a:pt x="0" y="15444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rot="302830">
            <a:off x="17137097" y="9236523"/>
            <a:ext cx="981102" cy="1100969"/>
          </a:xfrm>
          <a:custGeom>
            <a:avLst/>
            <a:gdLst/>
            <a:ahLst/>
            <a:cxnLst/>
            <a:rect l="l" t="t" r="r" b="b"/>
            <a:pathLst>
              <a:path w="4559195" h="4996378">
                <a:moveTo>
                  <a:pt x="0" y="0"/>
                </a:moveTo>
                <a:lnTo>
                  <a:pt x="4559194" y="0"/>
                </a:lnTo>
                <a:lnTo>
                  <a:pt x="4559194" y="4996377"/>
                </a:lnTo>
                <a:lnTo>
                  <a:pt x="0" y="499637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16" name="Picture 9">
            <a:extLst>
              <a:ext uri="{FF2B5EF4-FFF2-40B4-BE49-F238E27FC236}">
                <a16:creationId xmlns:a16="http://schemas.microsoft.com/office/drawing/2014/main" xmlns="" id="{816788A3-B610-E199-2D3C-B7D19EF8E45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115799" y="2955508"/>
            <a:ext cx="5297967" cy="5952772"/>
          </a:xfrm>
          <a:prstGeom prst="rect">
            <a:avLst/>
          </a:prstGeom>
        </p:spPr>
      </p:pic>
      <p:sp>
        <p:nvSpPr>
          <p:cNvPr id="17" name="Line Callout 1 (Border and Accent Bar) 3">
            <a:extLst>
              <a:ext uri="{FF2B5EF4-FFF2-40B4-BE49-F238E27FC236}">
                <a16:creationId xmlns:a16="http://schemas.microsoft.com/office/drawing/2014/main" xmlns="" id="{236F68A4-ECF8-EF6F-EDAD-5B84DB186C4C}"/>
              </a:ext>
            </a:extLst>
          </p:cNvPr>
          <p:cNvSpPr/>
          <p:nvPr/>
        </p:nvSpPr>
        <p:spPr>
          <a:xfrm>
            <a:off x="457200" y="647700"/>
            <a:ext cx="15544800" cy="1522473"/>
          </a:xfrm>
          <a:prstGeom prst="accentBorderCallout1">
            <a:avLst>
              <a:gd name="adj1" fmla="val 18750"/>
              <a:gd name="adj2" fmla="val -3127"/>
              <a:gd name="adj3" fmla="val 17954"/>
              <a:gd name="adj4" fmla="val -17509"/>
            </a:avLst>
          </a:prstGeom>
          <a:solidFill>
            <a:schemeClr val="accent2">
              <a:lumMod val="75000"/>
            </a:schemeClr>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bg1"/>
                </a:solidFill>
                <a:latin typeface="Arial" panose="020B0604020202020204" pitchFamily="34" charset="0"/>
                <a:cs typeface="Arial" panose="020B0604020202020204" pitchFamily="34" charset="0"/>
              </a:rPr>
              <a:t>Luyện đọc đúng các từ ngữ chứa tiếng dễ phát âm sai</a:t>
            </a:r>
            <a:endParaRPr lang="en-US" sz="4400" b="1" dirty="0">
              <a:solidFill>
                <a:schemeClr val="bg1"/>
              </a:solidFill>
              <a:latin typeface="Arial" panose="020B0604020202020204" pitchFamily="34" charset="0"/>
              <a:cs typeface="Arial" panose="020B0604020202020204" pitchFamily="34" charset="0"/>
            </a:endParaRPr>
          </a:p>
        </p:txBody>
      </p:sp>
      <p:sp>
        <p:nvSpPr>
          <p:cNvPr id="18" name="Cloud 17">
            <a:extLst>
              <a:ext uri="{FF2B5EF4-FFF2-40B4-BE49-F238E27FC236}">
                <a16:creationId xmlns:a16="http://schemas.microsoft.com/office/drawing/2014/main" xmlns="" id="{8E645DBA-4EB8-A2A7-596E-3E38EDF309FA}"/>
              </a:ext>
            </a:extLst>
          </p:cNvPr>
          <p:cNvSpPr/>
          <p:nvPr/>
        </p:nvSpPr>
        <p:spPr>
          <a:xfrm>
            <a:off x="972556" y="2913932"/>
            <a:ext cx="4742444" cy="3071246"/>
          </a:xfrm>
          <a:prstGeom prst="cloud">
            <a:avLst/>
          </a:prstGeom>
          <a:solidFill>
            <a:schemeClr val="bg1"/>
          </a:solidFill>
          <a:ln w="38100">
            <a:solidFill>
              <a:srgbClr val="C00000"/>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en-US" sz="4000" b="1" i="1">
                <a:solidFill>
                  <a:schemeClr val="tx1"/>
                </a:solidFill>
                <a:latin typeface="Arial" panose="020B0604020202020204" pitchFamily="34" charset="0"/>
                <a:cs typeface="Arial" panose="020B0604020202020204" pitchFamily="34" charset="0"/>
              </a:rPr>
              <a:t>dòng sông sâu</a:t>
            </a:r>
            <a:endParaRPr lang="en-US" sz="4000" b="1" i="1" dirty="0">
              <a:solidFill>
                <a:schemeClr val="tx1"/>
              </a:solidFill>
              <a:latin typeface="Arial" panose="020B0604020202020204" pitchFamily="34" charset="0"/>
              <a:cs typeface="Arial" panose="020B0604020202020204" pitchFamily="34" charset="0"/>
            </a:endParaRPr>
          </a:p>
        </p:txBody>
      </p:sp>
      <p:sp>
        <p:nvSpPr>
          <p:cNvPr id="19" name="Cloud 18">
            <a:extLst>
              <a:ext uri="{FF2B5EF4-FFF2-40B4-BE49-F238E27FC236}">
                <a16:creationId xmlns:a16="http://schemas.microsoft.com/office/drawing/2014/main" xmlns="" id="{BCD06729-59D8-ED7F-BF1B-900A553B10AB}"/>
              </a:ext>
            </a:extLst>
          </p:cNvPr>
          <p:cNvSpPr/>
          <p:nvPr/>
        </p:nvSpPr>
        <p:spPr>
          <a:xfrm>
            <a:off x="6705601" y="2913932"/>
            <a:ext cx="5251116" cy="3220168"/>
          </a:xfrm>
          <a:prstGeom prst="cloud">
            <a:avLst/>
          </a:prstGeom>
          <a:solidFill>
            <a:schemeClr val="bg1"/>
          </a:solidFill>
          <a:ln w="38100">
            <a:solidFill>
              <a:srgbClr val="C00000"/>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i="1">
                <a:solidFill>
                  <a:schemeClr val="tx1"/>
                </a:solidFill>
                <a:latin typeface="Arial" panose="020B0604020202020204" pitchFamily="34" charset="0"/>
                <a:cs typeface="Arial" panose="020B0604020202020204" pitchFamily="34" charset="0"/>
              </a:rPr>
              <a:t>sang ngòi  </a:t>
            </a:r>
            <a:endParaRPr lang="en-US" sz="4000" b="1" i="1" dirty="0">
              <a:solidFill>
                <a:schemeClr val="tx1"/>
              </a:solidFill>
              <a:latin typeface="Arial" panose="020B0604020202020204" pitchFamily="34" charset="0"/>
              <a:cs typeface="Arial" panose="020B0604020202020204" pitchFamily="34" charset="0"/>
            </a:endParaRPr>
          </a:p>
        </p:txBody>
      </p:sp>
      <p:sp>
        <p:nvSpPr>
          <p:cNvPr id="21" name="Cloud 20">
            <a:extLst>
              <a:ext uri="{FF2B5EF4-FFF2-40B4-BE49-F238E27FC236}">
                <a16:creationId xmlns:a16="http://schemas.microsoft.com/office/drawing/2014/main" xmlns="" id="{97470E38-38FE-5369-8958-7CB75EDD863E}"/>
              </a:ext>
            </a:extLst>
          </p:cNvPr>
          <p:cNvSpPr/>
          <p:nvPr/>
        </p:nvSpPr>
        <p:spPr>
          <a:xfrm>
            <a:off x="975041" y="6568054"/>
            <a:ext cx="4742444" cy="3071246"/>
          </a:xfrm>
          <a:prstGeom prst="cloud">
            <a:avLst/>
          </a:prstGeom>
          <a:solidFill>
            <a:schemeClr val="bg1"/>
          </a:solidFill>
          <a:ln w="38100">
            <a:solidFill>
              <a:srgbClr val="C00000"/>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en-US" sz="4000" b="1" i="1">
                <a:solidFill>
                  <a:schemeClr val="tx1"/>
                </a:solidFill>
                <a:latin typeface="Arial" panose="020B0604020202020204" pitchFamily="34" charset="0"/>
                <a:cs typeface="Arial" panose="020B0604020202020204" pitchFamily="34" charset="0"/>
              </a:rPr>
              <a:t>võng trên sông</a:t>
            </a:r>
            <a:endParaRPr lang="en-US" sz="4000" b="1" i="1" dirty="0">
              <a:solidFill>
                <a:schemeClr val="tx1"/>
              </a:solidFill>
              <a:latin typeface="Arial" panose="020B0604020202020204" pitchFamily="34" charset="0"/>
              <a:cs typeface="Arial" panose="020B0604020202020204" pitchFamily="34" charset="0"/>
            </a:endParaRPr>
          </a:p>
        </p:txBody>
      </p:sp>
      <p:sp>
        <p:nvSpPr>
          <p:cNvPr id="22" name="Cloud 21">
            <a:extLst>
              <a:ext uri="{FF2B5EF4-FFF2-40B4-BE49-F238E27FC236}">
                <a16:creationId xmlns:a16="http://schemas.microsoft.com/office/drawing/2014/main" xmlns="" id="{44CF6F47-6178-839E-51FE-A3EB073770A3}"/>
              </a:ext>
            </a:extLst>
          </p:cNvPr>
          <p:cNvSpPr/>
          <p:nvPr/>
        </p:nvSpPr>
        <p:spPr>
          <a:xfrm>
            <a:off x="6705601" y="6568054"/>
            <a:ext cx="5251115" cy="3220168"/>
          </a:xfrm>
          <a:prstGeom prst="cloud">
            <a:avLst/>
          </a:prstGeom>
          <a:solidFill>
            <a:schemeClr val="bg1"/>
          </a:solidFill>
          <a:ln w="38100">
            <a:solidFill>
              <a:srgbClr val="C00000"/>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i="1">
                <a:solidFill>
                  <a:schemeClr val="tx1"/>
                </a:solidFill>
                <a:latin typeface="Arial" panose="020B0604020202020204" pitchFamily="34" charset="0"/>
                <a:cs typeface="Arial" panose="020B0604020202020204" pitchFamily="34" charset="0"/>
              </a:rPr>
              <a:t>thuyền buồm</a:t>
            </a:r>
            <a:endParaRPr lang="en-US" sz="4000" b="1" i="1"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8"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0-#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 presetClass="entr" presetSubtype="4"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ppt_x"/>
                                          </p:val>
                                        </p:tav>
                                        <p:tav tm="100000">
                                          <p:val>
                                            <p:strVal val="#ppt_x"/>
                                          </p:val>
                                        </p:tav>
                                      </p:tavLst>
                                    </p:anim>
                                    <p:anim calcmode="lin" valueType="num">
                                      <p:cBhvr additive="base">
                                        <p:cTn id="3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xmlns="" id="{8D0B9CFD-7BE7-0259-4A74-D68B55BF00FD}"/>
              </a:ext>
            </a:extLst>
          </p:cNvPr>
          <p:cNvSpPr/>
          <p:nvPr/>
        </p:nvSpPr>
        <p:spPr>
          <a:xfrm>
            <a:off x="748776" y="1485900"/>
            <a:ext cx="16790447" cy="8305800"/>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5">
              <a:lumMod val="20000"/>
              <a:lumOff val="80000"/>
            </a:schemeClr>
          </a:solidFill>
          <a:ln>
            <a:noFill/>
          </a:ln>
        </p:spPr>
        <p:txBody>
          <a:bodyP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xmlns="" id="{20C9AE8B-99BD-F8B3-0731-237758B30000}"/>
              </a:ext>
            </a:extLst>
          </p:cNvPr>
          <p:cNvGrpSpPr/>
          <p:nvPr/>
        </p:nvGrpSpPr>
        <p:grpSpPr>
          <a:xfrm>
            <a:off x="4191000" y="761637"/>
            <a:ext cx="10199379" cy="1378266"/>
            <a:chOff x="4669005" y="1270945"/>
            <a:chExt cx="10199379" cy="1378266"/>
          </a:xfrm>
        </p:grpSpPr>
        <p:pic>
          <p:nvPicPr>
            <p:cNvPr id="7" name="Picture 9">
              <a:extLst>
                <a:ext uri="{FF2B5EF4-FFF2-40B4-BE49-F238E27FC236}">
                  <a16:creationId xmlns:a16="http://schemas.microsoft.com/office/drawing/2014/main" xmlns="" id="{5908BA5E-6CC9-9A90-A051-B94EDD2CE0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669005" y="1270945"/>
              <a:ext cx="10199379" cy="1378266"/>
            </a:xfrm>
            <a:prstGeom prst="rect">
              <a:avLst/>
            </a:prstGeom>
          </p:spPr>
        </p:pic>
        <p:sp>
          <p:nvSpPr>
            <p:cNvPr id="8" name="TextBox 7">
              <a:extLst>
                <a:ext uri="{FF2B5EF4-FFF2-40B4-BE49-F238E27FC236}">
                  <a16:creationId xmlns:a16="http://schemas.microsoft.com/office/drawing/2014/main" xmlns="" id="{D60C5BF3-0B11-9B09-8E47-C787C7F834EE}"/>
                </a:ext>
              </a:extLst>
            </p:cNvPr>
            <p:cNvSpPr txBox="1"/>
            <p:nvPr/>
          </p:nvSpPr>
          <p:spPr>
            <a:xfrm>
              <a:off x="5107337" y="1565930"/>
              <a:ext cx="9332551" cy="769441"/>
            </a:xfrm>
            <a:prstGeom prst="rect">
              <a:avLst/>
            </a:prstGeom>
            <a:noFill/>
          </p:spPr>
          <p:txBody>
            <a:bodyPr wrap="square" rtlCol="0">
              <a:spAutoFit/>
            </a:bodyPr>
            <a:lstStyle/>
            <a:p>
              <a:pPr algn="ctr"/>
              <a:r>
                <a:rPr lang="en-US" sz="4400" b="1">
                  <a:solidFill>
                    <a:srgbClr val="C00000"/>
                  </a:solidFill>
                  <a:latin typeface="Arial" panose="020B0604020202020204" pitchFamily="34" charset="0"/>
                  <a:cs typeface="Arial" panose="020B0604020202020204" pitchFamily="34" charset="0"/>
                </a:rPr>
                <a:t>Cách ngắt giọng một số câu thơ</a:t>
              </a:r>
              <a:endParaRPr lang="en-US" sz="4400" b="1" dirty="0">
                <a:solidFill>
                  <a:srgbClr val="C00000"/>
                </a:solidFill>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xmlns="" id="{9DC2D4EC-8D31-0C4B-8254-197583F04791}"/>
              </a:ext>
            </a:extLst>
          </p:cNvPr>
          <p:cNvSpPr txBox="1"/>
          <p:nvPr/>
        </p:nvSpPr>
        <p:spPr>
          <a:xfrm>
            <a:off x="6865228" y="2434888"/>
            <a:ext cx="9822572" cy="7006983"/>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Ngắt giọng câu thơ </a:t>
            </a:r>
            <a:r>
              <a:rPr lang="vi-VN" sz="4000">
                <a:solidFill>
                  <a:srgbClr val="FF0000"/>
                </a:solidFill>
                <a:latin typeface="Arial" panose="020B0604020202020204" pitchFamily="34" charset="0"/>
                <a:ea typeface="Calibri" panose="020F0502020204030204" pitchFamily="34" charset="0"/>
                <a:cs typeface="Arial" panose="020B0604020202020204" pitchFamily="34" charset="0"/>
              </a:rPr>
              <a:t>“Dưới cầu, thuyền chở đá, chở vôi”</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theo nhịp 2/3/2.</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Ngắt giọng khổ thơ cuối (không theo nhịp 4/4 thông thường):</a:t>
            </a:r>
          </a:p>
          <a:p>
            <a:pPr lvl="1" algn="just">
              <a:lnSpc>
                <a:spcPct val="150000"/>
              </a:lnSpc>
            </a:pPr>
            <a:r>
              <a:rPr lang="vi-VN" sz="3600" i="1">
                <a:solidFill>
                  <a:srgbClr val="000000"/>
                </a:solidFill>
                <a:latin typeface="Arial" panose="020B0604020202020204" pitchFamily="34" charset="0"/>
                <a:ea typeface="Calibri" panose="020F0502020204030204" pitchFamily="34" charset="0"/>
                <a:cs typeface="Arial" panose="020B0604020202020204" pitchFamily="34" charset="0"/>
              </a:rPr>
              <a:t>Yêu hơn cả cầu ao</a:t>
            </a:r>
            <a:r>
              <a:rPr lang="vi-VN" sz="3600" b="1"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3600" i="1">
                <a:solidFill>
                  <a:srgbClr val="000000"/>
                </a:solidFill>
                <a:latin typeface="Arial" panose="020B0604020202020204" pitchFamily="34" charset="0"/>
                <a:ea typeface="Calibri" panose="020F0502020204030204" pitchFamily="34" charset="0"/>
                <a:cs typeface="Arial" panose="020B0604020202020204" pitchFamily="34" charset="0"/>
              </a:rPr>
              <a:t>mẹ thường đãi đỗ</a:t>
            </a:r>
          </a:p>
          <a:p>
            <a:pPr lvl="1" algn="just">
              <a:lnSpc>
                <a:spcPct val="150000"/>
              </a:lnSpc>
            </a:pPr>
            <a:r>
              <a:rPr lang="vi-VN" sz="3600" i="1">
                <a:solidFill>
                  <a:srgbClr val="000000"/>
                </a:solidFill>
                <a:latin typeface="Arial" panose="020B0604020202020204" pitchFamily="34" charset="0"/>
                <a:ea typeface="Calibri" panose="020F0502020204030204" pitchFamily="34" charset="0"/>
                <a:cs typeface="Arial" panose="020B0604020202020204" pitchFamily="34" charset="0"/>
              </a:rPr>
              <a:t>Là cái cầu này</a:t>
            </a:r>
            <a:r>
              <a:rPr lang="vi-VN" sz="3600" b="1" i="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3600" i="1">
                <a:solidFill>
                  <a:srgbClr val="000000"/>
                </a:solidFill>
                <a:latin typeface="Arial" panose="020B0604020202020204" pitchFamily="34" charset="0"/>
                <a:ea typeface="Calibri" panose="020F0502020204030204" pitchFamily="34" charset="0"/>
                <a:cs typeface="Arial" panose="020B0604020202020204" pitchFamily="34" charset="0"/>
              </a:rPr>
              <a:t> ảnh chụp xa xa</a:t>
            </a:r>
          </a:p>
          <a:p>
            <a:pPr lvl="1" algn="just">
              <a:lnSpc>
                <a:spcPct val="150000"/>
              </a:lnSpc>
            </a:pPr>
            <a:r>
              <a:rPr lang="vi-VN" sz="3600" i="1">
                <a:solidFill>
                  <a:srgbClr val="000000"/>
                </a:solidFill>
                <a:latin typeface="Arial" panose="020B0604020202020204" pitchFamily="34" charset="0"/>
                <a:ea typeface="Calibri" panose="020F0502020204030204" pitchFamily="34" charset="0"/>
                <a:cs typeface="Arial" panose="020B0604020202020204" pitchFamily="34" charset="0"/>
              </a:rPr>
              <a:t>Mẹ bảo:</a:t>
            </a:r>
            <a:r>
              <a:rPr lang="vi-VN" sz="3600" b="1" i="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3600" i="1">
                <a:solidFill>
                  <a:srgbClr val="000000"/>
                </a:solidFill>
                <a:latin typeface="Arial" panose="020B0604020202020204" pitchFamily="34" charset="0"/>
                <a:ea typeface="Calibri" panose="020F0502020204030204" pitchFamily="34" charset="0"/>
                <a:cs typeface="Arial" panose="020B0604020202020204" pitchFamily="34" charset="0"/>
              </a:rPr>
              <a:t> cầu Hàm Rồng</a:t>
            </a:r>
            <a:r>
              <a:rPr lang="vi-VN" sz="3600" b="1" i="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3600" i="1">
                <a:solidFill>
                  <a:srgbClr val="000000"/>
                </a:solidFill>
                <a:latin typeface="Arial" panose="020B0604020202020204" pitchFamily="34" charset="0"/>
                <a:ea typeface="Calibri" panose="020F0502020204030204" pitchFamily="34" charset="0"/>
                <a:cs typeface="Arial" panose="020B0604020202020204" pitchFamily="34" charset="0"/>
              </a:rPr>
              <a:t> sông Mã</a:t>
            </a:r>
          </a:p>
          <a:p>
            <a:pPr lvl="1" algn="just">
              <a:lnSpc>
                <a:spcPct val="150000"/>
              </a:lnSpc>
            </a:pPr>
            <a:r>
              <a:rPr lang="vi-VN" sz="3600" i="1">
                <a:solidFill>
                  <a:srgbClr val="000000"/>
                </a:solidFill>
                <a:latin typeface="Arial" panose="020B0604020202020204" pitchFamily="34" charset="0"/>
                <a:ea typeface="Calibri" panose="020F0502020204030204" pitchFamily="34" charset="0"/>
                <a:cs typeface="Arial" panose="020B0604020202020204" pitchFamily="34" charset="0"/>
              </a:rPr>
              <a:t>Con cứ gọi</a:t>
            </a:r>
            <a:r>
              <a:rPr lang="vi-VN" sz="3600" b="1"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3600" i="1">
                <a:solidFill>
                  <a:srgbClr val="000000"/>
                </a:solidFill>
                <a:latin typeface="Arial" panose="020B0604020202020204" pitchFamily="34" charset="0"/>
                <a:ea typeface="Calibri" panose="020F0502020204030204" pitchFamily="34" charset="0"/>
                <a:cs typeface="Arial" panose="020B0604020202020204" pitchFamily="34" charset="0"/>
              </a:rPr>
              <a:t>cái câu của cha.</a:t>
            </a:r>
          </a:p>
        </p:txBody>
      </p:sp>
      <p:sp>
        <p:nvSpPr>
          <p:cNvPr id="6" name="Freeform 6"/>
          <p:cNvSpPr/>
          <p:nvPr/>
        </p:nvSpPr>
        <p:spPr>
          <a:xfrm>
            <a:off x="123909" y="9009357"/>
            <a:ext cx="1194128" cy="1266758"/>
          </a:xfrm>
          <a:custGeom>
            <a:avLst/>
            <a:gdLst/>
            <a:ahLst/>
            <a:cxnLst/>
            <a:rect l="l" t="t" r="r" b="b"/>
            <a:pathLst>
              <a:path w="1997260" h="2068725">
                <a:moveTo>
                  <a:pt x="0" y="0"/>
                </a:moveTo>
                <a:lnTo>
                  <a:pt x="1997260" y="0"/>
                </a:lnTo>
                <a:lnTo>
                  <a:pt x="1997260" y="2068726"/>
                </a:lnTo>
                <a:lnTo>
                  <a:pt x="0" y="20687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2"/>
          <p:cNvSpPr/>
          <p:nvPr/>
        </p:nvSpPr>
        <p:spPr>
          <a:xfrm>
            <a:off x="320204" y="797127"/>
            <a:ext cx="1404477" cy="1307286"/>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4"/>
          <p:cNvSpPr/>
          <p:nvPr/>
        </p:nvSpPr>
        <p:spPr>
          <a:xfrm rot="2912961">
            <a:off x="15949005" y="897309"/>
            <a:ext cx="2326187" cy="992125"/>
          </a:xfrm>
          <a:custGeom>
            <a:avLst/>
            <a:gdLst/>
            <a:ahLst/>
            <a:cxnLst/>
            <a:rect l="l" t="t" r="r" b="b"/>
            <a:pathLst>
              <a:path w="6694456" h="2190913">
                <a:moveTo>
                  <a:pt x="0" y="0"/>
                </a:moveTo>
                <a:lnTo>
                  <a:pt x="6694456" y="0"/>
                </a:lnTo>
                <a:lnTo>
                  <a:pt x="6694456" y="2190913"/>
                </a:lnTo>
                <a:lnTo>
                  <a:pt x="0" y="219091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xmlns="" id="{ED2EA17E-3C48-EC40-2D16-DB88B569FE44}"/>
              </a:ext>
            </a:extLst>
          </p:cNvPr>
          <p:cNvGrpSpPr/>
          <p:nvPr/>
        </p:nvGrpSpPr>
        <p:grpSpPr>
          <a:xfrm>
            <a:off x="1600200" y="3711818"/>
            <a:ext cx="4658507" cy="3853963"/>
            <a:chOff x="1724681" y="3711818"/>
            <a:chExt cx="4658507" cy="3853963"/>
          </a:xfrm>
        </p:grpSpPr>
        <p:grpSp>
          <p:nvGrpSpPr>
            <p:cNvPr id="19" name="Group 8">
              <a:extLst>
                <a:ext uri="{FF2B5EF4-FFF2-40B4-BE49-F238E27FC236}">
                  <a16:creationId xmlns:a16="http://schemas.microsoft.com/office/drawing/2014/main" xmlns="" id="{53EADE53-0CA8-118F-C339-3DCA47C66E2F}"/>
                </a:ext>
              </a:extLst>
            </p:cNvPr>
            <p:cNvGrpSpPr/>
            <p:nvPr/>
          </p:nvGrpSpPr>
          <p:grpSpPr>
            <a:xfrm>
              <a:off x="1724681" y="3711818"/>
              <a:ext cx="4658507" cy="3853963"/>
              <a:chOff x="0" y="0"/>
              <a:chExt cx="1100661" cy="893945"/>
            </a:xfrm>
          </p:grpSpPr>
          <p:sp>
            <p:nvSpPr>
              <p:cNvPr id="22" name="Freeform 9">
                <a:extLst>
                  <a:ext uri="{FF2B5EF4-FFF2-40B4-BE49-F238E27FC236}">
                    <a16:creationId xmlns:a16="http://schemas.microsoft.com/office/drawing/2014/main" xmlns="" id="{7D503DFA-1089-677F-DCCA-2A3686AB0435}"/>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23" name="TextBox 10">
                <a:extLst>
                  <a:ext uri="{FF2B5EF4-FFF2-40B4-BE49-F238E27FC236}">
                    <a16:creationId xmlns:a16="http://schemas.microsoft.com/office/drawing/2014/main" xmlns="" id="{10C77C18-C92F-E38D-53D9-9683826F5101}"/>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24" name="Picture 23" descr="A picture containing vector graphics&#10;&#10;Description automatically generated">
              <a:extLst>
                <a:ext uri="{FF2B5EF4-FFF2-40B4-BE49-F238E27FC236}">
                  <a16:creationId xmlns:a16="http://schemas.microsoft.com/office/drawing/2014/main" xmlns="" id="{29114976-7F67-730A-834C-049E4C5D345C}"/>
                </a:ext>
              </a:extLst>
            </p:cNvPr>
            <p:cNvPicPr>
              <a:picLocks noChangeAspect="1"/>
            </p:cNvPicPr>
            <p:nvPr/>
          </p:nvPicPr>
          <p:blipFill rotWithShape="1">
            <a:blip r:embed="rId10">
              <a:extLst>
                <a:ext uri="{28A0092B-C50C-407E-A947-70E740481C1C}">
                  <a14:useLocalDpi xmlns:a14="http://schemas.microsoft.com/office/drawing/2010/main" val="0"/>
                </a:ext>
              </a:extLst>
            </a:blip>
            <a:srcRect l="5596" r="11864"/>
            <a:stretch/>
          </p:blipFill>
          <p:spPr>
            <a:xfrm>
              <a:off x="2454693" y="3805732"/>
              <a:ext cx="2959138" cy="3585134"/>
            </a:xfrm>
            <a:prstGeom prst="rect">
              <a:avLst/>
            </a:prstGeom>
          </p:spPr>
        </p:pic>
      </p:grpSp>
    </p:spTree>
    <p:extLst>
      <p:ext uri="{BB962C8B-B14F-4D97-AF65-F5344CB8AC3E}">
        <p14:creationId xmlns:p14="http://schemas.microsoft.com/office/powerpoint/2010/main" val="1623180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wipe(left)">
                                      <p:cBhvr>
                                        <p:cTn id="18" dur="500"/>
                                        <p:tgtEl>
                                          <p:spTgt spid="9">
                                            <p:txEl>
                                              <p:pRg st="0" end="0"/>
                                            </p:txEl>
                                          </p:spTgt>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500"/>
                                        <p:tgtEl>
                                          <p:spTgt spid="9">
                                            <p:txEl>
                                              <p:pRg st="1" end="1"/>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wipe(left)">
                                      <p:cBhvr>
                                        <p:cTn id="25" dur="500"/>
                                        <p:tgtEl>
                                          <p:spTgt spid="9">
                                            <p:txEl>
                                              <p:pRg st="2" end="2"/>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wipe(left)">
                                      <p:cBhvr>
                                        <p:cTn id="28" dur="500"/>
                                        <p:tgtEl>
                                          <p:spTgt spid="9">
                                            <p:txEl>
                                              <p:pRg st="3" end="3"/>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Effect transition="in" filter="wipe(left)">
                                      <p:cBhvr>
                                        <p:cTn id="31" dur="500"/>
                                        <p:tgtEl>
                                          <p:spTgt spid="9">
                                            <p:txEl>
                                              <p:pRg st="4" end="4"/>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9">
                                            <p:txEl>
                                              <p:pRg st="5" end="5"/>
                                            </p:txEl>
                                          </p:spTgt>
                                        </p:tgtEl>
                                        <p:attrNameLst>
                                          <p:attrName>style.visibility</p:attrName>
                                        </p:attrNameLst>
                                      </p:cBhvr>
                                      <p:to>
                                        <p:strVal val="visible"/>
                                      </p:to>
                                    </p:set>
                                    <p:animEffect transition="in" filter="wipe(left)">
                                      <p:cBhvr>
                                        <p:cTn id="34"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2" name="Freeform 2"/>
          <p:cNvSpPr/>
          <p:nvPr/>
        </p:nvSpPr>
        <p:spPr>
          <a:xfrm rot="-6563637">
            <a:off x="17130881" y="-158519"/>
            <a:ext cx="1139077" cy="1779721"/>
          </a:xfrm>
          <a:custGeom>
            <a:avLst/>
            <a:gdLst/>
            <a:ahLst/>
            <a:cxnLst/>
            <a:rect l="l" t="t" r="r" b="b"/>
            <a:pathLst>
              <a:path w="6163410" h="7076984">
                <a:moveTo>
                  <a:pt x="0" y="0"/>
                </a:moveTo>
                <a:lnTo>
                  <a:pt x="6163409" y="0"/>
                </a:lnTo>
                <a:lnTo>
                  <a:pt x="6163409" y="7076984"/>
                </a:lnTo>
                <a:lnTo>
                  <a:pt x="0" y="707698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xmlns="" id="{105CA199-BCB7-671C-A5CB-0560CAB5E09D}"/>
              </a:ext>
            </a:extLst>
          </p:cNvPr>
          <p:cNvGrpSpPr/>
          <p:nvPr/>
        </p:nvGrpSpPr>
        <p:grpSpPr>
          <a:xfrm>
            <a:off x="10120936" y="3104608"/>
            <a:ext cx="6717335" cy="4267199"/>
            <a:chOff x="10120938" y="3238502"/>
            <a:chExt cx="6717335" cy="4267199"/>
          </a:xfrm>
        </p:grpSpPr>
        <p:grpSp>
          <p:nvGrpSpPr>
            <p:cNvPr id="9" name="Group 8">
              <a:extLst>
                <a:ext uri="{FF2B5EF4-FFF2-40B4-BE49-F238E27FC236}">
                  <a16:creationId xmlns:a16="http://schemas.microsoft.com/office/drawing/2014/main" xmlns="" id="{FF239231-6810-DC80-2662-C5AEF2931E7E}"/>
                </a:ext>
              </a:extLst>
            </p:cNvPr>
            <p:cNvGrpSpPr/>
            <p:nvPr/>
          </p:nvGrpSpPr>
          <p:grpSpPr>
            <a:xfrm rot="5400000">
              <a:off x="11346006" y="2013434"/>
              <a:ext cx="4267199" cy="6717335"/>
              <a:chOff x="211325" y="-6508"/>
              <a:chExt cx="2680984" cy="4220350"/>
            </a:xfrm>
          </p:grpSpPr>
          <p:sp>
            <p:nvSpPr>
              <p:cNvPr id="11" name="Freeform 12">
                <a:extLst>
                  <a:ext uri="{FF2B5EF4-FFF2-40B4-BE49-F238E27FC236}">
                    <a16:creationId xmlns:a16="http://schemas.microsoft.com/office/drawing/2014/main" xmlns="" id="{30464472-FA8A-25CD-42C0-D020213008F3}"/>
                  </a:ext>
                </a:extLst>
              </p:cNvPr>
              <p:cNvSpPr/>
              <p:nvPr/>
            </p:nvSpPr>
            <p:spPr>
              <a:xfrm>
                <a:off x="211325" y="-6508"/>
                <a:ext cx="2680984" cy="4220350"/>
              </a:xfrm>
              <a:custGeom>
                <a:avLst/>
                <a:gdLst/>
                <a:ahLst/>
                <a:cxnLst/>
                <a:rect l="l" t="t" r="r" b="b"/>
                <a:pathLst>
                  <a:path w="3257425" h="4220350">
                    <a:moveTo>
                      <a:pt x="63030" y="3626797"/>
                    </a:moveTo>
                    <a:cubicBezTo>
                      <a:pt x="63030" y="3626797"/>
                      <a:pt x="0" y="3380233"/>
                      <a:pt x="10218" y="1214762"/>
                    </a:cubicBezTo>
                    <a:cubicBezTo>
                      <a:pt x="18651" y="990971"/>
                      <a:pt x="65033" y="645332"/>
                      <a:pt x="65033" y="645332"/>
                    </a:cubicBezTo>
                    <a:cubicBezTo>
                      <a:pt x="82233" y="502466"/>
                      <a:pt x="56685" y="337866"/>
                      <a:pt x="181385" y="223925"/>
                    </a:cubicBezTo>
                    <a:cubicBezTo>
                      <a:pt x="346794" y="72788"/>
                      <a:pt x="621643" y="0"/>
                      <a:pt x="2364352" y="6965"/>
                    </a:cubicBezTo>
                    <a:lnTo>
                      <a:pt x="2364353" y="6965"/>
                    </a:lnTo>
                    <a:cubicBezTo>
                      <a:pt x="2581100" y="16819"/>
                      <a:pt x="2785415" y="36481"/>
                      <a:pt x="2919603" y="101690"/>
                    </a:cubicBezTo>
                    <a:cubicBezTo>
                      <a:pt x="3175649" y="226120"/>
                      <a:pt x="3257425" y="459160"/>
                      <a:pt x="3251937" y="704684"/>
                    </a:cubicBezTo>
                    <a:cubicBezTo>
                      <a:pt x="3251937" y="704684"/>
                      <a:pt x="3208649" y="1013073"/>
                      <a:pt x="3216082" y="1248607"/>
                    </a:cubicBezTo>
                    <a:cubicBezTo>
                      <a:pt x="3223206" y="3368598"/>
                      <a:pt x="3230362" y="3564201"/>
                      <a:pt x="3230362" y="3564201"/>
                    </a:cubicBezTo>
                    <a:cubicBezTo>
                      <a:pt x="3213681" y="3779933"/>
                      <a:pt x="3099037" y="3990545"/>
                      <a:pt x="2902167" y="4102169"/>
                    </a:cubicBezTo>
                    <a:cubicBezTo>
                      <a:pt x="2751816" y="4187418"/>
                      <a:pt x="2553785" y="4202516"/>
                      <a:pt x="2021784" y="4191774"/>
                    </a:cubicBezTo>
                    <a:lnTo>
                      <a:pt x="2021765" y="4191774"/>
                    </a:lnTo>
                    <a:cubicBezTo>
                      <a:pt x="645952" y="4186497"/>
                      <a:pt x="384604" y="4220350"/>
                      <a:pt x="254278" y="4111193"/>
                    </a:cubicBezTo>
                    <a:cubicBezTo>
                      <a:pt x="145767" y="4020307"/>
                      <a:pt x="81795" y="3826996"/>
                      <a:pt x="63030" y="3626797"/>
                    </a:cubicBezTo>
                    <a:close/>
                  </a:path>
                </a:pathLst>
              </a:custGeom>
              <a:solidFill>
                <a:schemeClr val="accent5">
                  <a:lumMod val="20000"/>
                  <a:lumOff val="80000"/>
                </a:schemeClr>
              </a:solidFill>
            </p:spPr>
            <p:txBody>
              <a:bodyPr/>
              <a:lstStyle/>
              <a:p>
                <a:endParaRPr lang="en-US"/>
              </a:p>
            </p:txBody>
          </p:sp>
        </p:grpSp>
        <p:sp>
          <p:nvSpPr>
            <p:cNvPr id="10" name="TextBox 9">
              <a:extLst>
                <a:ext uri="{FF2B5EF4-FFF2-40B4-BE49-F238E27FC236}">
                  <a16:creationId xmlns:a16="http://schemas.microsoft.com/office/drawing/2014/main" xmlns="" id="{2606EB8C-6D26-5285-79D1-A7DFBCBEFC81}"/>
                </a:ext>
              </a:extLst>
            </p:cNvPr>
            <p:cNvSpPr txBox="1"/>
            <p:nvPr/>
          </p:nvSpPr>
          <p:spPr>
            <a:xfrm>
              <a:off x="10724913" y="4324472"/>
              <a:ext cx="5509383" cy="1905843"/>
            </a:xfrm>
            <a:prstGeom prst="rect">
              <a:avLst/>
            </a:prstGeom>
          </p:spPr>
          <p:txBody>
            <a:bodyPr wrap="square" lIns="0" tIns="0" rIns="0" bIns="0" rtlCol="0" anchor="t">
              <a:spAutoFit/>
            </a:bodyPr>
            <a:lstStyle/>
            <a:p>
              <a:pPr algn="ctr">
                <a:lnSpc>
                  <a:spcPct val="150000"/>
                </a:lnSpc>
                <a:spcBef>
                  <a:spcPct val="0"/>
                </a:spcBef>
              </a:pPr>
              <a:r>
                <a:rPr lang="en-US" sz="4400" b="1" spc="84">
                  <a:solidFill>
                    <a:schemeClr val="tx2">
                      <a:lumMod val="50000"/>
                    </a:schemeClr>
                  </a:solidFill>
                  <a:latin typeface="Arial" panose="020B0604020202020204" pitchFamily="34" charset="0"/>
                  <a:cs typeface="Arial" panose="020B0604020202020204" pitchFamily="34" charset="0"/>
                </a:rPr>
                <a:t>Các em hoàn thành những yêu cầu sau</a:t>
              </a:r>
              <a:endParaRPr lang="en-US" sz="4400" b="1" spc="84" dirty="0">
                <a:solidFill>
                  <a:schemeClr val="tx2">
                    <a:lumMod val="50000"/>
                  </a:schemeClr>
                </a:solidFill>
                <a:latin typeface="Arial" panose="020B0604020202020204" pitchFamily="34" charset="0"/>
                <a:cs typeface="Arial" panose="020B0604020202020204" pitchFamily="34" charset="0"/>
              </a:endParaRPr>
            </a:p>
          </p:txBody>
        </p:sp>
      </p:grpSp>
      <p:pic>
        <p:nvPicPr>
          <p:cNvPr id="12" name="Picture 15">
            <a:extLst>
              <a:ext uri="{FF2B5EF4-FFF2-40B4-BE49-F238E27FC236}">
                <a16:creationId xmlns:a16="http://schemas.microsoft.com/office/drawing/2014/main" xmlns="" id="{4B669258-AA38-E7E2-FA69-3060AFD6036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941001" y="1641012"/>
            <a:ext cx="2348622" cy="2552850"/>
          </a:xfrm>
          <a:prstGeom prst="rect">
            <a:avLst/>
          </a:prstGeom>
        </p:spPr>
      </p:pic>
      <p:grpSp>
        <p:nvGrpSpPr>
          <p:cNvPr id="49" name="Group 48">
            <a:extLst>
              <a:ext uri="{FF2B5EF4-FFF2-40B4-BE49-F238E27FC236}">
                <a16:creationId xmlns:a16="http://schemas.microsoft.com/office/drawing/2014/main" xmlns="" id="{79E3AA41-EE2B-5603-13CA-A260790D49B8}"/>
              </a:ext>
            </a:extLst>
          </p:cNvPr>
          <p:cNvGrpSpPr/>
          <p:nvPr/>
        </p:nvGrpSpPr>
        <p:grpSpPr>
          <a:xfrm>
            <a:off x="1101985" y="532317"/>
            <a:ext cx="8281308" cy="4705891"/>
            <a:chOff x="1101985" y="532317"/>
            <a:chExt cx="8281308" cy="4705891"/>
          </a:xfrm>
        </p:grpSpPr>
        <p:grpSp>
          <p:nvGrpSpPr>
            <p:cNvPr id="50" name="Group 49">
              <a:extLst>
                <a:ext uri="{FF2B5EF4-FFF2-40B4-BE49-F238E27FC236}">
                  <a16:creationId xmlns:a16="http://schemas.microsoft.com/office/drawing/2014/main" xmlns="" id="{BFE16AF5-8FDA-0082-DC27-F5B96FE1C5CB}"/>
                </a:ext>
              </a:extLst>
            </p:cNvPr>
            <p:cNvGrpSpPr/>
            <p:nvPr/>
          </p:nvGrpSpPr>
          <p:grpSpPr>
            <a:xfrm>
              <a:off x="1101985" y="971009"/>
              <a:ext cx="8115300" cy="4267199"/>
              <a:chOff x="1028700" y="5338043"/>
              <a:chExt cx="8115300" cy="4267199"/>
            </a:xfrm>
          </p:grpSpPr>
          <p:grpSp>
            <p:nvGrpSpPr>
              <p:cNvPr id="52" name="Group 51">
                <a:extLst>
                  <a:ext uri="{FF2B5EF4-FFF2-40B4-BE49-F238E27FC236}">
                    <a16:creationId xmlns:a16="http://schemas.microsoft.com/office/drawing/2014/main" xmlns="" id="{6DC587C3-66A8-38B1-29DC-0AD3B1A9F588}"/>
                  </a:ext>
                </a:extLst>
              </p:cNvPr>
              <p:cNvGrpSpPr/>
              <p:nvPr/>
            </p:nvGrpSpPr>
            <p:grpSpPr>
              <a:xfrm>
                <a:off x="1028700" y="5338043"/>
                <a:ext cx="8115300" cy="4267199"/>
                <a:chOff x="1028700" y="5338044"/>
                <a:chExt cx="8115300" cy="3920256"/>
              </a:xfrm>
            </p:grpSpPr>
            <p:grpSp>
              <p:nvGrpSpPr>
                <p:cNvPr id="54" name="Group 3">
                  <a:extLst>
                    <a:ext uri="{FF2B5EF4-FFF2-40B4-BE49-F238E27FC236}">
                      <a16:creationId xmlns:a16="http://schemas.microsoft.com/office/drawing/2014/main" xmlns="" id="{439FFB49-EE19-B485-CBC5-CB78189399B9}"/>
                    </a:ext>
                  </a:extLst>
                </p:cNvPr>
                <p:cNvGrpSpPr/>
                <p:nvPr/>
              </p:nvGrpSpPr>
              <p:grpSpPr>
                <a:xfrm>
                  <a:off x="1028700" y="5483087"/>
                  <a:ext cx="7973720" cy="3775213"/>
                  <a:chOff x="0" y="0"/>
                  <a:chExt cx="10805670" cy="5116019"/>
                </a:xfrm>
              </p:grpSpPr>
              <p:sp>
                <p:nvSpPr>
                  <p:cNvPr id="57" name="Freeform 4">
                    <a:extLst>
                      <a:ext uri="{FF2B5EF4-FFF2-40B4-BE49-F238E27FC236}">
                        <a16:creationId xmlns:a16="http://schemas.microsoft.com/office/drawing/2014/main" xmlns="" id="{73E78DCB-6552-68EA-B72C-7602D09AFA35}"/>
                      </a:ext>
                    </a:extLst>
                  </p:cNvPr>
                  <p:cNvSpPr/>
                  <p:nvPr/>
                </p:nvSpPr>
                <p:spPr>
                  <a:xfrm>
                    <a:off x="-4213" y="0"/>
                    <a:ext cx="10809882" cy="5116019"/>
                  </a:xfrm>
                  <a:custGeom>
                    <a:avLst/>
                    <a:gdLst/>
                    <a:ahLst/>
                    <a:cxnLst/>
                    <a:rect l="l" t="t" r="r" b="b"/>
                    <a:pathLst>
                      <a:path w="10809882" h="5116019">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10440"/>
                          <a:pt x="10800735" y="4353435"/>
                        </a:cubicBezTo>
                        <a:cubicBezTo>
                          <a:pt x="10800735" y="4567594"/>
                          <a:pt x="10809883" y="4866773"/>
                          <a:pt x="10809883" y="4866773"/>
                        </a:cubicBezTo>
                        <a:cubicBezTo>
                          <a:pt x="10809883" y="4995442"/>
                          <a:pt x="10805713" y="5116019"/>
                          <a:pt x="10552875" y="5107885"/>
                        </a:cubicBezTo>
                        <a:cubicBezTo>
                          <a:pt x="10552875" y="5107885"/>
                          <a:pt x="10176403" y="5087586"/>
                          <a:pt x="9081481" y="5095185"/>
                        </a:cubicBezTo>
                        <a:cubicBezTo>
                          <a:pt x="2545013" y="5103319"/>
                          <a:pt x="304023" y="5116019"/>
                          <a:pt x="304023" y="5116019"/>
                        </a:cubicBezTo>
                        <a:cubicBezTo>
                          <a:pt x="132548" y="5116019"/>
                          <a:pt x="4213" y="5014950"/>
                          <a:pt x="8532" y="4812403"/>
                        </a:cubicBezTo>
                        <a:cubicBezTo>
                          <a:pt x="8532" y="4812403"/>
                          <a:pt x="9630" y="4313862"/>
                          <a:pt x="4815" y="1388604"/>
                        </a:cubicBezTo>
                        <a:cubicBezTo>
                          <a:pt x="0" y="663668"/>
                          <a:pt x="25592" y="330596"/>
                          <a:pt x="25592" y="330596"/>
                        </a:cubicBezTo>
                        <a:cubicBezTo>
                          <a:pt x="27224" y="150571"/>
                          <a:pt x="143504" y="16918"/>
                          <a:pt x="278431" y="16918"/>
                        </a:cubicBezTo>
                        <a:close/>
                      </a:path>
                    </a:pathLst>
                  </a:custGeom>
                  <a:solidFill>
                    <a:schemeClr val="bg1"/>
                  </a:solidFill>
                </p:spPr>
                <p:txBody>
                  <a:bodyPr/>
                  <a:lstStyle/>
                  <a:p>
                    <a:endParaRPr lang="en-US"/>
                  </a:p>
                </p:txBody>
              </p:sp>
            </p:grpSp>
            <p:grpSp>
              <p:nvGrpSpPr>
                <p:cNvPr id="55" name="Group 7">
                  <a:extLst>
                    <a:ext uri="{FF2B5EF4-FFF2-40B4-BE49-F238E27FC236}">
                      <a16:creationId xmlns:a16="http://schemas.microsoft.com/office/drawing/2014/main" xmlns="" id="{7857683F-CF8A-A0B3-C011-76F25187AFEC}"/>
                    </a:ext>
                  </a:extLst>
                </p:cNvPr>
                <p:cNvGrpSpPr/>
                <p:nvPr/>
              </p:nvGrpSpPr>
              <p:grpSpPr>
                <a:xfrm>
                  <a:off x="1178371" y="5338044"/>
                  <a:ext cx="7965629" cy="3758427"/>
                  <a:chOff x="0" y="0"/>
                  <a:chExt cx="10821129" cy="5105739"/>
                </a:xfrm>
              </p:grpSpPr>
              <p:sp>
                <p:nvSpPr>
                  <p:cNvPr id="56" name="Freeform 8">
                    <a:extLst>
                      <a:ext uri="{FF2B5EF4-FFF2-40B4-BE49-F238E27FC236}">
                        <a16:creationId xmlns:a16="http://schemas.microsoft.com/office/drawing/2014/main" xmlns="" id="{2BA32D64-497B-AD7E-0631-1512CED5E578}"/>
                      </a:ext>
                    </a:extLst>
                  </p:cNvPr>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rgbClr val="FDF0CF"/>
                  </a:solidFill>
                </p:spPr>
                <p:txBody>
                  <a:bodyPr/>
                  <a:lstStyle/>
                  <a:p>
                    <a:endParaRPr lang="en-US"/>
                  </a:p>
                </p:txBody>
              </p:sp>
            </p:grpSp>
          </p:grpSp>
          <p:sp>
            <p:nvSpPr>
              <p:cNvPr id="53" name="TextBox 52">
                <a:extLst>
                  <a:ext uri="{FF2B5EF4-FFF2-40B4-BE49-F238E27FC236}">
                    <a16:creationId xmlns:a16="http://schemas.microsoft.com/office/drawing/2014/main" xmlns="" id="{CCC3D267-C974-9EC8-CB03-BE3665A55060}"/>
                  </a:ext>
                </a:extLst>
              </p:cNvPr>
              <p:cNvSpPr txBox="1"/>
              <p:nvPr/>
            </p:nvSpPr>
            <p:spPr>
              <a:xfrm>
                <a:off x="1554966" y="6097515"/>
                <a:ext cx="6918078" cy="2748253"/>
              </a:xfrm>
              <a:prstGeom prst="rect">
                <a:avLst/>
              </a:prstGeom>
              <a:noFill/>
            </p:spPr>
            <p:txBody>
              <a:bodyPr wrap="square">
                <a:spAutoFit/>
              </a:bodyPr>
              <a:lstStyle/>
              <a:p>
                <a:pPr algn="just">
                  <a:lnSpc>
                    <a:spcPct val="150000"/>
                  </a:lnSpc>
                </a:pP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Làm việc </a:t>
                </a: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nhóm (4 HS): </a:t>
                </a:r>
                <a:r>
                  <a:rPr lang="vi-VN" sz="4000">
                    <a:latin typeface="Arial" panose="020B0604020202020204" pitchFamily="34" charset="0"/>
                    <a:ea typeface="Calibri" panose="020F0502020204030204" pitchFamily="34" charset="0"/>
                    <a:cs typeface="Arial" panose="020B0604020202020204" pitchFamily="34" charset="0"/>
                  </a:rPr>
                  <a:t>Mỗi </a:t>
                </a:r>
                <a:r>
                  <a:rPr lang="en-US" sz="4000">
                    <a:latin typeface="Arial" panose="020B0604020202020204" pitchFamily="34" charset="0"/>
                    <a:ea typeface="Calibri" panose="020F0502020204030204" pitchFamily="34" charset="0"/>
                    <a:cs typeface="Arial" panose="020B0604020202020204" pitchFamily="34" charset="0"/>
                  </a:rPr>
                  <a:t>thành viên trong nhóm </a:t>
                </a:r>
                <a:r>
                  <a:rPr lang="vi-VN" sz="4000">
                    <a:latin typeface="Arial" panose="020B0604020202020204" pitchFamily="34" charset="0"/>
                    <a:ea typeface="Calibri" panose="020F0502020204030204" pitchFamily="34" charset="0"/>
                    <a:cs typeface="Arial" panose="020B0604020202020204" pitchFamily="34" charset="0"/>
                  </a:rPr>
                  <a:t>đọc nối tiếp các khổ đến hết bài. </a:t>
                </a:r>
                <a:endParaRPr lang="en-US" sz="4000" dirty="0">
                  <a:latin typeface="Arial" panose="020B0604020202020204" pitchFamily="34" charset="0"/>
                  <a:cs typeface="Arial" panose="020B0604020202020204" pitchFamily="34" charset="0"/>
                </a:endParaRPr>
              </a:p>
            </p:txBody>
          </p:sp>
        </p:grpSp>
        <p:pic>
          <p:nvPicPr>
            <p:cNvPr id="51" name="Picture 9">
              <a:extLst>
                <a:ext uri="{FF2B5EF4-FFF2-40B4-BE49-F238E27FC236}">
                  <a16:creationId xmlns:a16="http://schemas.microsoft.com/office/drawing/2014/main" xmlns="" id="{BD7689B0-0D5C-97C0-0FBA-6B473955EF9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736438" y="532317"/>
              <a:ext cx="646855" cy="869853"/>
            </a:xfrm>
            <a:prstGeom prst="rect">
              <a:avLst/>
            </a:prstGeom>
          </p:spPr>
        </p:pic>
      </p:grpSp>
      <p:grpSp>
        <p:nvGrpSpPr>
          <p:cNvPr id="58" name="Group 57">
            <a:extLst>
              <a:ext uri="{FF2B5EF4-FFF2-40B4-BE49-F238E27FC236}">
                <a16:creationId xmlns:a16="http://schemas.microsoft.com/office/drawing/2014/main" xmlns="" id="{45C62FAC-D7FC-67EC-59CD-8179254DD2C2}"/>
              </a:ext>
            </a:extLst>
          </p:cNvPr>
          <p:cNvGrpSpPr/>
          <p:nvPr/>
        </p:nvGrpSpPr>
        <p:grpSpPr>
          <a:xfrm>
            <a:off x="1028700" y="5372512"/>
            <a:ext cx="8262523" cy="4224644"/>
            <a:chOff x="1028700" y="5372512"/>
            <a:chExt cx="8262523" cy="4224644"/>
          </a:xfrm>
        </p:grpSpPr>
        <p:grpSp>
          <p:nvGrpSpPr>
            <p:cNvPr id="59" name="Group 58">
              <a:extLst>
                <a:ext uri="{FF2B5EF4-FFF2-40B4-BE49-F238E27FC236}">
                  <a16:creationId xmlns:a16="http://schemas.microsoft.com/office/drawing/2014/main" xmlns="" id="{15019CBC-43BC-C791-6B88-D1DC0D97AFBD}"/>
                </a:ext>
              </a:extLst>
            </p:cNvPr>
            <p:cNvGrpSpPr/>
            <p:nvPr/>
          </p:nvGrpSpPr>
          <p:grpSpPr>
            <a:xfrm>
              <a:off x="1028700" y="5676900"/>
              <a:ext cx="8115300" cy="3920256"/>
              <a:chOff x="1028700" y="1038225"/>
              <a:chExt cx="8115300" cy="3920256"/>
            </a:xfrm>
          </p:grpSpPr>
          <p:grpSp>
            <p:nvGrpSpPr>
              <p:cNvPr id="61" name="Group 60">
                <a:extLst>
                  <a:ext uri="{FF2B5EF4-FFF2-40B4-BE49-F238E27FC236}">
                    <a16:creationId xmlns:a16="http://schemas.microsoft.com/office/drawing/2014/main" xmlns="" id="{DBEB48BD-FB16-AD41-C07D-A58935DA4FEA}"/>
                  </a:ext>
                </a:extLst>
              </p:cNvPr>
              <p:cNvGrpSpPr/>
              <p:nvPr/>
            </p:nvGrpSpPr>
            <p:grpSpPr>
              <a:xfrm>
                <a:off x="1028700" y="1038225"/>
                <a:ext cx="8115300" cy="3920256"/>
                <a:chOff x="1028700" y="1038225"/>
                <a:chExt cx="8115300" cy="3920256"/>
              </a:xfrm>
            </p:grpSpPr>
            <p:grpSp>
              <p:nvGrpSpPr>
                <p:cNvPr id="63" name="Group 5">
                  <a:extLst>
                    <a:ext uri="{FF2B5EF4-FFF2-40B4-BE49-F238E27FC236}">
                      <a16:creationId xmlns:a16="http://schemas.microsoft.com/office/drawing/2014/main" xmlns="" id="{7995A7E9-6996-6671-AEBE-DAF6E50FAC31}"/>
                    </a:ext>
                  </a:extLst>
                </p:cNvPr>
                <p:cNvGrpSpPr/>
                <p:nvPr/>
              </p:nvGrpSpPr>
              <p:grpSpPr>
                <a:xfrm>
                  <a:off x="1028700" y="1168764"/>
                  <a:ext cx="7973720" cy="3789717"/>
                  <a:chOff x="0" y="0"/>
                  <a:chExt cx="10805670" cy="5135675"/>
                </a:xfrm>
              </p:grpSpPr>
              <p:sp>
                <p:nvSpPr>
                  <p:cNvPr id="66" name="Freeform 6">
                    <a:extLst>
                      <a:ext uri="{FF2B5EF4-FFF2-40B4-BE49-F238E27FC236}">
                        <a16:creationId xmlns:a16="http://schemas.microsoft.com/office/drawing/2014/main" xmlns="" id="{800EADF5-79C5-F0E2-0FB6-DA3071193E91}"/>
                      </a:ext>
                    </a:extLst>
                  </p:cNvPr>
                  <p:cNvSpPr/>
                  <p:nvPr/>
                </p:nvSpPr>
                <p:spPr>
                  <a:xfrm>
                    <a:off x="-4213" y="0"/>
                    <a:ext cx="10809882" cy="5135675"/>
                  </a:xfrm>
                  <a:custGeom>
                    <a:avLst/>
                    <a:gdLst/>
                    <a:ahLst/>
                    <a:cxnLst/>
                    <a:rect l="l" t="t" r="r" b="b"/>
                    <a:pathLst>
                      <a:path w="10809882" h="5135675">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26703"/>
                          <a:pt x="10800735" y="4373090"/>
                        </a:cubicBezTo>
                        <a:cubicBezTo>
                          <a:pt x="10800735" y="4587249"/>
                          <a:pt x="10809883" y="4886428"/>
                          <a:pt x="10809883" y="4886428"/>
                        </a:cubicBezTo>
                        <a:cubicBezTo>
                          <a:pt x="10809883" y="5015097"/>
                          <a:pt x="10805713" y="5135675"/>
                          <a:pt x="10552875" y="5127541"/>
                        </a:cubicBezTo>
                        <a:cubicBezTo>
                          <a:pt x="10552875" y="5127541"/>
                          <a:pt x="10176403" y="5107242"/>
                          <a:pt x="9081481" y="5114841"/>
                        </a:cubicBezTo>
                        <a:cubicBezTo>
                          <a:pt x="2545013" y="5122975"/>
                          <a:pt x="304023" y="5135675"/>
                          <a:pt x="304023" y="5135675"/>
                        </a:cubicBezTo>
                        <a:cubicBezTo>
                          <a:pt x="132548" y="5135675"/>
                          <a:pt x="4213" y="5034605"/>
                          <a:pt x="8532" y="4832059"/>
                        </a:cubicBezTo>
                        <a:cubicBezTo>
                          <a:pt x="8532" y="4832059"/>
                          <a:pt x="9630" y="4333517"/>
                          <a:pt x="4815" y="1391373"/>
                        </a:cubicBezTo>
                        <a:cubicBezTo>
                          <a:pt x="0" y="663668"/>
                          <a:pt x="25592" y="330596"/>
                          <a:pt x="25592" y="330596"/>
                        </a:cubicBezTo>
                        <a:cubicBezTo>
                          <a:pt x="27224" y="150571"/>
                          <a:pt x="143504" y="16918"/>
                          <a:pt x="278431" y="16918"/>
                        </a:cubicBezTo>
                        <a:close/>
                      </a:path>
                    </a:pathLst>
                  </a:custGeom>
                  <a:solidFill>
                    <a:schemeClr val="bg1"/>
                  </a:solidFill>
                </p:spPr>
                <p:txBody>
                  <a:bodyPr/>
                  <a:lstStyle/>
                  <a:p>
                    <a:endParaRPr lang="en-US"/>
                  </a:p>
                </p:txBody>
              </p:sp>
            </p:grpSp>
            <p:grpSp>
              <p:nvGrpSpPr>
                <p:cNvPr id="64" name="Group 9">
                  <a:extLst>
                    <a:ext uri="{FF2B5EF4-FFF2-40B4-BE49-F238E27FC236}">
                      <a16:creationId xmlns:a16="http://schemas.microsoft.com/office/drawing/2014/main" xmlns="" id="{1C010FBB-5A84-DBE0-B352-56A547960140}"/>
                    </a:ext>
                  </a:extLst>
                </p:cNvPr>
                <p:cNvGrpSpPr/>
                <p:nvPr/>
              </p:nvGrpSpPr>
              <p:grpSpPr>
                <a:xfrm>
                  <a:off x="1178371" y="1038225"/>
                  <a:ext cx="7965629" cy="3758427"/>
                  <a:chOff x="0" y="0"/>
                  <a:chExt cx="10821129" cy="5105739"/>
                </a:xfrm>
              </p:grpSpPr>
              <p:sp>
                <p:nvSpPr>
                  <p:cNvPr id="65" name="Freeform 10">
                    <a:extLst>
                      <a:ext uri="{FF2B5EF4-FFF2-40B4-BE49-F238E27FC236}">
                        <a16:creationId xmlns:a16="http://schemas.microsoft.com/office/drawing/2014/main" xmlns="" id="{E9D31C5A-3067-6AC4-EC71-70D7EB462746}"/>
                      </a:ext>
                    </a:extLst>
                  </p:cNvPr>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chemeClr val="accent3">
                      <a:lumMod val="20000"/>
                      <a:lumOff val="80000"/>
                    </a:schemeClr>
                  </a:solidFill>
                </p:spPr>
                <p:txBody>
                  <a:bodyPr/>
                  <a:lstStyle/>
                  <a:p>
                    <a:endParaRPr lang="en-US"/>
                  </a:p>
                </p:txBody>
              </p:sp>
            </p:grpSp>
          </p:grpSp>
          <p:sp>
            <p:nvSpPr>
              <p:cNvPr id="62" name="TextBox 61">
                <a:extLst>
                  <a:ext uri="{FF2B5EF4-FFF2-40B4-BE49-F238E27FC236}">
                    <a16:creationId xmlns:a16="http://schemas.microsoft.com/office/drawing/2014/main" xmlns="" id="{4BD9289D-09DA-376B-C4D0-C974F3AEA709}"/>
                  </a:ext>
                </a:extLst>
              </p:cNvPr>
              <p:cNvSpPr txBox="1"/>
              <p:nvPr/>
            </p:nvSpPr>
            <p:spPr>
              <a:xfrm>
                <a:off x="1899893" y="1543311"/>
                <a:ext cx="6228223" cy="2748253"/>
              </a:xfrm>
              <a:prstGeom prst="rect">
                <a:avLst/>
              </a:prstGeom>
              <a:noFill/>
            </p:spPr>
            <p:txBody>
              <a:bodyPr wrap="square">
                <a:spAutoFit/>
              </a:bodyPr>
              <a:lstStyle/>
              <a:p>
                <a:pPr algn="just">
                  <a:lnSpc>
                    <a:spcPct val="150000"/>
                  </a:lnSpc>
                </a:pPr>
                <a:r>
                  <a:rPr lang="vi-VN" sz="4000" b="1">
                    <a:solidFill>
                      <a:srgbClr val="FF0000"/>
                    </a:solidFill>
                    <a:effectLst/>
                    <a:latin typeface="Arial" panose="020B0604020202020204" pitchFamily="34" charset="0"/>
                    <a:ea typeface="Calibri" panose="020F0502020204030204" pitchFamily="34" charset="0"/>
                    <a:cs typeface="Arial" panose="020B0604020202020204" pitchFamily="34" charset="0"/>
                  </a:rPr>
                  <a:t>Làm việc cá nhân</a:t>
                </a:r>
                <a:r>
                  <a:rPr lang="en-US" sz="4000" b="1">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000">
                    <a:effectLst/>
                    <a:latin typeface="Arial" panose="020B0604020202020204" pitchFamily="34" charset="0"/>
                    <a:ea typeface="Calibri" panose="020F0502020204030204" pitchFamily="34" charset="0"/>
                    <a:cs typeface="Arial" panose="020B0604020202020204" pitchFamily="34" charset="0"/>
                  </a:rPr>
                  <a:t>Các em hãy </a:t>
                </a:r>
                <a:r>
                  <a:rPr lang="vi-VN" sz="4000">
                    <a:effectLst/>
                    <a:latin typeface="Arial" panose="020B0604020202020204" pitchFamily="34" charset="0"/>
                    <a:ea typeface="Calibri" panose="020F0502020204030204" pitchFamily="34" charset="0"/>
                    <a:cs typeface="Arial" panose="020B0604020202020204" pitchFamily="34" charset="0"/>
                  </a:rPr>
                  <a:t>đọc</a:t>
                </a:r>
                <a:r>
                  <a:rPr lang="en-US" sz="4000">
                    <a:effectLst/>
                    <a:latin typeface="Arial" panose="020B0604020202020204" pitchFamily="34" charset="0"/>
                    <a:ea typeface="Calibri" panose="020F0502020204030204" pitchFamily="34" charset="0"/>
                    <a:cs typeface="Arial" panose="020B0604020202020204" pitchFamily="34" charset="0"/>
                  </a:rPr>
                  <a:t> nhẩm</a:t>
                </a:r>
                <a:r>
                  <a:rPr lang="vi-VN" sz="4000">
                    <a:effectLst/>
                    <a:latin typeface="Arial" panose="020B0604020202020204" pitchFamily="34" charset="0"/>
                    <a:ea typeface="Calibri" panose="020F0502020204030204" pitchFamily="34" charset="0"/>
                    <a:cs typeface="Arial" panose="020B0604020202020204" pitchFamily="34" charset="0"/>
                  </a:rPr>
                  <a:t> toàn bài một lượt</a:t>
                </a:r>
                <a:r>
                  <a:rPr lang="en-US" sz="400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pic>
          <p:nvPicPr>
            <p:cNvPr id="60" name="Picture 9">
              <a:extLst>
                <a:ext uri="{FF2B5EF4-FFF2-40B4-BE49-F238E27FC236}">
                  <a16:creationId xmlns:a16="http://schemas.microsoft.com/office/drawing/2014/main" xmlns="" id="{609125C3-A825-378E-FD3A-1182218F08A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644368" y="5372512"/>
              <a:ext cx="646855" cy="869853"/>
            </a:xfrm>
            <a:prstGeom prst="rect">
              <a:avLst/>
            </a:prstGeom>
          </p:spPr>
        </p:pic>
      </p:grpSp>
      <p:pic>
        <p:nvPicPr>
          <p:cNvPr id="67" name="Picture 10">
            <a:extLst>
              <a:ext uri="{FF2B5EF4-FFF2-40B4-BE49-F238E27FC236}">
                <a16:creationId xmlns:a16="http://schemas.microsoft.com/office/drawing/2014/main" xmlns="" id="{BC6C050A-BEEB-0F0A-1220-309F14278D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896600" y="6384615"/>
            <a:ext cx="4803560" cy="3866866"/>
          </a:xfrm>
          <a:prstGeom prst="rect">
            <a:avLst/>
          </a:prstGeom>
        </p:spPr>
      </p:pic>
      <p:sp>
        <p:nvSpPr>
          <p:cNvPr id="5" name="Freeform 5"/>
          <p:cNvSpPr/>
          <p:nvPr/>
        </p:nvSpPr>
        <p:spPr>
          <a:xfrm>
            <a:off x="304801" y="190500"/>
            <a:ext cx="1143000" cy="938388"/>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8" name="Freeform 8"/>
          <p:cNvSpPr/>
          <p:nvPr/>
        </p:nvSpPr>
        <p:spPr>
          <a:xfrm rot="-6464344">
            <a:off x="630334" y="8767856"/>
            <a:ext cx="517027" cy="1718023"/>
          </a:xfrm>
          <a:custGeom>
            <a:avLst/>
            <a:gdLst/>
            <a:ahLst/>
            <a:cxnLst/>
            <a:rect l="l" t="t" r="r" b="b"/>
            <a:pathLst>
              <a:path w="1208309" h="3553851">
                <a:moveTo>
                  <a:pt x="0" y="0"/>
                </a:moveTo>
                <a:lnTo>
                  <a:pt x="1208310" y="0"/>
                </a:lnTo>
                <a:lnTo>
                  <a:pt x="1208310" y="3553851"/>
                </a:lnTo>
                <a:lnTo>
                  <a:pt x="0" y="355385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Tree>
    <p:extLst>
      <p:ext uri="{BB962C8B-B14F-4D97-AF65-F5344CB8AC3E}">
        <p14:creationId xmlns:p14="http://schemas.microsoft.com/office/powerpoint/2010/main" val="42606817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barn(inVertical)">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barn(outVertical)">
                                      <p:cBhvr>
                                        <p:cTn id="1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2" name="Freeform 2"/>
          <p:cNvSpPr/>
          <p:nvPr/>
        </p:nvSpPr>
        <p:spPr>
          <a:xfrm>
            <a:off x="704089" y="1261257"/>
            <a:ext cx="5914911" cy="5914911"/>
          </a:xfrm>
          <a:custGeom>
            <a:avLst/>
            <a:gdLst/>
            <a:ahLst/>
            <a:cxnLst/>
            <a:rect l="l" t="t" r="r" b="b"/>
            <a:pathLst>
              <a:path w="5914911" h="5914911">
                <a:moveTo>
                  <a:pt x="0" y="0"/>
                </a:moveTo>
                <a:lnTo>
                  <a:pt x="5914911" y="0"/>
                </a:lnTo>
                <a:lnTo>
                  <a:pt x="5914911" y="5914911"/>
                </a:lnTo>
                <a:lnTo>
                  <a:pt x="0" y="59149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10610313">
            <a:off x="124540" y="5476859"/>
            <a:ext cx="5744936" cy="4674990"/>
          </a:xfrm>
          <a:custGeom>
            <a:avLst/>
            <a:gdLst/>
            <a:ahLst/>
            <a:cxnLst/>
            <a:rect l="l" t="t" r="r" b="b"/>
            <a:pathLst>
              <a:path w="5744936" h="4674990">
                <a:moveTo>
                  <a:pt x="0" y="0"/>
                </a:moveTo>
                <a:lnTo>
                  <a:pt x="5744937" y="0"/>
                </a:lnTo>
                <a:lnTo>
                  <a:pt x="5744937" y="4674990"/>
                </a:lnTo>
                <a:lnTo>
                  <a:pt x="0" y="46749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5400000">
            <a:off x="7587354" y="-987686"/>
            <a:ext cx="7081520" cy="12262372"/>
          </a:xfrm>
          <a:custGeom>
            <a:avLst/>
            <a:gdLst/>
            <a:ahLst/>
            <a:cxnLst/>
            <a:rect l="l" t="t" r="r" b="b"/>
            <a:pathLst>
              <a:path w="7081520" h="12262372">
                <a:moveTo>
                  <a:pt x="0" y="0"/>
                </a:moveTo>
                <a:lnTo>
                  <a:pt x="7081520" y="0"/>
                </a:lnTo>
                <a:lnTo>
                  <a:pt x="7081520" y="12262372"/>
                </a:lnTo>
                <a:lnTo>
                  <a:pt x="0" y="1226237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028700" y="2004624"/>
            <a:ext cx="6277752" cy="6277752"/>
          </a:xfrm>
          <a:custGeom>
            <a:avLst/>
            <a:gdLst/>
            <a:ahLst/>
            <a:cxnLst/>
            <a:rect l="l" t="t" r="r" b="b"/>
            <a:pathLst>
              <a:path w="6277752" h="6277752">
                <a:moveTo>
                  <a:pt x="6277752" y="0"/>
                </a:moveTo>
                <a:lnTo>
                  <a:pt x="0" y="0"/>
                </a:lnTo>
                <a:lnTo>
                  <a:pt x="0" y="6277752"/>
                </a:lnTo>
                <a:lnTo>
                  <a:pt x="6277752" y="6277752"/>
                </a:lnTo>
                <a:lnTo>
                  <a:pt x="6277752"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68600" y="7340968"/>
            <a:ext cx="1927469" cy="2154516"/>
          </a:xfrm>
          <a:custGeom>
            <a:avLst/>
            <a:gdLst/>
            <a:ahLst/>
            <a:cxnLst/>
            <a:rect l="l" t="t" r="r" b="b"/>
            <a:pathLst>
              <a:path w="2822298" h="2822298">
                <a:moveTo>
                  <a:pt x="0" y="0"/>
                </a:moveTo>
                <a:lnTo>
                  <a:pt x="2822298" y="0"/>
                </a:lnTo>
                <a:lnTo>
                  <a:pt x="2822298" y="2822298"/>
                </a:lnTo>
                <a:lnTo>
                  <a:pt x="0" y="282229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6619000" y="8282376"/>
            <a:ext cx="2442377" cy="697822"/>
          </a:xfrm>
          <a:custGeom>
            <a:avLst/>
            <a:gdLst/>
            <a:ahLst/>
            <a:cxnLst/>
            <a:rect l="l" t="t" r="r" b="b"/>
            <a:pathLst>
              <a:path w="2442377" h="697822">
                <a:moveTo>
                  <a:pt x="0" y="0"/>
                </a:moveTo>
                <a:lnTo>
                  <a:pt x="2442377" y="0"/>
                </a:lnTo>
                <a:lnTo>
                  <a:pt x="2442377" y="697822"/>
                </a:lnTo>
                <a:lnTo>
                  <a:pt x="0" y="69782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5233531" y="462637"/>
            <a:ext cx="2397605" cy="2483395"/>
          </a:xfrm>
          <a:custGeom>
            <a:avLst/>
            <a:gdLst/>
            <a:ahLst/>
            <a:cxnLst/>
            <a:rect l="l" t="t" r="r" b="b"/>
            <a:pathLst>
              <a:path w="2397605" h="2483395">
                <a:moveTo>
                  <a:pt x="0" y="0"/>
                </a:moveTo>
                <a:lnTo>
                  <a:pt x="2397605" y="0"/>
                </a:lnTo>
                <a:lnTo>
                  <a:pt x="2397605" y="2483395"/>
                </a:lnTo>
                <a:lnTo>
                  <a:pt x="0" y="248339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20">
            <a:extLst>
              <a:ext uri="{FF2B5EF4-FFF2-40B4-BE49-F238E27FC236}">
                <a16:creationId xmlns:a16="http://schemas.microsoft.com/office/drawing/2014/main" xmlns="" id="{722A100E-7D80-2FDE-62CF-DE1B026FD61E}"/>
              </a:ext>
            </a:extLst>
          </p:cNvPr>
          <p:cNvSpPr txBox="1"/>
          <p:nvPr/>
        </p:nvSpPr>
        <p:spPr>
          <a:xfrm>
            <a:off x="7735374" y="3445380"/>
            <a:ext cx="7761110" cy="2945422"/>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8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68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vi-VN" sz="68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6800" b="1">
                <a:solidFill>
                  <a:srgbClr val="1F497D">
                    <a:lumMod val="50000"/>
                  </a:srgbClr>
                </a:solidFill>
                <a:latin typeface="Arial" panose="020B0604020202020204" pitchFamily="34" charset="0"/>
                <a:ea typeface="Calibri" panose="020F0502020204030204" pitchFamily="34" charset="0"/>
                <a:cs typeface="Arial" panose="020B0604020202020204" pitchFamily="34" charset="0"/>
              </a:rPr>
              <a:t>TRẢ LỜI CÂU HỎI</a:t>
            </a:r>
            <a:endParaRPr kumimoji="0" lang="vi-VN" sz="68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359750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10" name="Freeform 10"/>
          <p:cNvSpPr/>
          <p:nvPr/>
        </p:nvSpPr>
        <p:spPr>
          <a:xfrm>
            <a:off x="32048" y="-55187"/>
            <a:ext cx="1315953" cy="1296916"/>
          </a:xfrm>
          <a:custGeom>
            <a:avLst/>
            <a:gdLst/>
            <a:ahLst/>
            <a:cxnLst/>
            <a:rect l="l" t="t" r="r" b="b"/>
            <a:pathLst>
              <a:path w="1315953" h="1296916">
                <a:moveTo>
                  <a:pt x="0" y="0"/>
                </a:moveTo>
                <a:lnTo>
                  <a:pt x="1315953" y="0"/>
                </a:lnTo>
                <a:lnTo>
                  <a:pt x="1315953" y="1296916"/>
                </a:lnTo>
                <a:lnTo>
                  <a:pt x="0" y="129691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Freeform 18"/>
          <p:cNvSpPr/>
          <p:nvPr/>
        </p:nvSpPr>
        <p:spPr>
          <a:xfrm>
            <a:off x="16230600" y="-10886"/>
            <a:ext cx="1719093" cy="1649175"/>
          </a:xfrm>
          <a:custGeom>
            <a:avLst/>
            <a:gdLst/>
            <a:ahLst/>
            <a:cxnLst/>
            <a:rect l="l" t="t" r="r" b="b"/>
            <a:pathLst>
              <a:path w="1053752" h="1091457">
                <a:moveTo>
                  <a:pt x="0" y="0"/>
                </a:moveTo>
                <a:lnTo>
                  <a:pt x="1053752" y="0"/>
                </a:lnTo>
                <a:lnTo>
                  <a:pt x="1053752" y="1091457"/>
                </a:lnTo>
                <a:lnTo>
                  <a:pt x="0" y="10914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3" name="Group 52">
            <a:extLst>
              <a:ext uri="{FF2B5EF4-FFF2-40B4-BE49-F238E27FC236}">
                <a16:creationId xmlns:a16="http://schemas.microsoft.com/office/drawing/2014/main" xmlns="" id="{D2833D95-2854-9B0B-2044-5B8FC8C883BA}"/>
              </a:ext>
            </a:extLst>
          </p:cNvPr>
          <p:cNvGrpSpPr/>
          <p:nvPr/>
        </p:nvGrpSpPr>
        <p:grpSpPr>
          <a:xfrm>
            <a:off x="4572000" y="-2"/>
            <a:ext cx="9296400" cy="1555346"/>
            <a:chOff x="4114800" y="-3"/>
            <a:chExt cx="9296400" cy="1555346"/>
          </a:xfrm>
          <a:solidFill>
            <a:schemeClr val="tx2">
              <a:lumMod val="60000"/>
              <a:lumOff val="40000"/>
            </a:schemeClr>
          </a:solidFill>
        </p:grpSpPr>
        <p:sp>
          <p:nvSpPr>
            <p:cNvPr id="54" name="Round Same Side Corner Rectangle 11">
              <a:extLst>
                <a:ext uri="{FF2B5EF4-FFF2-40B4-BE49-F238E27FC236}">
                  <a16:creationId xmlns:a16="http://schemas.microsoft.com/office/drawing/2014/main" xmlns="" id="{97FFE4DB-78E6-86C3-8943-7F5CD422ECBC}"/>
                </a:ext>
              </a:extLst>
            </p:cNvPr>
            <p:cNvSpPr/>
            <p:nvPr/>
          </p:nvSpPr>
          <p:spPr>
            <a:xfrm flipV="1">
              <a:off x="4114800" y="-3"/>
              <a:ext cx="9296400" cy="1555346"/>
            </a:xfrm>
            <a:prstGeom prst="round2SameRect">
              <a:avLst>
                <a:gd name="adj1" fmla="val 37720"/>
                <a:gd name="adj2" fmla="val 0"/>
              </a:avLst>
            </a:prstGeom>
            <a:solidFill>
              <a:schemeClr val="accent5">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xmlns="" id="{A6D59256-5CB3-C558-274D-610E60013AA1}"/>
                </a:ext>
              </a:extLst>
            </p:cNvPr>
            <p:cNvSpPr txBox="1"/>
            <p:nvPr/>
          </p:nvSpPr>
          <p:spPr>
            <a:xfrm>
              <a:off x="4343400" y="310947"/>
              <a:ext cx="8839200" cy="923330"/>
            </a:xfrm>
            <a:prstGeom prst="rect">
              <a:avLst/>
            </a:prstGeom>
            <a:noFill/>
          </p:spPr>
          <p:txBody>
            <a:bodyPr wrap="square" rtlCol="0">
              <a:spAutoFit/>
            </a:bodyPr>
            <a:lstStyle/>
            <a:p>
              <a:pPr algn="ctr"/>
              <a:r>
                <a:rPr lang="en-US" sz="5400" b="1">
                  <a:solidFill>
                    <a:schemeClr val="bg1"/>
                  </a:solidFill>
                  <a:latin typeface="Arial" panose="020B0604020202020204" pitchFamily="34" charset="0"/>
                  <a:cs typeface="Arial" panose="020B0604020202020204" pitchFamily="34" charset="0"/>
                </a:rPr>
                <a:t>GIẢI NGHĨA TỪ KHÓ</a:t>
              </a:r>
              <a:endParaRPr lang="en-US" sz="5400" b="1" dirty="0">
                <a:solidFill>
                  <a:schemeClr val="bg1"/>
                </a:solidFill>
                <a:latin typeface="Arial" panose="020B0604020202020204" pitchFamily="34" charset="0"/>
                <a:cs typeface="Arial" panose="020B0604020202020204" pitchFamily="34" charset="0"/>
              </a:endParaRPr>
            </a:p>
          </p:txBody>
        </p:sp>
      </p:grpSp>
      <p:sp>
        <p:nvSpPr>
          <p:cNvPr id="64" name="Rectangle: Rounded Corners 63">
            <a:extLst>
              <a:ext uri="{FF2B5EF4-FFF2-40B4-BE49-F238E27FC236}">
                <a16:creationId xmlns:a16="http://schemas.microsoft.com/office/drawing/2014/main" xmlns="" id="{E1290C4E-D18F-1DCD-988A-4A6805D1778D}"/>
              </a:ext>
            </a:extLst>
          </p:cNvPr>
          <p:cNvSpPr/>
          <p:nvPr/>
        </p:nvSpPr>
        <p:spPr>
          <a:xfrm>
            <a:off x="682971" y="5973481"/>
            <a:ext cx="5311757" cy="3734356"/>
          </a:xfrm>
          <a:prstGeom prst="roundRect">
            <a:avLst>
              <a:gd name="adj" fmla="val 10011"/>
            </a:avLst>
          </a:prstGeom>
          <a:solidFill>
            <a:schemeClr val="bg1"/>
          </a:solidFill>
          <a:ln w="38100">
            <a:solidFill>
              <a:schemeClr val="tx2">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3600">
                <a:latin typeface="Arial" panose="020B0604020202020204" pitchFamily="34" charset="0"/>
                <a:cs typeface="Arial" panose="020B0604020202020204" pitchFamily="34" charset="0"/>
              </a:rPr>
              <a:t>đồ vật bằng đất nung loại to, miệng tròn, giữa phình ra, dùng để đựng nước hoặc các loại hạt.</a:t>
            </a:r>
            <a:endParaRPr lang="en-US" sz="3600" dirty="0">
              <a:latin typeface="Arial" panose="020B0604020202020204" pitchFamily="34" charset="0"/>
              <a:cs typeface="Arial" panose="020B0604020202020204" pitchFamily="34" charset="0"/>
            </a:endParaRPr>
          </a:p>
        </p:txBody>
      </p:sp>
      <p:sp>
        <p:nvSpPr>
          <p:cNvPr id="65" name="Arrow: Down 64">
            <a:extLst>
              <a:ext uri="{FF2B5EF4-FFF2-40B4-BE49-F238E27FC236}">
                <a16:creationId xmlns:a16="http://schemas.microsoft.com/office/drawing/2014/main" xmlns="" id="{A6FDE10B-0BBF-612A-CFAA-41F4003AB6F0}"/>
              </a:ext>
            </a:extLst>
          </p:cNvPr>
          <p:cNvSpPr/>
          <p:nvPr/>
        </p:nvSpPr>
        <p:spPr>
          <a:xfrm>
            <a:off x="3045170" y="4686311"/>
            <a:ext cx="598911" cy="950973"/>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 panose="020B0604020202020204" pitchFamily="34" charset="0"/>
              <a:cs typeface="Arial" panose="020B0604020202020204" pitchFamily="34" charset="0"/>
            </a:endParaRPr>
          </a:p>
        </p:txBody>
      </p:sp>
      <p:sp>
        <p:nvSpPr>
          <p:cNvPr id="66" name="Cloud 65">
            <a:extLst>
              <a:ext uri="{FF2B5EF4-FFF2-40B4-BE49-F238E27FC236}">
                <a16:creationId xmlns:a16="http://schemas.microsoft.com/office/drawing/2014/main" xmlns="" id="{F7D0F64A-D5F5-DA1E-9B9C-2AFA34074A0E}"/>
              </a:ext>
            </a:extLst>
          </p:cNvPr>
          <p:cNvSpPr/>
          <p:nvPr/>
        </p:nvSpPr>
        <p:spPr>
          <a:xfrm>
            <a:off x="12284307" y="2019300"/>
            <a:ext cx="5311754" cy="2286000"/>
          </a:xfrm>
          <a:prstGeom prst="cloud">
            <a:avLst/>
          </a:prstGeom>
          <a:ln w="57150">
            <a:solidFill>
              <a:schemeClr val="accent2">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b="1" i="1">
                <a:solidFill>
                  <a:schemeClr val="tx1"/>
                </a:solidFill>
                <a:latin typeface="Arial" panose="020B0604020202020204" pitchFamily="34" charset="0"/>
                <a:cs typeface="Arial" panose="020B0604020202020204" pitchFamily="34" charset="0"/>
              </a:rPr>
              <a:t>Ngòi</a:t>
            </a:r>
            <a:endParaRPr lang="en-US" sz="4000" b="1" i="1" dirty="0">
              <a:solidFill>
                <a:schemeClr val="tx1"/>
              </a:solidFill>
              <a:latin typeface="Arial" panose="020B0604020202020204" pitchFamily="34" charset="0"/>
              <a:cs typeface="Arial" panose="020B0604020202020204" pitchFamily="34" charset="0"/>
            </a:endParaRPr>
          </a:p>
        </p:txBody>
      </p:sp>
      <p:sp>
        <p:nvSpPr>
          <p:cNvPr id="67" name="Rectangle: Rounded Corners 66">
            <a:extLst>
              <a:ext uri="{FF2B5EF4-FFF2-40B4-BE49-F238E27FC236}">
                <a16:creationId xmlns:a16="http://schemas.microsoft.com/office/drawing/2014/main" xmlns="" id="{31F4E7ED-876F-E28E-622B-D1D9B9AC8DFA}"/>
              </a:ext>
            </a:extLst>
          </p:cNvPr>
          <p:cNvSpPr/>
          <p:nvPr/>
        </p:nvSpPr>
        <p:spPr>
          <a:xfrm>
            <a:off x="12333604" y="5973480"/>
            <a:ext cx="5253490" cy="3734355"/>
          </a:xfrm>
          <a:prstGeom prst="roundRect">
            <a:avLst>
              <a:gd name="adj" fmla="val 10011"/>
            </a:avLst>
          </a:prstGeom>
          <a:solidFill>
            <a:schemeClr val="bg1"/>
          </a:solidFill>
          <a:ln w="38100">
            <a:solidFill>
              <a:schemeClr val="tx2">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3600">
                <a:latin typeface="Arial" panose="020B0604020202020204" pitchFamily="34" charset="0"/>
                <a:cs typeface="Arial" panose="020B0604020202020204" pitchFamily="34" charset="0"/>
              </a:rPr>
              <a:t>đường nước chảy tự nhiên, thông với sông hoặc đầm, hồ.</a:t>
            </a:r>
            <a:endParaRPr lang="en-US" sz="3600" dirty="0">
              <a:latin typeface="Arial" panose="020B0604020202020204" pitchFamily="34" charset="0"/>
              <a:cs typeface="Arial" panose="020B0604020202020204" pitchFamily="34" charset="0"/>
            </a:endParaRPr>
          </a:p>
        </p:txBody>
      </p:sp>
      <p:sp>
        <p:nvSpPr>
          <p:cNvPr id="69" name="Cloud 68">
            <a:extLst>
              <a:ext uri="{FF2B5EF4-FFF2-40B4-BE49-F238E27FC236}">
                <a16:creationId xmlns:a16="http://schemas.microsoft.com/office/drawing/2014/main" xmlns="" id="{03902185-50C4-D70F-8FB5-C08301FCA2EA}"/>
              </a:ext>
            </a:extLst>
          </p:cNvPr>
          <p:cNvSpPr/>
          <p:nvPr/>
        </p:nvSpPr>
        <p:spPr>
          <a:xfrm>
            <a:off x="691939" y="2019300"/>
            <a:ext cx="5311757" cy="2286000"/>
          </a:xfrm>
          <a:prstGeom prst="cloud">
            <a:avLst/>
          </a:prstGeom>
          <a:ln w="57150">
            <a:solidFill>
              <a:schemeClr val="accent2">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b="1" i="1">
                <a:solidFill>
                  <a:schemeClr val="tx1"/>
                </a:solidFill>
                <a:latin typeface="Arial" panose="020B0604020202020204" pitchFamily="34" charset="0"/>
                <a:cs typeface="Arial" panose="020B0604020202020204" pitchFamily="34" charset="0"/>
              </a:rPr>
              <a:t>Chum</a:t>
            </a:r>
            <a:endParaRPr lang="en-US" sz="4000" b="1" i="1" dirty="0">
              <a:solidFill>
                <a:schemeClr val="tx1"/>
              </a:solidFill>
              <a:latin typeface="Arial" panose="020B0604020202020204" pitchFamily="34" charset="0"/>
              <a:cs typeface="Arial" panose="020B0604020202020204" pitchFamily="34" charset="0"/>
            </a:endParaRPr>
          </a:p>
        </p:txBody>
      </p:sp>
      <p:sp>
        <p:nvSpPr>
          <p:cNvPr id="72" name="Arrow: Down 71">
            <a:extLst>
              <a:ext uri="{FF2B5EF4-FFF2-40B4-BE49-F238E27FC236}">
                <a16:creationId xmlns:a16="http://schemas.microsoft.com/office/drawing/2014/main" xmlns="" id="{CF79C88B-1677-3AF1-5FF1-E9F3DB950C9B}"/>
              </a:ext>
            </a:extLst>
          </p:cNvPr>
          <p:cNvSpPr/>
          <p:nvPr/>
        </p:nvSpPr>
        <p:spPr>
          <a:xfrm>
            <a:off x="14660893" y="4686311"/>
            <a:ext cx="598911" cy="950973"/>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 panose="020B0604020202020204" pitchFamily="34" charset="0"/>
              <a:cs typeface="Arial" panose="020B0604020202020204" pitchFamily="34" charset="0"/>
            </a:endParaRPr>
          </a:p>
        </p:txBody>
      </p:sp>
      <p:pic>
        <p:nvPicPr>
          <p:cNvPr id="4100" name="Picture 4" descr="Ký ức một thời chum lu">
            <a:extLst>
              <a:ext uri="{FF2B5EF4-FFF2-40B4-BE49-F238E27FC236}">
                <a16:creationId xmlns:a16="http://schemas.microsoft.com/office/drawing/2014/main" xmlns="" id="{E5E0B579-6904-45E6-04F2-9D217CD0AB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984" y="2239125"/>
            <a:ext cx="4822031" cy="3734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6" name="Picture 10" descr="CHUẨN NHẤT] Đặc điểm sông ngòi Châu á">
            <a:extLst>
              <a:ext uri="{FF2B5EF4-FFF2-40B4-BE49-F238E27FC236}">
                <a16:creationId xmlns:a16="http://schemas.microsoft.com/office/drawing/2014/main" xmlns="" id="{1AEC750B-B8AA-B74E-B110-AB3A6813E6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18888" y="6412665"/>
            <a:ext cx="4832917" cy="32951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up)">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wipe(up)">
                                      <p:cBhvr>
                                        <p:cTn id="20" dur="500"/>
                                        <p:tgtEl>
                                          <p:spTgt spid="65"/>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barn(inVertical)">
                                      <p:cBhvr>
                                        <p:cTn id="24" dur="500"/>
                                        <p:tgtEl>
                                          <p:spTgt spid="64"/>
                                        </p:tgtEl>
                                      </p:cBhvr>
                                    </p:animEffect>
                                  </p:childTnLst>
                                </p:cTn>
                              </p:par>
                              <p:par>
                                <p:cTn id="25" presetID="16" presetClass="entr" presetSubtype="21" fill="hold" nodeType="withEffect">
                                  <p:stCondLst>
                                    <p:cond delay="0"/>
                                  </p:stCondLst>
                                  <p:childTnLst>
                                    <p:set>
                                      <p:cBhvr>
                                        <p:cTn id="26" dur="1" fill="hold">
                                          <p:stCondLst>
                                            <p:cond delay="0"/>
                                          </p:stCondLst>
                                        </p:cTn>
                                        <p:tgtEl>
                                          <p:spTgt spid="4100"/>
                                        </p:tgtEl>
                                        <p:attrNameLst>
                                          <p:attrName>style.visibility</p:attrName>
                                        </p:attrNameLst>
                                      </p:cBhvr>
                                      <p:to>
                                        <p:strVal val="visible"/>
                                      </p:to>
                                    </p:set>
                                    <p:animEffect transition="in" filter="barn(inVertical)">
                                      <p:cBhvr>
                                        <p:cTn id="27" dur="500"/>
                                        <p:tgtEl>
                                          <p:spTgt spid="410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wipe(up)">
                                      <p:cBhvr>
                                        <p:cTn id="32" dur="500"/>
                                        <p:tgtEl>
                                          <p:spTgt spid="72"/>
                                        </p:tgtEl>
                                      </p:cBhvr>
                                    </p:animEffect>
                                  </p:childTnLst>
                                </p:cTn>
                              </p:par>
                            </p:childTnLst>
                          </p:cTn>
                        </p:par>
                        <p:par>
                          <p:cTn id="33" fill="hold">
                            <p:stCondLst>
                              <p:cond delay="500"/>
                            </p:stCondLst>
                            <p:childTnLst>
                              <p:par>
                                <p:cTn id="34" presetID="16" presetClass="entr" presetSubtype="37" fill="hold" grpId="0" nodeType="afterEffect">
                                  <p:stCondLst>
                                    <p:cond delay="0"/>
                                  </p:stCondLst>
                                  <p:childTnLst>
                                    <p:set>
                                      <p:cBhvr>
                                        <p:cTn id="35" dur="1" fill="hold">
                                          <p:stCondLst>
                                            <p:cond delay="0"/>
                                          </p:stCondLst>
                                        </p:cTn>
                                        <p:tgtEl>
                                          <p:spTgt spid="67"/>
                                        </p:tgtEl>
                                        <p:attrNameLst>
                                          <p:attrName>style.visibility</p:attrName>
                                        </p:attrNameLst>
                                      </p:cBhvr>
                                      <p:to>
                                        <p:strVal val="visible"/>
                                      </p:to>
                                    </p:set>
                                    <p:animEffect transition="in" filter="barn(outVertical)">
                                      <p:cBhvr>
                                        <p:cTn id="36" dur="500"/>
                                        <p:tgtEl>
                                          <p:spTgt spid="67"/>
                                        </p:tgtEl>
                                      </p:cBhvr>
                                    </p:animEffect>
                                  </p:childTnLst>
                                </p:cTn>
                              </p:par>
                              <p:par>
                                <p:cTn id="37" presetID="16" presetClass="entr" presetSubtype="37" fill="hold" nodeType="withEffect">
                                  <p:stCondLst>
                                    <p:cond delay="0"/>
                                  </p:stCondLst>
                                  <p:childTnLst>
                                    <p:set>
                                      <p:cBhvr>
                                        <p:cTn id="38" dur="1" fill="hold">
                                          <p:stCondLst>
                                            <p:cond delay="0"/>
                                          </p:stCondLst>
                                        </p:cTn>
                                        <p:tgtEl>
                                          <p:spTgt spid="4106"/>
                                        </p:tgtEl>
                                        <p:attrNameLst>
                                          <p:attrName>style.visibility</p:attrName>
                                        </p:attrNameLst>
                                      </p:cBhvr>
                                      <p:to>
                                        <p:strVal val="visible"/>
                                      </p:to>
                                    </p:set>
                                    <p:animEffect transition="in" filter="barn(outVertical)">
                                      <p:cBhvr>
                                        <p:cTn id="39" dur="500"/>
                                        <p:tgtEl>
                                          <p:spTgt spid="4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9" grpId="0" animBg="1"/>
      <p:bldP spid="7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10" name="Freeform 10"/>
          <p:cNvSpPr/>
          <p:nvPr/>
        </p:nvSpPr>
        <p:spPr>
          <a:xfrm>
            <a:off x="32048" y="-55187"/>
            <a:ext cx="1315953" cy="1296916"/>
          </a:xfrm>
          <a:custGeom>
            <a:avLst/>
            <a:gdLst/>
            <a:ahLst/>
            <a:cxnLst/>
            <a:rect l="l" t="t" r="r" b="b"/>
            <a:pathLst>
              <a:path w="1315953" h="1296916">
                <a:moveTo>
                  <a:pt x="0" y="0"/>
                </a:moveTo>
                <a:lnTo>
                  <a:pt x="1315953" y="0"/>
                </a:lnTo>
                <a:lnTo>
                  <a:pt x="1315953" y="1296916"/>
                </a:lnTo>
                <a:lnTo>
                  <a:pt x="0" y="129691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Freeform 18"/>
          <p:cNvSpPr/>
          <p:nvPr/>
        </p:nvSpPr>
        <p:spPr>
          <a:xfrm>
            <a:off x="16230600" y="-10886"/>
            <a:ext cx="1719093" cy="1649175"/>
          </a:xfrm>
          <a:custGeom>
            <a:avLst/>
            <a:gdLst/>
            <a:ahLst/>
            <a:cxnLst/>
            <a:rect l="l" t="t" r="r" b="b"/>
            <a:pathLst>
              <a:path w="1053752" h="1091457">
                <a:moveTo>
                  <a:pt x="0" y="0"/>
                </a:moveTo>
                <a:lnTo>
                  <a:pt x="1053752" y="0"/>
                </a:lnTo>
                <a:lnTo>
                  <a:pt x="1053752" y="1091457"/>
                </a:lnTo>
                <a:lnTo>
                  <a:pt x="0" y="10914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3" name="Group 52">
            <a:extLst>
              <a:ext uri="{FF2B5EF4-FFF2-40B4-BE49-F238E27FC236}">
                <a16:creationId xmlns:a16="http://schemas.microsoft.com/office/drawing/2014/main" xmlns="" id="{D2833D95-2854-9B0B-2044-5B8FC8C883BA}"/>
              </a:ext>
            </a:extLst>
          </p:cNvPr>
          <p:cNvGrpSpPr/>
          <p:nvPr/>
        </p:nvGrpSpPr>
        <p:grpSpPr>
          <a:xfrm>
            <a:off x="4572000" y="-2"/>
            <a:ext cx="9296400" cy="1555346"/>
            <a:chOff x="4114800" y="-3"/>
            <a:chExt cx="9296400" cy="1555346"/>
          </a:xfrm>
          <a:solidFill>
            <a:schemeClr val="tx2">
              <a:lumMod val="60000"/>
              <a:lumOff val="40000"/>
            </a:schemeClr>
          </a:solidFill>
        </p:grpSpPr>
        <p:sp>
          <p:nvSpPr>
            <p:cNvPr id="54" name="Round Same Side Corner Rectangle 11">
              <a:extLst>
                <a:ext uri="{FF2B5EF4-FFF2-40B4-BE49-F238E27FC236}">
                  <a16:creationId xmlns:a16="http://schemas.microsoft.com/office/drawing/2014/main" xmlns="" id="{97FFE4DB-78E6-86C3-8943-7F5CD422ECBC}"/>
                </a:ext>
              </a:extLst>
            </p:cNvPr>
            <p:cNvSpPr/>
            <p:nvPr/>
          </p:nvSpPr>
          <p:spPr>
            <a:xfrm flipV="1">
              <a:off x="4114800" y="-3"/>
              <a:ext cx="9296400" cy="1555346"/>
            </a:xfrm>
            <a:prstGeom prst="round2SameRect">
              <a:avLst>
                <a:gd name="adj1" fmla="val 37720"/>
                <a:gd name="adj2" fmla="val 0"/>
              </a:avLst>
            </a:prstGeom>
            <a:solidFill>
              <a:schemeClr val="accent5">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xmlns="" id="{A6D59256-5CB3-C558-274D-610E60013AA1}"/>
                </a:ext>
              </a:extLst>
            </p:cNvPr>
            <p:cNvSpPr txBox="1"/>
            <p:nvPr/>
          </p:nvSpPr>
          <p:spPr>
            <a:xfrm>
              <a:off x="4343400" y="310947"/>
              <a:ext cx="8839200" cy="923330"/>
            </a:xfrm>
            <a:prstGeom prst="rect">
              <a:avLst/>
            </a:prstGeom>
            <a:noFill/>
          </p:spPr>
          <p:txBody>
            <a:bodyPr wrap="square" rtlCol="0">
              <a:spAutoFit/>
            </a:bodyPr>
            <a:lstStyle/>
            <a:p>
              <a:pPr algn="ctr"/>
              <a:r>
                <a:rPr lang="en-US" sz="5400" b="1">
                  <a:solidFill>
                    <a:schemeClr val="bg1"/>
                  </a:solidFill>
                  <a:latin typeface="Arial" panose="020B0604020202020204" pitchFamily="34" charset="0"/>
                  <a:cs typeface="Arial" panose="020B0604020202020204" pitchFamily="34" charset="0"/>
                </a:rPr>
                <a:t>GIẢI NGHĨA TỪ KHÓ</a:t>
              </a:r>
              <a:endParaRPr lang="en-US" sz="5400" b="1" dirty="0">
                <a:solidFill>
                  <a:schemeClr val="bg1"/>
                </a:solidFill>
                <a:latin typeface="Arial" panose="020B0604020202020204" pitchFamily="34" charset="0"/>
                <a:cs typeface="Arial" panose="020B0604020202020204" pitchFamily="34" charset="0"/>
              </a:endParaRPr>
            </a:p>
          </p:txBody>
        </p:sp>
      </p:grpSp>
      <p:sp>
        <p:nvSpPr>
          <p:cNvPr id="64" name="Rectangle: Rounded Corners 63">
            <a:extLst>
              <a:ext uri="{FF2B5EF4-FFF2-40B4-BE49-F238E27FC236}">
                <a16:creationId xmlns:a16="http://schemas.microsoft.com/office/drawing/2014/main" xmlns="" id="{E1290C4E-D18F-1DCD-988A-4A6805D1778D}"/>
              </a:ext>
            </a:extLst>
          </p:cNvPr>
          <p:cNvSpPr/>
          <p:nvPr/>
        </p:nvSpPr>
        <p:spPr>
          <a:xfrm>
            <a:off x="793701" y="5973479"/>
            <a:ext cx="5108229" cy="3734355"/>
          </a:xfrm>
          <a:prstGeom prst="roundRect">
            <a:avLst>
              <a:gd name="adj" fmla="val 10011"/>
            </a:avLst>
          </a:prstGeom>
          <a:solidFill>
            <a:schemeClr val="bg1"/>
          </a:solidFill>
          <a:ln w="38100">
            <a:solidFill>
              <a:schemeClr val="tx2">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3600">
                <a:latin typeface="Arial" panose="020B0604020202020204" pitchFamily="34" charset="0"/>
                <a:cs typeface="Arial" panose="020B0604020202020204" pitchFamily="34" charset="0"/>
              </a:rPr>
              <a:t>thuyền nhỏ và dài, hai đầu nhọn, có hình giống cái thoi dệt vải.</a:t>
            </a:r>
            <a:endParaRPr lang="en-US" sz="3600" dirty="0">
              <a:latin typeface="Arial" panose="020B0604020202020204" pitchFamily="34" charset="0"/>
              <a:cs typeface="Arial" panose="020B0604020202020204" pitchFamily="34" charset="0"/>
            </a:endParaRPr>
          </a:p>
        </p:txBody>
      </p:sp>
      <p:sp>
        <p:nvSpPr>
          <p:cNvPr id="65" name="Arrow: Down 64">
            <a:extLst>
              <a:ext uri="{FF2B5EF4-FFF2-40B4-BE49-F238E27FC236}">
                <a16:creationId xmlns:a16="http://schemas.microsoft.com/office/drawing/2014/main" xmlns="" id="{A6FDE10B-0BBF-612A-CFAA-41F4003AB6F0}"/>
              </a:ext>
            </a:extLst>
          </p:cNvPr>
          <p:cNvSpPr/>
          <p:nvPr/>
        </p:nvSpPr>
        <p:spPr>
          <a:xfrm>
            <a:off x="3044525" y="4772036"/>
            <a:ext cx="598911" cy="950973"/>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 panose="020B0604020202020204" pitchFamily="34" charset="0"/>
              <a:cs typeface="Arial" panose="020B0604020202020204" pitchFamily="34" charset="0"/>
            </a:endParaRPr>
          </a:p>
        </p:txBody>
      </p:sp>
      <p:sp>
        <p:nvSpPr>
          <p:cNvPr id="66" name="Cloud 65">
            <a:extLst>
              <a:ext uri="{FF2B5EF4-FFF2-40B4-BE49-F238E27FC236}">
                <a16:creationId xmlns:a16="http://schemas.microsoft.com/office/drawing/2014/main" xmlns="" id="{F7D0F64A-D5F5-DA1E-9B9C-2AFA34074A0E}"/>
              </a:ext>
            </a:extLst>
          </p:cNvPr>
          <p:cNvSpPr/>
          <p:nvPr/>
        </p:nvSpPr>
        <p:spPr>
          <a:xfrm>
            <a:off x="12284307" y="2019300"/>
            <a:ext cx="5311754" cy="2496704"/>
          </a:xfrm>
          <a:prstGeom prst="cloud">
            <a:avLst/>
          </a:prstGeom>
          <a:ln w="57150">
            <a:solidFill>
              <a:schemeClr val="accent2">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en-US" sz="4000" b="1" i="1">
                <a:solidFill>
                  <a:schemeClr val="tx1"/>
                </a:solidFill>
                <a:latin typeface="Arial" panose="020B0604020202020204" pitchFamily="34" charset="0"/>
                <a:cs typeface="Arial" panose="020B0604020202020204" pitchFamily="34" charset="0"/>
              </a:rPr>
              <a:t>Cầu Hàm Rồng</a:t>
            </a:r>
            <a:endParaRPr lang="en-US" sz="4000" b="1" i="1" dirty="0">
              <a:solidFill>
                <a:schemeClr val="tx1"/>
              </a:solidFill>
              <a:latin typeface="Arial" panose="020B0604020202020204" pitchFamily="34" charset="0"/>
              <a:cs typeface="Arial" panose="020B0604020202020204" pitchFamily="34" charset="0"/>
            </a:endParaRPr>
          </a:p>
        </p:txBody>
      </p:sp>
      <p:sp>
        <p:nvSpPr>
          <p:cNvPr id="67" name="Rectangle: Rounded Corners 66">
            <a:extLst>
              <a:ext uri="{FF2B5EF4-FFF2-40B4-BE49-F238E27FC236}">
                <a16:creationId xmlns:a16="http://schemas.microsoft.com/office/drawing/2014/main" xmlns="" id="{31F4E7ED-876F-E28E-622B-D1D9B9AC8DFA}"/>
              </a:ext>
            </a:extLst>
          </p:cNvPr>
          <p:cNvSpPr/>
          <p:nvPr/>
        </p:nvSpPr>
        <p:spPr>
          <a:xfrm>
            <a:off x="12395038" y="5973479"/>
            <a:ext cx="5090292" cy="3734355"/>
          </a:xfrm>
          <a:prstGeom prst="roundRect">
            <a:avLst>
              <a:gd name="adj" fmla="val 10011"/>
            </a:avLst>
          </a:prstGeom>
          <a:solidFill>
            <a:schemeClr val="bg1"/>
          </a:solidFill>
          <a:ln w="38100">
            <a:solidFill>
              <a:schemeClr val="tx2">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3600">
                <a:latin typeface="Arial" panose="020B0604020202020204" pitchFamily="34" charset="0"/>
                <a:cs typeface="Arial" panose="020B0604020202020204" pitchFamily="34" charset="0"/>
              </a:rPr>
              <a:t>cầu bắc qua sông Mã ở thành phố Thanh Hoá, tỉnh Thanh Hoá</a:t>
            </a:r>
            <a:endParaRPr lang="en-US" sz="3600" dirty="0">
              <a:latin typeface="Arial" panose="020B0604020202020204" pitchFamily="34" charset="0"/>
              <a:cs typeface="Arial" panose="020B0604020202020204" pitchFamily="34" charset="0"/>
            </a:endParaRPr>
          </a:p>
        </p:txBody>
      </p:sp>
      <p:sp>
        <p:nvSpPr>
          <p:cNvPr id="69" name="Cloud 68">
            <a:extLst>
              <a:ext uri="{FF2B5EF4-FFF2-40B4-BE49-F238E27FC236}">
                <a16:creationId xmlns:a16="http://schemas.microsoft.com/office/drawing/2014/main" xmlns="" id="{03902185-50C4-D70F-8FB5-C08301FCA2EA}"/>
              </a:ext>
            </a:extLst>
          </p:cNvPr>
          <p:cNvSpPr/>
          <p:nvPr/>
        </p:nvSpPr>
        <p:spPr>
          <a:xfrm>
            <a:off x="691939" y="2019300"/>
            <a:ext cx="5311757" cy="2496704"/>
          </a:xfrm>
          <a:prstGeom prst="cloud">
            <a:avLst/>
          </a:prstGeom>
          <a:ln w="57150">
            <a:solidFill>
              <a:schemeClr val="accent2">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b="1" i="1">
                <a:solidFill>
                  <a:schemeClr val="tx1"/>
                </a:solidFill>
                <a:latin typeface="Arial" panose="020B0604020202020204" pitchFamily="34" charset="0"/>
                <a:cs typeface="Arial" panose="020B0604020202020204" pitchFamily="34" charset="0"/>
              </a:rPr>
              <a:t>Thuyền thoi</a:t>
            </a:r>
            <a:endParaRPr lang="en-US" sz="4000" b="1" i="1" dirty="0">
              <a:solidFill>
                <a:schemeClr val="tx1"/>
              </a:solidFill>
              <a:latin typeface="Arial" panose="020B0604020202020204" pitchFamily="34" charset="0"/>
              <a:cs typeface="Arial" panose="020B0604020202020204" pitchFamily="34" charset="0"/>
            </a:endParaRPr>
          </a:p>
        </p:txBody>
      </p:sp>
      <p:sp>
        <p:nvSpPr>
          <p:cNvPr id="72" name="Arrow: Down 71">
            <a:extLst>
              <a:ext uri="{FF2B5EF4-FFF2-40B4-BE49-F238E27FC236}">
                <a16:creationId xmlns:a16="http://schemas.microsoft.com/office/drawing/2014/main" xmlns="" id="{CF79C88B-1677-3AF1-5FF1-E9F3DB950C9B}"/>
              </a:ext>
            </a:extLst>
          </p:cNvPr>
          <p:cNvSpPr/>
          <p:nvPr/>
        </p:nvSpPr>
        <p:spPr>
          <a:xfrm>
            <a:off x="14660893" y="4769256"/>
            <a:ext cx="598911" cy="950973"/>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 panose="020B0604020202020204" pitchFamily="34" charset="0"/>
              <a:cs typeface="Arial" panose="020B0604020202020204" pitchFamily="34" charset="0"/>
            </a:endParaRPr>
          </a:p>
        </p:txBody>
      </p:sp>
      <p:pic>
        <p:nvPicPr>
          <p:cNvPr id="5122" name="Picture 2" descr="Thuyền độc mộc ở Tây nguyên: Huyền thoại còn một chút này | Giác Ngộ Online">
            <a:extLst>
              <a:ext uri="{FF2B5EF4-FFF2-40B4-BE49-F238E27FC236}">
                <a16:creationId xmlns:a16="http://schemas.microsoft.com/office/drawing/2014/main" xmlns="" id="{60A1BF30-0983-592F-A828-243FDB58AD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123" y="2265782"/>
            <a:ext cx="5311754" cy="35388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4" name="Picture 4" descr="Cầu Hàm Rồng - CHỨNG NHÂN LỊCH SỬ hào hùng của xứ Thanh">
            <a:extLst>
              <a:ext uri="{FF2B5EF4-FFF2-40B4-BE49-F238E27FC236}">
                <a16:creationId xmlns:a16="http://schemas.microsoft.com/office/drawing/2014/main" xmlns="" id="{ACA2385B-FA1E-F61F-3947-34C11594B0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8123" y="6125718"/>
            <a:ext cx="5311754" cy="3429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874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wipe(up)">
                                      <p:cBhvr>
                                        <p:cTn id="15" dur="500"/>
                                        <p:tgtEl>
                                          <p:spTgt spid="65"/>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barn(inVertical)">
                                      <p:cBhvr>
                                        <p:cTn id="19" dur="500"/>
                                        <p:tgtEl>
                                          <p:spTgt spid="64"/>
                                        </p:tgtEl>
                                      </p:cBhvr>
                                    </p:animEffect>
                                  </p:childTnLst>
                                </p:cTn>
                              </p:par>
                              <p:par>
                                <p:cTn id="20" presetID="16" presetClass="entr" presetSubtype="21" fill="hold" nodeType="with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barn(inVertical)">
                                      <p:cBhvr>
                                        <p:cTn id="22" dur="500"/>
                                        <p:tgtEl>
                                          <p:spTgt spid="51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wipe(up)">
                                      <p:cBhvr>
                                        <p:cTn id="27" dur="500"/>
                                        <p:tgtEl>
                                          <p:spTgt spid="72"/>
                                        </p:tgtEl>
                                      </p:cBhvr>
                                    </p:animEffect>
                                  </p:childTnLst>
                                </p:cTn>
                              </p:par>
                            </p:childTnLst>
                          </p:cTn>
                        </p:par>
                        <p:par>
                          <p:cTn id="28" fill="hold">
                            <p:stCondLst>
                              <p:cond delay="500"/>
                            </p:stCondLst>
                            <p:childTnLst>
                              <p:par>
                                <p:cTn id="29" presetID="16" presetClass="entr" presetSubtype="37" fill="hold" grpId="0" nodeType="after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barn(outVertical)">
                                      <p:cBhvr>
                                        <p:cTn id="31" dur="500"/>
                                        <p:tgtEl>
                                          <p:spTgt spid="67"/>
                                        </p:tgtEl>
                                      </p:cBhvr>
                                    </p:animEffect>
                                  </p:childTnLst>
                                </p:cTn>
                              </p:par>
                              <p:par>
                                <p:cTn id="32" presetID="16" presetClass="entr" presetSubtype="37" fill="hold" nodeType="withEffect">
                                  <p:stCondLst>
                                    <p:cond delay="0"/>
                                  </p:stCondLst>
                                  <p:childTnLst>
                                    <p:set>
                                      <p:cBhvr>
                                        <p:cTn id="33" dur="1" fill="hold">
                                          <p:stCondLst>
                                            <p:cond delay="0"/>
                                          </p:stCondLst>
                                        </p:cTn>
                                        <p:tgtEl>
                                          <p:spTgt spid="5124"/>
                                        </p:tgtEl>
                                        <p:attrNameLst>
                                          <p:attrName>style.visibility</p:attrName>
                                        </p:attrNameLst>
                                      </p:cBhvr>
                                      <p:to>
                                        <p:strVal val="visible"/>
                                      </p:to>
                                    </p:set>
                                    <p:animEffect transition="in" filter="barn(outVertical)">
                                      <p:cBhvr>
                                        <p:cTn id="34"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9" grpId="0" animBg="1"/>
      <p:bldP spid="7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0789FA8-EEAF-DA84-54BC-4F604FB395B3}"/>
              </a:ext>
            </a:extLst>
          </p:cNvPr>
          <p:cNvGrpSpPr/>
          <p:nvPr/>
        </p:nvGrpSpPr>
        <p:grpSpPr>
          <a:xfrm>
            <a:off x="914399" y="1562100"/>
            <a:ext cx="16695683" cy="8014820"/>
            <a:chOff x="914400" y="1484099"/>
            <a:chExt cx="10061916" cy="7841216"/>
          </a:xfrm>
        </p:grpSpPr>
        <p:sp>
          <p:nvSpPr>
            <p:cNvPr id="4" name="Freeform 3">
              <a:extLst>
                <a:ext uri="{FF2B5EF4-FFF2-40B4-BE49-F238E27FC236}">
                  <a16:creationId xmlns:a16="http://schemas.microsoft.com/office/drawing/2014/main" xmlns="" id="{7745B85A-B9B6-F034-5194-20033C120391}"/>
                </a:ext>
              </a:extLst>
            </p:cNvPr>
            <p:cNvSpPr/>
            <p:nvPr/>
          </p:nvSpPr>
          <p:spPr>
            <a:xfrm>
              <a:off x="914400" y="1484099"/>
              <a:ext cx="10061916" cy="7841216"/>
            </a:xfrm>
            <a:custGeom>
              <a:avLst/>
              <a:gdLst/>
              <a:ahLst/>
              <a:cxnLst/>
              <a:rect l="l" t="t" r="r" b="b"/>
              <a:pathLst>
                <a:path w="4274726" h="1983751">
                  <a:moveTo>
                    <a:pt x="0" y="0"/>
                  </a:moveTo>
                  <a:lnTo>
                    <a:pt x="4274726" y="0"/>
                  </a:lnTo>
                  <a:lnTo>
                    <a:pt x="4274726" y="1983751"/>
                  </a:lnTo>
                  <a:lnTo>
                    <a:pt x="0" y="1983751"/>
                  </a:lnTo>
                  <a:close/>
                </a:path>
              </a:pathLst>
            </a:custGeom>
            <a:solidFill>
              <a:srgbClr val="E8F4F8"/>
            </a:solidFill>
          </p:spPr>
          <p:txBody>
            <a:bodyPr/>
            <a:lstStyle/>
            <a:p>
              <a:endParaRPr lang="en-US" dirty="0">
                <a:latin typeface="Arial" panose="020B0604020202020204" pitchFamily="34" charset="0"/>
                <a:cs typeface="Arial" panose="020B0604020202020204" pitchFamily="34" charset="0"/>
              </a:endParaRPr>
            </a:p>
          </p:txBody>
        </p:sp>
        <p:sp>
          <p:nvSpPr>
            <p:cNvPr id="5" name="AutoShape 8">
              <a:extLst>
                <a:ext uri="{FF2B5EF4-FFF2-40B4-BE49-F238E27FC236}">
                  <a16:creationId xmlns:a16="http://schemas.microsoft.com/office/drawing/2014/main" xmlns="" id="{B20B3C0A-C910-ADFF-BA5F-522F61A9E717}"/>
                </a:ext>
              </a:extLst>
            </p:cNvPr>
            <p:cNvSpPr/>
            <p:nvPr/>
          </p:nvSpPr>
          <p:spPr>
            <a:xfrm rot="16200000">
              <a:off x="-2456552" y="5394792"/>
              <a:ext cx="7114731" cy="0"/>
            </a:xfrm>
            <a:prstGeom prst="line">
              <a:avLst/>
            </a:prstGeom>
            <a:ln w="19050" cap="flat">
              <a:solidFill>
                <a:srgbClr val="000000"/>
              </a:solidFill>
              <a:prstDash val="solid"/>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sp>
          <p:nvSpPr>
            <p:cNvPr id="6" name="AutoShape 9">
              <a:extLst>
                <a:ext uri="{FF2B5EF4-FFF2-40B4-BE49-F238E27FC236}">
                  <a16:creationId xmlns:a16="http://schemas.microsoft.com/office/drawing/2014/main" xmlns="" id="{143DA0AA-E6DD-EEE6-DE8E-BF45658EE8A8}"/>
                </a:ext>
              </a:extLst>
            </p:cNvPr>
            <p:cNvSpPr/>
            <p:nvPr/>
          </p:nvSpPr>
          <p:spPr>
            <a:xfrm rot="16200000">
              <a:off x="7219148" y="5394792"/>
              <a:ext cx="7114731" cy="0"/>
            </a:xfrm>
            <a:prstGeom prst="line">
              <a:avLst/>
            </a:prstGeom>
            <a:ln w="19050" cap="flat">
              <a:solidFill>
                <a:srgbClr val="000000"/>
              </a:solidFill>
              <a:prstDash val="solid"/>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xmlns="" id="{96CC0422-3445-6B0A-C954-23A6394E0568}"/>
              </a:ext>
            </a:extLst>
          </p:cNvPr>
          <p:cNvSpPr txBox="1"/>
          <p:nvPr/>
        </p:nvSpPr>
        <p:spPr>
          <a:xfrm>
            <a:off x="1858402" y="2632794"/>
            <a:ext cx="15078514" cy="6441572"/>
          </a:xfrm>
          <a:prstGeom prst="rect">
            <a:avLst/>
          </a:prstGeom>
          <a:noFill/>
        </p:spPr>
        <p:txBody>
          <a:bodyPr wrap="square">
            <a:spAutoFit/>
          </a:bodyPr>
          <a:lstStyle/>
          <a:p>
            <a:pPr algn="just">
              <a:lnSpc>
                <a:spcPct val="150000"/>
              </a:lnSpc>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C</a:t>
            </a:r>
            <a:r>
              <a:rPr lang="vi-VN"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âu</a:t>
            </a: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a:t>
            </a:r>
            <a:r>
              <a:rPr lang="vi-VN"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1</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Bạn nhỏ được cha kể những gì về cây cầu vừa bắc xong?</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Câu </a:t>
            </a:r>
            <a:r>
              <a:rPr lang="vi-VN"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2: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Khi xem ảnh chiếc cầu cha gửi, bạn nhỏ có những liên tưởng gì thú vị?</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C</a:t>
            </a:r>
            <a:r>
              <a:rPr lang="vi-VN"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âu 3: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Qua hình ảnh cái cầu tre sang nhà bà ngoại, em có cảm nhận gì về quê hương của bạn nhỏ?</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Câu 4: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Bạn nhỏ yêu nhất cây cầu nào? Vì sao?</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Câu 5: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Nêu nhận xét của em về bạn nhỏ trong bài thơ.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8" name="Picture 7" descr="Logo&#10;&#10;Description automatically generated">
            <a:extLst>
              <a:ext uri="{FF2B5EF4-FFF2-40B4-BE49-F238E27FC236}">
                <a16:creationId xmlns:a16="http://schemas.microsoft.com/office/drawing/2014/main" xmlns="" id="{BE60C7B0-ACBC-69DF-16E8-5369A95D2E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186" y="229945"/>
            <a:ext cx="1955904" cy="2035736"/>
          </a:xfrm>
          <a:prstGeom prst="rect">
            <a:avLst/>
          </a:prstGeom>
        </p:spPr>
      </p:pic>
      <p:grpSp>
        <p:nvGrpSpPr>
          <p:cNvPr id="11" name="Group 10">
            <a:extLst>
              <a:ext uri="{FF2B5EF4-FFF2-40B4-BE49-F238E27FC236}">
                <a16:creationId xmlns:a16="http://schemas.microsoft.com/office/drawing/2014/main" xmlns="" id="{A7644B2B-DA7A-FF47-968C-803184C68A05}"/>
              </a:ext>
            </a:extLst>
          </p:cNvPr>
          <p:cNvGrpSpPr/>
          <p:nvPr/>
        </p:nvGrpSpPr>
        <p:grpSpPr>
          <a:xfrm>
            <a:off x="2852909" y="957680"/>
            <a:ext cx="12743455" cy="1491558"/>
            <a:chOff x="1944889" y="286730"/>
            <a:chExt cx="12743455" cy="1491558"/>
          </a:xfrm>
        </p:grpSpPr>
        <p:grpSp>
          <p:nvGrpSpPr>
            <p:cNvPr id="12" name="Group 18">
              <a:extLst>
                <a:ext uri="{FF2B5EF4-FFF2-40B4-BE49-F238E27FC236}">
                  <a16:creationId xmlns:a16="http://schemas.microsoft.com/office/drawing/2014/main" xmlns="" id="{8AAB6395-7B39-7E2A-C203-C1058A63F399}"/>
                </a:ext>
              </a:extLst>
            </p:cNvPr>
            <p:cNvGrpSpPr/>
            <p:nvPr/>
          </p:nvGrpSpPr>
          <p:grpSpPr>
            <a:xfrm>
              <a:off x="1944889" y="286730"/>
              <a:ext cx="12743455" cy="1491558"/>
              <a:chOff x="-415472" y="-38100"/>
              <a:chExt cx="3477776" cy="444500"/>
            </a:xfrm>
          </p:grpSpPr>
          <p:sp>
            <p:nvSpPr>
              <p:cNvPr id="14" name="Freeform 19">
                <a:extLst>
                  <a:ext uri="{FF2B5EF4-FFF2-40B4-BE49-F238E27FC236}">
                    <a16:creationId xmlns:a16="http://schemas.microsoft.com/office/drawing/2014/main" xmlns="" id="{A834A647-BDFF-C666-F2E1-8C5C1772C188}"/>
                  </a:ext>
                </a:extLst>
              </p:cNvPr>
              <p:cNvSpPr/>
              <p:nvPr/>
            </p:nvSpPr>
            <p:spPr>
              <a:xfrm>
                <a:off x="-415472" y="-38100"/>
                <a:ext cx="3477776" cy="380069"/>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50000"/>
                </a:schemeClr>
              </a:solidFill>
            </p:spPr>
            <p:txBody>
              <a:bodyPr/>
              <a:lstStyle/>
              <a:p>
                <a:endParaRPr lang="en-US">
                  <a:latin typeface="Arial" panose="020B0604020202020204" pitchFamily="34" charset="0"/>
                  <a:cs typeface="Arial" panose="020B0604020202020204" pitchFamily="34" charset="0"/>
                </a:endParaRPr>
              </a:p>
            </p:txBody>
          </p:sp>
          <p:sp>
            <p:nvSpPr>
              <p:cNvPr id="15" name="TextBox 20">
                <a:extLst>
                  <a:ext uri="{FF2B5EF4-FFF2-40B4-BE49-F238E27FC236}">
                    <a16:creationId xmlns:a16="http://schemas.microsoft.com/office/drawing/2014/main" xmlns="" id="{F2A0E183-F908-6DDA-A271-A5415891EE09}"/>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xmlns="" id="{C0CB7266-F2BB-9E00-11E4-B56ABF892B85}"/>
                </a:ext>
              </a:extLst>
            </p:cNvPr>
            <p:cNvSpPr txBox="1"/>
            <p:nvPr/>
          </p:nvSpPr>
          <p:spPr>
            <a:xfrm>
              <a:off x="3049902" y="516025"/>
              <a:ext cx="10533427"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Làm việc theo nhóm và trả lời câu hỏi</a:t>
              </a:r>
              <a:endParaRPr lang="en-US" sz="4400" b="1" dirty="0">
                <a:solidFill>
                  <a:schemeClr val="bg1"/>
                </a:solidFill>
                <a:latin typeface="Arial" panose="020B0604020202020204" pitchFamily="34" charset="0"/>
                <a:cs typeface="Arial" panose="020B0604020202020204" pitchFamily="34" charset="0"/>
              </a:endParaRPr>
            </a:p>
          </p:txBody>
        </p:sp>
      </p:grpSp>
      <p:pic>
        <p:nvPicPr>
          <p:cNvPr id="21" name="Picture 20">
            <a:extLst>
              <a:ext uri="{FF2B5EF4-FFF2-40B4-BE49-F238E27FC236}">
                <a16:creationId xmlns:a16="http://schemas.microsoft.com/office/drawing/2014/main" xmlns="" id="{2A58E85B-2B5C-9DD2-27B6-CE6669FD2113}"/>
              </a:ext>
            </a:extLst>
          </p:cNvPr>
          <p:cNvPicPr>
            <a:picLocks noChangeAspect="1"/>
          </p:cNvPicPr>
          <p:nvPr/>
        </p:nvPicPr>
        <p:blipFill rotWithShape="1">
          <a:blip r:embed="rId3">
            <a:extLst>
              <a:ext uri="{28A0092B-C50C-407E-A947-70E740481C1C}">
                <a14:useLocalDpi xmlns:a14="http://schemas.microsoft.com/office/drawing/2010/main" val="0"/>
              </a:ext>
            </a:extLst>
          </a:blip>
          <a:srcRect b="11228"/>
          <a:stretch/>
        </p:blipFill>
        <p:spPr>
          <a:xfrm>
            <a:off x="15414615" y="7750268"/>
            <a:ext cx="3299331" cy="2553061"/>
          </a:xfrm>
          <a:prstGeom prst="rect">
            <a:avLst/>
          </a:prstGeom>
        </p:spPr>
      </p:pic>
      <p:sp>
        <p:nvSpPr>
          <p:cNvPr id="10" name="Freeform 10"/>
          <p:cNvSpPr/>
          <p:nvPr/>
        </p:nvSpPr>
        <p:spPr>
          <a:xfrm rot="-3960770">
            <a:off x="16783109" y="365643"/>
            <a:ext cx="866399" cy="1659378"/>
          </a:xfrm>
          <a:custGeom>
            <a:avLst/>
            <a:gdLst/>
            <a:ahLst/>
            <a:cxnLst/>
            <a:rect l="l" t="t" r="r" b="b"/>
            <a:pathLst>
              <a:path w="2042437" h="4114800">
                <a:moveTo>
                  <a:pt x="0" y="0"/>
                </a:moveTo>
                <a:lnTo>
                  <a:pt x="2042438" y="0"/>
                </a:lnTo>
                <a:lnTo>
                  <a:pt x="204243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rot="-2700000">
            <a:off x="96876" y="8494833"/>
            <a:ext cx="1330249" cy="2118169"/>
          </a:xfrm>
          <a:custGeom>
            <a:avLst/>
            <a:gdLst/>
            <a:ahLst/>
            <a:cxnLst/>
            <a:rect l="l" t="t" r="r" b="b"/>
            <a:pathLst>
              <a:path w="2609928" h="5104994">
                <a:moveTo>
                  <a:pt x="0" y="0"/>
                </a:moveTo>
                <a:lnTo>
                  <a:pt x="2609928" y="0"/>
                </a:lnTo>
                <a:lnTo>
                  <a:pt x="2609928" y="5104994"/>
                </a:lnTo>
                <a:lnTo>
                  <a:pt x="0" y="51049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37982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left)">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wipe(left)">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wipe(left)">
                                      <p:cBhvr>
                                        <p:cTn id="3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4" name="Freeform 4"/>
          <p:cNvSpPr/>
          <p:nvPr/>
        </p:nvSpPr>
        <p:spPr>
          <a:xfrm>
            <a:off x="15989043" y="7366335"/>
            <a:ext cx="2298957" cy="2920665"/>
          </a:xfrm>
          <a:custGeom>
            <a:avLst/>
            <a:gdLst/>
            <a:ahLst/>
            <a:cxnLst/>
            <a:rect l="l" t="t" r="r" b="b"/>
            <a:pathLst>
              <a:path w="5266785" h="7949865">
                <a:moveTo>
                  <a:pt x="0" y="0"/>
                </a:moveTo>
                <a:lnTo>
                  <a:pt x="5266785" y="0"/>
                </a:lnTo>
                <a:lnTo>
                  <a:pt x="5266785" y="7949865"/>
                </a:lnTo>
                <a:lnTo>
                  <a:pt x="0" y="7949865"/>
                </a:lnTo>
                <a:lnTo>
                  <a:pt x="0" y="0"/>
                </a:lnTo>
                <a:close/>
              </a:path>
            </a:pathLst>
          </a:custGeom>
          <a:blipFill>
            <a:blip r:embed="rId2"/>
            <a:stretch>
              <a:fillRect/>
            </a:stretch>
          </a:blipFill>
        </p:spPr>
        <p:txBody>
          <a:bodyPr/>
          <a:lstStyle/>
          <a:p>
            <a:endParaRPr lang="en-US"/>
          </a:p>
        </p:txBody>
      </p:sp>
      <p:sp>
        <p:nvSpPr>
          <p:cNvPr id="5" name="Freeform 5"/>
          <p:cNvSpPr/>
          <p:nvPr/>
        </p:nvSpPr>
        <p:spPr>
          <a:xfrm>
            <a:off x="16459200" y="-129500"/>
            <a:ext cx="1600200" cy="1158200"/>
          </a:xfrm>
          <a:custGeom>
            <a:avLst/>
            <a:gdLst/>
            <a:ahLst/>
            <a:cxnLst/>
            <a:rect l="l" t="t" r="r" b="b"/>
            <a:pathLst>
              <a:path w="6101981" h="6672147">
                <a:moveTo>
                  <a:pt x="0" y="0"/>
                </a:moveTo>
                <a:lnTo>
                  <a:pt x="6101981" y="0"/>
                </a:lnTo>
                <a:lnTo>
                  <a:pt x="6101981" y="6672147"/>
                </a:lnTo>
                <a:lnTo>
                  <a:pt x="0" y="667214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1" name="Picture 6">
            <a:extLst>
              <a:ext uri="{FF2B5EF4-FFF2-40B4-BE49-F238E27FC236}">
                <a16:creationId xmlns:a16="http://schemas.microsoft.com/office/drawing/2014/main" xmlns="" id="{504FAE89-1F45-751E-62E9-E214FBAE1D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7452">
            <a:off x="559221" y="466338"/>
            <a:ext cx="8771981" cy="9786067"/>
          </a:xfrm>
          <a:prstGeom prst="rect">
            <a:avLst/>
          </a:prstGeom>
        </p:spPr>
      </p:pic>
      <p:grpSp>
        <p:nvGrpSpPr>
          <p:cNvPr id="12" name="Group 11">
            <a:extLst>
              <a:ext uri="{FF2B5EF4-FFF2-40B4-BE49-F238E27FC236}">
                <a16:creationId xmlns:a16="http://schemas.microsoft.com/office/drawing/2014/main" xmlns="" id="{04D01F3C-125D-04EC-C2C9-4859807407FA}"/>
              </a:ext>
            </a:extLst>
          </p:cNvPr>
          <p:cNvGrpSpPr/>
          <p:nvPr/>
        </p:nvGrpSpPr>
        <p:grpSpPr>
          <a:xfrm>
            <a:off x="266668" y="480182"/>
            <a:ext cx="6827420" cy="1157110"/>
            <a:chOff x="203132" y="534842"/>
            <a:chExt cx="6827420" cy="1157110"/>
          </a:xfrm>
        </p:grpSpPr>
        <p:grpSp>
          <p:nvGrpSpPr>
            <p:cNvPr id="13" name="Group 10">
              <a:extLst>
                <a:ext uri="{FF2B5EF4-FFF2-40B4-BE49-F238E27FC236}">
                  <a16:creationId xmlns:a16="http://schemas.microsoft.com/office/drawing/2014/main" xmlns="" id="{FC8B7FC2-4917-40EB-FA28-CF122B934733}"/>
                </a:ext>
              </a:extLst>
            </p:cNvPr>
            <p:cNvGrpSpPr/>
            <p:nvPr/>
          </p:nvGrpSpPr>
          <p:grpSpPr>
            <a:xfrm rot="-143938">
              <a:off x="203132" y="534842"/>
              <a:ext cx="6827420" cy="1157110"/>
              <a:chOff x="0" y="0"/>
              <a:chExt cx="5761308" cy="848774"/>
            </a:xfrm>
          </p:grpSpPr>
          <p:sp>
            <p:nvSpPr>
              <p:cNvPr id="15" name="Freeform 11">
                <a:extLst>
                  <a:ext uri="{FF2B5EF4-FFF2-40B4-BE49-F238E27FC236}">
                    <a16:creationId xmlns:a16="http://schemas.microsoft.com/office/drawing/2014/main" xmlns="" id="{27D041EF-3931-2397-44ED-AD0C3325D8F0}"/>
                  </a:ext>
                </a:extLst>
              </p:cNvPr>
              <p:cNvSpPr/>
              <p:nvPr/>
            </p:nvSpPr>
            <p:spPr>
              <a:xfrm>
                <a:off x="0" y="0"/>
                <a:ext cx="5761308"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chemeClr val="accent2"/>
              </a:solidFill>
            </p:spPr>
            <p:txBody>
              <a:bodyPr/>
              <a:lstStyle/>
              <a:p>
                <a:endParaRPr lang="en-US"/>
              </a:p>
            </p:txBody>
          </p:sp>
        </p:grpSp>
        <p:sp>
          <p:nvSpPr>
            <p:cNvPr id="14" name="TextBox 13">
              <a:extLst>
                <a:ext uri="{FF2B5EF4-FFF2-40B4-BE49-F238E27FC236}">
                  <a16:creationId xmlns:a16="http://schemas.microsoft.com/office/drawing/2014/main" xmlns="" id="{F03674AE-BE9F-9AE9-B94E-4FE2D7425305}"/>
                </a:ext>
              </a:extLst>
            </p:cNvPr>
            <p:cNvSpPr txBox="1"/>
            <p:nvPr/>
          </p:nvSpPr>
          <p:spPr>
            <a:xfrm rot="21459337">
              <a:off x="546079" y="682510"/>
              <a:ext cx="6141524" cy="861774"/>
            </a:xfrm>
            <a:prstGeom prst="rect">
              <a:avLst/>
            </a:prstGeom>
          </p:spPr>
          <p:txBody>
            <a:bodyPr wrap="square" lIns="0" tIns="0" rIns="0" bIns="0" rtlCol="0" anchor="t">
              <a:spAutoFit/>
            </a:bodyPr>
            <a:lstStyle/>
            <a:p>
              <a:pPr marL="0" lvl="0" indent="0" algn="ctr">
                <a:spcBef>
                  <a:spcPct val="0"/>
                </a:spcBef>
              </a:pPr>
              <a:r>
                <a:rPr lang="en-US" sz="5600" b="1" spc="179">
                  <a:solidFill>
                    <a:srgbClr val="FFFFFF"/>
                  </a:solidFill>
                  <a:latin typeface="Arial" panose="020B0604020202020204" pitchFamily="34" charset="0"/>
                  <a:cs typeface="Arial" panose="020B0604020202020204" pitchFamily="34" charset="0"/>
                </a:rPr>
                <a:t>ÔN BÀI CŨ</a:t>
              </a:r>
              <a:endParaRPr lang="en-US" sz="5600" b="1" spc="179" dirty="0">
                <a:solidFill>
                  <a:srgbClr val="FFFFFF"/>
                </a:solidFill>
                <a:latin typeface="Arial" panose="020B0604020202020204" pitchFamily="34" charset="0"/>
                <a:cs typeface="Arial" panose="020B0604020202020204" pitchFamily="34" charset="0"/>
              </a:endParaRPr>
            </a:p>
          </p:txBody>
        </p:sp>
      </p:grpSp>
      <p:sp>
        <p:nvSpPr>
          <p:cNvPr id="16" name="Freeform 5">
            <a:extLst>
              <a:ext uri="{FF2B5EF4-FFF2-40B4-BE49-F238E27FC236}">
                <a16:creationId xmlns:a16="http://schemas.microsoft.com/office/drawing/2014/main" xmlns="" id="{C0919F2E-EEB9-C837-F6F3-B325478D51BF}"/>
              </a:ext>
            </a:extLst>
          </p:cNvPr>
          <p:cNvSpPr/>
          <p:nvPr/>
        </p:nvSpPr>
        <p:spPr>
          <a:xfrm>
            <a:off x="9618312" y="2074292"/>
            <a:ext cx="7926602" cy="6305748"/>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rgbClr val="FFFEFD"/>
          </a:solidFill>
          <a:ln>
            <a:solidFill>
              <a:schemeClr val="tx2">
                <a:lumMod val="50000"/>
              </a:schemeClr>
            </a:solidFill>
          </a:ln>
        </p:spPr>
        <p:txBody>
          <a:bodyPr/>
          <a:lstStyle/>
          <a:p>
            <a:endParaRPr lang="en-US"/>
          </a:p>
        </p:txBody>
      </p:sp>
      <p:sp>
        <p:nvSpPr>
          <p:cNvPr id="17" name="TextBox 16">
            <a:extLst>
              <a:ext uri="{FF2B5EF4-FFF2-40B4-BE49-F238E27FC236}">
                <a16:creationId xmlns:a16="http://schemas.microsoft.com/office/drawing/2014/main" xmlns="" id="{007D06C0-CD37-09D2-3D33-A0AB957DB59F}"/>
              </a:ext>
            </a:extLst>
          </p:cNvPr>
          <p:cNvSpPr txBox="1"/>
          <p:nvPr/>
        </p:nvSpPr>
        <p:spPr>
          <a:xfrm>
            <a:off x="10000213" y="2558125"/>
            <a:ext cx="7162800" cy="5246949"/>
          </a:xfrm>
          <a:prstGeom prst="rect">
            <a:avLst/>
          </a:prstGeom>
          <a:noFill/>
        </p:spPr>
        <p:txBody>
          <a:bodyPr wrap="square">
            <a:spAutoFit/>
          </a:bodyPr>
          <a:lstStyle/>
          <a:p>
            <a:pPr algn="just">
              <a:lnSpc>
                <a:spcPct val="150000"/>
              </a:lnSpc>
            </a:pPr>
            <a:r>
              <a:rPr lang="en-US" sz="3800">
                <a:latin typeface="Arial" panose="020B0604020202020204" pitchFamily="34" charset="0"/>
                <a:cs typeface="Arial" panose="020B0604020202020204" pitchFamily="34" charset="0"/>
              </a:rPr>
              <a:t>Các em đọc 1 đoạn của bài </a:t>
            </a:r>
            <a:r>
              <a:rPr lang="en-US" sz="3800" b="1">
                <a:latin typeface="Arial" panose="020B0604020202020204" pitchFamily="34" charset="0"/>
                <a:cs typeface="Arial" panose="020B0604020202020204" pitchFamily="34" charset="0"/>
              </a:rPr>
              <a:t>“Những cánh buồm”, </a:t>
            </a:r>
            <a:r>
              <a:rPr lang="en-US" sz="3800">
                <a:latin typeface="Arial" panose="020B0604020202020204" pitchFamily="34" charset="0"/>
                <a:cs typeface="Arial" panose="020B0604020202020204" pitchFamily="34" charset="0"/>
              </a:rPr>
              <a:t>rồi trả lời câu hỏi: </a:t>
            </a:r>
            <a:r>
              <a:rPr lang="vi-VN" sz="3800">
                <a:solidFill>
                  <a:srgbClr val="FF0000"/>
                </a:solidFill>
                <a:cs typeface="Arial" panose="020B0604020202020204" pitchFamily="34" charset="0"/>
              </a:rPr>
              <a:t>Bài đọc giúp em hiểu điều gì về ý nghĩa của những cánh buồm với cuộc sống của những người ngư dân?</a:t>
            </a:r>
            <a:endParaRPr lang="en-US" sz="3800" dirty="0">
              <a:solidFill>
                <a:srgbClr val="FF0000"/>
              </a:solidFill>
              <a:latin typeface="Arial" panose="020B0604020202020204" pitchFamily="34" charset="0"/>
              <a:cs typeface="Arial" panose="020B0604020202020204" pitchFamily="34" charset="0"/>
            </a:endParaRPr>
          </a:p>
        </p:txBody>
      </p:sp>
      <p:sp>
        <p:nvSpPr>
          <p:cNvPr id="8" name="Freeform 8"/>
          <p:cNvSpPr/>
          <p:nvPr/>
        </p:nvSpPr>
        <p:spPr>
          <a:xfrm>
            <a:off x="8911399" y="8091676"/>
            <a:ext cx="1524000" cy="1496213"/>
          </a:xfrm>
          <a:custGeom>
            <a:avLst/>
            <a:gdLst/>
            <a:ahLst/>
            <a:cxnLst/>
            <a:rect l="l" t="t" r="r" b="b"/>
            <a:pathLst>
              <a:path w="7151458" h="6559179">
                <a:moveTo>
                  <a:pt x="0" y="0"/>
                </a:moveTo>
                <a:lnTo>
                  <a:pt x="7151458" y="0"/>
                </a:lnTo>
                <a:lnTo>
                  <a:pt x="7151458" y="6559178"/>
                </a:lnTo>
                <a:lnTo>
                  <a:pt x="0" y="655917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nvGrpSpPr>
          <p:cNvPr id="3" name="Group 2">
            <a:extLst>
              <a:ext uri="{FF2B5EF4-FFF2-40B4-BE49-F238E27FC236}">
                <a16:creationId xmlns:a16="http://schemas.microsoft.com/office/drawing/2014/main" xmlns="" id="{67C61BA2-C099-55D7-2F1F-86D9E1C8D2A0}"/>
              </a:ext>
            </a:extLst>
          </p:cNvPr>
          <p:cNvGrpSpPr/>
          <p:nvPr/>
        </p:nvGrpSpPr>
        <p:grpSpPr>
          <a:xfrm>
            <a:off x="605689" y="3188284"/>
            <a:ext cx="7562624" cy="4903392"/>
            <a:chOff x="605689" y="3188284"/>
            <a:chExt cx="7562624" cy="4903392"/>
          </a:xfrm>
        </p:grpSpPr>
        <p:pic>
          <p:nvPicPr>
            <p:cNvPr id="2" name="Picture 1" descr="A group of boats on the water&#10;&#10;Description automatically generated">
              <a:extLst>
                <a:ext uri="{FF2B5EF4-FFF2-40B4-BE49-F238E27FC236}">
                  <a16:creationId xmlns:a16="http://schemas.microsoft.com/office/drawing/2014/main" xmlns="" id="{520C2BB1-8DDD-6F44-7CAB-B662FCF9A54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5689" y="3837700"/>
              <a:ext cx="7562624" cy="42539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2" name="Picture 21" descr="Push pin ">
              <a:extLst>
                <a:ext uri="{FF2B5EF4-FFF2-40B4-BE49-F238E27FC236}">
                  <a16:creationId xmlns:a16="http://schemas.microsoft.com/office/drawing/2014/main" xmlns="" id="{423B64BA-9128-23AF-11D0-473FD56DD96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130306">
              <a:off x="4007431" y="3188284"/>
              <a:ext cx="806827" cy="80682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13" name="Freeform 3">
            <a:extLst>
              <a:ext uri="{FF2B5EF4-FFF2-40B4-BE49-F238E27FC236}">
                <a16:creationId xmlns:a16="http://schemas.microsoft.com/office/drawing/2014/main" xmlns="" id="{FAAF8761-7307-F0E5-2813-B8160ABFFE59}"/>
              </a:ext>
            </a:extLst>
          </p:cNvPr>
          <p:cNvSpPr/>
          <p:nvPr/>
        </p:nvSpPr>
        <p:spPr>
          <a:xfrm>
            <a:off x="1066800" y="1877347"/>
            <a:ext cx="16306800" cy="7914354"/>
          </a:xfrm>
          <a:custGeom>
            <a:avLst/>
            <a:gdLst/>
            <a:ahLst/>
            <a:cxnLst/>
            <a:rect l="l" t="t" r="r" b="b"/>
            <a:pathLst>
              <a:path w="4137329" h="2167467">
                <a:moveTo>
                  <a:pt x="0" y="0"/>
                </a:moveTo>
                <a:lnTo>
                  <a:pt x="4137329" y="0"/>
                </a:lnTo>
                <a:lnTo>
                  <a:pt x="4137329" y="2167467"/>
                </a:lnTo>
                <a:lnTo>
                  <a:pt x="0" y="2167467"/>
                </a:ln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DC453429-F5EC-A842-B4CF-B9C523C4D2D3}"/>
              </a:ext>
            </a:extLst>
          </p:cNvPr>
          <p:cNvSpPr txBox="1"/>
          <p:nvPr/>
        </p:nvSpPr>
        <p:spPr>
          <a:xfrm>
            <a:off x="1649184" y="3141506"/>
            <a:ext cx="8991600" cy="6518516"/>
          </a:xfrm>
          <a:prstGeom prst="rect">
            <a:avLst/>
          </a:prstGeom>
          <a:noFill/>
        </p:spPr>
        <p:txBody>
          <a:bodyPr wrap="square">
            <a:spAutoFit/>
          </a:bodyPr>
          <a:lstStyle/>
          <a:p>
            <a:pPr marL="571500" marR="0" lvl="0" indent="-571500" algn="just">
              <a:lnSpc>
                <a:spcPct val="150000"/>
              </a:lnSpc>
              <a:spcBef>
                <a:spcPts val="100"/>
              </a:spcBef>
              <a:spcAft>
                <a:spcPts val="100"/>
              </a:spcAft>
              <a:buFont typeface="Wingdings" panose="05000000000000000000" pitchFamily="2" charset="2"/>
              <a:buChar char="Ø"/>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Bạn nhỏ được cha kể nhiều điều về cây cầu vừa bắc xong: </a:t>
            </a:r>
            <a:endParaRPr lang="en-US" sz="4000" b="1">
              <a:solidFill>
                <a:srgbClr val="000000"/>
              </a:solidFill>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Bef>
                <a:spcPts val="100"/>
              </a:spcBef>
              <a:spcAft>
                <a:spcPts val="100"/>
              </a:spcAft>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Cây cầu được bắc qua một dòng sông s</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â</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u; </a:t>
            </a:r>
            <a:endParaRPr lang="en-US" sz="38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Bef>
                <a:spcPts val="100"/>
              </a:spcBef>
              <a:spcAft>
                <a:spcPts val="100"/>
              </a:spcAft>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Trên cầu có đường xe lửa; </a:t>
            </a:r>
            <a:endParaRPr lang="en-US" sz="38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Bef>
                <a:spcPts val="100"/>
              </a:spcBef>
              <a:spcAft>
                <a:spcPts val="100"/>
              </a:spcAft>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Lúc cha viết th</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ư</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xe lửa sắp chạy qua cây cầu này.</a:t>
            </a:r>
          </a:p>
        </p:txBody>
      </p:sp>
      <p:pic>
        <p:nvPicPr>
          <p:cNvPr id="20" name="Picture 19" descr="Icon&#10;&#10;Description automatically generated">
            <a:extLst>
              <a:ext uri="{FF2B5EF4-FFF2-40B4-BE49-F238E27FC236}">
                <a16:creationId xmlns:a16="http://schemas.microsoft.com/office/drawing/2014/main" xmlns="" id="{3991A72C-DF16-7B6C-B4B0-37F7DD3B83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10266" y="1013240"/>
            <a:ext cx="1760605" cy="1760605"/>
          </a:xfrm>
          <a:prstGeom prst="rect">
            <a:avLst/>
          </a:prstGeom>
        </p:spPr>
      </p:pic>
      <p:sp>
        <p:nvSpPr>
          <p:cNvPr id="23" name="Rectangle: Rounded Corners 22">
            <a:extLst>
              <a:ext uri="{FF2B5EF4-FFF2-40B4-BE49-F238E27FC236}">
                <a16:creationId xmlns:a16="http://schemas.microsoft.com/office/drawing/2014/main" xmlns="" id="{5BAF9BEB-5F58-1288-7A91-B2AEE09D4BB5}"/>
              </a:ext>
            </a:extLst>
          </p:cNvPr>
          <p:cNvSpPr/>
          <p:nvPr/>
        </p:nvSpPr>
        <p:spPr>
          <a:xfrm>
            <a:off x="-304800" y="714027"/>
            <a:ext cx="13639800" cy="2243397"/>
          </a:xfrm>
          <a:prstGeom prst="roundRect">
            <a:avLst/>
          </a:prstGeom>
          <a:solidFill>
            <a:schemeClr val="bg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nl-NL"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Câu 1: </a:t>
            </a:r>
            <a:r>
              <a:rPr lang="vi-VN" sz="4000">
                <a:solidFill>
                  <a:srgbClr val="000000"/>
                </a:solidFill>
                <a:ea typeface="Calibri" panose="020F0502020204030204" pitchFamily="34" charset="0"/>
                <a:cs typeface="Arial" panose="020B0604020202020204" pitchFamily="34" charset="0"/>
              </a:rPr>
              <a:t>Bạn nhỏ được cha kể những gì về cây cầu vừa bắc xong?</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8" name="Freeform 8"/>
          <p:cNvSpPr/>
          <p:nvPr/>
        </p:nvSpPr>
        <p:spPr>
          <a:xfrm rot="302830">
            <a:off x="17137097" y="9236523"/>
            <a:ext cx="981102" cy="1100969"/>
          </a:xfrm>
          <a:custGeom>
            <a:avLst/>
            <a:gdLst/>
            <a:ahLst/>
            <a:cxnLst/>
            <a:rect l="l" t="t" r="r" b="b"/>
            <a:pathLst>
              <a:path w="4559195" h="4996378">
                <a:moveTo>
                  <a:pt x="0" y="0"/>
                </a:moveTo>
                <a:lnTo>
                  <a:pt x="4559194" y="0"/>
                </a:lnTo>
                <a:lnTo>
                  <a:pt x="4559194" y="4996377"/>
                </a:lnTo>
                <a:lnTo>
                  <a:pt x="0" y="499637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 name="Freeform 2"/>
          <p:cNvSpPr/>
          <p:nvPr/>
        </p:nvSpPr>
        <p:spPr>
          <a:xfrm>
            <a:off x="159136" y="9138015"/>
            <a:ext cx="1139116" cy="1044014"/>
          </a:xfrm>
          <a:custGeom>
            <a:avLst/>
            <a:gdLst/>
            <a:ahLst/>
            <a:cxnLst/>
            <a:rect l="l" t="t" r="r" b="b"/>
            <a:pathLst>
              <a:path w="5117904" h="5043866">
                <a:moveTo>
                  <a:pt x="0" y="0"/>
                </a:moveTo>
                <a:lnTo>
                  <a:pt x="5117904" y="0"/>
                </a:lnTo>
                <a:lnTo>
                  <a:pt x="5117904" y="5043866"/>
                </a:lnTo>
                <a:lnTo>
                  <a:pt x="0" y="50438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28" name="Group 27">
            <a:extLst>
              <a:ext uri="{FF2B5EF4-FFF2-40B4-BE49-F238E27FC236}">
                <a16:creationId xmlns:a16="http://schemas.microsoft.com/office/drawing/2014/main" xmlns="" id="{D676BD5C-8EA6-4DDF-D4CD-44A21C1EC1F4}"/>
              </a:ext>
            </a:extLst>
          </p:cNvPr>
          <p:cNvGrpSpPr/>
          <p:nvPr/>
        </p:nvGrpSpPr>
        <p:grpSpPr>
          <a:xfrm>
            <a:off x="11288579" y="3750584"/>
            <a:ext cx="5623229" cy="4430670"/>
            <a:chOff x="11288579" y="3750584"/>
            <a:chExt cx="5623229" cy="4430670"/>
          </a:xfrm>
        </p:grpSpPr>
        <p:pic>
          <p:nvPicPr>
            <p:cNvPr id="26" name="Picture 25" descr="A bridge with a bridge and a bridge with a bridge and a bridge with a bridge and a bridge with a bridge and a bridge with a bridge and a bridge with a bridge and a bridge with&#10;&#10;Description automatically generated">
              <a:extLst>
                <a:ext uri="{FF2B5EF4-FFF2-40B4-BE49-F238E27FC236}">
                  <a16:creationId xmlns:a16="http://schemas.microsoft.com/office/drawing/2014/main" xmlns="" id="{85AC8EE2-6B40-160B-5777-56A717273B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8579" y="4427398"/>
              <a:ext cx="5437226" cy="37538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7" name="Picture 26" descr="Push pin ">
              <a:extLst>
                <a:ext uri="{FF2B5EF4-FFF2-40B4-BE49-F238E27FC236}">
                  <a16:creationId xmlns:a16="http://schemas.microsoft.com/office/drawing/2014/main" xmlns="" id="{EC3F8942-8F76-43CA-8549-BC028EF4A5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329350">
              <a:off x="16144885" y="3750584"/>
              <a:ext cx="766923" cy="76692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958116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barn(inVertical)">
                                      <p:cBhvr>
                                        <p:cTn id="15" dur="500"/>
                                        <p:tgtEl>
                                          <p:spTgt spid="14">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Effect transition="in" filter="wipe(left)">
                                      <p:cBhvr>
                                        <p:cTn id="23" dur="500"/>
                                        <p:tgtEl>
                                          <p:spTgt spid="14">
                                            <p:txEl>
                                              <p:pRg st="1" end="1"/>
                                            </p:txEl>
                                          </p:spTgt>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14">
                                            <p:txEl>
                                              <p:pRg st="2" end="2"/>
                                            </p:txEl>
                                          </p:spTgt>
                                        </p:tgtEl>
                                        <p:attrNameLst>
                                          <p:attrName>style.visibility</p:attrName>
                                        </p:attrNameLst>
                                      </p:cBhvr>
                                      <p:to>
                                        <p:strVal val="visible"/>
                                      </p:to>
                                    </p:set>
                                    <p:animEffect transition="in" filter="wipe(left)">
                                      <p:cBhvr>
                                        <p:cTn id="27" dur="500"/>
                                        <p:tgtEl>
                                          <p:spTgt spid="14">
                                            <p:txEl>
                                              <p:pRg st="2" end="2"/>
                                            </p:txEl>
                                          </p:spTgt>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14">
                                            <p:txEl>
                                              <p:pRg st="3" end="3"/>
                                            </p:txEl>
                                          </p:spTgt>
                                        </p:tgtEl>
                                        <p:attrNameLst>
                                          <p:attrName>style.visibility</p:attrName>
                                        </p:attrNameLst>
                                      </p:cBhvr>
                                      <p:to>
                                        <p:strVal val="visible"/>
                                      </p:to>
                                    </p:set>
                                    <p:animEffect transition="in" filter="wipe(left)">
                                      <p:cBhvr>
                                        <p:cTn id="31"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build="p"/>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2" name="Freeform 2"/>
          <p:cNvSpPr/>
          <p:nvPr/>
        </p:nvSpPr>
        <p:spPr>
          <a:xfrm rot="-6563637">
            <a:off x="17284629" y="9143639"/>
            <a:ext cx="877917" cy="1298563"/>
          </a:xfrm>
          <a:custGeom>
            <a:avLst/>
            <a:gdLst/>
            <a:ahLst/>
            <a:cxnLst/>
            <a:rect l="l" t="t" r="r" b="b"/>
            <a:pathLst>
              <a:path w="6163410" h="7076984">
                <a:moveTo>
                  <a:pt x="0" y="0"/>
                </a:moveTo>
                <a:lnTo>
                  <a:pt x="6163409" y="0"/>
                </a:lnTo>
                <a:lnTo>
                  <a:pt x="6163409" y="7076984"/>
                </a:lnTo>
                <a:lnTo>
                  <a:pt x="0" y="707698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a:off x="304801" y="190500"/>
            <a:ext cx="1143000" cy="938388"/>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rot="-6464344">
            <a:off x="630334" y="8767856"/>
            <a:ext cx="517027" cy="1718023"/>
          </a:xfrm>
          <a:custGeom>
            <a:avLst/>
            <a:gdLst/>
            <a:ahLst/>
            <a:cxnLst/>
            <a:rect l="l" t="t" r="r" b="b"/>
            <a:pathLst>
              <a:path w="1208309" h="3553851">
                <a:moveTo>
                  <a:pt x="0" y="0"/>
                </a:moveTo>
                <a:lnTo>
                  <a:pt x="1208310" y="0"/>
                </a:lnTo>
                <a:lnTo>
                  <a:pt x="1208310" y="3553851"/>
                </a:lnTo>
                <a:lnTo>
                  <a:pt x="0" y="35538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xmlns="" id="{858F861E-210F-2621-1CCF-1642BBE801F4}"/>
              </a:ext>
            </a:extLst>
          </p:cNvPr>
          <p:cNvSpPr txBox="1"/>
          <p:nvPr/>
        </p:nvSpPr>
        <p:spPr>
          <a:xfrm>
            <a:off x="1785781" y="3617242"/>
            <a:ext cx="10101419" cy="6056851"/>
          </a:xfrm>
          <a:prstGeom prst="rect">
            <a:avLst/>
          </a:prstGeom>
          <a:noFill/>
        </p:spPr>
        <p:txBody>
          <a:bodyPr wrap="square">
            <a:spAutoFit/>
          </a:bodyPr>
          <a:lstStyle/>
          <a:p>
            <a:pPr marL="571500" indent="-571500" algn="just">
              <a:lnSpc>
                <a:spcPct val="200000"/>
              </a:lnSpc>
              <a:spcBef>
                <a:spcPts val="300"/>
              </a:spcBef>
              <a:spcAft>
                <a:spcPts val="300"/>
              </a:spcAft>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Khi xem ảnh chiếc cầu cha gửi, bạn nhỏ đã liên tưởng tới chiếc cầu bằng tơ của nhện khi qua chum nước, chiếc cầu ngọn gió của sáo khi qua sông, chiếc cầu lá tre của kiến khi qua ngòi.</a:t>
            </a:r>
            <a:endParaRPr lang="en-US"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xmlns="" id="{6A293610-95CD-1D8F-A5AD-AA3BEBB05BB7}"/>
              </a:ext>
            </a:extLst>
          </p:cNvPr>
          <p:cNvGrpSpPr/>
          <p:nvPr/>
        </p:nvGrpSpPr>
        <p:grpSpPr>
          <a:xfrm>
            <a:off x="1369746" y="659694"/>
            <a:ext cx="15548508" cy="2807406"/>
            <a:chOff x="1391333" y="1095534"/>
            <a:chExt cx="15548508" cy="2807406"/>
          </a:xfrm>
        </p:grpSpPr>
        <p:sp>
          <p:nvSpPr>
            <p:cNvPr id="13" name="Rectangle: Rounded Corners 12">
              <a:extLst>
                <a:ext uri="{FF2B5EF4-FFF2-40B4-BE49-F238E27FC236}">
                  <a16:creationId xmlns:a16="http://schemas.microsoft.com/office/drawing/2014/main" xmlns="" id="{B9425657-BA2E-1391-09CD-569A7C9283F4}"/>
                </a:ext>
              </a:extLst>
            </p:cNvPr>
            <p:cNvSpPr/>
            <p:nvPr/>
          </p:nvSpPr>
          <p:spPr>
            <a:xfrm>
              <a:off x="1391333" y="1415678"/>
              <a:ext cx="15060384" cy="2487262"/>
            </a:xfrm>
            <a:prstGeom prst="roundRect">
              <a:avLst/>
            </a:prstGeom>
            <a:solidFill>
              <a:schemeClr val="bg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nl-NL"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Câu 2: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Khi xem ảnh chiếc cầu cha gửi, bạn nhỏ có những liên tưởng gì thú vị?</a:t>
              </a:r>
            </a:p>
          </p:txBody>
        </p:sp>
        <p:sp>
          <p:nvSpPr>
            <p:cNvPr id="14" name="Freeform 4">
              <a:extLst>
                <a:ext uri="{FF2B5EF4-FFF2-40B4-BE49-F238E27FC236}">
                  <a16:creationId xmlns:a16="http://schemas.microsoft.com/office/drawing/2014/main" xmlns="" id="{BB9CDDDB-F982-E11F-C65B-854E780239BD}"/>
                </a:ext>
              </a:extLst>
            </p:cNvPr>
            <p:cNvSpPr/>
            <p:nvPr/>
          </p:nvSpPr>
          <p:spPr>
            <a:xfrm>
              <a:off x="15796841" y="1095534"/>
              <a:ext cx="1143000" cy="129540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pic>
        <p:nvPicPr>
          <p:cNvPr id="16" name="Picture 15" descr="A cartoon of a child holding a book&#10;&#10;Description automatically generated">
            <a:extLst>
              <a:ext uri="{FF2B5EF4-FFF2-40B4-BE49-F238E27FC236}">
                <a16:creationId xmlns:a16="http://schemas.microsoft.com/office/drawing/2014/main" xmlns="" id="{F862687E-27CC-7888-0F28-27FC2FEC6CD4}"/>
              </a:ext>
            </a:extLst>
          </p:cNvPr>
          <p:cNvPicPr>
            <a:picLocks noChangeAspect="1"/>
          </p:cNvPicPr>
          <p:nvPr/>
        </p:nvPicPr>
        <p:blipFill rotWithShape="1">
          <a:blip r:embed="rId10">
            <a:extLst>
              <a:ext uri="{28A0092B-C50C-407E-A947-70E740481C1C}">
                <a14:useLocalDpi xmlns:a14="http://schemas.microsoft.com/office/drawing/2010/main" val="0"/>
              </a:ext>
            </a:extLst>
          </a:blip>
          <a:srcRect l="29774" r="26918"/>
          <a:stretch/>
        </p:blipFill>
        <p:spPr>
          <a:xfrm>
            <a:off x="13142564" y="3745839"/>
            <a:ext cx="2567458" cy="5928254"/>
          </a:xfrm>
          <a:prstGeom prst="rect">
            <a:avLst/>
          </a:prstGeom>
        </p:spPr>
      </p:pic>
    </p:spTree>
    <p:extLst>
      <p:ext uri="{BB962C8B-B14F-4D97-AF65-F5344CB8AC3E}">
        <p14:creationId xmlns:p14="http://schemas.microsoft.com/office/powerpoint/2010/main" val="27146375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2" name="Freeform 2"/>
          <p:cNvSpPr/>
          <p:nvPr/>
        </p:nvSpPr>
        <p:spPr>
          <a:xfrm>
            <a:off x="-152400" y="16329"/>
            <a:ext cx="1580317" cy="1393371"/>
          </a:xfrm>
          <a:custGeom>
            <a:avLst/>
            <a:gdLst/>
            <a:ahLst/>
            <a:cxnLst/>
            <a:rect l="l" t="t" r="r" b="b"/>
            <a:pathLst>
              <a:path w="4860902" h="4860902">
                <a:moveTo>
                  <a:pt x="0" y="0"/>
                </a:moveTo>
                <a:lnTo>
                  <a:pt x="4860902" y="0"/>
                </a:lnTo>
                <a:lnTo>
                  <a:pt x="4860902" y="4860902"/>
                </a:lnTo>
                <a:lnTo>
                  <a:pt x="0" y="48609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Freeform 4"/>
          <p:cNvSpPr/>
          <p:nvPr/>
        </p:nvSpPr>
        <p:spPr>
          <a:xfrm rot="4798131">
            <a:off x="16979216" y="-41592"/>
            <a:ext cx="973170" cy="1313876"/>
          </a:xfrm>
          <a:custGeom>
            <a:avLst/>
            <a:gdLst/>
            <a:ahLst/>
            <a:cxnLst/>
            <a:rect l="l" t="t" r="r" b="b"/>
            <a:pathLst>
              <a:path w="2977619" h="4114800">
                <a:moveTo>
                  <a:pt x="0" y="0"/>
                </a:moveTo>
                <a:lnTo>
                  <a:pt x="2977618" y="0"/>
                </a:lnTo>
                <a:lnTo>
                  <a:pt x="297761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Freeform 9"/>
          <p:cNvSpPr/>
          <p:nvPr/>
        </p:nvSpPr>
        <p:spPr>
          <a:xfrm>
            <a:off x="16734791" y="9858179"/>
            <a:ext cx="1553209" cy="428821"/>
          </a:xfrm>
          <a:custGeom>
            <a:avLst/>
            <a:gdLst/>
            <a:ahLst/>
            <a:cxnLst/>
            <a:rect l="l" t="t" r="r" b="b"/>
            <a:pathLst>
              <a:path w="4037498" h="2209612">
                <a:moveTo>
                  <a:pt x="0" y="0"/>
                </a:moveTo>
                <a:lnTo>
                  <a:pt x="4037498" y="0"/>
                </a:lnTo>
                <a:lnTo>
                  <a:pt x="4037498" y="2209613"/>
                </a:lnTo>
                <a:lnTo>
                  <a:pt x="0" y="220961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xmlns="" id="{B8D5C2B4-8B9A-B4AD-3E6B-D63AD5C540AF}"/>
              </a:ext>
            </a:extLst>
          </p:cNvPr>
          <p:cNvGrpSpPr/>
          <p:nvPr/>
        </p:nvGrpSpPr>
        <p:grpSpPr>
          <a:xfrm>
            <a:off x="822199" y="764147"/>
            <a:ext cx="7178801" cy="8343994"/>
            <a:chOff x="-1207599" y="275418"/>
            <a:chExt cx="7178801" cy="8343994"/>
          </a:xfrm>
        </p:grpSpPr>
        <p:sp>
          <p:nvSpPr>
            <p:cNvPr id="7" name="Rectangle: Rounded Corners 6">
              <a:extLst>
                <a:ext uri="{FF2B5EF4-FFF2-40B4-BE49-F238E27FC236}">
                  <a16:creationId xmlns:a16="http://schemas.microsoft.com/office/drawing/2014/main" xmlns="" id="{C8BE34CB-01B6-D279-205E-FC7452B8B31B}"/>
                </a:ext>
              </a:extLst>
            </p:cNvPr>
            <p:cNvSpPr/>
            <p:nvPr/>
          </p:nvSpPr>
          <p:spPr>
            <a:xfrm>
              <a:off x="-1207599" y="468278"/>
              <a:ext cx="7178801" cy="81511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300"/>
                </a:spcBef>
                <a:spcAft>
                  <a:spcPts val="300"/>
                </a:spcAft>
              </a:pPr>
              <a:r>
                <a:rPr lang="nl-NL" sz="3800" b="1">
                  <a:solidFill>
                    <a:schemeClr val="tx2">
                      <a:lumMod val="50000"/>
                    </a:schemeClr>
                  </a:solidFill>
                  <a:effectLst/>
                  <a:latin typeface="Arial" panose="020B0604020202020204" pitchFamily="34" charset="0"/>
                  <a:ea typeface="Calibri" panose="020F0502020204030204" pitchFamily="34" charset="0"/>
                  <a:cs typeface="Arial" panose="020B0604020202020204" pitchFamily="34" charset="0"/>
                </a:rPr>
                <a:t>Câu 3: </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Qua hình ảnh cái cầu tre sang nhà bà ngoại, em có cảm nhận gì về quê hương của bạn nhỏ?</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a:solidFill>
                    <a:srgbClr val="FF0000"/>
                  </a:solidFill>
                  <a:latin typeface="Arial" panose="020B0604020202020204" pitchFamily="34" charset="0"/>
                  <a:ea typeface="Calibri" panose="020F0502020204030204" pitchFamily="34" charset="0"/>
                  <a:cs typeface="Arial" panose="020B0604020202020204" pitchFamily="34" charset="0"/>
                </a:rPr>
                <a:t>(Thảo luận nhóm (4 HS) theo các ý sau để trả lời câu hỏi)</a:t>
              </a:r>
              <a:endParaRPr lang="vi-VN" sz="380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8" name="Picture 6">
              <a:extLst>
                <a:ext uri="{FF2B5EF4-FFF2-40B4-BE49-F238E27FC236}">
                  <a16:creationId xmlns:a16="http://schemas.microsoft.com/office/drawing/2014/main" xmlns="" id="{E4DF4BD6-ADD3-E9C6-A001-EB6B03CF2FA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61706" y="275418"/>
              <a:ext cx="1580317" cy="1542786"/>
            </a:xfrm>
            <a:prstGeom prst="rect">
              <a:avLst/>
            </a:prstGeom>
          </p:spPr>
        </p:pic>
      </p:grpSp>
      <p:sp>
        <p:nvSpPr>
          <p:cNvPr id="10" name="Speech Bubble: Rectangle with Corners Rounded 9">
            <a:extLst>
              <a:ext uri="{FF2B5EF4-FFF2-40B4-BE49-F238E27FC236}">
                <a16:creationId xmlns:a16="http://schemas.microsoft.com/office/drawing/2014/main" xmlns="" id="{8DBB5261-D7D5-F616-DBE2-4D8BA178EE3C}"/>
              </a:ext>
            </a:extLst>
          </p:cNvPr>
          <p:cNvSpPr/>
          <p:nvPr/>
        </p:nvSpPr>
        <p:spPr>
          <a:xfrm>
            <a:off x="9144000" y="6895988"/>
            <a:ext cx="8321801" cy="2895711"/>
          </a:xfrm>
          <a:prstGeom prst="wedgeRoundRectCallout">
            <a:avLst>
              <a:gd name="adj1" fmla="val -57264"/>
              <a:gd name="adj2" fmla="val -48557"/>
              <a:gd name="adj3" fmla="val 16667"/>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Cảnh dưới cầu thuyền chở đá, chở với, thuyền đi ngược đi xuôi cho thấy khung cảnh quê hương như thế nào</a:t>
            </a:r>
            <a:r>
              <a:rPr lang="en-US" sz="3600">
                <a:solidFill>
                  <a:schemeClr val="tx1"/>
                </a:solidFill>
                <a:latin typeface="Arial" panose="020B0604020202020204" pitchFamily="34" charset="0"/>
                <a:cs typeface="Arial" panose="020B0604020202020204" pitchFamily="34" charset="0"/>
              </a:rPr>
              <a:t>?</a:t>
            </a:r>
            <a:endParaRPr lang="vi-VN" sz="3600">
              <a:solidFill>
                <a:schemeClr val="tx1"/>
              </a:solidFill>
              <a:latin typeface="Arial" panose="020B0604020202020204" pitchFamily="34" charset="0"/>
              <a:cs typeface="Arial" panose="020B0604020202020204" pitchFamily="34" charset="0"/>
            </a:endParaRPr>
          </a:p>
        </p:txBody>
      </p:sp>
      <p:sp>
        <p:nvSpPr>
          <p:cNvPr id="11" name="Speech Bubble: Rectangle with Corners Rounded 10">
            <a:extLst>
              <a:ext uri="{FF2B5EF4-FFF2-40B4-BE49-F238E27FC236}">
                <a16:creationId xmlns:a16="http://schemas.microsoft.com/office/drawing/2014/main" xmlns="" id="{49044469-0E21-0523-9EAA-DF2FECE147E8}"/>
              </a:ext>
            </a:extLst>
          </p:cNvPr>
          <p:cNvSpPr/>
          <p:nvPr/>
        </p:nvSpPr>
        <p:spPr>
          <a:xfrm>
            <a:off x="9144000" y="828855"/>
            <a:ext cx="8321801" cy="2383315"/>
          </a:xfrm>
          <a:prstGeom prst="wedgeRoundRectCallout">
            <a:avLst>
              <a:gd name="adj1" fmla="val -56648"/>
              <a:gd name="adj2" fmla="val 51590"/>
              <a:gd name="adj3" fmla="val 16667"/>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Hình ảnh câu bằng tre bắc qua sông rộng gợi điều gì?</a:t>
            </a:r>
            <a:endParaRPr lang="vi-VN" sz="3600" i="1">
              <a:solidFill>
                <a:schemeClr val="tx1"/>
              </a:solidFill>
              <a:latin typeface="Arial" panose="020B0604020202020204" pitchFamily="34" charset="0"/>
              <a:cs typeface="Arial" panose="020B0604020202020204" pitchFamily="34" charset="0"/>
            </a:endParaRPr>
          </a:p>
        </p:txBody>
      </p:sp>
      <p:sp>
        <p:nvSpPr>
          <p:cNvPr id="12" name="Speech Bubble: Rectangle with Corners Rounded 11">
            <a:extLst>
              <a:ext uri="{FF2B5EF4-FFF2-40B4-BE49-F238E27FC236}">
                <a16:creationId xmlns:a16="http://schemas.microsoft.com/office/drawing/2014/main" xmlns="" id="{A58E49E8-762D-78AA-0CA6-ABC249DCA914}"/>
              </a:ext>
            </a:extLst>
          </p:cNvPr>
          <p:cNvSpPr/>
          <p:nvPr/>
        </p:nvSpPr>
        <p:spPr>
          <a:xfrm>
            <a:off x="9144000" y="3600434"/>
            <a:ext cx="8321801" cy="2907290"/>
          </a:xfrm>
          <a:prstGeom prst="wedgeRoundRectCallout">
            <a:avLst>
              <a:gd name="adj1" fmla="val -57247"/>
              <a:gd name="adj2" fmla="val -41430"/>
              <a:gd name="adj3" fmla="val 16667"/>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Em có cảm nghĩ gì khi nhìn hình ảnh cây cầu trẻ cong cong “như võng trên sông ra người qua lại”?</a:t>
            </a:r>
          </a:p>
        </p:txBody>
      </p:sp>
      <p:pic>
        <p:nvPicPr>
          <p:cNvPr id="14" name="Picture 13" descr="A group of kids sitting around a table&#10;&#10;Description automatically generated with low confidence">
            <a:extLst>
              <a:ext uri="{FF2B5EF4-FFF2-40B4-BE49-F238E27FC236}">
                <a16:creationId xmlns:a16="http://schemas.microsoft.com/office/drawing/2014/main" xmlns="" id="{F886F9B8-7794-34D0-7EA7-5F891AB9064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09962" y="7968785"/>
            <a:ext cx="4343400" cy="2278712"/>
          </a:xfrm>
          <a:prstGeom prst="rect">
            <a:avLst/>
          </a:prstGeom>
        </p:spPr>
      </p:pic>
    </p:spTree>
    <p:extLst>
      <p:ext uri="{BB962C8B-B14F-4D97-AF65-F5344CB8AC3E}">
        <p14:creationId xmlns:p14="http://schemas.microsoft.com/office/powerpoint/2010/main" val="28114716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500"/>
                                        <p:tgtEl>
                                          <p:spTgt spid="12"/>
                                        </p:tgtEl>
                                      </p:cBhvr>
                                    </p:animEffect>
                                  </p:childTnLst>
                                </p:cTn>
                              </p:par>
                            </p:childTnLst>
                          </p:cTn>
                        </p:par>
                        <p:par>
                          <p:cTn id="20" fill="hold">
                            <p:stCondLst>
                              <p:cond delay="1000"/>
                            </p:stCondLst>
                            <p:childTnLst>
                              <p:par>
                                <p:cTn id="21" presetID="22" presetClass="entr" presetSubtype="2"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righ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2" name="Freeform 2"/>
          <p:cNvSpPr/>
          <p:nvPr/>
        </p:nvSpPr>
        <p:spPr>
          <a:xfrm>
            <a:off x="-276866" y="0"/>
            <a:ext cx="1139116" cy="1044014"/>
          </a:xfrm>
          <a:custGeom>
            <a:avLst/>
            <a:gdLst/>
            <a:ahLst/>
            <a:cxnLst/>
            <a:rect l="l" t="t" r="r" b="b"/>
            <a:pathLst>
              <a:path w="5117904" h="5043866">
                <a:moveTo>
                  <a:pt x="0" y="0"/>
                </a:moveTo>
                <a:lnTo>
                  <a:pt x="5117904" y="0"/>
                </a:lnTo>
                <a:lnTo>
                  <a:pt x="5117904" y="5043866"/>
                </a:lnTo>
                <a:lnTo>
                  <a:pt x="0" y="50438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7297400" y="1"/>
            <a:ext cx="990600" cy="800100"/>
          </a:xfrm>
          <a:custGeom>
            <a:avLst/>
            <a:gdLst/>
            <a:ahLst/>
            <a:cxnLst/>
            <a:rect l="l" t="t" r="r" b="b"/>
            <a:pathLst>
              <a:path w="2547575" h="1544467">
                <a:moveTo>
                  <a:pt x="0" y="0"/>
                </a:moveTo>
                <a:lnTo>
                  <a:pt x="2547575" y="0"/>
                </a:lnTo>
                <a:lnTo>
                  <a:pt x="2547575" y="1544467"/>
                </a:lnTo>
                <a:lnTo>
                  <a:pt x="0" y="15444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rot="302830">
            <a:off x="17137097" y="9236523"/>
            <a:ext cx="981102" cy="1100969"/>
          </a:xfrm>
          <a:custGeom>
            <a:avLst/>
            <a:gdLst/>
            <a:ahLst/>
            <a:cxnLst/>
            <a:rect l="l" t="t" r="r" b="b"/>
            <a:pathLst>
              <a:path w="4559195" h="4996378">
                <a:moveTo>
                  <a:pt x="0" y="0"/>
                </a:moveTo>
                <a:lnTo>
                  <a:pt x="4559194" y="0"/>
                </a:lnTo>
                <a:lnTo>
                  <a:pt x="4559194" y="4996377"/>
                </a:lnTo>
                <a:lnTo>
                  <a:pt x="0" y="499637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Rounded Rectangular Callout 13">
            <a:extLst>
              <a:ext uri="{FF2B5EF4-FFF2-40B4-BE49-F238E27FC236}">
                <a16:creationId xmlns:a16="http://schemas.microsoft.com/office/drawing/2014/main" xmlns="" id="{1F155C21-730B-AB0E-C554-8BE4BC39C429}"/>
              </a:ext>
            </a:extLst>
          </p:cNvPr>
          <p:cNvSpPr/>
          <p:nvPr/>
        </p:nvSpPr>
        <p:spPr>
          <a:xfrm>
            <a:off x="862250" y="1562100"/>
            <a:ext cx="6100742" cy="2209800"/>
          </a:xfrm>
          <a:prstGeom prst="wedgeRoundRectCallout">
            <a:avLst>
              <a:gd name="adj1" fmla="val -13492"/>
              <a:gd name="adj2" fmla="val 102774"/>
              <a:gd name="adj3" fmla="val 16667"/>
            </a:avLst>
          </a:prstGeom>
          <a:solidFill>
            <a:schemeClr val="bg1"/>
          </a:solidFill>
          <a:ln w="38100">
            <a:solidFill>
              <a:schemeClr val="accent5">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2">
                    <a:lumMod val="50000"/>
                  </a:schemeClr>
                </a:solidFill>
                <a:latin typeface="Arial" panose="020B0604020202020204" pitchFamily="34" charset="0"/>
                <a:cs typeface="Arial" panose="020B0604020202020204" pitchFamily="34" charset="0"/>
              </a:rPr>
              <a:t>ĐÁP ÁN CÂU 3</a:t>
            </a:r>
            <a:endParaRPr lang="en-US" sz="4400" b="1" dirty="0">
              <a:solidFill>
                <a:schemeClr val="tx2">
                  <a:lumMod val="50000"/>
                </a:schemeClr>
              </a:solidFill>
              <a:latin typeface="Arial" panose="020B0604020202020204" pitchFamily="34" charset="0"/>
              <a:cs typeface="Arial" panose="020B0604020202020204" pitchFamily="34" charset="0"/>
            </a:endParaRPr>
          </a:p>
        </p:txBody>
      </p:sp>
      <p:pic>
        <p:nvPicPr>
          <p:cNvPr id="10" name="Picture 4">
            <a:extLst>
              <a:ext uri="{FF2B5EF4-FFF2-40B4-BE49-F238E27FC236}">
                <a16:creationId xmlns:a16="http://schemas.microsoft.com/office/drawing/2014/main" xmlns="" id="{49A9683C-C463-577B-185B-FA2AB89BAC1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V="1">
            <a:off x="6123525" y="9165017"/>
            <a:ext cx="1678934" cy="600219"/>
          </a:xfrm>
          <a:prstGeom prst="rect">
            <a:avLst/>
          </a:prstGeom>
        </p:spPr>
      </p:pic>
      <p:grpSp>
        <p:nvGrpSpPr>
          <p:cNvPr id="11" name="Group 10">
            <a:extLst>
              <a:ext uri="{FF2B5EF4-FFF2-40B4-BE49-F238E27FC236}">
                <a16:creationId xmlns:a16="http://schemas.microsoft.com/office/drawing/2014/main" xmlns="" id="{B8115FF7-CDAA-C1C4-E7CD-28951EE57D7A}"/>
              </a:ext>
            </a:extLst>
          </p:cNvPr>
          <p:cNvGrpSpPr/>
          <p:nvPr/>
        </p:nvGrpSpPr>
        <p:grpSpPr>
          <a:xfrm>
            <a:off x="8382000" y="634035"/>
            <a:ext cx="9043750" cy="8561465"/>
            <a:chOff x="8305800" y="965944"/>
            <a:chExt cx="9372600" cy="7682757"/>
          </a:xfrm>
        </p:grpSpPr>
        <p:grpSp>
          <p:nvGrpSpPr>
            <p:cNvPr id="12" name="Group 11">
              <a:extLst>
                <a:ext uri="{FF2B5EF4-FFF2-40B4-BE49-F238E27FC236}">
                  <a16:creationId xmlns:a16="http://schemas.microsoft.com/office/drawing/2014/main" xmlns="" id="{292FF3D0-F754-4DA7-15A1-FCD69065C1F2}"/>
                </a:ext>
              </a:extLst>
            </p:cNvPr>
            <p:cNvGrpSpPr/>
            <p:nvPr/>
          </p:nvGrpSpPr>
          <p:grpSpPr>
            <a:xfrm>
              <a:off x="8305800" y="2035551"/>
              <a:ext cx="9372600" cy="6613150"/>
              <a:chOff x="702894" y="3376974"/>
              <a:chExt cx="16350489" cy="5252191"/>
            </a:xfrm>
          </p:grpSpPr>
          <p:sp>
            <p:nvSpPr>
              <p:cNvPr id="14" name="Rectangle: Rounded Corners 13">
                <a:extLst>
                  <a:ext uri="{FF2B5EF4-FFF2-40B4-BE49-F238E27FC236}">
                    <a16:creationId xmlns:a16="http://schemas.microsoft.com/office/drawing/2014/main" xmlns="" id="{7B5682BF-0AA1-654E-7630-692DE472894B}"/>
                  </a:ext>
                </a:extLst>
              </p:cNvPr>
              <p:cNvSpPr/>
              <p:nvPr/>
            </p:nvSpPr>
            <p:spPr>
              <a:xfrm>
                <a:off x="702894" y="3376974"/>
                <a:ext cx="16350489" cy="5252191"/>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xmlns="" id="{548A2372-4234-94E4-9EFE-99EA3F96FDB6}"/>
                  </a:ext>
                </a:extLst>
              </p:cNvPr>
              <p:cNvSpPr/>
              <p:nvPr/>
            </p:nvSpPr>
            <p:spPr>
              <a:xfrm>
                <a:off x="1442787" y="3848213"/>
                <a:ext cx="14870701" cy="4315466"/>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Qua hình ảnh cái cầu tre sang nhà bà ngoại, em có cảm nhận quê hương của bạn nhỏ rất mộc mạc bình dị, bình yên nên thơ gần gũi đẹp đẻ/ trên sông, thuyền bè qua lại tấp nập....</a:t>
                </a:r>
                <a:endParaRPr lang="en-US" sz="4000" b="1" dirty="0">
                  <a:solidFill>
                    <a:schemeClr val="tx1"/>
                  </a:solidFill>
                  <a:latin typeface="Arial" panose="020B0604020202020204" pitchFamily="34" charset="0"/>
                  <a:cs typeface="Arial" panose="020B0604020202020204" pitchFamily="34" charset="0"/>
                </a:endParaRPr>
              </a:p>
            </p:txBody>
          </p:sp>
        </p:grpSp>
        <p:pic>
          <p:nvPicPr>
            <p:cNvPr id="13" name="Picture 16">
              <a:extLst>
                <a:ext uri="{FF2B5EF4-FFF2-40B4-BE49-F238E27FC236}">
                  <a16:creationId xmlns:a16="http://schemas.microsoft.com/office/drawing/2014/main" xmlns="" id="{40447CFC-A3EC-FBB4-6FBC-095280FA610A}"/>
                </a:ext>
              </a:extLst>
            </p:cNvPr>
            <p:cNvPicPr>
              <a:picLocks noChangeAspect="1"/>
            </p:cNvPicPr>
            <p:nvPr/>
          </p:nvPicPr>
          <p:blipFill>
            <a:blip r:embed="rId10" cstate="print">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115800" y="965944"/>
              <a:ext cx="1406996" cy="1337106"/>
            </a:xfrm>
            <a:prstGeom prst="rect">
              <a:avLst/>
            </a:prstGeom>
          </p:spPr>
        </p:pic>
      </p:grpSp>
      <p:pic>
        <p:nvPicPr>
          <p:cNvPr id="20" name="Picture 19" descr="A picture containing toy, doll&#10;&#10;Description automatically generated">
            <a:extLst>
              <a:ext uri="{FF2B5EF4-FFF2-40B4-BE49-F238E27FC236}">
                <a16:creationId xmlns:a16="http://schemas.microsoft.com/office/drawing/2014/main" xmlns="" id="{8CD013A1-AD23-4AF7-1C1E-A89A823B87F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4000" y="5440135"/>
            <a:ext cx="4254467" cy="5012871"/>
          </a:xfrm>
          <a:prstGeom prst="rect">
            <a:avLst/>
          </a:prstGeom>
        </p:spPr>
      </p:pic>
    </p:spTree>
    <p:extLst>
      <p:ext uri="{BB962C8B-B14F-4D97-AF65-F5344CB8AC3E}">
        <p14:creationId xmlns:p14="http://schemas.microsoft.com/office/powerpoint/2010/main" val="169143141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2" name="Freeform 2"/>
          <p:cNvSpPr/>
          <p:nvPr/>
        </p:nvSpPr>
        <p:spPr>
          <a:xfrm rot="-6563637">
            <a:off x="17284629" y="9143639"/>
            <a:ext cx="877917" cy="1298563"/>
          </a:xfrm>
          <a:custGeom>
            <a:avLst/>
            <a:gdLst/>
            <a:ahLst/>
            <a:cxnLst/>
            <a:rect l="l" t="t" r="r" b="b"/>
            <a:pathLst>
              <a:path w="6163410" h="7076984">
                <a:moveTo>
                  <a:pt x="0" y="0"/>
                </a:moveTo>
                <a:lnTo>
                  <a:pt x="6163409" y="0"/>
                </a:lnTo>
                <a:lnTo>
                  <a:pt x="6163409" y="7076984"/>
                </a:lnTo>
                <a:lnTo>
                  <a:pt x="0" y="707698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 name="Freeform 5"/>
          <p:cNvSpPr/>
          <p:nvPr/>
        </p:nvSpPr>
        <p:spPr>
          <a:xfrm>
            <a:off x="304801" y="190500"/>
            <a:ext cx="1143000" cy="938388"/>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 name="Freeform 8"/>
          <p:cNvSpPr/>
          <p:nvPr/>
        </p:nvSpPr>
        <p:spPr>
          <a:xfrm rot="-6464344">
            <a:off x="322220" y="9488459"/>
            <a:ext cx="415173" cy="1120509"/>
          </a:xfrm>
          <a:custGeom>
            <a:avLst/>
            <a:gdLst/>
            <a:ahLst/>
            <a:cxnLst/>
            <a:rect l="l" t="t" r="r" b="b"/>
            <a:pathLst>
              <a:path w="1208309" h="3553851">
                <a:moveTo>
                  <a:pt x="0" y="0"/>
                </a:moveTo>
                <a:lnTo>
                  <a:pt x="1208310" y="0"/>
                </a:lnTo>
                <a:lnTo>
                  <a:pt x="1208310" y="3553851"/>
                </a:lnTo>
                <a:lnTo>
                  <a:pt x="0" y="35538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xmlns="" id="{858F861E-210F-2621-1CCF-1642BBE801F4}"/>
              </a:ext>
            </a:extLst>
          </p:cNvPr>
          <p:cNvSpPr txBox="1"/>
          <p:nvPr/>
        </p:nvSpPr>
        <p:spPr>
          <a:xfrm>
            <a:off x="754794" y="3484474"/>
            <a:ext cx="9729980" cy="6056851"/>
          </a:xfrm>
          <a:prstGeom prst="rect">
            <a:avLst/>
          </a:prstGeom>
          <a:noFill/>
        </p:spPr>
        <p:txBody>
          <a:bodyPr wrap="square">
            <a:spAutoFit/>
          </a:bodyPr>
          <a:lstStyle/>
          <a:p>
            <a:pPr marL="571500" lvl="0" indent="-571500" algn="just">
              <a:lnSpc>
                <a:spcPct val="200000"/>
              </a:lnSpc>
              <a:spcBef>
                <a:spcPts val="300"/>
              </a:spcBef>
              <a:spcAft>
                <a:spcPts val="300"/>
              </a:spcAft>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Bạn nhỏ yêu nhất cây cầu trong ảnh cha gửi, cây cầu có tên Hàm Rồng. Vì đây là cầu do chính tay cha tham gia thi công, cây cầu đem lại niềm tự hào cho bạn nhỏ (bạn gọi đó là “cầu của cha”).</a:t>
            </a: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xmlns="" id="{6A293610-95CD-1D8F-A5AD-AA3BEBB05BB7}"/>
              </a:ext>
            </a:extLst>
          </p:cNvPr>
          <p:cNvGrpSpPr/>
          <p:nvPr/>
        </p:nvGrpSpPr>
        <p:grpSpPr>
          <a:xfrm>
            <a:off x="2083686" y="659694"/>
            <a:ext cx="14707526" cy="2549393"/>
            <a:chOff x="2116160" y="1048747"/>
            <a:chExt cx="14707526" cy="2549393"/>
          </a:xfrm>
        </p:grpSpPr>
        <p:sp>
          <p:nvSpPr>
            <p:cNvPr id="13" name="Rectangle: Rounded Corners 12">
              <a:extLst>
                <a:ext uri="{FF2B5EF4-FFF2-40B4-BE49-F238E27FC236}">
                  <a16:creationId xmlns:a16="http://schemas.microsoft.com/office/drawing/2014/main" xmlns="" id="{B9425657-BA2E-1391-09CD-569A7C9283F4}"/>
                </a:ext>
              </a:extLst>
            </p:cNvPr>
            <p:cNvSpPr/>
            <p:nvPr/>
          </p:nvSpPr>
          <p:spPr>
            <a:xfrm>
              <a:off x="2116160" y="1324134"/>
              <a:ext cx="14098854" cy="2274006"/>
            </a:xfrm>
            <a:prstGeom prst="roundRect">
              <a:avLst/>
            </a:prstGeom>
            <a:solidFill>
              <a:schemeClr val="bg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300"/>
                </a:spcBef>
                <a:spcAft>
                  <a:spcPts val="300"/>
                </a:spcAft>
                <a:buClrTx/>
                <a:buSzTx/>
                <a:buFontTx/>
                <a:buNone/>
                <a:tabLst/>
                <a:defRPr/>
              </a:pPr>
              <a:r>
                <a:rPr kumimoji="0" lang="nl-NL" sz="4000" b="1" i="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Câu 4: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Bạn nhỏ yêu nhất cây cầu nào? Vì sao? </a:t>
              </a:r>
            </a:p>
          </p:txBody>
        </p:sp>
        <p:sp>
          <p:nvSpPr>
            <p:cNvPr id="14" name="Freeform 4">
              <a:extLst>
                <a:ext uri="{FF2B5EF4-FFF2-40B4-BE49-F238E27FC236}">
                  <a16:creationId xmlns:a16="http://schemas.microsoft.com/office/drawing/2014/main" xmlns="" id="{BB9CDDDB-F982-E11F-C65B-854E780239BD}"/>
                </a:ext>
              </a:extLst>
            </p:cNvPr>
            <p:cNvSpPr/>
            <p:nvPr/>
          </p:nvSpPr>
          <p:spPr>
            <a:xfrm>
              <a:off x="15680686" y="1048747"/>
              <a:ext cx="1143000" cy="129540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xmlns="" id="{C0D48209-4F0C-90C0-5A20-C0D110728B77}"/>
              </a:ext>
            </a:extLst>
          </p:cNvPr>
          <p:cNvGrpSpPr/>
          <p:nvPr/>
        </p:nvGrpSpPr>
        <p:grpSpPr>
          <a:xfrm>
            <a:off x="11201400" y="4076700"/>
            <a:ext cx="6233800" cy="4464506"/>
            <a:chOff x="11293751" y="3955594"/>
            <a:chExt cx="6233800" cy="4464506"/>
          </a:xfrm>
        </p:grpSpPr>
        <p:pic>
          <p:nvPicPr>
            <p:cNvPr id="6146" name="Picture 2" descr="Hình ảnh cầu hàm rồng thanh hóa - Phân tích, giải quyết và ứng dụng">
              <a:extLst>
                <a:ext uri="{FF2B5EF4-FFF2-40B4-BE49-F238E27FC236}">
                  <a16:creationId xmlns:a16="http://schemas.microsoft.com/office/drawing/2014/main" xmlns="" id="{EC22C9F9-F1FE-64FE-038D-A80B1B670FB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293751" y="4610100"/>
              <a:ext cx="6145162" cy="381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descr="Push pin ">
              <a:extLst>
                <a:ext uri="{FF2B5EF4-FFF2-40B4-BE49-F238E27FC236}">
                  <a16:creationId xmlns:a16="http://schemas.microsoft.com/office/drawing/2014/main" xmlns="" id="{9E92136C-821D-9345-FDE4-C0A7E730588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329350">
              <a:off x="16885505" y="3955594"/>
              <a:ext cx="642046" cy="6420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232250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2" name="Freeform 2"/>
          <p:cNvSpPr/>
          <p:nvPr/>
        </p:nvSpPr>
        <p:spPr>
          <a:xfrm rot="-6563637">
            <a:off x="17284629" y="9143639"/>
            <a:ext cx="877917" cy="1298563"/>
          </a:xfrm>
          <a:custGeom>
            <a:avLst/>
            <a:gdLst/>
            <a:ahLst/>
            <a:cxnLst/>
            <a:rect l="l" t="t" r="r" b="b"/>
            <a:pathLst>
              <a:path w="6163410" h="7076984">
                <a:moveTo>
                  <a:pt x="0" y="0"/>
                </a:moveTo>
                <a:lnTo>
                  <a:pt x="6163409" y="0"/>
                </a:lnTo>
                <a:lnTo>
                  <a:pt x="6163409" y="7076984"/>
                </a:lnTo>
                <a:lnTo>
                  <a:pt x="0" y="707698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 name="Freeform 5"/>
          <p:cNvSpPr/>
          <p:nvPr/>
        </p:nvSpPr>
        <p:spPr>
          <a:xfrm>
            <a:off x="304801" y="190500"/>
            <a:ext cx="1143000" cy="938388"/>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 name="Freeform 8"/>
          <p:cNvSpPr/>
          <p:nvPr/>
        </p:nvSpPr>
        <p:spPr>
          <a:xfrm rot="-6464344">
            <a:off x="322220" y="9488459"/>
            <a:ext cx="415173" cy="1120509"/>
          </a:xfrm>
          <a:custGeom>
            <a:avLst/>
            <a:gdLst/>
            <a:ahLst/>
            <a:cxnLst/>
            <a:rect l="l" t="t" r="r" b="b"/>
            <a:pathLst>
              <a:path w="1208309" h="3553851">
                <a:moveTo>
                  <a:pt x="0" y="0"/>
                </a:moveTo>
                <a:lnTo>
                  <a:pt x="1208310" y="0"/>
                </a:lnTo>
                <a:lnTo>
                  <a:pt x="1208310" y="3553851"/>
                </a:lnTo>
                <a:lnTo>
                  <a:pt x="0" y="35538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xmlns="" id="{858F861E-210F-2621-1CCF-1642BBE801F4}"/>
              </a:ext>
            </a:extLst>
          </p:cNvPr>
          <p:cNvSpPr txBox="1"/>
          <p:nvPr/>
        </p:nvSpPr>
        <p:spPr>
          <a:xfrm>
            <a:off x="782008" y="3440889"/>
            <a:ext cx="9748156" cy="6133795"/>
          </a:xfrm>
          <a:prstGeom prst="rect">
            <a:avLst/>
          </a:prstGeom>
          <a:noFill/>
        </p:spPr>
        <p:txBody>
          <a:bodyPr wrap="square">
            <a:spAutoFit/>
          </a:bodyPr>
          <a:lstStyle/>
          <a:p>
            <a:pPr marL="571500" lvl="0" indent="-571500" algn="just">
              <a:lnSpc>
                <a:spcPct val="200000"/>
              </a:lnSpc>
              <a:spcBef>
                <a:spcPts val="300"/>
              </a:spcBef>
              <a:spcAft>
                <a:spcPts val="300"/>
              </a:spcAft>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Bạn nhỏ yêu nhất cây cầu trong ảnh cha gửi, vì cây cầu đó bắc qua sông Mã thân thương ở quê bạn.</a:t>
            </a:r>
          </a:p>
          <a:p>
            <a:pPr marL="571500" lvl="0" indent="-571500" algn="just">
              <a:lnSpc>
                <a:spcPct val="200000"/>
              </a:lnSpc>
              <a:spcBef>
                <a:spcPts val="300"/>
              </a:spcBef>
              <a:spcAft>
                <a:spcPts val="300"/>
              </a:spcAft>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Bạn nhỏ yêu nhất cây cầu Hàm Rồng vì đây là cây cầu lớn có xe lửa đi qua,...</a:t>
            </a:r>
          </a:p>
        </p:txBody>
      </p:sp>
      <p:grpSp>
        <p:nvGrpSpPr>
          <p:cNvPr id="6" name="Group 5">
            <a:extLst>
              <a:ext uri="{FF2B5EF4-FFF2-40B4-BE49-F238E27FC236}">
                <a16:creationId xmlns:a16="http://schemas.microsoft.com/office/drawing/2014/main" xmlns="" id="{6A293610-95CD-1D8F-A5AD-AA3BEBB05BB7}"/>
              </a:ext>
            </a:extLst>
          </p:cNvPr>
          <p:cNvGrpSpPr/>
          <p:nvPr/>
        </p:nvGrpSpPr>
        <p:grpSpPr>
          <a:xfrm>
            <a:off x="2083686" y="659694"/>
            <a:ext cx="14707526" cy="2549393"/>
            <a:chOff x="2116160" y="1048747"/>
            <a:chExt cx="14707526" cy="2549393"/>
          </a:xfrm>
        </p:grpSpPr>
        <p:sp>
          <p:nvSpPr>
            <p:cNvPr id="13" name="Rectangle: Rounded Corners 12">
              <a:extLst>
                <a:ext uri="{FF2B5EF4-FFF2-40B4-BE49-F238E27FC236}">
                  <a16:creationId xmlns:a16="http://schemas.microsoft.com/office/drawing/2014/main" xmlns="" id="{B9425657-BA2E-1391-09CD-569A7C9283F4}"/>
                </a:ext>
              </a:extLst>
            </p:cNvPr>
            <p:cNvSpPr/>
            <p:nvPr/>
          </p:nvSpPr>
          <p:spPr>
            <a:xfrm>
              <a:off x="2116160" y="1324134"/>
              <a:ext cx="14098854" cy="2274006"/>
            </a:xfrm>
            <a:prstGeom prst="roundRect">
              <a:avLst/>
            </a:prstGeom>
            <a:solidFill>
              <a:schemeClr val="bg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300"/>
                </a:spcBef>
                <a:spcAft>
                  <a:spcPts val="300"/>
                </a:spcAft>
                <a:buClrTx/>
                <a:buSzTx/>
                <a:buFontTx/>
                <a:buNone/>
                <a:tabLst/>
                <a:defRPr/>
              </a:pPr>
              <a:r>
                <a:rPr kumimoji="0" lang="nl-NL" sz="4000" b="1" i="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Câu 4: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Bạn nhỏ yêu nhất cây cầu nào? Vì sao? </a:t>
              </a:r>
            </a:p>
          </p:txBody>
        </p:sp>
        <p:sp>
          <p:nvSpPr>
            <p:cNvPr id="14" name="Freeform 4">
              <a:extLst>
                <a:ext uri="{FF2B5EF4-FFF2-40B4-BE49-F238E27FC236}">
                  <a16:creationId xmlns:a16="http://schemas.microsoft.com/office/drawing/2014/main" xmlns="" id="{BB9CDDDB-F982-E11F-C65B-854E780239BD}"/>
                </a:ext>
              </a:extLst>
            </p:cNvPr>
            <p:cNvSpPr/>
            <p:nvPr/>
          </p:nvSpPr>
          <p:spPr>
            <a:xfrm>
              <a:off x="15680686" y="1048747"/>
              <a:ext cx="1143000" cy="129540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xmlns="" id="{C0D48209-4F0C-90C0-5A20-C0D110728B77}"/>
              </a:ext>
            </a:extLst>
          </p:cNvPr>
          <p:cNvGrpSpPr/>
          <p:nvPr/>
        </p:nvGrpSpPr>
        <p:grpSpPr>
          <a:xfrm>
            <a:off x="11272192" y="4076700"/>
            <a:ext cx="6233800" cy="4464506"/>
            <a:chOff x="11293751" y="3955594"/>
            <a:chExt cx="6233800" cy="4464506"/>
          </a:xfrm>
        </p:grpSpPr>
        <p:pic>
          <p:nvPicPr>
            <p:cNvPr id="6146" name="Picture 2" descr="Hình ảnh cầu hàm rồng thanh hóa - Phân tích, giải quyết và ứng dụng">
              <a:extLst>
                <a:ext uri="{FF2B5EF4-FFF2-40B4-BE49-F238E27FC236}">
                  <a16:creationId xmlns:a16="http://schemas.microsoft.com/office/drawing/2014/main" xmlns="" id="{EC22C9F9-F1FE-64FE-038D-A80B1B670FB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293751" y="4610100"/>
              <a:ext cx="6145162" cy="381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descr="Push pin ">
              <a:extLst>
                <a:ext uri="{FF2B5EF4-FFF2-40B4-BE49-F238E27FC236}">
                  <a16:creationId xmlns:a16="http://schemas.microsoft.com/office/drawing/2014/main" xmlns="" id="{9E92136C-821D-9345-FDE4-C0A7E730588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329350">
              <a:off x="16885505" y="3955594"/>
              <a:ext cx="642046" cy="6420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4557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2" name="Freeform 2"/>
          <p:cNvSpPr/>
          <p:nvPr/>
        </p:nvSpPr>
        <p:spPr>
          <a:xfrm>
            <a:off x="-152400" y="16329"/>
            <a:ext cx="2354802" cy="2209612"/>
          </a:xfrm>
          <a:custGeom>
            <a:avLst/>
            <a:gdLst/>
            <a:ahLst/>
            <a:cxnLst/>
            <a:rect l="l" t="t" r="r" b="b"/>
            <a:pathLst>
              <a:path w="4860902" h="4860902">
                <a:moveTo>
                  <a:pt x="0" y="0"/>
                </a:moveTo>
                <a:lnTo>
                  <a:pt x="4860902" y="0"/>
                </a:lnTo>
                <a:lnTo>
                  <a:pt x="4860902" y="4860902"/>
                </a:lnTo>
                <a:lnTo>
                  <a:pt x="0" y="48609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rot="4798131">
            <a:off x="13663" y="9246334"/>
            <a:ext cx="1014686" cy="1278701"/>
          </a:xfrm>
          <a:custGeom>
            <a:avLst/>
            <a:gdLst/>
            <a:ahLst/>
            <a:cxnLst/>
            <a:rect l="l" t="t" r="r" b="b"/>
            <a:pathLst>
              <a:path w="2977619" h="4114800">
                <a:moveTo>
                  <a:pt x="0" y="0"/>
                </a:moveTo>
                <a:lnTo>
                  <a:pt x="2977618" y="0"/>
                </a:lnTo>
                <a:lnTo>
                  <a:pt x="297761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a:off x="16029713" y="9100079"/>
            <a:ext cx="2114188" cy="1003929"/>
          </a:xfrm>
          <a:custGeom>
            <a:avLst/>
            <a:gdLst/>
            <a:ahLst/>
            <a:cxnLst/>
            <a:rect l="l" t="t" r="r" b="b"/>
            <a:pathLst>
              <a:path w="4037498" h="2209612">
                <a:moveTo>
                  <a:pt x="0" y="0"/>
                </a:moveTo>
                <a:lnTo>
                  <a:pt x="4037498" y="0"/>
                </a:lnTo>
                <a:lnTo>
                  <a:pt x="4037498" y="2209613"/>
                </a:lnTo>
                <a:lnTo>
                  <a:pt x="0" y="220961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xmlns="" id="{DB2E75FF-62B7-2C8F-776E-CE9B8FCBC17C}"/>
              </a:ext>
            </a:extLst>
          </p:cNvPr>
          <p:cNvGrpSpPr/>
          <p:nvPr/>
        </p:nvGrpSpPr>
        <p:grpSpPr>
          <a:xfrm>
            <a:off x="1905000" y="699536"/>
            <a:ext cx="15517877" cy="2239697"/>
            <a:chOff x="1391333" y="1170034"/>
            <a:chExt cx="15517877" cy="2239697"/>
          </a:xfrm>
        </p:grpSpPr>
        <p:sp>
          <p:nvSpPr>
            <p:cNvPr id="8" name="Rectangle: Rounded Corners 7">
              <a:extLst>
                <a:ext uri="{FF2B5EF4-FFF2-40B4-BE49-F238E27FC236}">
                  <a16:creationId xmlns:a16="http://schemas.microsoft.com/office/drawing/2014/main" xmlns="" id="{F789B531-320A-B1E9-5653-8A225B9140D0}"/>
                </a:ext>
              </a:extLst>
            </p:cNvPr>
            <p:cNvSpPr/>
            <p:nvPr/>
          </p:nvSpPr>
          <p:spPr>
            <a:xfrm>
              <a:off x="1391333" y="1415679"/>
              <a:ext cx="15060384" cy="1994052"/>
            </a:xfrm>
            <a:prstGeom prst="roundRect">
              <a:avLst/>
            </a:prstGeom>
            <a:solidFill>
              <a:schemeClr val="bg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nl-NL"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Câu 5: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Nêu nhận xét của em về bạn nhỏ trong bài thơ. </a:t>
              </a:r>
            </a:p>
          </p:txBody>
        </p:sp>
        <p:sp>
          <p:nvSpPr>
            <p:cNvPr id="10" name="Freeform 4">
              <a:extLst>
                <a:ext uri="{FF2B5EF4-FFF2-40B4-BE49-F238E27FC236}">
                  <a16:creationId xmlns:a16="http://schemas.microsoft.com/office/drawing/2014/main" xmlns="" id="{FD132394-4C70-B36F-B227-0BCC65FEFB66}"/>
                </a:ext>
              </a:extLst>
            </p:cNvPr>
            <p:cNvSpPr/>
            <p:nvPr/>
          </p:nvSpPr>
          <p:spPr>
            <a:xfrm>
              <a:off x="15766210" y="1170034"/>
              <a:ext cx="1143000" cy="129540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grpSp>
        <p:nvGrpSpPr>
          <p:cNvPr id="11" name="Group 10">
            <a:extLst>
              <a:ext uri="{FF2B5EF4-FFF2-40B4-BE49-F238E27FC236}">
                <a16:creationId xmlns:a16="http://schemas.microsoft.com/office/drawing/2014/main" xmlns="" id="{49C8F130-6846-D3B7-B878-6395B6F6BB42}"/>
              </a:ext>
            </a:extLst>
          </p:cNvPr>
          <p:cNvGrpSpPr/>
          <p:nvPr/>
        </p:nvGrpSpPr>
        <p:grpSpPr>
          <a:xfrm>
            <a:off x="7790407" y="3533822"/>
            <a:ext cx="9296400" cy="5566257"/>
            <a:chOff x="5386511" y="2181329"/>
            <a:chExt cx="9296400" cy="5566257"/>
          </a:xfrm>
        </p:grpSpPr>
        <p:sp>
          <p:nvSpPr>
            <p:cNvPr id="12" name="Speech Bubble: Rectangle with Corners Rounded 11">
              <a:extLst>
                <a:ext uri="{FF2B5EF4-FFF2-40B4-BE49-F238E27FC236}">
                  <a16:creationId xmlns:a16="http://schemas.microsoft.com/office/drawing/2014/main" xmlns="" id="{F9B9A4DE-9D1E-C553-B2BF-7C2B64F035F6}"/>
                </a:ext>
              </a:extLst>
            </p:cNvPr>
            <p:cNvSpPr/>
            <p:nvPr/>
          </p:nvSpPr>
          <p:spPr>
            <a:xfrm>
              <a:off x="5386511" y="2827347"/>
              <a:ext cx="9296400" cy="4920239"/>
            </a:xfrm>
            <a:prstGeom prst="wedgeRoundRectCallout">
              <a:avLst>
                <a:gd name="adj1" fmla="val -63803"/>
                <a:gd name="adj2" fmla="val 47401"/>
                <a:gd name="adj3" fmla="val 16667"/>
              </a:avLst>
            </a:prstGeom>
            <a:solidFill>
              <a:schemeClr val="bg1"/>
            </a:solidFill>
            <a:ln>
              <a:solidFill>
                <a:schemeClr val="accent5">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Bạn nhỏ là người yêu cha me, người thân/ yêu cảnh vật quê hương/ yêu quê hương/ yêu những cây cầu/ có trí tưởng tượng phong phú/ quan sát tinh tế/...</a:t>
              </a:r>
              <a:endParaRPr lang="vi-VN" sz="3800" dirty="0">
                <a:solidFill>
                  <a:schemeClr val="tx1"/>
                </a:solidFill>
                <a:latin typeface="Arial" panose="020B0604020202020204" pitchFamily="34" charset="0"/>
                <a:cs typeface="Arial" panose="020B0604020202020204" pitchFamily="34" charset="0"/>
              </a:endParaRPr>
            </a:p>
          </p:txBody>
        </p:sp>
        <p:pic>
          <p:nvPicPr>
            <p:cNvPr id="13" name="Picture 2">
              <a:extLst>
                <a:ext uri="{FF2B5EF4-FFF2-40B4-BE49-F238E27FC236}">
                  <a16:creationId xmlns:a16="http://schemas.microsoft.com/office/drawing/2014/main" xmlns="" id="{C6A8AD0C-3944-E6EC-9B63-57F0ED3891D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627992" y="2181329"/>
              <a:ext cx="889637" cy="914580"/>
            </a:xfrm>
            <a:prstGeom prst="rect">
              <a:avLst/>
            </a:prstGeom>
          </p:spPr>
        </p:pic>
      </p:grpSp>
      <p:pic>
        <p:nvPicPr>
          <p:cNvPr id="15" name="Picture 14" descr="A picture containing text&#10;&#10;Description automatically generated">
            <a:extLst>
              <a:ext uri="{FF2B5EF4-FFF2-40B4-BE49-F238E27FC236}">
                <a16:creationId xmlns:a16="http://schemas.microsoft.com/office/drawing/2014/main" xmlns="" id="{C85F774E-8592-1585-3354-D7FC270DC1AA}"/>
              </a:ext>
            </a:extLst>
          </p:cNvPr>
          <p:cNvPicPr>
            <a:picLocks noChangeAspect="1"/>
          </p:cNvPicPr>
          <p:nvPr/>
        </p:nvPicPr>
        <p:blipFill rotWithShape="1">
          <a:blip r:embed="rId12">
            <a:extLst>
              <a:ext uri="{28A0092B-C50C-407E-A947-70E740481C1C}">
                <a14:useLocalDpi xmlns:a14="http://schemas.microsoft.com/office/drawing/2010/main" val="0"/>
              </a:ext>
            </a:extLst>
          </a:blip>
          <a:srcRect l="16861" t="7349"/>
          <a:stretch/>
        </p:blipFill>
        <p:spPr>
          <a:xfrm>
            <a:off x="1374162" y="4893129"/>
            <a:ext cx="4840114" cy="5393871"/>
          </a:xfrm>
          <a:prstGeom prst="rect">
            <a:avLst/>
          </a:prstGeom>
        </p:spPr>
      </p:pic>
    </p:spTree>
    <p:extLst>
      <p:ext uri="{BB962C8B-B14F-4D97-AF65-F5344CB8AC3E}">
        <p14:creationId xmlns:p14="http://schemas.microsoft.com/office/powerpoint/2010/main" val="42819742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right)">
                                      <p:cBhvr>
                                        <p:cTn id="14" dur="500"/>
                                        <p:tgtEl>
                                          <p:spTgt spid="11"/>
                                        </p:tgtEl>
                                      </p:cBhvr>
                                    </p:animEffect>
                                  </p:childTnLst>
                                </p:cTn>
                              </p:par>
                              <p:par>
                                <p:cTn id="15" presetID="16" presetClass="entr" presetSubtype="21"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2" name="Freeform 2"/>
          <p:cNvSpPr/>
          <p:nvPr/>
        </p:nvSpPr>
        <p:spPr>
          <a:xfrm>
            <a:off x="704089" y="1261257"/>
            <a:ext cx="5914911" cy="5914911"/>
          </a:xfrm>
          <a:custGeom>
            <a:avLst/>
            <a:gdLst/>
            <a:ahLst/>
            <a:cxnLst/>
            <a:rect l="l" t="t" r="r" b="b"/>
            <a:pathLst>
              <a:path w="5914911" h="5914911">
                <a:moveTo>
                  <a:pt x="0" y="0"/>
                </a:moveTo>
                <a:lnTo>
                  <a:pt x="5914911" y="0"/>
                </a:lnTo>
                <a:lnTo>
                  <a:pt x="5914911" y="5914911"/>
                </a:lnTo>
                <a:lnTo>
                  <a:pt x="0" y="59149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10610313">
            <a:off x="124540" y="5476859"/>
            <a:ext cx="5744936" cy="4674990"/>
          </a:xfrm>
          <a:custGeom>
            <a:avLst/>
            <a:gdLst/>
            <a:ahLst/>
            <a:cxnLst/>
            <a:rect l="l" t="t" r="r" b="b"/>
            <a:pathLst>
              <a:path w="5744936" h="4674990">
                <a:moveTo>
                  <a:pt x="0" y="0"/>
                </a:moveTo>
                <a:lnTo>
                  <a:pt x="5744937" y="0"/>
                </a:lnTo>
                <a:lnTo>
                  <a:pt x="5744937" y="4674990"/>
                </a:lnTo>
                <a:lnTo>
                  <a:pt x="0" y="46749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5400000">
            <a:off x="7587354" y="-987686"/>
            <a:ext cx="7081520" cy="12262372"/>
          </a:xfrm>
          <a:custGeom>
            <a:avLst/>
            <a:gdLst/>
            <a:ahLst/>
            <a:cxnLst/>
            <a:rect l="l" t="t" r="r" b="b"/>
            <a:pathLst>
              <a:path w="7081520" h="12262372">
                <a:moveTo>
                  <a:pt x="0" y="0"/>
                </a:moveTo>
                <a:lnTo>
                  <a:pt x="7081520" y="0"/>
                </a:lnTo>
                <a:lnTo>
                  <a:pt x="7081520" y="12262372"/>
                </a:lnTo>
                <a:lnTo>
                  <a:pt x="0" y="1226237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028700" y="2004624"/>
            <a:ext cx="6277752" cy="6277752"/>
          </a:xfrm>
          <a:custGeom>
            <a:avLst/>
            <a:gdLst/>
            <a:ahLst/>
            <a:cxnLst/>
            <a:rect l="l" t="t" r="r" b="b"/>
            <a:pathLst>
              <a:path w="6277752" h="6277752">
                <a:moveTo>
                  <a:pt x="6277752" y="0"/>
                </a:moveTo>
                <a:lnTo>
                  <a:pt x="0" y="0"/>
                </a:lnTo>
                <a:lnTo>
                  <a:pt x="0" y="6277752"/>
                </a:lnTo>
                <a:lnTo>
                  <a:pt x="6277752" y="6277752"/>
                </a:lnTo>
                <a:lnTo>
                  <a:pt x="6277752"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68600" y="7340968"/>
            <a:ext cx="1927469" cy="2154516"/>
          </a:xfrm>
          <a:custGeom>
            <a:avLst/>
            <a:gdLst/>
            <a:ahLst/>
            <a:cxnLst/>
            <a:rect l="l" t="t" r="r" b="b"/>
            <a:pathLst>
              <a:path w="2822298" h="2822298">
                <a:moveTo>
                  <a:pt x="0" y="0"/>
                </a:moveTo>
                <a:lnTo>
                  <a:pt x="2822298" y="0"/>
                </a:lnTo>
                <a:lnTo>
                  <a:pt x="2822298" y="2822298"/>
                </a:lnTo>
                <a:lnTo>
                  <a:pt x="0" y="282229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6619000" y="8282376"/>
            <a:ext cx="2442377" cy="697822"/>
          </a:xfrm>
          <a:custGeom>
            <a:avLst/>
            <a:gdLst/>
            <a:ahLst/>
            <a:cxnLst/>
            <a:rect l="l" t="t" r="r" b="b"/>
            <a:pathLst>
              <a:path w="2442377" h="697822">
                <a:moveTo>
                  <a:pt x="0" y="0"/>
                </a:moveTo>
                <a:lnTo>
                  <a:pt x="2442377" y="0"/>
                </a:lnTo>
                <a:lnTo>
                  <a:pt x="2442377" y="697822"/>
                </a:lnTo>
                <a:lnTo>
                  <a:pt x="0" y="69782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5233531" y="462637"/>
            <a:ext cx="2397605" cy="2483395"/>
          </a:xfrm>
          <a:custGeom>
            <a:avLst/>
            <a:gdLst/>
            <a:ahLst/>
            <a:cxnLst/>
            <a:rect l="l" t="t" r="r" b="b"/>
            <a:pathLst>
              <a:path w="2397605" h="2483395">
                <a:moveTo>
                  <a:pt x="0" y="0"/>
                </a:moveTo>
                <a:lnTo>
                  <a:pt x="2397605" y="0"/>
                </a:lnTo>
                <a:lnTo>
                  <a:pt x="2397605" y="2483395"/>
                </a:lnTo>
                <a:lnTo>
                  <a:pt x="0" y="248339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20">
            <a:extLst>
              <a:ext uri="{FF2B5EF4-FFF2-40B4-BE49-F238E27FC236}">
                <a16:creationId xmlns:a16="http://schemas.microsoft.com/office/drawing/2014/main" xmlns="" id="{722A100E-7D80-2FDE-62CF-DE1B026FD61E}"/>
              </a:ext>
            </a:extLst>
          </p:cNvPr>
          <p:cNvSpPr txBox="1"/>
          <p:nvPr/>
        </p:nvSpPr>
        <p:spPr>
          <a:xfrm>
            <a:off x="7735374" y="3445380"/>
            <a:ext cx="7761110" cy="2945422"/>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8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68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vi-VN" sz="68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8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en-US" sz="6800" b="1" i="0" u="none" strike="noStrike" kern="1200" cap="none" spc="0" normalizeH="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 ĐỌC </a:t>
            </a:r>
            <a:r>
              <a:rPr lang="en-US" sz="6800" b="1">
                <a:solidFill>
                  <a:srgbClr val="1F497D">
                    <a:lumMod val="50000"/>
                  </a:srgbClr>
                </a:solidFill>
                <a:latin typeface="Arial" panose="020B0604020202020204" pitchFamily="34" charset="0"/>
                <a:ea typeface="Calibri" panose="020F0502020204030204" pitchFamily="34" charset="0"/>
                <a:cs typeface="Arial" panose="020B0604020202020204" pitchFamily="34" charset="0"/>
              </a:rPr>
              <a:t>LẠI</a:t>
            </a:r>
            <a:endParaRPr kumimoji="0" lang="vi-VN" sz="68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298178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3" name="Freeform 3"/>
          <p:cNvSpPr/>
          <p:nvPr/>
        </p:nvSpPr>
        <p:spPr>
          <a:xfrm>
            <a:off x="15996133" y="32489"/>
            <a:ext cx="2242881" cy="1466166"/>
          </a:xfrm>
          <a:custGeom>
            <a:avLst/>
            <a:gdLst/>
            <a:ahLst/>
            <a:cxnLst/>
            <a:rect l="l" t="t" r="r" b="b"/>
            <a:pathLst>
              <a:path w="6618522" h="6618522">
                <a:moveTo>
                  <a:pt x="0" y="0"/>
                </a:moveTo>
                <a:lnTo>
                  <a:pt x="6618523" y="0"/>
                </a:lnTo>
                <a:lnTo>
                  <a:pt x="6618523" y="6618523"/>
                </a:lnTo>
                <a:lnTo>
                  <a:pt x="0" y="661852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6">
            <a:extLst>
              <a:ext uri="{FF2B5EF4-FFF2-40B4-BE49-F238E27FC236}">
                <a16:creationId xmlns:a16="http://schemas.microsoft.com/office/drawing/2014/main" xmlns="" id="{4A809224-E2D7-F612-F154-31993D4B1BF5}"/>
              </a:ext>
            </a:extLst>
          </p:cNvPr>
          <p:cNvSpPr/>
          <p:nvPr/>
        </p:nvSpPr>
        <p:spPr>
          <a:xfrm>
            <a:off x="590916" y="1790700"/>
            <a:ext cx="17173632" cy="7511349"/>
          </a:xfrm>
          <a:custGeom>
            <a:avLst/>
            <a:gdLst/>
            <a:ahLst/>
            <a:cxnLst/>
            <a:rect l="l" t="t" r="r" b="b"/>
            <a:pathLst>
              <a:path w="15013220" h="6361849">
                <a:moveTo>
                  <a:pt x="0" y="0"/>
                </a:moveTo>
                <a:lnTo>
                  <a:pt x="15013221" y="0"/>
                </a:lnTo>
                <a:lnTo>
                  <a:pt x="15013221" y="6361849"/>
                </a:lnTo>
                <a:lnTo>
                  <a:pt x="0" y="6361849"/>
                </a:lnTo>
                <a:lnTo>
                  <a:pt x="0" y="0"/>
                </a:ln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xmlns="" id="{B4362E44-FF97-9148-E2FB-D3A786DCF016}"/>
              </a:ext>
            </a:extLst>
          </p:cNvPr>
          <p:cNvGrpSpPr/>
          <p:nvPr/>
        </p:nvGrpSpPr>
        <p:grpSpPr>
          <a:xfrm>
            <a:off x="1184947" y="2880365"/>
            <a:ext cx="7687407" cy="5337854"/>
            <a:chOff x="1120467" y="2871884"/>
            <a:chExt cx="7687407" cy="5337854"/>
          </a:xfrm>
        </p:grpSpPr>
        <p:grpSp>
          <p:nvGrpSpPr>
            <p:cNvPr id="6" name="Group 7">
              <a:extLst>
                <a:ext uri="{FF2B5EF4-FFF2-40B4-BE49-F238E27FC236}">
                  <a16:creationId xmlns:a16="http://schemas.microsoft.com/office/drawing/2014/main" xmlns="" id="{995CE77B-FE0F-D7B3-BAB5-C0F5A8D93A34}"/>
                </a:ext>
              </a:extLst>
            </p:cNvPr>
            <p:cNvGrpSpPr/>
            <p:nvPr/>
          </p:nvGrpSpPr>
          <p:grpSpPr>
            <a:xfrm>
              <a:off x="1120467" y="2871884"/>
              <a:ext cx="7687407" cy="5337854"/>
              <a:chOff x="-1375354" y="-203175"/>
              <a:chExt cx="10249874" cy="7117141"/>
            </a:xfrm>
          </p:grpSpPr>
          <p:grpSp>
            <p:nvGrpSpPr>
              <p:cNvPr id="8" name="Group 8">
                <a:extLst>
                  <a:ext uri="{FF2B5EF4-FFF2-40B4-BE49-F238E27FC236}">
                    <a16:creationId xmlns:a16="http://schemas.microsoft.com/office/drawing/2014/main" xmlns="" id="{22F1C69D-273A-C007-A883-E39FE0A5AB05}"/>
                  </a:ext>
                </a:extLst>
              </p:cNvPr>
              <p:cNvGrpSpPr/>
              <p:nvPr/>
            </p:nvGrpSpPr>
            <p:grpSpPr>
              <a:xfrm>
                <a:off x="-1375354" y="478181"/>
                <a:ext cx="10249874" cy="6435785"/>
                <a:chOff x="-271675" y="-88333"/>
                <a:chExt cx="2024667" cy="1271266"/>
              </a:xfrm>
            </p:grpSpPr>
            <p:sp>
              <p:nvSpPr>
                <p:cNvPr id="14" name="Freeform 9">
                  <a:extLst>
                    <a:ext uri="{FF2B5EF4-FFF2-40B4-BE49-F238E27FC236}">
                      <a16:creationId xmlns:a16="http://schemas.microsoft.com/office/drawing/2014/main" xmlns="" id="{F2593DA4-0781-3417-8377-5997155C29C5}"/>
                    </a:ext>
                  </a:extLst>
                </p:cNvPr>
                <p:cNvSpPr/>
                <p:nvPr/>
              </p:nvSpPr>
              <p:spPr>
                <a:xfrm>
                  <a:off x="-271675" y="-88333"/>
                  <a:ext cx="2024667" cy="1271266"/>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a:latin typeface="Arial" panose="020B0604020202020204" pitchFamily="34" charset="0"/>
                    <a:cs typeface="Arial" panose="020B0604020202020204" pitchFamily="34" charset="0"/>
                  </a:endParaRPr>
                </a:p>
              </p:txBody>
            </p:sp>
            <p:sp>
              <p:nvSpPr>
                <p:cNvPr id="15" name="TextBox 10">
                  <a:extLst>
                    <a:ext uri="{FF2B5EF4-FFF2-40B4-BE49-F238E27FC236}">
                      <a16:creationId xmlns:a16="http://schemas.microsoft.com/office/drawing/2014/main" xmlns="" id="{744490DD-06D8-F841-C21F-942B2FC2D865}"/>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nvGrpSpPr>
              <p:cNvPr id="11" name="Group 11">
                <a:extLst>
                  <a:ext uri="{FF2B5EF4-FFF2-40B4-BE49-F238E27FC236}">
                    <a16:creationId xmlns:a16="http://schemas.microsoft.com/office/drawing/2014/main" xmlns="" id="{AC6C8848-6406-233C-66D4-0010E7058EB6}"/>
                  </a:ext>
                </a:extLst>
              </p:cNvPr>
              <p:cNvGrpSpPr/>
              <p:nvPr/>
            </p:nvGrpSpPr>
            <p:grpSpPr>
              <a:xfrm>
                <a:off x="1692181" y="-203175"/>
                <a:ext cx="4437652" cy="4317983"/>
                <a:chOff x="-63773" y="-40133"/>
                <a:chExt cx="876573" cy="852933"/>
              </a:xfrm>
            </p:grpSpPr>
            <p:sp>
              <p:nvSpPr>
                <p:cNvPr id="12" name="Freeform 12">
                  <a:extLst>
                    <a:ext uri="{FF2B5EF4-FFF2-40B4-BE49-F238E27FC236}">
                      <a16:creationId xmlns:a16="http://schemas.microsoft.com/office/drawing/2014/main" xmlns="" id="{6CA66BDF-B4FC-D05A-E7DA-7D1DBD3F2F4D}"/>
                    </a:ext>
                  </a:extLst>
                </p:cNvPr>
                <p:cNvSpPr/>
                <p:nvPr/>
              </p:nvSpPr>
              <p:spPr>
                <a:xfrm>
                  <a:off x="-63773" y="-40133"/>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endParaRPr lang="en-US">
                    <a:latin typeface="Arial" panose="020B0604020202020204" pitchFamily="34" charset="0"/>
                    <a:cs typeface="Arial" panose="020B0604020202020204" pitchFamily="34" charset="0"/>
                  </a:endParaRPr>
                </a:p>
              </p:txBody>
            </p:sp>
            <p:sp>
              <p:nvSpPr>
                <p:cNvPr id="13" name="TextBox 13">
                  <a:extLst>
                    <a:ext uri="{FF2B5EF4-FFF2-40B4-BE49-F238E27FC236}">
                      <a16:creationId xmlns:a16="http://schemas.microsoft.com/office/drawing/2014/main" xmlns="" id="{2122A2E1-A0B5-EB36-309E-7F497365920E}"/>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sp>
          <p:nvSpPr>
            <p:cNvPr id="7" name="TextBox 6">
              <a:extLst>
                <a:ext uri="{FF2B5EF4-FFF2-40B4-BE49-F238E27FC236}">
                  <a16:creationId xmlns:a16="http://schemas.microsoft.com/office/drawing/2014/main" xmlns="" id="{1068E63E-BB26-4AD6-711F-D84970792E98}"/>
                </a:ext>
              </a:extLst>
            </p:cNvPr>
            <p:cNvSpPr txBox="1"/>
            <p:nvPr/>
          </p:nvSpPr>
          <p:spPr>
            <a:xfrm>
              <a:off x="1391564" y="4021938"/>
              <a:ext cx="7190788" cy="3671583"/>
            </a:xfrm>
            <a:prstGeom prst="rect">
              <a:avLst/>
            </a:prstGeom>
            <a:noFill/>
          </p:spPr>
          <p:txBody>
            <a:bodyPr wrap="square">
              <a:spAutoFit/>
            </a:bodyPr>
            <a:lstStyle/>
            <a:p>
              <a:pPr algn="just">
                <a:lnSpc>
                  <a:spcPct val="150000"/>
                </a:lnSpc>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Làm việc cả lớp</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Đại diện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2 HS</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đọc nối tiếp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khổ</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trước lớp</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và</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cả lớp góp ý cách đọc diễn cảm</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của các bạn.</a:t>
              </a:r>
              <a:endPar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xmlns="" id="{627B7917-03FD-D820-32BB-7FBDACBAB636}"/>
              </a:ext>
            </a:extLst>
          </p:cNvPr>
          <p:cNvGrpSpPr/>
          <p:nvPr/>
        </p:nvGrpSpPr>
        <p:grpSpPr>
          <a:xfrm>
            <a:off x="3564617" y="1037529"/>
            <a:ext cx="11454830" cy="1433677"/>
            <a:chOff x="2732279" y="1081457"/>
            <a:chExt cx="11454830" cy="1433677"/>
          </a:xfrm>
        </p:grpSpPr>
        <p:pic>
          <p:nvPicPr>
            <p:cNvPr id="17" name="Picture 9">
              <a:extLst>
                <a:ext uri="{FF2B5EF4-FFF2-40B4-BE49-F238E27FC236}">
                  <a16:creationId xmlns:a16="http://schemas.microsoft.com/office/drawing/2014/main" xmlns="" id="{0E75A187-7E1D-8E63-7511-CD9D2B78DE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209749" y="1081457"/>
              <a:ext cx="10445463" cy="1433677"/>
            </a:xfrm>
            <a:prstGeom prst="rect">
              <a:avLst/>
            </a:prstGeom>
          </p:spPr>
        </p:pic>
        <p:sp>
          <p:nvSpPr>
            <p:cNvPr id="21" name="TextBox 20">
              <a:extLst>
                <a:ext uri="{FF2B5EF4-FFF2-40B4-BE49-F238E27FC236}">
                  <a16:creationId xmlns:a16="http://schemas.microsoft.com/office/drawing/2014/main" xmlns="" id="{EA80833F-DF70-E8F4-7F65-C4088A6E217F}"/>
                </a:ext>
              </a:extLst>
            </p:cNvPr>
            <p:cNvSpPr txBox="1"/>
            <p:nvPr/>
          </p:nvSpPr>
          <p:spPr>
            <a:xfrm>
              <a:off x="2732279" y="1407089"/>
              <a:ext cx="11454830" cy="769441"/>
            </a:xfrm>
            <a:prstGeom prst="rect">
              <a:avLst/>
            </a:prstGeom>
            <a:noFill/>
          </p:spPr>
          <p:txBody>
            <a:bodyPr wrap="square" rtlCol="0">
              <a:spAutoFit/>
            </a:bodyPr>
            <a:lstStyle/>
            <a:p>
              <a:pPr algn="ctr"/>
              <a:r>
                <a:rPr lang="en-US" sz="4400" b="1">
                  <a:solidFill>
                    <a:schemeClr val="tx2">
                      <a:lumMod val="50000"/>
                    </a:schemeClr>
                  </a:solidFill>
                  <a:latin typeface="Arial" panose="020B0604020202020204" pitchFamily="34" charset="0"/>
                  <a:cs typeface="Arial" panose="020B0604020202020204" pitchFamily="34" charset="0"/>
                </a:rPr>
                <a:t>Hướng dẫn đọc diễn cảm bài đọc</a:t>
              </a:r>
              <a:endParaRPr lang="en-US" sz="4400" b="1" dirty="0">
                <a:solidFill>
                  <a:schemeClr val="tx2">
                    <a:lumMod val="50000"/>
                  </a:schemeClr>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xmlns="" id="{F3FC0F6C-040B-511A-F4A7-6C67EC56C315}"/>
              </a:ext>
            </a:extLst>
          </p:cNvPr>
          <p:cNvGrpSpPr/>
          <p:nvPr/>
        </p:nvGrpSpPr>
        <p:grpSpPr>
          <a:xfrm>
            <a:off x="9474747" y="2880365"/>
            <a:ext cx="7687407" cy="5337853"/>
            <a:chOff x="1416475" y="2884900"/>
            <a:chExt cx="7687407" cy="5337853"/>
          </a:xfrm>
        </p:grpSpPr>
        <p:grpSp>
          <p:nvGrpSpPr>
            <p:cNvPr id="23" name="Group 7">
              <a:extLst>
                <a:ext uri="{FF2B5EF4-FFF2-40B4-BE49-F238E27FC236}">
                  <a16:creationId xmlns:a16="http://schemas.microsoft.com/office/drawing/2014/main" xmlns="" id="{4F21F909-6B5D-C028-B4CB-F69B5B2B1FCA}"/>
                </a:ext>
              </a:extLst>
            </p:cNvPr>
            <p:cNvGrpSpPr/>
            <p:nvPr/>
          </p:nvGrpSpPr>
          <p:grpSpPr>
            <a:xfrm>
              <a:off x="1416475" y="2884900"/>
              <a:ext cx="7687407" cy="5337853"/>
              <a:chOff x="-980677" y="-185821"/>
              <a:chExt cx="10249874" cy="7117141"/>
            </a:xfrm>
          </p:grpSpPr>
          <p:grpSp>
            <p:nvGrpSpPr>
              <p:cNvPr id="25" name="Group 8">
                <a:extLst>
                  <a:ext uri="{FF2B5EF4-FFF2-40B4-BE49-F238E27FC236}">
                    <a16:creationId xmlns:a16="http://schemas.microsoft.com/office/drawing/2014/main" xmlns="" id="{155C658F-023F-A45B-EC5E-EE48B02B4136}"/>
                  </a:ext>
                </a:extLst>
              </p:cNvPr>
              <p:cNvGrpSpPr/>
              <p:nvPr/>
            </p:nvGrpSpPr>
            <p:grpSpPr>
              <a:xfrm>
                <a:off x="-980677" y="478181"/>
                <a:ext cx="10249874" cy="6453139"/>
                <a:chOff x="-193714" y="-88333"/>
                <a:chExt cx="2024667" cy="1274694"/>
              </a:xfrm>
            </p:grpSpPr>
            <p:sp>
              <p:nvSpPr>
                <p:cNvPr id="29" name="Freeform 9">
                  <a:extLst>
                    <a:ext uri="{FF2B5EF4-FFF2-40B4-BE49-F238E27FC236}">
                      <a16:creationId xmlns:a16="http://schemas.microsoft.com/office/drawing/2014/main" xmlns="" id="{D4A7F90C-65F5-FCAF-45F7-DE4A20C326F8}"/>
                    </a:ext>
                  </a:extLst>
                </p:cNvPr>
                <p:cNvSpPr/>
                <p:nvPr/>
              </p:nvSpPr>
              <p:spPr>
                <a:xfrm>
                  <a:off x="-193714" y="-88333"/>
                  <a:ext cx="2024667" cy="1274694"/>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a:latin typeface="Arial" panose="020B0604020202020204" pitchFamily="34" charset="0"/>
                    <a:cs typeface="Arial" panose="020B0604020202020204" pitchFamily="34" charset="0"/>
                  </a:endParaRPr>
                </a:p>
              </p:txBody>
            </p:sp>
            <p:sp>
              <p:nvSpPr>
                <p:cNvPr id="30" name="TextBox 10">
                  <a:extLst>
                    <a:ext uri="{FF2B5EF4-FFF2-40B4-BE49-F238E27FC236}">
                      <a16:creationId xmlns:a16="http://schemas.microsoft.com/office/drawing/2014/main" xmlns="" id="{2C263CA6-76DD-BDBD-D52C-FB049063DFF2}"/>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nvGrpSpPr>
              <p:cNvPr id="26" name="Group 11">
                <a:extLst>
                  <a:ext uri="{FF2B5EF4-FFF2-40B4-BE49-F238E27FC236}">
                    <a16:creationId xmlns:a16="http://schemas.microsoft.com/office/drawing/2014/main" xmlns="" id="{1ED689A9-9C81-12EF-59EB-D3519C22C9E3}"/>
                  </a:ext>
                </a:extLst>
              </p:cNvPr>
              <p:cNvGrpSpPr/>
              <p:nvPr/>
            </p:nvGrpSpPr>
            <p:grpSpPr>
              <a:xfrm>
                <a:off x="2015032" y="-185821"/>
                <a:ext cx="4437070" cy="4300629"/>
                <a:chOff x="0" y="-36705"/>
                <a:chExt cx="876458" cy="849505"/>
              </a:xfrm>
            </p:grpSpPr>
            <p:sp>
              <p:nvSpPr>
                <p:cNvPr id="27" name="Freeform 12">
                  <a:extLst>
                    <a:ext uri="{FF2B5EF4-FFF2-40B4-BE49-F238E27FC236}">
                      <a16:creationId xmlns:a16="http://schemas.microsoft.com/office/drawing/2014/main" xmlns="" id="{F6786CB2-79BF-C35D-9663-7FC5CDB804AD}"/>
                    </a:ext>
                  </a:extLst>
                </p:cNvPr>
                <p:cNvSpPr/>
                <p:nvPr/>
              </p:nvSpPr>
              <p:spPr>
                <a:xfrm>
                  <a:off x="63658" y="-36705"/>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endParaRPr lang="en-US">
                    <a:latin typeface="Arial" panose="020B0604020202020204" pitchFamily="34" charset="0"/>
                    <a:cs typeface="Arial" panose="020B0604020202020204" pitchFamily="34" charset="0"/>
                  </a:endParaRPr>
                </a:p>
              </p:txBody>
            </p:sp>
            <p:sp>
              <p:nvSpPr>
                <p:cNvPr id="28" name="TextBox 13">
                  <a:extLst>
                    <a:ext uri="{FF2B5EF4-FFF2-40B4-BE49-F238E27FC236}">
                      <a16:creationId xmlns:a16="http://schemas.microsoft.com/office/drawing/2014/main" xmlns="" id="{23778B66-3CB5-3663-7006-ED3032449ACC}"/>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sp>
          <p:nvSpPr>
            <p:cNvPr id="24" name="TextBox 23">
              <a:extLst>
                <a:ext uri="{FF2B5EF4-FFF2-40B4-BE49-F238E27FC236}">
                  <a16:creationId xmlns:a16="http://schemas.microsoft.com/office/drawing/2014/main" xmlns="" id="{F1A840A6-7295-9CAD-FEE9-7C0F0E8EB3E8}"/>
                </a:ext>
              </a:extLst>
            </p:cNvPr>
            <p:cNvSpPr txBox="1"/>
            <p:nvPr/>
          </p:nvSpPr>
          <p:spPr>
            <a:xfrm>
              <a:off x="2240039" y="4089632"/>
              <a:ext cx="6199187" cy="3671583"/>
            </a:xfrm>
            <a:prstGeom prst="rect">
              <a:avLst/>
            </a:prstGeom>
            <a:noFill/>
          </p:spPr>
          <p:txBody>
            <a:bodyPr wrap="square">
              <a:spAutoFit/>
            </a:bodyPr>
            <a:lstStyle/>
            <a:p>
              <a:pPr algn="just">
                <a:lnSpc>
                  <a:spcPct val="150000"/>
                </a:lnSpc>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Làm việc cá nhân: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Mỗi em hãy tự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đọc</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thuộc lòng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2 khổ thơ đầu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bằng cách đọc lại nhiều lần từng khổ</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pic>
        <p:nvPicPr>
          <p:cNvPr id="31" name="Picture 11">
            <a:extLst>
              <a:ext uri="{FF2B5EF4-FFF2-40B4-BE49-F238E27FC236}">
                <a16:creationId xmlns:a16="http://schemas.microsoft.com/office/drawing/2014/main" xmlns="" id="{F319A1B1-4824-250C-C6E0-C99DF2E4F6C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599820" y="7553861"/>
            <a:ext cx="3191003" cy="2836004"/>
          </a:xfrm>
          <a:prstGeom prst="rect">
            <a:avLst/>
          </a:prstGeom>
        </p:spPr>
      </p:pic>
      <p:sp>
        <p:nvSpPr>
          <p:cNvPr id="10" name="Freeform 10"/>
          <p:cNvSpPr/>
          <p:nvPr/>
        </p:nvSpPr>
        <p:spPr>
          <a:xfrm rot="-3960770">
            <a:off x="16926101" y="8724229"/>
            <a:ext cx="866399" cy="1659378"/>
          </a:xfrm>
          <a:custGeom>
            <a:avLst/>
            <a:gdLst/>
            <a:ahLst/>
            <a:cxnLst/>
            <a:rect l="l" t="t" r="r" b="b"/>
            <a:pathLst>
              <a:path w="2042437" h="4114800">
                <a:moveTo>
                  <a:pt x="0" y="0"/>
                </a:moveTo>
                <a:lnTo>
                  <a:pt x="2042438" y="0"/>
                </a:lnTo>
                <a:lnTo>
                  <a:pt x="2042438"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rot="-2700000">
            <a:off x="96876" y="8494833"/>
            <a:ext cx="1330249" cy="2118169"/>
          </a:xfrm>
          <a:custGeom>
            <a:avLst/>
            <a:gdLst/>
            <a:ahLst/>
            <a:cxnLst/>
            <a:rect l="l" t="t" r="r" b="b"/>
            <a:pathLst>
              <a:path w="2609928" h="5104994">
                <a:moveTo>
                  <a:pt x="0" y="0"/>
                </a:moveTo>
                <a:lnTo>
                  <a:pt x="2609928" y="0"/>
                </a:lnTo>
                <a:lnTo>
                  <a:pt x="2609928" y="5104994"/>
                </a:lnTo>
                <a:lnTo>
                  <a:pt x="0" y="510499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30168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2" name="Freeform 2"/>
          <p:cNvSpPr/>
          <p:nvPr/>
        </p:nvSpPr>
        <p:spPr>
          <a:xfrm>
            <a:off x="704089" y="1261257"/>
            <a:ext cx="5914911" cy="5914911"/>
          </a:xfrm>
          <a:custGeom>
            <a:avLst/>
            <a:gdLst/>
            <a:ahLst/>
            <a:cxnLst/>
            <a:rect l="l" t="t" r="r" b="b"/>
            <a:pathLst>
              <a:path w="5914911" h="5914911">
                <a:moveTo>
                  <a:pt x="0" y="0"/>
                </a:moveTo>
                <a:lnTo>
                  <a:pt x="5914911" y="0"/>
                </a:lnTo>
                <a:lnTo>
                  <a:pt x="5914911" y="5914911"/>
                </a:lnTo>
                <a:lnTo>
                  <a:pt x="0" y="59149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10610313">
            <a:off x="124540" y="5476859"/>
            <a:ext cx="5744936" cy="4674990"/>
          </a:xfrm>
          <a:custGeom>
            <a:avLst/>
            <a:gdLst/>
            <a:ahLst/>
            <a:cxnLst/>
            <a:rect l="l" t="t" r="r" b="b"/>
            <a:pathLst>
              <a:path w="5744936" h="4674990">
                <a:moveTo>
                  <a:pt x="0" y="0"/>
                </a:moveTo>
                <a:lnTo>
                  <a:pt x="5744937" y="0"/>
                </a:lnTo>
                <a:lnTo>
                  <a:pt x="5744937" y="4674990"/>
                </a:lnTo>
                <a:lnTo>
                  <a:pt x="0" y="46749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5400000">
            <a:off x="7587354" y="-987686"/>
            <a:ext cx="7081520" cy="12262372"/>
          </a:xfrm>
          <a:custGeom>
            <a:avLst/>
            <a:gdLst/>
            <a:ahLst/>
            <a:cxnLst/>
            <a:rect l="l" t="t" r="r" b="b"/>
            <a:pathLst>
              <a:path w="7081520" h="12262372">
                <a:moveTo>
                  <a:pt x="0" y="0"/>
                </a:moveTo>
                <a:lnTo>
                  <a:pt x="7081520" y="0"/>
                </a:lnTo>
                <a:lnTo>
                  <a:pt x="7081520" y="12262372"/>
                </a:lnTo>
                <a:lnTo>
                  <a:pt x="0" y="1226237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028700" y="2004624"/>
            <a:ext cx="6277752" cy="6277752"/>
          </a:xfrm>
          <a:custGeom>
            <a:avLst/>
            <a:gdLst/>
            <a:ahLst/>
            <a:cxnLst/>
            <a:rect l="l" t="t" r="r" b="b"/>
            <a:pathLst>
              <a:path w="6277752" h="6277752">
                <a:moveTo>
                  <a:pt x="6277752" y="0"/>
                </a:moveTo>
                <a:lnTo>
                  <a:pt x="0" y="0"/>
                </a:lnTo>
                <a:lnTo>
                  <a:pt x="0" y="6277752"/>
                </a:lnTo>
                <a:lnTo>
                  <a:pt x="6277752" y="6277752"/>
                </a:lnTo>
                <a:lnTo>
                  <a:pt x="6277752"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68600" y="7340968"/>
            <a:ext cx="1927469" cy="2154516"/>
          </a:xfrm>
          <a:custGeom>
            <a:avLst/>
            <a:gdLst/>
            <a:ahLst/>
            <a:cxnLst/>
            <a:rect l="l" t="t" r="r" b="b"/>
            <a:pathLst>
              <a:path w="2822298" h="2822298">
                <a:moveTo>
                  <a:pt x="0" y="0"/>
                </a:moveTo>
                <a:lnTo>
                  <a:pt x="2822298" y="0"/>
                </a:lnTo>
                <a:lnTo>
                  <a:pt x="2822298" y="2822298"/>
                </a:lnTo>
                <a:lnTo>
                  <a:pt x="0" y="282229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6619000" y="8282376"/>
            <a:ext cx="2442377" cy="697822"/>
          </a:xfrm>
          <a:custGeom>
            <a:avLst/>
            <a:gdLst/>
            <a:ahLst/>
            <a:cxnLst/>
            <a:rect l="l" t="t" r="r" b="b"/>
            <a:pathLst>
              <a:path w="2442377" h="697822">
                <a:moveTo>
                  <a:pt x="0" y="0"/>
                </a:moveTo>
                <a:lnTo>
                  <a:pt x="2442377" y="0"/>
                </a:lnTo>
                <a:lnTo>
                  <a:pt x="2442377" y="697822"/>
                </a:lnTo>
                <a:lnTo>
                  <a:pt x="0" y="69782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5233531" y="462637"/>
            <a:ext cx="2397605" cy="2483395"/>
          </a:xfrm>
          <a:custGeom>
            <a:avLst/>
            <a:gdLst/>
            <a:ahLst/>
            <a:cxnLst/>
            <a:rect l="l" t="t" r="r" b="b"/>
            <a:pathLst>
              <a:path w="2397605" h="2483395">
                <a:moveTo>
                  <a:pt x="0" y="0"/>
                </a:moveTo>
                <a:lnTo>
                  <a:pt x="2397605" y="0"/>
                </a:lnTo>
                <a:lnTo>
                  <a:pt x="2397605" y="2483395"/>
                </a:lnTo>
                <a:lnTo>
                  <a:pt x="0" y="248339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20">
            <a:extLst>
              <a:ext uri="{FF2B5EF4-FFF2-40B4-BE49-F238E27FC236}">
                <a16:creationId xmlns:a16="http://schemas.microsoft.com/office/drawing/2014/main" xmlns="" id="{722A100E-7D80-2FDE-62CF-DE1B026FD61E}"/>
              </a:ext>
            </a:extLst>
          </p:cNvPr>
          <p:cNvSpPr txBox="1"/>
          <p:nvPr/>
        </p:nvSpPr>
        <p:spPr>
          <a:xfrm>
            <a:off x="7924800" y="2892848"/>
            <a:ext cx="7761110" cy="4515082"/>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8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HOẠT ĐỘNG</a:t>
            </a:r>
            <a:r>
              <a:rPr kumimoji="0" lang="en-US" sz="68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 4</a:t>
            </a:r>
            <a:r>
              <a:rPr kumimoji="0" lang="vi-VN" sz="68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a:t>
            </a:r>
          </a:p>
          <a:p>
            <a:pPr lvl="0" algn="ctr">
              <a:lnSpc>
                <a:spcPct val="150000"/>
              </a:lnSpc>
            </a:pPr>
            <a:r>
              <a:rPr lang="en-US" sz="6800" b="1">
                <a:solidFill>
                  <a:srgbClr val="1F497D">
                    <a:lumMod val="50000"/>
                  </a:srgbClr>
                </a:solidFill>
                <a:latin typeface="Arial" panose="020B0604020202020204" pitchFamily="34" charset="0"/>
                <a:ea typeface="Calibri" panose="020F0502020204030204" pitchFamily="34" charset="0"/>
                <a:cs typeface="Arial" panose="020B0604020202020204" pitchFamily="34" charset="0"/>
              </a:rPr>
              <a:t>LUYỆN TẬP THEO VĂN BẢN ĐỌC</a:t>
            </a:r>
            <a:endParaRPr kumimoji="0" lang="vi-VN" sz="68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390541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13" name="Freeform 3">
            <a:extLst>
              <a:ext uri="{FF2B5EF4-FFF2-40B4-BE49-F238E27FC236}">
                <a16:creationId xmlns:a16="http://schemas.microsoft.com/office/drawing/2014/main" xmlns="" id="{F0C2071F-434C-E247-08D1-6BD62DF54869}"/>
              </a:ext>
            </a:extLst>
          </p:cNvPr>
          <p:cNvSpPr/>
          <p:nvPr/>
        </p:nvSpPr>
        <p:spPr>
          <a:xfrm>
            <a:off x="735553" y="1409700"/>
            <a:ext cx="16816893" cy="8382000"/>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5">
              <a:lumMod val="20000"/>
              <a:lumOff val="80000"/>
            </a:schemeClr>
          </a:solidFill>
          <a:ln>
            <a:noFill/>
          </a:ln>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xmlns="" id="{C61D5369-8480-1CA4-3F70-511CA91E25A5}"/>
              </a:ext>
            </a:extLst>
          </p:cNvPr>
          <p:cNvGrpSpPr/>
          <p:nvPr/>
        </p:nvGrpSpPr>
        <p:grpSpPr>
          <a:xfrm>
            <a:off x="5791200" y="711131"/>
            <a:ext cx="7276528" cy="1378266"/>
            <a:chOff x="5768264" y="1270945"/>
            <a:chExt cx="7276528" cy="1378266"/>
          </a:xfrm>
        </p:grpSpPr>
        <p:pic>
          <p:nvPicPr>
            <p:cNvPr id="15" name="Picture 9">
              <a:extLst>
                <a:ext uri="{FF2B5EF4-FFF2-40B4-BE49-F238E27FC236}">
                  <a16:creationId xmlns:a16="http://schemas.microsoft.com/office/drawing/2014/main" xmlns="" id="{A8AF60F4-F1A0-A70A-2624-C49FA40B9F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883946" y="1270945"/>
              <a:ext cx="6951410" cy="1378266"/>
            </a:xfrm>
            <a:prstGeom prst="rect">
              <a:avLst/>
            </a:prstGeom>
          </p:spPr>
        </p:pic>
        <p:sp>
          <p:nvSpPr>
            <p:cNvPr id="16" name="TextBox 15">
              <a:extLst>
                <a:ext uri="{FF2B5EF4-FFF2-40B4-BE49-F238E27FC236}">
                  <a16:creationId xmlns:a16="http://schemas.microsoft.com/office/drawing/2014/main" xmlns="" id="{ADE6A468-D923-97C8-6A3E-659DDE757C5E}"/>
                </a:ext>
              </a:extLst>
            </p:cNvPr>
            <p:cNvSpPr txBox="1"/>
            <p:nvPr/>
          </p:nvSpPr>
          <p:spPr>
            <a:xfrm>
              <a:off x="5768264" y="1499830"/>
              <a:ext cx="7276528" cy="861774"/>
            </a:xfrm>
            <a:prstGeom prst="rect">
              <a:avLst/>
            </a:prstGeom>
            <a:noFill/>
          </p:spPr>
          <p:txBody>
            <a:bodyPr wrap="square" rtlCol="0">
              <a:spAutoFit/>
            </a:bodyPr>
            <a:lstStyle/>
            <a:p>
              <a:pPr algn="ctr"/>
              <a:r>
                <a:rPr lang="en-US" sz="5000" b="1">
                  <a:solidFill>
                    <a:srgbClr val="C00000"/>
                  </a:solidFill>
                  <a:latin typeface="Arial" panose="020B0604020202020204" pitchFamily="34" charset="0"/>
                  <a:cs typeface="Arial" panose="020B0604020202020204" pitchFamily="34" charset="0"/>
                </a:rPr>
                <a:t>CÂU TRẢ LỜI</a:t>
              </a:r>
              <a:endParaRPr lang="en-US" sz="5000" b="1" dirty="0">
                <a:solidFill>
                  <a:srgbClr val="C00000"/>
                </a:solidFill>
                <a:latin typeface="Arial" panose="020B060402020202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xmlns="" id="{7E26D83E-E1F0-C516-84B4-C4C254FBD5E5}"/>
              </a:ext>
            </a:extLst>
          </p:cNvPr>
          <p:cNvSpPr txBox="1"/>
          <p:nvPr/>
        </p:nvSpPr>
        <p:spPr>
          <a:xfrm>
            <a:off x="7022828" y="2162104"/>
            <a:ext cx="9817372" cy="7287957"/>
          </a:xfrm>
          <a:prstGeom prst="rect">
            <a:avLst/>
          </a:prstGeom>
          <a:noFill/>
        </p:spPr>
        <p:txBody>
          <a:bodyPr wrap="square">
            <a:spAutoFit/>
          </a:bodyPr>
          <a:lstStyle/>
          <a:p>
            <a:pPr marL="571500" indent="-571500" algn="just">
              <a:lnSpc>
                <a:spcPct val="20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Cánh buồm dần trở thành một phần không thể thiếu đối với người ng</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ư</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dân.</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Cánh buồm đồng hành với người ngư dân bất kể là khi trời nắng đẹp, mưa giông hay ngày lộng gió để vượt sóng nước, đưa người dân ra khơi. </a:t>
            </a:r>
          </a:p>
        </p:txBody>
      </p:sp>
      <p:sp>
        <p:nvSpPr>
          <p:cNvPr id="7" name="Freeform 7"/>
          <p:cNvSpPr/>
          <p:nvPr/>
        </p:nvSpPr>
        <p:spPr>
          <a:xfrm>
            <a:off x="16677294" y="1135100"/>
            <a:ext cx="1328130" cy="1156531"/>
          </a:xfrm>
          <a:custGeom>
            <a:avLst/>
            <a:gdLst/>
            <a:ahLst/>
            <a:cxnLst/>
            <a:rect l="l" t="t" r="r" b="b"/>
            <a:pathLst>
              <a:path w="2170763" h="2079985">
                <a:moveTo>
                  <a:pt x="0" y="0"/>
                </a:moveTo>
                <a:lnTo>
                  <a:pt x="2170763" y="0"/>
                </a:lnTo>
                <a:lnTo>
                  <a:pt x="2170763" y="2079985"/>
                </a:lnTo>
                <a:lnTo>
                  <a:pt x="0" y="20799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3"/>
          <p:cNvSpPr/>
          <p:nvPr/>
        </p:nvSpPr>
        <p:spPr>
          <a:xfrm>
            <a:off x="0" y="1074874"/>
            <a:ext cx="1740370" cy="1066800"/>
          </a:xfrm>
          <a:custGeom>
            <a:avLst/>
            <a:gdLst/>
            <a:ahLst/>
            <a:cxnLst/>
            <a:rect l="l" t="t" r="r" b="b"/>
            <a:pathLst>
              <a:path w="4474940" h="2712933">
                <a:moveTo>
                  <a:pt x="0" y="0"/>
                </a:moveTo>
                <a:lnTo>
                  <a:pt x="4474940" y="0"/>
                </a:lnTo>
                <a:lnTo>
                  <a:pt x="4474940" y="2712933"/>
                </a:lnTo>
                <a:lnTo>
                  <a:pt x="0" y="27129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a:off x="153409" y="8767585"/>
            <a:ext cx="1380252" cy="1213354"/>
          </a:xfrm>
          <a:custGeom>
            <a:avLst/>
            <a:gdLst/>
            <a:ahLst/>
            <a:cxnLst/>
            <a:rect l="l" t="t" r="r" b="b"/>
            <a:pathLst>
              <a:path w="2370984" h="2370984">
                <a:moveTo>
                  <a:pt x="0" y="0"/>
                </a:moveTo>
                <a:lnTo>
                  <a:pt x="2370984" y="0"/>
                </a:lnTo>
                <a:lnTo>
                  <a:pt x="2370984" y="2370985"/>
                </a:lnTo>
                <a:lnTo>
                  <a:pt x="0" y="237098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nvGrpSpPr>
          <p:cNvPr id="25" name="Group 24">
            <a:extLst>
              <a:ext uri="{FF2B5EF4-FFF2-40B4-BE49-F238E27FC236}">
                <a16:creationId xmlns:a16="http://schemas.microsoft.com/office/drawing/2014/main" xmlns="" id="{4ECED02C-16FB-E92A-DB75-964B46493861}"/>
              </a:ext>
            </a:extLst>
          </p:cNvPr>
          <p:cNvGrpSpPr/>
          <p:nvPr/>
        </p:nvGrpSpPr>
        <p:grpSpPr>
          <a:xfrm>
            <a:off x="1549937" y="3673718"/>
            <a:ext cx="4713617" cy="3853963"/>
            <a:chOff x="1549937" y="3673718"/>
            <a:chExt cx="4713617" cy="3853963"/>
          </a:xfrm>
        </p:grpSpPr>
        <p:grpSp>
          <p:nvGrpSpPr>
            <p:cNvPr id="20" name="Group 8">
              <a:extLst>
                <a:ext uri="{FF2B5EF4-FFF2-40B4-BE49-F238E27FC236}">
                  <a16:creationId xmlns:a16="http://schemas.microsoft.com/office/drawing/2014/main" xmlns="" id="{2EA7EF66-1097-F852-8A1E-A470F4CC11E6}"/>
                </a:ext>
              </a:extLst>
            </p:cNvPr>
            <p:cNvGrpSpPr/>
            <p:nvPr/>
          </p:nvGrpSpPr>
          <p:grpSpPr>
            <a:xfrm>
              <a:off x="1549937" y="3673718"/>
              <a:ext cx="4658507" cy="3853963"/>
              <a:chOff x="0" y="0"/>
              <a:chExt cx="1100661" cy="893945"/>
            </a:xfrm>
          </p:grpSpPr>
          <p:sp>
            <p:nvSpPr>
              <p:cNvPr id="22" name="Freeform 9">
                <a:extLst>
                  <a:ext uri="{FF2B5EF4-FFF2-40B4-BE49-F238E27FC236}">
                    <a16:creationId xmlns:a16="http://schemas.microsoft.com/office/drawing/2014/main" xmlns="" id="{00D8CEEC-4CE8-EDA0-6C8F-10699DF361AA}"/>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23" name="TextBox 10">
                <a:extLst>
                  <a:ext uri="{FF2B5EF4-FFF2-40B4-BE49-F238E27FC236}">
                    <a16:creationId xmlns:a16="http://schemas.microsoft.com/office/drawing/2014/main" xmlns="" id="{650209A9-B6A5-090C-80A6-32AF7F1BD90C}"/>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24" name="Picture 23" descr="A blue and red sailboat with red sails&#10;&#10;Description automatically generated">
              <a:extLst>
                <a:ext uri="{FF2B5EF4-FFF2-40B4-BE49-F238E27FC236}">
                  <a16:creationId xmlns:a16="http://schemas.microsoft.com/office/drawing/2014/main" xmlns="" id="{69EF67FB-1AE1-8475-D1A4-87EA6BCD6507}"/>
                </a:ext>
              </a:extLst>
            </p:cNvPr>
            <p:cNvPicPr>
              <a:picLocks noChangeAspect="1"/>
            </p:cNvPicPr>
            <p:nvPr/>
          </p:nvPicPr>
          <p:blipFill rotWithShape="1">
            <a:blip r:embed="rId10">
              <a:extLst>
                <a:ext uri="{28A0092B-C50C-407E-A947-70E740481C1C}">
                  <a14:useLocalDpi xmlns:a14="http://schemas.microsoft.com/office/drawing/2010/main" val="0"/>
                </a:ext>
              </a:extLst>
            </a:blip>
            <a:srcRect t="18000" b="14800"/>
            <a:stretch/>
          </p:blipFill>
          <p:spPr>
            <a:xfrm>
              <a:off x="1607320" y="4048861"/>
              <a:ext cx="4656234" cy="3128989"/>
            </a:xfrm>
            <a:prstGeom prst="rect">
              <a:avLst/>
            </a:prstGeom>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wipe(left)">
                                      <p:cBhvr>
                                        <p:cTn id="15" dur="500"/>
                                        <p:tgtEl>
                                          <p:spTgt spid="17">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animEffect transition="in" filter="wipe(left)">
                                      <p:cBhvr>
                                        <p:cTn id="19"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6" name="Freeform 6"/>
          <p:cNvSpPr/>
          <p:nvPr/>
        </p:nvSpPr>
        <p:spPr>
          <a:xfrm rot="1112401" flipH="1">
            <a:off x="-59183" y="9369842"/>
            <a:ext cx="1240948" cy="788880"/>
          </a:xfrm>
          <a:custGeom>
            <a:avLst/>
            <a:gdLst/>
            <a:ahLst/>
            <a:cxnLst/>
            <a:rect l="l" t="t" r="r" b="b"/>
            <a:pathLst>
              <a:path w="6141493" h="4114800">
                <a:moveTo>
                  <a:pt x="6141493" y="0"/>
                </a:moveTo>
                <a:lnTo>
                  <a:pt x="0" y="0"/>
                </a:lnTo>
                <a:lnTo>
                  <a:pt x="0" y="4114800"/>
                </a:lnTo>
                <a:lnTo>
                  <a:pt x="6141493" y="4114800"/>
                </a:lnTo>
                <a:lnTo>
                  <a:pt x="6141493"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1" name="Freeform 11"/>
          <p:cNvSpPr/>
          <p:nvPr/>
        </p:nvSpPr>
        <p:spPr>
          <a:xfrm rot="-920196">
            <a:off x="16339026" y="9526277"/>
            <a:ext cx="1816364" cy="529955"/>
          </a:xfrm>
          <a:custGeom>
            <a:avLst/>
            <a:gdLst/>
            <a:ahLst/>
            <a:cxnLst/>
            <a:rect l="l" t="t" r="r" b="b"/>
            <a:pathLst>
              <a:path w="6143113" h="2010473">
                <a:moveTo>
                  <a:pt x="0" y="0"/>
                </a:moveTo>
                <a:lnTo>
                  <a:pt x="6143112" y="0"/>
                </a:lnTo>
                <a:lnTo>
                  <a:pt x="6143112" y="2010473"/>
                </a:lnTo>
                <a:lnTo>
                  <a:pt x="0" y="20104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3">
            <a:extLst>
              <a:ext uri="{FF2B5EF4-FFF2-40B4-BE49-F238E27FC236}">
                <a16:creationId xmlns:a16="http://schemas.microsoft.com/office/drawing/2014/main" xmlns="" id="{1FB89CF8-9F68-8031-3F28-115F4ED88E07}"/>
              </a:ext>
            </a:extLst>
          </p:cNvPr>
          <p:cNvGrpSpPr/>
          <p:nvPr/>
        </p:nvGrpSpPr>
        <p:grpSpPr>
          <a:xfrm>
            <a:off x="-159715" y="-179686"/>
            <a:ext cx="18607430" cy="660193"/>
            <a:chOff x="0" y="0"/>
            <a:chExt cx="754546" cy="26771"/>
          </a:xfrm>
        </p:grpSpPr>
        <p:sp>
          <p:nvSpPr>
            <p:cNvPr id="5" name="Freeform 3">
              <a:extLst>
                <a:ext uri="{FF2B5EF4-FFF2-40B4-BE49-F238E27FC236}">
                  <a16:creationId xmlns:a16="http://schemas.microsoft.com/office/drawing/2014/main" xmlns="" id="{7B0F55B3-8D7B-51D6-2D86-9F33D192B2E1}"/>
                </a:ext>
              </a:extLst>
            </p:cNvPr>
            <p:cNvSpPr/>
            <p:nvPr/>
          </p:nvSpPr>
          <p:spPr>
            <a:xfrm>
              <a:off x="0" y="0"/>
              <a:ext cx="754546" cy="26771"/>
            </a:xfrm>
            <a:custGeom>
              <a:avLst/>
              <a:gdLst/>
              <a:ahLst/>
              <a:cxnLst/>
              <a:rect l="l" t="t" r="r" b="b"/>
              <a:pathLst>
                <a:path w="754546" h="26771">
                  <a:moveTo>
                    <a:pt x="0" y="0"/>
                  </a:moveTo>
                  <a:lnTo>
                    <a:pt x="754546" y="0"/>
                  </a:lnTo>
                  <a:lnTo>
                    <a:pt x="754546" y="26771"/>
                  </a:lnTo>
                  <a:lnTo>
                    <a:pt x="0" y="26771"/>
                  </a:lnTo>
                  <a:close/>
                </a:path>
              </a:pathLst>
            </a:custGeom>
            <a:solidFill>
              <a:srgbClr val="8593F2"/>
            </a:solidFill>
            <a:ln w="19050">
              <a:solidFill>
                <a:srgbClr val="000000"/>
              </a:solidFill>
            </a:ln>
          </p:spPr>
          <p:txBody>
            <a:bodyPr/>
            <a:lstStyle/>
            <a:p>
              <a:endParaRPr lang="en-US"/>
            </a:p>
          </p:txBody>
        </p:sp>
        <p:sp>
          <p:nvSpPr>
            <p:cNvPr id="7" name="TextBox 6">
              <a:extLst>
                <a:ext uri="{FF2B5EF4-FFF2-40B4-BE49-F238E27FC236}">
                  <a16:creationId xmlns:a16="http://schemas.microsoft.com/office/drawing/2014/main" xmlns="" id="{7B4B687F-5198-A77D-C458-07A4AA8E5C70}"/>
                </a:ext>
              </a:extLst>
            </p:cNvPr>
            <p:cNvSpPr txBox="1"/>
            <p:nvPr/>
          </p:nvSpPr>
          <p:spPr>
            <a:xfrm>
              <a:off x="0" y="-28575"/>
              <a:ext cx="812800" cy="841375"/>
            </a:xfrm>
            <a:prstGeom prst="rect">
              <a:avLst/>
            </a:prstGeom>
          </p:spPr>
          <p:txBody>
            <a:bodyPr lIns="50800" tIns="50800" rIns="50800" bIns="50800" rtlCol="0" anchor="ctr"/>
            <a:lstStyle/>
            <a:p>
              <a:pPr algn="ctr">
                <a:lnSpc>
                  <a:spcPts val="2600"/>
                </a:lnSpc>
              </a:pPr>
              <a:endParaRPr/>
            </a:p>
          </p:txBody>
        </p:sp>
      </p:grpSp>
      <p:pic>
        <p:nvPicPr>
          <p:cNvPr id="8" name="Picture 3">
            <a:extLst>
              <a:ext uri="{FF2B5EF4-FFF2-40B4-BE49-F238E27FC236}">
                <a16:creationId xmlns:a16="http://schemas.microsoft.com/office/drawing/2014/main" xmlns="" id="{6152CF0E-E8BE-ED42-E3B8-ADA3A1E3869D}"/>
              </a:ext>
            </a:extLst>
          </p:cNvPr>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8041"/>
          <a:stretch>
            <a:fillRect/>
          </a:stretch>
        </p:blipFill>
        <p:spPr>
          <a:xfrm>
            <a:off x="2514600" y="-307626"/>
            <a:ext cx="10134600" cy="7432326"/>
          </a:xfrm>
          <a:prstGeom prst="rect">
            <a:avLst/>
          </a:prstGeom>
        </p:spPr>
      </p:pic>
      <p:sp>
        <p:nvSpPr>
          <p:cNvPr id="9" name="TextBox 8">
            <a:extLst>
              <a:ext uri="{FF2B5EF4-FFF2-40B4-BE49-F238E27FC236}">
                <a16:creationId xmlns:a16="http://schemas.microsoft.com/office/drawing/2014/main" xmlns="" id="{70ED63C7-4400-5698-8E7F-41E50C008A58}"/>
              </a:ext>
            </a:extLst>
          </p:cNvPr>
          <p:cNvSpPr txBox="1"/>
          <p:nvPr/>
        </p:nvSpPr>
        <p:spPr>
          <a:xfrm>
            <a:off x="3276600" y="2027582"/>
            <a:ext cx="8610600" cy="3856248"/>
          </a:xfrm>
          <a:prstGeom prst="rect">
            <a:avLst/>
          </a:prstGeom>
          <a:noFill/>
        </p:spPr>
        <p:txBody>
          <a:bodyPr wrap="square">
            <a:spAutoFit/>
          </a:bodyPr>
          <a:lstStyle/>
          <a:p>
            <a:pPr marR="0" algn="ctr">
              <a:lnSpc>
                <a:spcPct val="150000"/>
              </a:lnSpc>
              <a:spcBef>
                <a:spcPts val="0"/>
              </a:spcBef>
              <a:spcAft>
                <a:spcPts val="0"/>
              </a:spcAft>
            </a:pP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CÂU HỎI 1</a:t>
            </a:r>
          </a:p>
          <a:p>
            <a:pPr marR="0" algn="just">
              <a:lnSpc>
                <a:spcPct val="150000"/>
              </a:lnSpc>
              <a:spcBef>
                <a:spcPts val="0"/>
              </a:spcBef>
              <a:spcAft>
                <a:spcPts val="0"/>
              </a:spcAft>
            </a:pPr>
            <a:r>
              <a:rPr lang="en-US" sz="4000">
                <a:latin typeface="Arial" panose="020B0604020202020204" pitchFamily="34" charset="0"/>
                <a:ea typeface="Calibri" panose="020F0502020204030204" pitchFamily="34" charset="0"/>
                <a:cs typeface="Arial" panose="020B0604020202020204" pitchFamily="34" charset="0"/>
              </a:rPr>
              <a:t>Các em hãy t</a:t>
            </a:r>
            <a:r>
              <a:rPr lang="vi-VN" sz="4000">
                <a:latin typeface="Arial" panose="020B0604020202020204" pitchFamily="34" charset="0"/>
                <a:ea typeface="Calibri" panose="020F0502020204030204" pitchFamily="34" charset="0"/>
                <a:cs typeface="Arial" panose="020B0604020202020204" pitchFamily="34" charset="0"/>
              </a:rPr>
              <a:t>ìm những hình ảnh so sánh trong bài thơ</a:t>
            </a:r>
            <a:r>
              <a:rPr lang="en-US" sz="4000">
                <a:latin typeface="Arial" panose="020B0604020202020204" pitchFamily="34" charset="0"/>
                <a:ea typeface="Calibri" panose="020F0502020204030204" pitchFamily="34" charset="0"/>
                <a:cs typeface="Arial" panose="020B0604020202020204" pitchFamily="34" charset="0"/>
              </a:rPr>
              <a:t> và cho biết: </a:t>
            </a:r>
            <a:r>
              <a:rPr lang="vi-VN" sz="4000">
                <a:solidFill>
                  <a:srgbClr val="FF0000"/>
                </a:solidFill>
                <a:latin typeface="Arial" panose="020B0604020202020204" pitchFamily="34" charset="0"/>
                <a:ea typeface="Calibri" panose="020F0502020204030204" pitchFamily="34" charset="0"/>
                <a:cs typeface="Arial" panose="020B0604020202020204" pitchFamily="34" charset="0"/>
              </a:rPr>
              <a:t>Theo em, cách so sánh đó có gì thú vị?</a:t>
            </a:r>
            <a:endParaRPr lang="en-US" sz="400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10">
            <a:extLst>
              <a:ext uri="{FF2B5EF4-FFF2-40B4-BE49-F238E27FC236}">
                <a16:creationId xmlns:a16="http://schemas.microsoft.com/office/drawing/2014/main" xmlns="" id="{734E421B-0ECA-41B1-160F-821A25E38D9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211962" y="6172200"/>
            <a:ext cx="5111553" cy="4114800"/>
          </a:xfrm>
          <a:prstGeom prst="rect">
            <a:avLst/>
          </a:prstGeom>
        </p:spPr>
      </p:pic>
    </p:spTree>
    <p:extLst>
      <p:ext uri="{BB962C8B-B14F-4D97-AF65-F5344CB8AC3E}">
        <p14:creationId xmlns:p14="http://schemas.microsoft.com/office/powerpoint/2010/main" val="7118741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2" name="Freeform 2"/>
          <p:cNvSpPr/>
          <p:nvPr/>
        </p:nvSpPr>
        <p:spPr>
          <a:xfrm>
            <a:off x="-32657" y="0"/>
            <a:ext cx="1139116" cy="1044014"/>
          </a:xfrm>
          <a:custGeom>
            <a:avLst/>
            <a:gdLst/>
            <a:ahLst/>
            <a:cxnLst/>
            <a:rect l="l" t="t" r="r" b="b"/>
            <a:pathLst>
              <a:path w="5117904" h="5043866">
                <a:moveTo>
                  <a:pt x="0" y="0"/>
                </a:moveTo>
                <a:lnTo>
                  <a:pt x="5117904" y="0"/>
                </a:lnTo>
                <a:lnTo>
                  <a:pt x="5117904" y="5043866"/>
                </a:lnTo>
                <a:lnTo>
                  <a:pt x="0" y="50438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3"/>
          <p:cNvSpPr/>
          <p:nvPr/>
        </p:nvSpPr>
        <p:spPr>
          <a:xfrm>
            <a:off x="17297400" y="1"/>
            <a:ext cx="990600" cy="800100"/>
          </a:xfrm>
          <a:custGeom>
            <a:avLst/>
            <a:gdLst/>
            <a:ahLst/>
            <a:cxnLst/>
            <a:rect l="l" t="t" r="r" b="b"/>
            <a:pathLst>
              <a:path w="2547575" h="1544467">
                <a:moveTo>
                  <a:pt x="0" y="0"/>
                </a:moveTo>
                <a:lnTo>
                  <a:pt x="2547575" y="0"/>
                </a:lnTo>
                <a:lnTo>
                  <a:pt x="2547575" y="1544467"/>
                </a:lnTo>
                <a:lnTo>
                  <a:pt x="0" y="15444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3">
            <a:extLst>
              <a:ext uri="{FF2B5EF4-FFF2-40B4-BE49-F238E27FC236}">
                <a16:creationId xmlns:a16="http://schemas.microsoft.com/office/drawing/2014/main" xmlns="" id="{2CA52084-5595-E38C-AAB3-25A6F5A23816}"/>
              </a:ext>
            </a:extLst>
          </p:cNvPr>
          <p:cNvSpPr/>
          <p:nvPr/>
        </p:nvSpPr>
        <p:spPr>
          <a:xfrm>
            <a:off x="774347" y="1392374"/>
            <a:ext cx="16790447" cy="8418263"/>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5">
              <a:lumMod val="20000"/>
              <a:lumOff val="80000"/>
            </a:schemeClr>
          </a:solidFill>
          <a:ln>
            <a:noFill/>
          </a:ln>
        </p:spPr>
        <p:txBody>
          <a:bodyPr/>
          <a:lstStyle/>
          <a:p>
            <a:endParaRPr lang="en-US">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xmlns="" id="{6DFB8170-8FE7-71E2-53A5-2517BA364255}"/>
              </a:ext>
            </a:extLst>
          </p:cNvPr>
          <p:cNvGrpSpPr/>
          <p:nvPr/>
        </p:nvGrpSpPr>
        <p:grpSpPr>
          <a:xfrm>
            <a:off x="5531306" y="634643"/>
            <a:ext cx="7276528" cy="1284013"/>
            <a:chOff x="5721387" y="1270945"/>
            <a:chExt cx="7276528" cy="1284013"/>
          </a:xfrm>
        </p:grpSpPr>
        <p:pic>
          <p:nvPicPr>
            <p:cNvPr id="7" name="Picture 9">
              <a:extLst>
                <a:ext uri="{FF2B5EF4-FFF2-40B4-BE49-F238E27FC236}">
                  <a16:creationId xmlns:a16="http://schemas.microsoft.com/office/drawing/2014/main" xmlns="" id="{4A00624A-4B54-89D1-AA6B-7227CB976C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883946" y="1270945"/>
              <a:ext cx="6951410" cy="1284013"/>
            </a:xfrm>
            <a:prstGeom prst="rect">
              <a:avLst/>
            </a:prstGeom>
          </p:spPr>
        </p:pic>
        <p:sp>
          <p:nvSpPr>
            <p:cNvPr id="16" name="TextBox 15">
              <a:extLst>
                <a:ext uri="{FF2B5EF4-FFF2-40B4-BE49-F238E27FC236}">
                  <a16:creationId xmlns:a16="http://schemas.microsoft.com/office/drawing/2014/main" xmlns="" id="{C48F02A9-320F-680B-71BD-0A7BCE022493}"/>
                </a:ext>
              </a:extLst>
            </p:cNvPr>
            <p:cNvSpPr txBox="1"/>
            <p:nvPr/>
          </p:nvSpPr>
          <p:spPr>
            <a:xfrm>
              <a:off x="5721387" y="1482064"/>
              <a:ext cx="7276528" cy="861774"/>
            </a:xfrm>
            <a:prstGeom prst="rect">
              <a:avLst/>
            </a:prstGeom>
            <a:noFill/>
          </p:spPr>
          <p:txBody>
            <a:bodyPr wrap="square" rtlCol="0">
              <a:spAutoFit/>
            </a:bodyPr>
            <a:lstStyle/>
            <a:p>
              <a:pPr algn="ctr"/>
              <a:r>
                <a:rPr lang="en-US" sz="4800" b="1">
                  <a:solidFill>
                    <a:schemeClr val="tx2">
                      <a:lumMod val="50000"/>
                    </a:schemeClr>
                  </a:solidFill>
                  <a:latin typeface="Arial" panose="020B0604020202020204" pitchFamily="34" charset="0"/>
                  <a:cs typeface="Arial" panose="020B0604020202020204" pitchFamily="34" charset="0"/>
                </a:rPr>
                <a:t>GỢI Ý TRẢ LỜI</a:t>
              </a:r>
              <a:endParaRPr lang="en-US" sz="4800" b="1" dirty="0">
                <a:solidFill>
                  <a:schemeClr val="tx2">
                    <a:lumMod val="50000"/>
                  </a:schemeClr>
                </a:solidFill>
                <a:latin typeface="Arial" panose="020B060402020202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xmlns="" id="{37F4C081-9A22-DFE6-3218-4E27CACFB34E}"/>
              </a:ext>
            </a:extLst>
          </p:cNvPr>
          <p:cNvSpPr txBox="1"/>
          <p:nvPr/>
        </p:nvSpPr>
        <p:spPr>
          <a:xfrm>
            <a:off x="6629237" y="2108004"/>
            <a:ext cx="10172863" cy="7468648"/>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en-US" sz="3600" b="1">
                <a:solidFill>
                  <a:srgbClr val="FF0000"/>
                </a:solidFill>
                <a:latin typeface="Arial" panose="020B0604020202020204" pitchFamily="34" charset="0"/>
                <a:ea typeface="Calibri" panose="020F0502020204030204" pitchFamily="34" charset="0"/>
                <a:cs typeface="Arial" panose="020B0604020202020204" pitchFamily="34" charset="0"/>
              </a:rPr>
              <a:t>Hình ảnh so sánh: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Cầu tre qua nhà bà ngoại như cái võng trên sông. </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3600" b="1">
                <a:solidFill>
                  <a:srgbClr val="FF0000"/>
                </a:solidFill>
                <a:latin typeface="Arial" panose="020B0604020202020204" pitchFamily="34" charset="0"/>
                <a:ea typeface="Calibri" panose="020F0502020204030204" pitchFamily="34" charset="0"/>
                <a:cs typeface="Arial" panose="020B0604020202020204" pitchFamily="34" charset="0"/>
              </a:rPr>
              <a:t>Cách so sánh đó thú vị ở chỗ: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gợi liên tưởng, gợi cảm xúc. Cái cầu cong cong và đung đưa như cái võng, tuy đơn sơ (bằng tre) nhưng dẻo dai, bền bỉ, cần mẫn đưa mọi người qua sông. Cái cầu cũng yêu thương con người, gần gũi với con người, chẳng khác chiếc võng vẫn thường ru ta vào giấc ngủ,…</a:t>
            </a:r>
          </a:p>
        </p:txBody>
      </p:sp>
      <p:sp>
        <p:nvSpPr>
          <p:cNvPr id="8" name="Freeform 8"/>
          <p:cNvSpPr/>
          <p:nvPr/>
        </p:nvSpPr>
        <p:spPr>
          <a:xfrm rot="302830">
            <a:off x="17137097" y="9236523"/>
            <a:ext cx="981102" cy="1100969"/>
          </a:xfrm>
          <a:custGeom>
            <a:avLst/>
            <a:gdLst/>
            <a:ahLst/>
            <a:cxnLst/>
            <a:rect l="l" t="t" r="r" b="b"/>
            <a:pathLst>
              <a:path w="4559195" h="4996378">
                <a:moveTo>
                  <a:pt x="0" y="0"/>
                </a:moveTo>
                <a:lnTo>
                  <a:pt x="4559194" y="0"/>
                </a:lnTo>
                <a:lnTo>
                  <a:pt x="4559194" y="4996377"/>
                </a:lnTo>
                <a:lnTo>
                  <a:pt x="0" y="499637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xmlns="" id="{F6C0A8E1-3CD5-8CA7-C5C1-718CD43FB745}"/>
              </a:ext>
            </a:extLst>
          </p:cNvPr>
          <p:cNvGrpSpPr/>
          <p:nvPr/>
        </p:nvGrpSpPr>
        <p:grpSpPr>
          <a:xfrm>
            <a:off x="1485900" y="3674523"/>
            <a:ext cx="4658507" cy="3853963"/>
            <a:chOff x="1486030" y="3674523"/>
            <a:chExt cx="4658507" cy="3853963"/>
          </a:xfrm>
        </p:grpSpPr>
        <p:grpSp>
          <p:nvGrpSpPr>
            <p:cNvPr id="23" name="Group 8">
              <a:extLst>
                <a:ext uri="{FF2B5EF4-FFF2-40B4-BE49-F238E27FC236}">
                  <a16:creationId xmlns:a16="http://schemas.microsoft.com/office/drawing/2014/main" xmlns="" id="{8E781770-42C1-32D5-A1BD-92FA75FF0F88}"/>
                </a:ext>
              </a:extLst>
            </p:cNvPr>
            <p:cNvGrpSpPr/>
            <p:nvPr/>
          </p:nvGrpSpPr>
          <p:grpSpPr>
            <a:xfrm>
              <a:off x="1486030" y="3674523"/>
              <a:ext cx="4658507" cy="3853963"/>
              <a:chOff x="0" y="0"/>
              <a:chExt cx="1100661" cy="893945"/>
            </a:xfrm>
          </p:grpSpPr>
          <p:sp>
            <p:nvSpPr>
              <p:cNvPr id="25" name="Freeform 9">
                <a:extLst>
                  <a:ext uri="{FF2B5EF4-FFF2-40B4-BE49-F238E27FC236}">
                    <a16:creationId xmlns:a16="http://schemas.microsoft.com/office/drawing/2014/main" xmlns="" id="{56CE9588-3661-A9B9-BCA1-C6BA0CEA4471}"/>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26" name="TextBox 10">
                <a:extLst>
                  <a:ext uri="{FF2B5EF4-FFF2-40B4-BE49-F238E27FC236}">
                    <a16:creationId xmlns:a16="http://schemas.microsoft.com/office/drawing/2014/main" xmlns="" id="{4DD1C79E-D62F-50DF-7158-8DE495596E21}"/>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28" name="Picture 27" descr="A rope bridge with ropes&#10;&#10;Description automatically generated">
              <a:extLst>
                <a:ext uri="{FF2B5EF4-FFF2-40B4-BE49-F238E27FC236}">
                  <a16:creationId xmlns:a16="http://schemas.microsoft.com/office/drawing/2014/main" xmlns="" id="{E8CA6F20-9035-664E-2681-CC75839BD53E}"/>
                </a:ext>
              </a:extLst>
            </p:cNvPr>
            <p:cNvPicPr>
              <a:picLocks noChangeAspect="1"/>
            </p:cNvPicPr>
            <p:nvPr/>
          </p:nvPicPr>
          <p:blipFill rotWithShape="1">
            <a:blip r:embed="rId10">
              <a:extLst>
                <a:ext uri="{28A0092B-C50C-407E-A947-70E740481C1C}">
                  <a14:useLocalDpi xmlns:a14="http://schemas.microsoft.com/office/drawing/2010/main" val="0"/>
                </a:ext>
              </a:extLst>
            </a:blip>
            <a:srcRect t="25982"/>
            <a:stretch/>
          </p:blipFill>
          <p:spPr>
            <a:xfrm>
              <a:off x="1679670" y="4240343"/>
              <a:ext cx="4271225" cy="2372491"/>
            </a:xfrm>
            <a:prstGeom prst="rect">
              <a:avLst/>
            </a:prstGeom>
          </p:spPr>
        </p:pic>
      </p:grpSp>
    </p:spTree>
    <p:extLst>
      <p:ext uri="{BB962C8B-B14F-4D97-AF65-F5344CB8AC3E}">
        <p14:creationId xmlns:p14="http://schemas.microsoft.com/office/powerpoint/2010/main" val="26212436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wipe(right)">
                                      <p:cBhvr>
                                        <p:cTn id="15" dur="500"/>
                                        <p:tgtEl>
                                          <p:spTgt spid="17">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17">
                                            <p:txEl>
                                              <p:pRg st="1" end="1"/>
                                            </p:txEl>
                                          </p:spTgt>
                                        </p:tgtEl>
                                        <p:attrNameLst>
                                          <p:attrName>style.visibility</p:attrName>
                                        </p:attrNameLst>
                                      </p:cBhvr>
                                      <p:to>
                                        <p:strVal val="visible"/>
                                      </p:to>
                                    </p:set>
                                    <p:animEffect transition="in" filter="wipe(right)">
                                      <p:cBhvr>
                                        <p:cTn id="23"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2" name="Freeform 2"/>
          <p:cNvSpPr/>
          <p:nvPr/>
        </p:nvSpPr>
        <p:spPr>
          <a:xfrm>
            <a:off x="-152400" y="16329"/>
            <a:ext cx="2354802" cy="2209612"/>
          </a:xfrm>
          <a:custGeom>
            <a:avLst/>
            <a:gdLst/>
            <a:ahLst/>
            <a:cxnLst/>
            <a:rect l="l" t="t" r="r" b="b"/>
            <a:pathLst>
              <a:path w="4860902" h="4860902">
                <a:moveTo>
                  <a:pt x="0" y="0"/>
                </a:moveTo>
                <a:lnTo>
                  <a:pt x="4860902" y="0"/>
                </a:lnTo>
                <a:lnTo>
                  <a:pt x="4860902" y="4860902"/>
                </a:lnTo>
                <a:lnTo>
                  <a:pt x="0" y="48609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rot="4798131">
            <a:off x="17075622" y="10675"/>
            <a:ext cx="1014686" cy="1278701"/>
          </a:xfrm>
          <a:custGeom>
            <a:avLst/>
            <a:gdLst/>
            <a:ahLst/>
            <a:cxnLst/>
            <a:rect l="l" t="t" r="r" b="b"/>
            <a:pathLst>
              <a:path w="2977619" h="4114800">
                <a:moveTo>
                  <a:pt x="0" y="0"/>
                </a:moveTo>
                <a:lnTo>
                  <a:pt x="2977618" y="0"/>
                </a:lnTo>
                <a:lnTo>
                  <a:pt x="297761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a:off x="-92530" y="9283071"/>
            <a:ext cx="2114188" cy="1003929"/>
          </a:xfrm>
          <a:custGeom>
            <a:avLst/>
            <a:gdLst/>
            <a:ahLst/>
            <a:cxnLst/>
            <a:rect l="l" t="t" r="r" b="b"/>
            <a:pathLst>
              <a:path w="4037498" h="2209612">
                <a:moveTo>
                  <a:pt x="0" y="0"/>
                </a:moveTo>
                <a:lnTo>
                  <a:pt x="4037498" y="0"/>
                </a:lnTo>
                <a:lnTo>
                  <a:pt x="4037498" y="2209613"/>
                </a:lnTo>
                <a:lnTo>
                  <a:pt x="0" y="220961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3" name="Group 2">
            <a:extLst>
              <a:ext uri="{FF2B5EF4-FFF2-40B4-BE49-F238E27FC236}">
                <a16:creationId xmlns:a16="http://schemas.microsoft.com/office/drawing/2014/main" xmlns="" id="{41BE38CC-6BA9-3CC0-7A67-904075181957}"/>
              </a:ext>
            </a:extLst>
          </p:cNvPr>
          <p:cNvGrpSpPr/>
          <p:nvPr/>
        </p:nvGrpSpPr>
        <p:grpSpPr>
          <a:xfrm>
            <a:off x="542777" y="1949116"/>
            <a:ext cx="16145023" cy="3040620"/>
            <a:chOff x="361647" y="2002488"/>
            <a:chExt cx="16145023" cy="3040620"/>
          </a:xfrm>
        </p:grpSpPr>
        <p:sp>
          <p:nvSpPr>
            <p:cNvPr id="5" name="TextBox 4">
              <a:extLst>
                <a:ext uri="{FF2B5EF4-FFF2-40B4-BE49-F238E27FC236}">
                  <a16:creationId xmlns:a16="http://schemas.microsoft.com/office/drawing/2014/main" xmlns="" id="{8EA9E1A3-50EA-3398-B6E2-121955832202}"/>
                </a:ext>
              </a:extLst>
            </p:cNvPr>
            <p:cNvSpPr txBox="1"/>
            <p:nvPr/>
          </p:nvSpPr>
          <p:spPr>
            <a:xfrm>
              <a:off x="2429931" y="2002488"/>
              <a:ext cx="14076739" cy="3040620"/>
            </a:xfrm>
            <a:prstGeom prst="roundRect">
              <a:avLst/>
            </a:prstGeom>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chemeClr val="tx2">
                      <a:lumMod val="50000"/>
                    </a:schemeClr>
                  </a:solidFill>
                  <a:latin typeface="Arial" panose="020B0604020202020204" pitchFamily="34" charset="0"/>
                  <a:cs typeface="Arial" panose="020B0604020202020204" pitchFamily="34" charset="0"/>
                </a:rPr>
                <a:t>CÂU HỎI 2: </a:t>
              </a:r>
              <a:r>
                <a:rPr lang="en-US" sz="4000">
                  <a:latin typeface="Arial" panose="020B0604020202020204" pitchFamily="34" charset="0"/>
                  <a:cs typeface="Arial" panose="020B0604020202020204" pitchFamily="34" charset="0"/>
                </a:rPr>
                <a:t>Các em dựa vào gợi ý dưới đây và cho biết: </a:t>
              </a:r>
              <a:r>
                <a:rPr lang="vi-VN" sz="4000">
                  <a:solidFill>
                    <a:srgbClr val="FF0000"/>
                  </a:solidFill>
                  <a:latin typeface="Arial" panose="020B0604020202020204" pitchFamily="34" charset="0"/>
                  <a:cs typeface="Arial" panose="020B0604020202020204" pitchFamily="34" charset="0"/>
                </a:rPr>
                <a:t>Bài thơ có những sự vật nào được nhân hoá? Chúng được nhân hoá bằng cách nào?</a:t>
              </a:r>
              <a:r>
                <a:rPr lang="en-US" sz="4000">
                  <a:solidFill>
                    <a:srgbClr val="FF0000"/>
                  </a:solidFill>
                  <a:latin typeface="Arial" panose="020B0604020202020204" pitchFamily="34" charset="0"/>
                  <a:cs typeface="Arial" panose="020B0604020202020204" pitchFamily="34" charset="0"/>
                </a:rPr>
                <a:t> </a:t>
              </a:r>
            </a:p>
          </p:txBody>
        </p:sp>
        <p:pic>
          <p:nvPicPr>
            <p:cNvPr id="6" name="Picture 5" descr="A group of kids sitting around a table&#10;&#10;Description automatically generated with low confidence">
              <a:extLst>
                <a:ext uri="{FF2B5EF4-FFF2-40B4-BE49-F238E27FC236}">
                  <a16:creationId xmlns:a16="http://schemas.microsoft.com/office/drawing/2014/main" xmlns="" id="{498359D0-F991-B290-ADA6-A0C1F54C6DD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1647" y="2967453"/>
              <a:ext cx="1981200" cy="1039412"/>
            </a:xfrm>
            <a:prstGeom prst="rect">
              <a:avLst/>
            </a:prstGeom>
          </p:spPr>
        </p:pic>
      </p:grpSp>
      <p:grpSp>
        <p:nvGrpSpPr>
          <p:cNvPr id="14" name="Group 13">
            <a:extLst>
              <a:ext uri="{FF2B5EF4-FFF2-40B4-BE49-F238E27FC236}">
                <a16:creationId xmlns:a16="http://schemas.microsoft.com/office/drawing/2014/main" xmlns="" id="{32BD3FC4-3EFD-2F01-1AFF-B940A83C82DE}"/>
              </a:ext>
            </a:extLst>
          </p:cNvPr>
          <p:cNvGrpSpPr/>
          <p:nvPr/>
        </p:nvGrpSpPr>
        <p:grpSpPr>
          <a:xfrm>
            <a:off x="5143499" y="0"/>
            <a:ext cx="8001001" cy="1376853"/>
            <a:chOff x="5010864" y="-7"/>
            <a:chExt cx="7807228" cy="1319976"/>
          </a:xfrm>
        </p:grpSpPr>
        <p:sp>
          <p:nvSpPr>
            <p:cNvPr id="16" name="Round Same Side Corner Rectangle 11">
              <a:extLst>
                <a:ext uri="{FF2B5EF4-FFF2-40B4-BE49-F238E27FC236}">
                  <a16:creationId xmlns:a16="http://schemas.microsoft.com/office/drawing/2014/main" xmlns="" id="{82A0064C-2738-5713-5C1D-ABDE19D2FE45}"/>
                </a:ext>
              </a:extLst>
            </p:cNvPr>
            <p:cNvSpPr/>
            <p:nvPr/>
          </p:nvSpPr>
          <p:spPr>
            <a:xfrm flipV="1">
              <a:off x="5010864" y="-7"/>
              <a:ext cx="7807228" cy="1319976"/>
            </a:xfrm>
            <a:prstGeom prst="round2SameRect">
              <a:avLst>
                <a:gd name="adj1" fmla="val 37720"/>
                <a:gd name="adj2" fmla="val 0"/>
              </a:avLst>
            </a:prstGeom>
            <a:solidFill>
              <a:srgbClr val="BD4A4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B6CBBF6B-A0CD-2629-EC55-FAD3DA0A14A5}"/>
                </a:ext>
              </a:extLst>
            </p:cNvPr>
            <p:cNvSpPr txBox="1"/>
            <p:nvPr/>
          </p:nvSpPr>
          <p:spPr>
            <a:xfrm>
              <a:off x="5531345" y="246893"/>
              <a:ext cx="6766264" cy="826175"/>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LÀM VIỆC THEO CẶP</a:t>
              </a:r>
              <a:endParaRPr lang="en-US" sz="5000" b="1" dirty="0">
                <a:solidFill>
                  <a:schemeClr val="bg1"/>
                </a:solidFill>
                <a:latin typeface="Arial" panose="020B0604020202020204" pitchFamily="34" charset="0"/>
                <a:cs typeface="Arial" panose="020B0604020202020204" pitchFamily="34" charset="0"/>
              </a:endParaRPr>
            </a:p>
          </p:txBody>
        </p:sp>
      </p:grpSp>
      <p:pic>
        <p:nvPicPr>
          <p:cNvPr id="19" name="Picture 18" descr="A cartoon of a bird and a spider&#10;&#10;Description automatically generated">
            <a:extLst>
              <a:ext uri="{FF2B5EF4-FFF2-40B4-BE49-F238E27FC236}">
                <a16:creationId xmlns:a16="http://schemas.microsoft.com/office/drawing/2014/main" xmlns="" id="{35856646-9C5C-0846-D5EE-432A239A1B3C}"/>
              </a:ext>
            </a:extLst>
          </p:cNvPr>
          <p:cNvPicPr>
            <a:picLocks noChangeAspect="1"/>
          </p:cNvPicPr>
          <p:nvPr/>
        </p:nvPicPr>
        <p:blipFill rotWithShape="1">
          <a:blip r:embed="rId9">
            <a:extLst>
              <a:ext uri="{28A0092B-C50C-407E-A947-70E740481C1C}">
                <a14:useLocalDpi xmlns:a14="http://schemas.microsoft.com/office/drawing/2010/main" val="0"/>
              </a:ext>
            </a:extLst>
          </a:blip>
          <a:srcRect l="46438" t="54564" r="6515"/>
          <a:stretch/>
        </p:blipFill>
        <p:spPr>
          <a:xfrm>
            <a:off x="12115800" y="5677876"/>
            <a:ext cx="5318813" cy="2863976"/>
          </a:xfrm>
          <a:prstGeom prst="rect">
            <a:avLst/>
          </a:prstGeom>
        </p:spPr>
      </p:pic>
      <p:pic>
        <p:nvPicPr>
          <p:cNvPr id="20" name="Picture 19" descr="A cartoon of a bird and a spider&#10;&#10;Description automatically generated">
            <a:extLst>
              <a:ext uri="{FF2B5EF4-FFF2-40B4-BE49-F238E27FC236}">
                <a16:creationId xmlns:a16="http://schemas.microsoft.com/office/drawing/2014/main" xmlns="" id="{C542B3F3-9276-02F6-269D-434299F5BBFC}"/>
              </a:ext>
            </a:extLst>
          </p:cNvPr>
          <p:cNvPicPr>
            <a:picLocks noChangeAspect="1"/>
          </p:cNvPicPr>
          <p:nvPr/>
        </p:nvPicPr>
        <p:blipFill rotWithShape="1">
          <a:blip r:embed="rId9">
            <a:extLst>
              <a:ext uri="{28A0092B-C50C-407E-A947-70E740481C1C}">
                <a14:useLocalDpi xmlns:a14="http://schemas.microsoft.com/office/drawing/2010/main" val="0"/>
              </a:ext>
            </a:extLst>
          </a:blip>
          <a:srcRect l="29234" t="-213" r="24625" b="45417"/>
          <a:stretch/>
        </p:blipFill>
        <p:spPr>
          <a:xfrm>
            <a:off x="681892" y="5362222"/>
            <a:ext cx="5318812" cy="3521751"/>
          </a:xfrm>
          <a:prstGeom prst="rect">
            <a:avLst/>
          </a:prstGeom>
        </p:spPr>
      </p:pic>
      <p:pic>
        <p:nvPicPr>
          <p:cNvPr id="21" name="Picture 20" descr="A cartoon of a bird and a spider&#10;&#10;Description automatically generated">
            <a:extLst>
              <a:ext uri="{FF2B5EF4-FFF2-40B4-BE49-F238E27FC236}">
                <a16:creationId xmlns:a16="http://schemas.microsoft.com/office/drawing/2014/main" xmlns="" id="{9D68A615-BFCC-3FFD-3432-2530E926F1F5}"/>
              </a:ext>
            </a:extLst>
          </p:cNvPr>
          <p:cNvPicPr>
            <a:picLocks noChangeAspect="1"/>
          </p:cNvPicPr>
          <p:nvPr/>
        </p:nvPicPr>
        <p:blipFill rotWithShape="1">
          <a:blip r:embed="rId9">
            <a:extLst>
              <a:ext uri="{28A0092B-C50C-407E-A947-70E740481C1C}">
                <a14:useLocalDpi xmlns:a14="http://schemas.microsoft.com/office/drawing/2010/main" val="0"/>
              </a:ext>
            </a:extLst>
          </a:blip>
          <a:srcRect l="3915" t="50924" r="53562" b="1"/>
          <a:stretch/>
        </p:blipFill>
        <p:spPr>
          <a:xfrm>
            <a:off x="6359494" y="6572666"/>
            <a:ext cx="5397516" cy="3473115"/>
          </a:xfrm>
          <a:prstGeom prst="rect">
            <a:avLst/>
          </a:prstGeom>
        </p:spPr>
      </p:pic>
    </p:spTree>
    <p:extLst>
      <p:ext uri="{BB962C8B-B14F-4D97-AF65-F5344CB8AC3E}">
        <p14:creationId xmlns:p14="http://schemas.microsoft.com/office/powerpoint/2010/main" val="42350112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2" name="Freeform 2"/>
          <p:cNvSpPr/>
          <p:nvPr/>
        </p:nvSpPr>
        <p:spPr>
          <a:xfrm rot="-6563637">
            <a:off x="17284629" y="9143639"/>
            <a:ext cx="877917" cy="1298563"/>
          </a:xfrm>
          <a:custGeom>
            <a:avLst/>
            <a:gdLst/>
            <a:ahLst/>
            <a:cxnLst/>
            <a:rect l="l" t="t" r="r" b="b"/>
            <a:pathLst>
              <a:path w="6163410" h="7076984">
                <a:moveTo>
                  <a:pt x="0" y="0"/>
                </a:moveTo>
                <a:lnTo>
                  <a:pt x="6163409" y="0"/>
                </a:lnTo>
                <a:lnTo>
                  <a:pt x="6163409" y="7076984"/>
                </a:lnTo>
                <a:lnTo>
                  <a:pt x="0" y="707698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 name="Freeform 5"/>
          <p:cNvSpPr/>
          <p:nvPr/>
        </p:nvSpPr>
        <p:spPr>
          <a:xfrm>
            <a:off x="304801" y="190500"/>
            <a:ext cx="1143000" cy="938388"/>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 name="Freeform 8"/>
          <p:cNvSpPr/>
          <p:nvPr/>
        </p:nvSpPr>
        <p:spPr>
          <a:xfrm rot="-6464344">
            <a:off x="17515999" y="-131684"/>
            <a:ext cx="415173" cy="1120509"/>
          </a:xfrm>
          <a:custGeom>
            <a:avLst/>
            <a:gdLst/>
            <a:ahLst/>
            <a:cxnLst/>
            <a:rect l="l" t="t" r="r" b="b"/>
            <a:pathLst>
              <a:path w="1208309" h="3553851">
                <a:moveTo>
                  <a:pt x="0" y="0"/>
                </a:moveTo>
                <a:lnTo>
                  <a:pt x="1208310" y="0"/>
                </a:lnTo>
                <a:lnTo>
                  <a:pt x="1208310" y="3553851"/>
                </a:lnTo>
                <a:lnTo>
                  <a:pt x="0" y="35538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Freeform 5">
            <a:extLst>
              <a:ext uri="{FF2B5EF4-FFF2-40B4-BE49-F238E27FC236}">
                <a16:creationId xmlns:a16="http://schemas.microsoft.com/office/drawing/2014/main" xmlns="" id="{37B97F4A-AACC-55CD-97AA-BDB634298D65}"/>
              </a:ext>
            </a:extLst>
          </p:cNvPr>
          <p:cNvSpPr/>
          <p:nvPr/>
        </p:nvSpPr>
        <p:spPr>
          <a:xfrm rot="10800000">
            <a:off x="6553200" y="796987"/>
            <a:ext cx="10934702" cy="8994712"/>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0" name="Freeform 12">
            <a:extLst>
              <a:ext uri="{FF2B5EF4-FFF2-40B4-BE49-F238E27FC236}">
                <a16:creationId xmlns:a16="http://schemas.microsoft.com/office/drawing/2014/main" xmlns="" id="{D9AFC86D-07C3-27EA-BDB5-6C0E77FB729A}"/>
              </a:ext>
            </a:extLst>
          </p:cNvPr>
          <p:cNvSpPr/>
          <p:nvPr/>
        </p:nvSpPr>
        <p:spPr>
          <a:xfrm rot="10800000">
            <a:off x="1073958" y="796984"/>
            <a:ext cx="4945207" cy="8994714"/>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tx2">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xmlns="" id="{862F9B66-06E1-91C6-4F43-5C8E5C642B4F}"/>
              </a:ext>
            </a:extLst>
          </p:cNvPr>
          <p:cNvGrpSpPr/>
          <p:nvPr/>
        </p:nvGrpSpPr>
        <p:grpSpPr>
          <a:xfrm>
            <a:off x="8515350" y="1251954"/>
            <a:ext cx="7010401" cy="1247608"/>
            <a:chOff x="9810167" y="2034730"/>
            <a:chExt cx="7010401" cy="1247608"/>
          </a:xfrm>
        </p:grpSpPr>
        <p:sp>
          <p:nvSpPr>
            <p:cNvPr id="12" name="Freeform 8">
              <a:extLst>
                <a:ext uri="{FF2B5EF4-FFF2-40B4-BE49-F238E27FC236}">
                  <a16:creationId xmlns:a16="http://schemas.microsoft.com/office/drawing/2014/main" xmlns="" id="{9DC17B17-4497-B425-FE4B-AAF72224047E}"/>
                </a:ext>
              </a:extLst>
            </p:cNvPr>
            <p:cNvSpPr/>
            <p:nvPr/>
          </p:nvSpPr>
          <p:spPr>
            <a:xfrm>
              <a:off x="9810167" y="2034730"/>
              <a:ext cx="7010401" cy="1247608"/>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xmlns="" id="{E797A1CD-5CD6-DEF7-01E8-46E667A801D2}"/>
                </a:ext>
              </a:extLst>
            </p:cNvPr>
            <p:cNvSpPr txBox="1"/>
            <p:nvPr/>
          </p:nvSpPr>
          <p:spPr>
            <a:xfrm>
              <a:off x="10171263" y="2273814"/>
              <a:ext cx="6385913"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CÂU TRẢ LỜI</a:t>
              </a:r>
            </a:p>
          </p:txBody>
        </p:sp>
      </p:grpSp>
      <p:sp>
        <p:nvSpPr>
          <p:cNvPr id="16" name="TextBox 15">
            <a:extLst>
              <a:ext uri="{FF2B5EF4-FFF2-40B4-BE49-F238E27FC236}">
                <a16:creationId xmlns:a16="http://schemas.microsoft.com/office/drawing/2014/main" xmlns="" id="{594D29B7-E830-1E8B-5BAB-8612FDBC0BFD}"/>
              </a:ext>
            </a:extLst>
          </p:cNvPr>
          <p:cNvSpPr txBox="1"/>
          <p:nvPr/>
        </p:nvSpPr>
        <p:spPr>
          <a:xfrm>
            <a:off x="7201288" y="2593188"/>
            <a:ext cx="9736228" cy="7001276"/>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3800" b="1">
                <a:latin typeface="Arial" panose="020B0604020202020204" pitchFamily="34" charset="0"/>
                <a:ea typeface="Calibri" panose="020F0502020204030204" pitchFamily="34" charset="0"/>
                <a:cs typeface="Arial" panose="020B0604020202020204" pitchFamily="34" charset="0"/>
              </a:rPr>
              <a:t>Các sự vật được nhân hoá: </a:t>
            </a:r>
            <a:r>
              <a:rPr lang="vi-VN" sz="3800">
                <a:latin typeface="Arial" panose="020B0604020202020204" pitchFamily="34" charset="0"/>
                <a:ea typeface="Calibri" panose="020F0502020204030204" pitchFamily="34" charset="0"/>
                <a:cs typeface="Arial" panose="020B0604020202020204" pitchFamily="34" charset="0"/>
              </a:rPr>
              <a:t>con nhện, con sáo, con kiến. </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vi-VN" sz="3800" b="1">
                <a:latin typeface="Arial" panose="020B0604020202020204" pitchFamily="34" charset="0"/>
                <a:ea typeface="Calibri" panose="020F0502020204030204" pitchFamily="34" charset="0"/>
                <a:cs typeface="Arial" panose="020B0604020202020204" pitchFamily="34" charset="0"/>
              </a:rPr>
              <a:t>Chúng được nhân hoá bằng cách: </a:t>
            </a:r>
            <a:r>
              <a:rPr lang="vi-VN" sz="3800">
                <a:latin typeface="Arial" panose="020B0604020202020204" pitchFamily="34" charset="0"/>
                <a:ea typeface="Calibri" panose="020F0502020204030204" pitchFamily="34" charset="0"/>
                <a:cs typeface="Arial" panose="020B0604020202020204" pitchFamily="34" charset="0"/>
              </a:rPr>
              <a:t>gán cho hoạt động vốn chỉ có ở người, hoạt động bắc cầu. </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vi-VN" sz="3800" b="1">
                <a:latin typeface="Arial" panose="020B0604020202020204" pitchFamily="34" charset="0"/>
                <a:ea typeface="Calibri" panose="020F0502020204030204" pitchFamily="34" charset="0"/>
                <a:cs typeface="Arial" panose="020B0604020202020204" pitchFamily="34" charset="0"/>
              </a:rPr>
              <a:t>Cụ thể là: </a:t>
            </a:r>
            <a:r>
              <a:rPr lang="vi-VN" sz="3800">
                <a:latin typeface="Arial" panose="020B0604020202020204" pitchFamily="34" charset="0"/>
                <a:ea typeface="Calibri" panose="020F0502020204030204" pitchFamily="34" charset="0"/>
                <a:cs typeface="Arial" panose="020B0604020202020204" pitchFamily="34" charset="0"/>
              </a:rPr>
              <a:t>nhện bắc cầu tơ nhỏ qua chum nước, sáo bắc cầu ngọn gió qua sông, kiến bắc cầu lá tre qua ngòi.</a:t>
            </a:r>
          </a:p>
        </p:txBody>
      </p:sp>
      <p:pic>
        <p:nvPicPr>
          <p:cNvPr id="17" name="Picture 11">
            <a:extLst>
              <a:ext uri="{FF2B5EF4-FFF2-40B4-BE49-F238E27FC236}">
                <a16:creationId xmlns:a16="http://schemas.microsoft.com/office/drawing/2014/main" xmlns="" id="{AE45C4AE-8BB9-D2CE-0B8C-A2C5FF88215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53903" y="4533900"/>
            <a:ext cx="5765141" cy="5123771"/>
          </a:xfrm>
          <a:prstGeom prst="rect">
            <a:avLst/>
          </a:prstGeom>
        </p:spPr>
      </p:pic>
    </p:spTree>
    <p:extLst>
      <p:ext uri="{BB962C8B-B14F-4D97-AF65-F5344CB8AC3E}">
        <p14:creationId xmlns:p14="http://schemas.microsoft.com/office/powerpoint/2010/main" val="32869481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barn(outVertical)">
                                      <p:cBhvr>
                                        <p:cTn id="21" dur="500"/>
                                        <p:tgtEl>
                                          <p:spTgt spid="16">
                                            <p:txEl>
                                              <p:pRg st="0" end="0"/>
                                            </p:txEl>
                                          </p:spTgt>
                                        </p:tgtEl>
                                      </p:cBhvr>
                                    </p:animEffect>
                                  </p:childTnLst>
                                </p:cTn>
                              </p:par>
                            </p:childTnLst>
                          </p:cTn>
                        </p:par>
                        <p:par>
                          <p:cTn id="22" fill="hold">
                            <p:stCondLst>
                              <p:cond delay="500"/>
                            </p:stCondLst>
                            <p:childTnLst>
                              <p:par>
                                <p:cTn id="23" presetID="16" presetClass="entr" presetSubtype="37" fill="hold" grpId="0" nodeType="after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barn(outVertical)">
                                      <p:cBhvr>
                                        <p:cTn id="25" dur="500"/>
                                        <p:tgtEl>
                                          <p:spTgt spid="16">
                                            <p:txEl>
                                              <p:pRg st="1" end="1"/>
                                            </p:txEl>
                                          </p:spTgt>
                                        </p:tgtEl>
                                      </p:cBhvr>
                                    </p:animEffect>
                                  </p:childTnLst>
                                </p:cTn>
                              </p:par>
                            </p:childTnLst>
                          </p:cTn>
                        </p:par>
                        <p:par>
                          <p:cTn id="26" fill="hold">
                            <p:stCondLst>
                              <p:cond delay="1000"/>
                            </p:stCondLst>
                            <p:childTnLst>
                              <p:par>
                                <p:cTn id="27" presetID="16" presetClass="entr" presetSubtype="37" fill="hold" grpId="0" nodeType="after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barn(outVertical)">
                                      <p:cBhvr>
                                        <p:cTn id="29"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5" name="Freeform 5"/>
          <p:cNvSpPr/>
          <p:nvPr/>
        </p:nvSpPr>
        <p:spPr>
          <a:xfrm>
            <a:off x="304800" y="190500"/>
            <a:ext cx="1483759" cy="1254594"/>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6464344">
            <a:off x="17027079" y="8672478"/>
            <a:ext cx="592890" cy="1881302"/>
          </a:xfrm>
          <a:custGeom>
            <a:avLst/>
            <a:gdLst/>
            <a:ahLst/>
            <a:cxnLst/>
            <a:rect l="l" t="t" r="r" b="b"/>
            <a:pathLst>
              <a:path w="1208309" h="3553851">
                <a:moveTo>
                  <a:pt x="0" y="0"/>
                </a:moveTo>
                <a:lnTo>
                  <a:pt x="1208310" y="0"/>
                </a:lnTo>
                <a:lnTo>
                  <a:pt x="1208310" y="3553851"/>
                </a:lnTo>
                <a:lnTo>
                  <a:pt x="0" y="35538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xmlns="" id="{0314A661-B118-E84F-3349-2B18F27EFC77}"/>
              </a:ext>
            </a:extLst>
          </p:cNvPr>
          <p:cNvGrpSpPr/>
          <p:nvPr/>
        </p:nvGrpSpPr>
        <p:grpSpPr>
          <a:xfrm>
            <a:off x="815192" y="801012"/>
            <a:ext cx="6617862" cy="6722556"/>
            <a:chOff x="594846" y="1891431"/>
            <a:chExt cx="6229033" cy="6473161"/>
          </a:xfrm>
        </p:grpSpPr>
        <p:grpSp>
          <p:nvGrpSpPr>
            <p:cNvPr id="7" name="Group 6">
              <a:extLst>
                <a:ext uri="{FF2B5EF4-FFF2-40B4-BE49-F238E27FC236}">
                  <a16:creationId xmlns:a16="http://schemas.microsoft.com/office/drawing/2014/main" xmlns="" id="{97D75BE1-9FBE-9719-7194-DBF3740C4F84}"/>
                </a:ext>
              </a:extLst>
            </p:cNvPr>
            <p:cNvGrpSpPr/>
            <p:nvPr/>
          </p:nvGrpSpPr>
          <p:grpSpPr>
            <a:xfrm>
              <a:off x="594846" y="2135559"/>
              <a:ext cx="6229033" cy="6229033"/>
              <a:chOff x="0" y="0"/>
              <a:chExt cx="812800" cy="812800"/>
            </a:xfrm>
          </p:grpSpPr>
          <p:sp>
            <p:nvSpPr>
              <p:cNvPr id="11" name="Freeform 7">
                <a:extLst>
                  <a:ext uri="{FF2B5EF4-FFF2-40B4-BE49-F238E27FC236}">
                    <a16:creationId xmlns:a16="http://schemas.microsoft.com/office/drawing/2014/main" xmlns="" id="{3157705E-1258-F65A-FF91-068F279582EE}"/>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5">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2" name="TextBox 8">
                <a:extLst>
                  <a:ext uri="{FF2B5EF4-FFF2-40B4-BE49-F238E27FC236}">
                    <a16:creationId xmlns:a16="http://schemas.microsoft.com/office/drawing/2014/main" xmlns="" id="{9F8D7897-E74E-013D-BA3B-821215AFBF1F}"/>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pic>
          <p:nvPicPr>
            <p:cNvPr id="9" name="Picture 11">
              <a:extLst>
                <a:ext uri="{FF2B5EF4-FFF2-40B4-BE49-F238E27FC236}">
                  <a16:creationId xmlns:a16="http://schemas.microsoft.com/office/drawing/2014/main" xmlns="" id="{55688B25-4EA3-03AB-2B07-F32D72AE24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6866">
              <a:off x="1753508" y="1891431"/>
              <a:ext cx="3587522" cy="926233"/>
            </a:xfrm>
            <a:prstGeom prst="rect">
              <a:avLst/>
            </a:prstGeom>
          </p:spPr>
        </p:pic>
        <p:sp>
          <p:nvSpPr>
            <p:cNvPr id="10" name="TextBox 9">
              <a:extLst>
                <a:ext uri="{FF2B5EF4-FFF2-40B4-BE49-F238E27FC236}">
                  <a16:creationId xmlns:a16="http://schemas.microsoft.com/office/drawing/2014/main" xmlns="" id="{A8EAADEF-ABC7-77F9-AFF7-7FCE070D4FFA}"/>
                </a:ext>
              </a:extLst>
            </p:cNvPr>
            <p:cNvSpPr txBox="1"/>
            <p:nvPr/>
          </p:nvSpPr>
          <p:spPr>
            <a:xfrm>
              <a:off x="1216589" y="3954371"/>
              <a:ext cx="4985539" cy="2591409"/>
            </a:xfrm>
            <a:prstGeom prst="rect">
              <a:avLst/>
            </a:prstGeom>
            <a:noFill/>
          </p:spPr>
          <p:txBody>
            <a:bodyPr wrap="square" rtlCol="0">
              <a:spAutoFit/>
            </a:bodyPr>
            <a:lstStyle/>
            <a:p>
              <a:pPr algn="ctr">
                <a:lnSpc>
                  <a:spcPct val="150000"/>
                </a:lnSpc>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HƯỚNG DẪN VỀ NHÀ</a:t>
              </a:r>
            </a:p>
          </p:txBody>
        </p:sp>
      </p:grpSp>
      <p:grpSp>
        <p:nvGrpSpPr>
          <p:cNvPr id="49" name="Group 48">
            <a:extLst>
              <a:ext uri="{FF2B5EF4-FFF2-40B4-BE49-F238E27FC236}">
                <a16:creationId xmlns:a16="http://schemas.microsoft.com/office/drawing/2014/main" xmlns="" id="{59ADDEB0-4DA2-1429-D081-88E9515B9694}"/>
              </a:ext>
            </a:extLst>
          </p:cNvPr>
          <p:cNvGrpSpPr/>
          <p:nvPr/>
        </p:nvGrpSpPr>
        <p:grpSpPr>
          <a:xfrm>
            <a:off x="8253204" y="281709"/>
            <a:ext cx="9052864" cy="3523686"/>
            <a:chOff x="-485036" y="3378590"/>
            <a:chExt cx="9052864" cy="3523686"/>
          </a:xfrm>
        </p:grpSpPr>
        <p:grpSp>
          <p:nvGrpSpPr>
            <p:cNvPr id="50" name="Group 2">
              <a:extLst>
                <a:ext uri="{FF2B5EF4-FFF2-40B4-BE49-F238E27FC236}">
                  <a16:creationId xmlns:a16="http://schemas.microsoft.com/office/drawing/2014/main" xmlns="" id="{0C3F8270-6742-2284-AA40-D049DB3AD42C}"/>
                </a:ext>
              </a:extLst>
            </p:cNvPr>
            <p:cNvGrpSpPr/>
            <p:nvPr/>
          </p:nvGrpSpPr>
          <p:grpSpPr>
            <a:xfrm>
              <a:off x="-485036" y="3378590"/>
              <a:ext cx="9052864" cy="3523686"/>
              <a:chOff x="-605217" y="-76200"/>
              <a:chExt cx="2283973" cy="889000"/>
            </a:xfrm>
          </p:grpSpPr>
          <p:sp>
            <p:nvSpPr>
              <p:cNvPr id="52" name="Freeform 3">
                <a:extLst>
                  <a:ext uri="{FF2B5EF4-FFF2-40B4-BE49-F238E27FC236}">
                    <a16:creationId xmlns:a16="http://schemas.microsoft.com/office/drawing/2014/main" xmlns="" id="{2F9BE6F0-9681-BC6E-A937-3C65F08A9A0B}"/>
                  </a:ext>
                </a:extLst>
              </p:cNvPr>
              <p:cNvSpPr/>
              <p:nvPr/>
            </p:nvSpPr>
            <p:spPr>
              <a:xfrm>
                <a:off x="-605217" y="70027"/>
                <a:ext cx="2283973" cy="588307"/>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chemeClr val="bg1"/>
              </a:solidFill>
              <a:ln/>
            </p:spPr>
            <p:style>
              <a:lnRef idx="2">
                <a:schemeClr val="accent2"/>
              </a:lnRef>
              <a:fillRef idx="1">
                <a:schemeClr val="lt1"/>
              </a:fillRef>
              <a:effectRef idx="0">
                <a:schemeClr val="accent2"/>
              </a:effectRef>
              <a:fontRef idx="minor">
                <a:schemeClr val="dk1"/>
              </a:fontRef>
            </p:style>
            <p:txBody>
              <a:bodyPr/>
              <a:lstStyle/>
              <a:p>
                <a:endParaRPr lang="en-US" sz="4000">
                  <a:latin typeface="Arial" panose="020B0604020202020204" pitchFamily="34" charset="0"/>
                  <a:cs typeface="Arial" panose="020B0604020202020204" pitchFamily="34" charset="0"/>
                </a:endParaRPr>
              </a:p>
            </p:txBody>
          </p:sp>
          <p:sp>
            <p:nvSpPr>
              <p:cNvPr id="53" name="TextBox 4">
                <a:extLst>
                  <a:ext uri="{FF2B5EF4-FFF2-40B4-BE49-F238E27FC236}">
                    <a16:creationId xmlns:a16="http://schemas.microsoft.com/office/drawing/2014/main" xmlns="" id="{5D66BD6F-3E59-8828-4B49-0C44160392A3}"/>
                  </a:ext>
                </a:extLst>
              </p:cNvPr>
              <p:cNvSpPr txBox="1"/>
              <p:nvPr/>
            </p:nvSpPr>
            <p:spPr>
              <a:xfrm>
                <a:off x="0" y="-76200"/>
                <a:ext cx="812800" cy="889000"/>
              </a:xfrm>
              <a:prstGeom prst="rect">
                <a:avLst/>
              </a:prstGeom>
            </p:spPr>
            <p:txBody>
              <a:bodyPr lIns="47486" tIns="47486" rIns="47486" bIns="47486" rtlCol="0" anchor="ctr"/>
              <a:lstStyle/>
              <a:p>
                <a:pPr algn="ctr">
                  <a:lnSpc>
                    <a:spcPts val="6160"/>
                  </a:lnSpc>
                </a:pPr>
                <a:endParaRPr sz="4000">
                  <a:latin typeface="Arial" panose="020B0604020202020204" pitchFamily="34" charset="0"/>
                  <a:cs typeface="Arial" panose="020B0604020202020204" pitchFamily="34" charset="0"/>
                </a:endParaRPr>
              </a:p>
            </p:txBody>
          </p:sp>
        </p:grpSp>
        <p:sp>
          <p:nvSpPr>
            <p:cNvPr id="51" name="TextBox 50">
              <a:extLst>
                <a:ext uri="{FF2B5EF4-FFF2-40B4-BE49-F238E27FC236}">
                  <a16:creationId xmlns:a16="http://schemas.microsoft.com/office/drawing/2014/main" xmlns="" id="{49C954B1-6C76-BEDF-CD69-65E60868E423}"/>
                </a:ext>
              </a:extLst>
            </p:cNvPr>
            <p:cNvSpPr txBox="1"/>
            <p:nvPr/>
          </p:nvSpPr>
          <p:spPr>
            <a:xfrm>
              <a:off x="272379" y="4191851"/>
              <a:ext cx="7567220" cy="1824923"/>
            </a:xfrm>
            <a:prstGeom prst="rect">
              <a:avLst/>
            </a:prstGeom>
            <a:noFill/>
          </p:spPr>
          <p:txBody>
            <a:bodyPr wrap="square">
              <a:spAutoFit/>
            </a:bodyPr>
            <a:lstStyle/>
            <a:p>
              <a:pPr algn="ct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Đọc lại bài </a:t>
              </a:r>
              <a:r>
                <a:rPr lang="vi-VN" sz="4000" b="1">
                  <a:effectLst/>
                  <a:latin typeface="Arial" panose="020B0604020202020204" pitchFamily="34" charset="0"/>
                  <a:ea typeface="Calibri" panose="020F0502020204030204" pitchFamily="34" charset="0"/>
                  <a:cs typeface="Arial" panose="020B0604020202020204" pitchFamily="34" charset="0"/>
                </a:rPr>
                <a:t>Cái cầu</a:t>
              </a:r>
              <a:r>
                <a:rPr lang="vi-VN" sz="4000">
                  <a:effectLst/>
                  <a:latin typeface="Arial" panose="020B0604020202020204" pitchFamily="34" charset="0"/>
                  <a:ea typeface="Calibri" panose="020F0502020204030204" pitchFamily="34" charset="0"/>
                  <a:cs typeface="Arial" panose="020B0604020202020204" pitchFamily="34" charset="0"/>
                </a:rPr>
                <a:t>, hiểu ý nghĩa bài đọc</a:t>
              </a:r>
              <a:endParaRPr lang="fr-FR" sz="4000" b="1" i="1">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54" name="Group 53">
            <a:extLst>
              <a:ext uri="{FF2B5EF4-FFF2-40B4-BE49-F238E27FC236}">
                <a16:creationId xmlns:a16="http://schemas.microsoft.com/office/drawing/2014/main" xmlns="" id="{BB01AC37-ADB6-00EA-4D88-93477A6A1279}"/>
              </a:ext>
            </a:extLst>
          </p:cNvPr>
          <p:cNvGrpSpPr/>
          <p:nvPr/>
        </p:nvGrpSpPr>
        <p:grpSpPr>
          <a:xfrm>
            <a:off x="8253205" y="6565217"/>
            <a:ext cx="9399615" cy="3074083"/>
            <a:chOff x="8547438" y="6754048"/>
            <a:chExt cx="9399615" cy="3074083"/>
          </a:xfrm>
        </p:grpSpPr>
        <p:sp>
          <p:nvSpPr>
            <p:cNvPr id="55" name="Freeform 3">
              <a:extLst>
                <a:ext uri="{FF2B5EF4-FFF2-40B4-BE49-F238E27FC236}">
                  <a16:creationId xmlns:a16="http://schemas.microsoft.com/office/drawing/2014/main" xmlns="" id="{0538A159-DEC1-8A3C-54F8-DA725C5B5ED3}"/>
                </a:ext>
              </a:extLst>
            </p:cNvPr>
            <p:cNvSpPr/>
            <p:nvPr/>
          </p:nvSpPr>
          <p:spPr>
            <a:xfrm>
              <a:off x="8547438" y="6795562"/>
              <a:ext cx="9052864" cy="3032569"/>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chemeClr val="bg1"/>
            </a:solidFill>
            <a:ln/>
          </p:spPr>
          <p:style>
            <a:lnRef idx="2">
              <a:schemeClr val="accent2"/>
            </a:lnRef>
            <a:fillRef idx="1">
              <a:schemeClr val="lt1"/>
            </a:fillRef>
            <a:effectRef idx="0">
              <a:schemeClr val="accent2"/>
            </a:effectRef>
            <a:fontRef idx="minor">
              <a:schemeClr val="dk1"/>
            </a:fontRef>
          </p:style>
          <p:txBody>
            <a:bodyPr/>
            <a:lstStyle/>
            <a:p>
              <a:endParaRPr lang="en-US" sz="4000">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xmlns="" id="{7F9A1079-9FA1-E799-0373-56179620D058}"/>
                </a:ext>
              </a:extLst>
            </p:cNvPr>
            <p:cNvSpPr txBox="1"/>
            <p:nvPr/>
          </p:nvSpPr>
          <p:spPr>
            <a:xfrm>
              <a:off x="9098055" y="6909832"/>
              <a:ext cx="7980814" cy="2748253"/>
            </a:xfrm>
            <a:prstGeom prst="rect">
              <a:avLst/>
            </a:prstGeom>
            <a:noFill/>
          </p:spPr>
          <p:txBody>
            <a:bodyPr wrap="square">
              <a:spAutoFit/>
            </a:bodyPr>
            <a:lstStyle/>
            <a:p>
              <a:pPr algn="ct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Đọc trước </a:t>
              </a:r>
              <a:r>
                <a:rPr lang="vi-VN" sz="4000" b="1" i="1">
                  <a:effectLst/>
                  <a:latin typeface="Arial" panose="020B0604020202020204" pitchFamily="34" charset="0"/>
                  <a:ea typeface="Calibri" panose="020F0502020204030204" pitchFamily="34" charset="0"/>
                  <a:cs typeface="Arial" panose="020B0604020202020204" pitchFamily="34" charset="0"/>
                </a:rPr>
                <a:t>Tiết học sau: Lập dàn ý cho bài văn miêu tả cây cối </a:t>
              </a:r>
              <a:r>
                <a:rPr lang="en-US" sz="4000">
                  <a:effectLst/>
                  <a:latin typeface="Arial" panose="020B0604020202020204" pitchFamily="34" charset="0"/>
                  <a:ea typeface="Calibri" panose="020F0502020204030204" pitchFamily="34" charset="0"/>
                  <a:cs typeface="Arial" panose="020B0604020202020204" pitchFamily="34" charset="0"/>
                </a:rPr>
                <a:t>(SGK – tr.104)</a:t>
              </a:r>
              <a:endParaRPr lang="fr-FR" sz="4000" i="1">
                <a:effectLst/>
                <a:latin typeface="Arial" panose="020B0604020202020204" pitchFamily="34" charset="0"/>
                <a:ea typeface="Calibri" panose="020F0502020204030204" pitchFamily="34" charset="0"/>
                <a:cs typeface="Arial" panose="020B0604020202020204" pitchFamily="34" charset="0"/>
              </a:endParaRPr>
            </a:p>
          </p:txBody>
        </p:sp>
        <p:sp>
          <p:nvSpPr>
            <p:cNvPr id="57" name="TextBox 16">
              <a:extLst>
                <a:ext uri="{FF2B5EF4-FFF2-40B4-BE49-F238E27FC236}">
                  <a16:creationId xmlns:a16="http://schemas.microsoft.com/office/drawing/2014/main" xmlns="" id="{B190F9EF-860C-07DA-5898-90A4A5CB1E5C}"/>
                </a:ext>
              </a:extLst>
            </p:cNvPr>
            <p:cNvSpPr txBox="1"/>
            <p:nvPr/>
          </p:nvSpPr>
          <p:spPr>
            <a:xfrm>
              <a:off x="16528252" y="6754048"/>
              <a:ext cx="1418801" cy="1493239"/>
            </a:xfrm>
            <a:prstGeom prst="rect">
              <a:avLst/>
            </a:prstGeom>
          </p:spPr>
          <p:txBody>
            <a:bodyPr lIns="50800" tIns="50800" rIns="50800" bIns="50800" rtlCol="0" anchor="ctr"/>
            <a:lstStyle/>
            <a:p>
              <a:pPr algn="ctr">
                <a:lnSpc>
                  <a:spcPts val="2659"/>
                </a:lnSpc>
              </a:pPr>
              <a:endParaRPr sz="4000">
                <a:latin typeface="Arial" panose="020B0604020202020204" pitchFamily="34" charset="0"/>
                <a:cs typeface="Arial" panose="020B0604020202020204" pitchFamily="34" charset="0"/>
              </a:endParaRPr>
            </a:p>
          </p:txBody>
        </p:sp>
      </p:grpSp>
      <p:grpSp>
        <p:nvGrpSpPr>
          <p:cNvPr id="58" name="Group 57">
            <a:extLst>
              <a:ext uri="{FF2B5EF4-FFF2-40B4-BE49-F238E27FC236}">
                <a16:creationId xmlns:a16="http://schemas.microsoft.com/office/drawing/2014/main" xmlns="" id="{C40152E0-3160-2974-ADFA-85C549F06E69}"/>
              </a:ext>
            </a:extLst>
          </p:cNvPr>
          <p:cNvGrpSpPr/>
          <p:nvPr/>
        </p:nvGrpSpPr>
        <p:grpSpPr>
          <a:xfrm>
            <a:off x="7650878" y="3803428"/>
            <a:ext cx="9633732" cy="2758149"/>
            <a:chOff x="7990319" y="3839979"/>
            <a:chExt cx="9633732" cy="2758149"/>
          </a:xfrm>
        </p:grpSpPr>
        <p:sp>
          <p:nvSpPr>
            <p:cNvPr id="59" name="Freeform 3">
              <a:extLst>
                <a:ext uri="{FF2B5EF4-FFF2-40B4-BE49-F238E27FC236}">
                  <a16:creationId xmlns:a16="http://schemas.microsoft.com/office/drawing/2014/main" xmlns="" id="{3BA559FF-5A66-D20A-FDA8-C89E49F208B5}"/>
                </a:ext>
              </a:extLst>
            </p:cNvPr>
            <p:cNvSpPr/>
            <p:nvPr/>
          </p:nvSpPr>
          <p:spPr>
            <a:xfrm>
              <a:off x="8571187" y="3839979"/>
              <a:ext cx="9052864" cy="2331844"/>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chemeClr val="bg1"/>
            </a:solidFill>
            <a:ln/>
          </p:spPr>
          <p:style>
            <a:lnRef idx="2">
              <a:schemeClr val="accent2"/>
            </a:lnRef>
            <a:fillRef idx="1">
              <a:schemeClr val="lt1"/>
            </a:fillRef>
            <a:effectRef idx="0">
              <a:schemeClr val="accent2"/>
            </a:effectRef>
            <a:fontRef idx="minor">
              <a:schemeClr val="dk1"/>
            </a:fontRef>
          </p:style>
          <p:txBody>
            <a:bodyPr/>
            <a:lstStyle/>
            <a:p>
              <a:endParaRPr lang="en-US" sz="4000">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xmlns="" id="{CABFA483-0057-C8C7-3E61-643D4372A98A}"/>
                </a:ext>
              </a:extLst>
            </p:cNvPr>
            <p:cNvSpPr txBox="1"/>
            <p:nvPr/>
          </p:nvSpPr>
          <p:spPr>
            <a:xfrm>
              <a:off x="8923320" y="4642480"/>
              <a:ext cx="8420701" cy="707886"/>
            </a:xfrm>
            <a:prstGeom prst="rect">
              <a:avLst/>
            </a:prstGeom>
            <a:noFill/>
          </p:spPr>
          <p:txBody>
            <a:bodyPr wrap="square">
              <a:spAutoFit/>
            </a:bodyPr>
            <a:lstStyle/>
            <a:p>
              <a:pPr algn="ctr"/>
              <a:r>
                <a:rPr lang="vi-VN" sz="4000">
                  <a:effectLst/>
                  <a:latin typeface="Arial" panose="020B0604020202020204" pitchFamily="34" charset="0"/>
                  <a:ea typeface="Calibri" panose="020F0502020204030204" pitchFamily="34" charset="0"/>
                  <a:cs typeface="Arial" panose="020B0604020202020204" pitchFamily="34" charset="0"/>
                </a:rPr>
                <a:t>Chia sẻ với người thân về bài đọc</a:t>
              </a:r>
              <a:endParaRPr lang="fr-FR" sz="4000" b="1" i="1">
                <a:effectLst/>
                <a:latin typeface="Arial" panose="020B0604020202020204" pitchFamily="34" charset="0"/>
                <a:ea typeface="Calibri" panose="020F0502020204030204" pitchFamily="34" charset="0"/>
                <a:cs typeface="Arial" panose="020B0604020202020204" pitchFamily="34" charset="0"/>
              </a:endParaRPr>
            </a:p>
          </p:txBody>
        </p:sp>
        <p:sp>
          <p:nvSpPr>
            <p:cNvPr id="61" name="TextBox 13">
              <a:extLst>
                <a:ext uri="{FF2B5EF4-FFF2-40B4-BE49-F238E27FC236}">
                  <a16:creationId xmlns:a16="http://schemas.microsoft.com/office/drawing/2014/main" xmlns="" id="{63FF3DD2-295C-E726-045E-CDA87C89482E}"/>
                </a:ext>
              </a:extLst>
            </p:cNvPr>
            <p:cNvSpPr txBox="1"/>
            <p:nvPr/>
          </p:nvSpPr>
          <p:spPr>
            <a:xfrm>
              <a:off x="7990319" y="5270847"/>
              <a:ext cx="1299388" cy="1327281"/>
            </a:xfrm>
            <a:prstGeom prst="rect">
              <a:avLst/>
            </a:prstGeom>
          </p:spPr>
          <p:txBody>
            <a:bodyPr lIns="50800" tIns="50800" rIns="50800" bIns="50800" rtlCol="0" anchor="ctr"/>
            <a:lstStyle/>
            <a:p>
              <a:pPr algn="ctr">
                <a:lnSpc>
                  <a:spcPts val="2659"/>
                </a:lnSpc>
              </a:pPr>
              <a:endParaRPr sz="4000">
                <a:latin typeface="Arial" panose="020B0604020202020204" pitchFamily="34" charset="0"/>
                <a:cs typeface="Arial" panose="020B0604020202020204" pitchFamily="34" charset="0"/>
              </a:endParaRPr>
            </a:p>
          </p:txBody>
        </p:sp>
      </p:grpSp>
      <p:pic>
        <p:nvPicPr>
          <p:cNvPr id="62" name="Picture 12">
            <a:extLst>
              <a:ext uri="{FF2B5EF4-FFF2-40B4-BE49-F238E27FC236}">
                <a16:creationId xmlns:a16="http://schemas.microsoft.com/office/drawing/2014/main" xmlns="" id="{6CFF2717-60A8-268E-4074-96675AD5C54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171394" y="6102539"/>
            <a:ext cx="3528674" cy="4329661"/>
          </a:xfrm>
          <a:prstGeom prst="rect">
            <a:avLst/>
          </a:prstGeom>
        </p:spPr>
      </p:pic>
      <p:sp>
        <p:nvSpPr>
          <p:cNvPr id="2" name="Freeform 2"/>
          <p:cNvSpPr/>
          <p:nvPr/>
        </p:nvSpPr>
        <p:spPr>
          <a:xfrm rot="-6563637">
            <a:off x="17266903" y="-142100"/>
            <a:ext cx="1076764" cy="1375672"/>
          </a:xfrm>
          <a:custGeom>
            <a:avLst/>
            <a:gdLst/>
            <a:ahLst/>
            <a:cxnLst/>
            <a:rect l="l" t="t" r="r" b="b"/>
            <a:pathLst>
              <a:path w="6163410" h="7076984">
                <a:moveTo>
                  <a:pt x="0" y="0"/>
                </a:moveTo>
                <a:lnTo>
                  <a:pt x="6163409" y="0"/>
                </a:lnTo>
                <a:lnTo>
                  <a:pt x="6163409" y="7076984"/>
                </a:lnTo>
                <a:lnTo>
                  <a:pt x="0" y="707698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95756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1+#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8"/>
                                        </p:tgtEl>
                                        <p:attrNameLst>
                                          <p:attrName>style.visibility</p:attrName>
                                        </p:attrNameLst>
                                      </p:cBhvr>
                                      <p:to>
                                        <p:strVal val="visible"/>
                                      </p:to>
                                    </p:set>
                                    <p:anim calcmode="lin" valueType="num">
                                      <p:cBhvr additive="base">
                                        <p:cTn id="13" dur="500" fill="hold"/>
                                        <p:tgtEl>
                                          <p:spTgt spid="58"/>
                                        </p:tgtEl>
                                        <p:attrNameLst>
                                          <p:attrName>ppt_x</p:attrName>
                                        </p:attrNameLst>
                                      </p:cBhvr>
                                      <p:tavLst>
                                        <p:tav tm="0">
                                          <p:val>
                                            <p:strVal val="1+#ppt_w/2"/>
                                          </p:val>
                                        </p:tav>
                                        <p:tav tm="100000">
                                          <p:val>
                                            <p:strVal val="#ppt_x"/>
                                          </p:val>
                                        </p:tav>
                                      </p:tavLst>
                                    </p:anim>
                                    <p:anim calcmode="lin" valueType="num">
                                      <p:cBhvr additive="base">
                                        <p:cTn id="14"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1+#ppt_w/2"/>
                                          </p:val>
                                        </p:tav>
                                        <p:tav tm="100000">
                                          <p:val>
                                            <p:strVal val="#ppt_x"/>
                                          </p:val>
                                        </p:tav>
                                      </p:tavLst>
                                    </p:anim>
                                    <p:anim calcmode="lin" valueType="num">
                                      <p:cBhvr additive="base">
                                        <p:cTn id="20" dur="5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2" name="Freeform 2"/>
          <p:cNvSpPr/>
          <p:nvPr/>
        </p:nvSpPr>
        <p:spPr>
          <a:xfrm>
            <a:off x="-79959" y="0"/>
            <a:ext cx="1482140" cy="1503940"/>
          </a:xfrm>
          <a:custGeom>
            <a:avLst/>
            <a:gdLst/>
            <a:ahLst/>
            <a:cxnLst/>
            <a:rect l="l" t="t" r="r" b="b"/>
            <a:pathLst>
              <a:path w="5914911" h="5914911">
                <a:moveTo>
                  <a:pt x="0" y="0"/>
                </a:moveTo>
                <a:lnTo>
                  <a:pt x="5914911" y="0"/>
                </a:lnTo>
                <a:lnTo>
                  <a:pt x="5914911" y="5914911"/>
                </a:lnTo>
                <a:lnTo>
                  <a:pt x="0" y="59149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651887">
            <a:off x="15856054" y="219839"/>
            <a:ext cx="2433822" cy="1064260"/>
          </a:xfrm>
          <a:custGeom>
            <a:avLst/>
            <a:gdLst/>
            <a:ahLst/>
            <a:cxnLst/>
            <a:rect l="l" t="t" r="r" b="b"/>
            <a:pathLst>
              <a:path w="4426054" h="1875037">
                <a:moveTo>
                  <a:pt x="0" y="0"/>
                </a:moveTo>
                <a:lnTo>
                  <a:pt x="4426053" y="0"/>
                </a:lnTo>
                <a:lnTo>
                  <a:pt x="4426053" y="1875037"/>
                </a:lnTo>
                <a:lnTo>
                  <a:pt x="0" y="187503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007846" y="9124278"/>
            <a:ext cx="2258383" cy="1195379"/>
          </a:xfrm>
          <a:custGeom>
            <a:avLst/>
            <a:gdLst/>
            <a:ahLst/>
            <a:cxnLst/>
            <a:rect l="l" t="t" r="r" b="b"/>
            <a:pathLst>
              <a:path w="4610244" h="3451920">
                <a:moveTo>
                  <a:pt x="0" y="0"/>
                </a:moveTo>
                <a:lnTo>
                  <a:pt x="4610244" y="0"/>
                </a:lnTo>
                <a:lnTo>
                  <a:pt x="4610244" y="3451921"/>
                </a:lnTo>
                <a:lnTo>
                  <a:pt x="0" y="345192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9731" y="8476753"/>
            <a:ext cx="1482139" cy="1810247"/>
          </a:xfrm>
          <a:custGeom>
            <a:avLst/>
            <a:gdLst/>
            <a:ahLst/>
            <a:cxnLst/>
            <a:rect l="l" t="t" r="r" b="b"/>
            <a:pathLst>
              <a:path w="1482139" h="1810247">
                <a:moveTo>
                  <a:pt x="0" y="0"/>
                </a:moveTo>
                <a:lnTo>
                  <a:pt x="1482139" y="0"/>
                </a:lnTo>
                <a:lnTo>
                  <a:pt x="1482139" y="1810247"/>
                </a:lnTo>
                <a:lnTo>
                  <a:pt x="0" y="181024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xmlns="" id="{455F8186-57CD-E4BF-953C-5D394E3D5A52}"/>
              </a:ext>
            </a:extLst>
          </p:cNvPr>
          <p:cNvSpPr txBox="1"/>
          <p:nvPr/>
        </p:nvSpPr>
        <p:spPr>
          <a:xfrm>
            <a:off x="605822" y="3540848"/>
            <a:ext cx="17076355" cy="320530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400" b="1" i="0" u="none" strike="noStrike" kern="1200" cap="none" spc="0" normalizeH="0" baseline="0" noProof="0">
                <a:ln>
                  <a:noFill/>
                </a:ln>
                <a:solidFill>
                  <a:srgbClr val="C0504D">
                    <a:lumMod val="50000"/>
                  </a:srgbClr>
                </a:solidFill>
                <a:effectLst/>
                <a:uLnTx/>
                <a:uFillTx/>
                <a:latin typeface="Arial" panose="020B0604020202020204" pitchFamily="34" charset="0"/>
                <a:ea typeface="+mn-ea"/>
                <a:cs typeface="Arial" panose="020B0604020202020204" pitchFamily="34" charset="0"/>
              </a:rPr>
              <a:t>CẢM</a:t>
            </a:r>
            <a:r>
              <a:rPr kumimoji="0" lang="en-US" sz="7400" b="1" i="0" u="none" strike="noStrike" kern="1200" cap="none" spc="0" normalizeH="0" noProof="0">
                <a:ln>
                  <a:noFill/>
                </a:ln>
                <a:solidFill>
                  <a:srgbClr val="C0504D">
                    <a:lumMod val="50000"/>
                  </a:srgbClr>
                </a:solidFill>
                <a:effectLst/>
                <a:uLnTx/>
                <a:uFillTx/>
                <a:latin typeface="Arial" panose="020B0604020202020204" pitchFamily="34" charset="0"/>
                <a:ea typeface="+mn-ea"/>
                <a:cs typeface="Arial" panose="020B0604020202020204" pitchFamily="34" charset="0"/>
              </a:rPr>
              <a:t> ƠN TẤT CẢ CÁC EM ĐÃ CHÚ Ý LẮNG NGHE BÀI HỌC HÔM NAY</a:t>
            </a:r>
            <a:r>
              <a:rPr kumimoji="0" lang="en-US" sz="7400" b="1" i="0" u="none" strike="noStrike" kern="1200" cap="none" spc="0" normalizeH="0" baseline="0" noProof="0">
                <a:ln>
                  <a:noFill/>
                </a:ln>
                <a:solidFill>
                  <a:srgbClr val="C0504D">
                    <a:lumMod val="50000"/>
                  </a:srgbClr>
                </a:solidFill>
                <a:effectLst/>
                <a:uLnTx/>
                <a:uFillTx/>
                <a:latin typeface="Arial" panose="020B0604020202020204" pitchFamily="34" charset="0"/>
                <a:ea typeface="+mn-ea"/>
                <a:cs typeface="Arial" panose="020B0604020202020204" pitchFamily="34" charset="0"/>
              </a:rPr>
              <a:t>!</a:t>
            </a:r>
            <a:endParaRPr kumimoji="0" lang="en-US" sz="7400" b="1" i="0" u="none" strike="noStrike" kern="1200" cap="none" spc="0" normalizeH="0" baseline="0" noProof="0" dirty="0">
              <a:ln>
                <a:noFill/>
              </a:ln>
              <a:solidFill>
                <a:srgbClr val="C0504D">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046674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18" name="Freeform 18"/>
          <p:cNvSpPr/>
          <p:nvPr/>
        </p:nvSpPr>
        <p:spPr>
          <a:xfrm>
            <a:off x="-153583" y="8564754"/>
            <a:ext cx="1719093" cy="1649175"/>
          </a:xfrm>
          <a:custGeom>
            <a:avLst/>
            <a:gdLst/>
            <a:ahLst/>
            <a:cxnLst/>
            <a:rect l="l" t="t" r="r" b="b"/>
            <a:pathLst>
              <a:path w="1053752" h="1091457">
                <a:moveTo>
                  <a:pt x="0" y="0"/>
                </a:moveTo>
                <a:lnTo>
                  <a:pt x="1053752" y="0"/>
                </a:lnTo>
                <a:lnTo>
                  <a:pt x="1053752" y="1091457"/>
                </a:lnTo>
                <a:lnTo>
                  <a:pt x="0" y="109145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Freeform 11">
            <a:extLst>
              <a:ext uri="{FF2B5EF4-FFF2-40B4-BE49-F238E27FC236}">
                <a16:creationId xmlns:a16="http://schemas.microsoft.com/office/drawing/2014/main" xmlns="" id="{24E741C3-FCCB-8305-9E9C-92FB77FB5E68}"/>
              </a:ext>
            </a:extLst>
          </p:cNvPr>
          <p:cNvSpPr/>
          <p:nvPr/>
        </p:nvSpPr>
        <p:spPr>
          <a:xfrm rot="-7694192">
            <a:off x="17375063" y="504126"/>
            <a:ext cx="719569" cy="546873"/>
          </a:xfrm>
          <a:custGeom>
            <a:avLst/>
            <a:gdLst/>
            <a:ahLst/>
            <a:cxnLst/>
            <a:rect l="l" t="t" r="r" b="b"/>
            <a:pathLst>
              <a:path w="719569" h="546873">
                <a:moveTo>
                  <a:pt x="0" y="0"/>
                </a:moveTo>
                <a:lnTo>
                  <a:pt x="719569" y="0"/>
                </a:lnTo>
                <a:lnTo>
                  <a:pt x="719569" y="546873"/>
                </a:lnTo>
                <a:lnTo>
                  <a:pt x="0" y="5468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9" name="Picture 4">
            <a:extLst>
              <a:ext uri="{FF2B5EF4-FFF2-40B4-BE49-F238E27FC236}">
                <a16:creationId xmlns:a16="http://schemas.microsoft.com/office/drawing/2014/main" xmlns="" id="{98C3D2E4-5F2B-684C-E32A-DC1AA1F6DBE6}"/>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b="26406"/>
          <a:stretch>
            <a:fillRect/>
          </a:stretch>
        </p:blipFill>
        <p:spPr>
          <a:xfrm>
            <a:off x="4083661" y="-571500"/>
            <a:ext cx="10302513" cy="8610600"/>
          </a:xfrm>
          <a:prstGeom prst="rect">
            <a:avLst/>
          </a:prstGeom>
        </p:spPr>
      </p:pic>
      <p:sp>
        <p:nvSpPr>
          <p:cNvPr id="21" name="AutoShape 24">
            <a:extLst>
              <a:ext uri="{FF2B5EF4-FFF2-40B4-BE49-F238E27FC236}">
                <a16:creationId xmlns:a16="http://schemas.microsoft.com/office/drawing/2014/main" xmlns="" id="{370C8DA0-9018-33B7-44C2-BCA4242160E1}"/>
              </a:ext>
            </a:extLst>
          </p:cNvPr>
          <p:cNvSpPr/>
          <p:nvPr/>
        </p:nvSpPr>
        <p:spPr>
          <a:xfrm>
            <a:off x="-1981200" y="527627"/>
            <a:ext cx="22250400" cy="1499851"/>
          </a:xfrm>
          <a:prstGeom prst="rect">
            <a:avLst/>
          </a:prstGeom>
          <a:solidFill>
            <a:schemeClr val="bg1"/>
          </a:solidFill>
        </p:spPr>
        <p:txBody>
          <a:bodyPr/>
          <a:lstStyle/>
          <a:p>
            <a:endParaRPr lang="en-US">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xmlns="" id="{ED914B30-6EBF-D93F-B948-8A1BB6E7D7C5}"/>
              </a:ext>
            </a:extLst>
          </p:cNvPr>
          <p:cNvGrpSpPr/>
          <p:nvPr/>
        </p:nvGrpSpPr>
        <p:grpSpPr>
          <a:xfrm rot="702940">
            <a:off x="15917540" y="521419"/>
            <a:ext cx="2499012" cy="1705583"/>
            <a:chOff x="15794001" y="8493661"/>
            <a:chExt cx="2246574" cy="1599902"/>
          </a:xfrm>
        </p:grpSpPr>
        <p:sp>
          <p:nvSpPr>
            <p:cNvPr id="23" name="Freeform 9">
              <a:extLst>
                <a:ext uri="{FF2B5EF4-FFF2-40B4-BE49-F238E27FC236}">
                  <a16:creationId xmlns:a16="http://schemas.microsoft.com/office/drawing/2014/main" xmlns="" id="{DEC8F27D-7B80-A4BD-F913-C1BBB178B8EF}"/>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4" name="Freeform 11">
              <a:extLst>
                <a:ext uri="{FF2B5EF4-FFF2-40B4-BE49-F238E27FC236}">
                  <a16:creationId xmlns:a16="http://schemas.microsoft.com/office/drawing/2014/main" xmlns="" id="{9CCF3116-1CB6-5E2E-8373-08EE2E9EFCFB}"/>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xmlns="" id="{37B0E8AC-3E08-0C7F-7A9A-1234EC963F8D}"/>
              </a:ext>
            </a:extLst>
          </p:cNvPr>
          <p:cNvGrpSpPr/>
          <p:nvPr/>
        </p:nvGrpSpPr>
        <p:grpSpPr>
          <a:xfrm rot="6949130">
            <a:off x="351203" y="384659"/>
            <a:ext cx="2506785" cy="1782556"/>
            <a:chOff x="15794001" y="8493661"/>
            <a:chExt cx="2246574" cy="1599902"/>
          </a:xfrm>
        </p:grpSpPr>
        <p:sp>
          <p:nvSpPr>
            <p:cNvPr id="26" name="Freeform 9">
              <a:extLst>
                <a:ext uri="{FF2B5EF4-FFF2-40B4-BE49-F238E27FC236}">
                  <a16:creationId xmlns:a16="http://schemas.microsoft.com/office/drawing/2014/main" xmlns="" id="{C363F4B3-E223-75CE-5E48-CD1422E49373}"/>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11">
              <a:extLst>
                <a:ext uri="{FF2B5EF4-FFF2-40B4-BE49-F238E27FC236}">
                  <a16:creationId xmlns:a16="http://schemas.microsoft.com/office/drawing/2014/main" xmlns="" id="{3547E496-8600-5185-399F-B835FB102BA5}"/>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pic>
        <p:nvPicPr>
          <p:cNvPr id="28" name="Picture 27" descr="A group of kids sitting around a table&#10;&#10;Description automatically generated with low confidence">
            <a:extLst>
              <a:ext uri="{FF2B5EF4-FFF2-40B4-BE49-F238E27FC236}">
                <a16:creationId xmlns:a16="http://schemas.microsoft.com/office/drawing/2014/main" xmlns="" id="{694CE236-0A60-AA75-5C50-612B083CE96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545592" y="7400247"/>
            <a:ext cx="5604933" cy="2940559"/>
          </a:xfrm>
          <a:prstGeom prst="rect">
            <a:avLst/>
          </a:prstGeom>
        </p:spPr>
      </p:pic>
      <p:sp>
        <p:nvSpPr>
          <p:cNvPr id="29" name="TextBox 28">
            <a:extLst>
              <a:ext uri="{FF2B5EF4-FFF2-40B4-BE49-F238E27FC236}">
                <a16:creationId xmlns:a16="http://schemas.microsoft.com/office/drawing/2014/main" xmlns="" id="{1788CD40-8BEA-E86A-956F-2685B2179F44}"/>
              </a:ext>
            </a:extLst>
          </p:cNvPr>
          <p:cNvSpPr txBox="1"/>
          <p:nvPr/>
        </p:nvSpPr>
        <p:spPr>
          <a:xfrm>
            <a:off x="3546803" y="760544"/>
            <a:ext cx="11677370" cy="1015663"/>
          </a:xfrm>
          <a:prstGeom prst="rect">
            <a:avLst/>
          </a:prstGeom>
          <a:noFill/>
        </p:spPr>
        <p:txBody>
          <a:bodyPr wrap="square">
            <a:spAutoFit/>
          </a:bodyPr>
          <a:lstStyle/>
          <a:p>
            <a:pPr algn="ctr">
              <a:spcAft>
                <a:spcPts val="1000"/>
              </a:spcAft>
            </a:pPr>
            <a:r>
              <a:rPr lang="en-US" sz="6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KHỞI ĐỘNG</a:t>
            </a:r>
            <a:endParaRPr lang="en-US" sz="6000" dirty="0">
              <a:solidFill>
                <a:schemeClr val="tx2">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0" name="TextBox 29">
            <a:extLst>
              <a:ext uri="{FF2B5EF4-FFF2-40B4-BE49-F238E27FC236}">
                <a16:creationId xmlns:a16="http://schemas.microsoft.com/office/drawing/2014/main" xmlns="" id="{481FC2C7-505C-085D-2875-F876312527A0}"/>
              </a:ext>
            </a:extLst>
          </p:cNvPr>
          <p:cNvSpPr txBox="1"/>
          <p:nvPr/>
        </p:nvSpPr>
        <p:spPr>
          <a:xfrm>
            <a:off x="4633090" y="3810000"/>
            <a:ext cx="9203654" cy="3856248"/>
          </a:xfrm>
          <a:prstGeom prst="rect">
            <a:avLst/>
          </a:prstGeom>
          <a:noFill/>
        </p:spPr>
        <p:txBody>
          <a:bodyPr wrap="square">
            <a:spAutoFit/>
          </a:bodyPr>
          <a:lstStyle/>
          <a:p>
            <a:pPr marR="0" algn="ctr">
              <a:lnSpc>
                <a:spcPct val="150000"/>
              </a:lnSpc>
              <a:spcBef>
                <a:spcPts val="0"/>
              </a:spcBef>
              <a:spcAft>
                <a:spcPts val="0"/>
              </a:spcAft>
            </a:pP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LÀM VIỆC NHÓM</a:t>
            </a:r>
          </a:p>
          <a:p>
            <a:pPr marR="0" algn="just">
              <a:lnSpc>
                <a:spcPct val="150000"/>
              </a:lnSpc>
              <a:spcBef>
                <a:spcPts val="0"/>
              </a:spcBef>
              <a:spcAft>
                <a:spcPts val="0"/>
              </a:spcAft>
            </a:pPr>
            <a:r>
              <a:rPr lang="en-US" sz="4000">
                <a:latin typeface="Arial" panose="020B0604020202020204" pitchFamily="34" charset="0"/>
                <a:ea typeface="Calibri" panose="020F0502020204030204" pitchFamily="34" charset="0"/>
                <a:cs typeface="Arial" panose="020B0604020202020204" pitchFamily="34" charset="0"/>
              </a:rPr>
              <a:t>Các em trao đổi, thảo luận với bạn theo nhóm (4 HS) và kể về một cái cầu mà em biết theo gợi ý cho sẵn dưới đây</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098463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E8CAB765-5B5B-7995-1AE0-E6FC575EC80E}"/>
              </a:ext>
            </a:extLst>
          </p:cNvPr>
          <p:cNvPicPr>
            <a:picLocks noChangeAspect="1"/>
          </p:cNvPicPr>
          <p:nvPr/>
        </p:nvPicPr>
        <p:blipFill>
          <a:blip r:embed="rId2"/>
          <a:srcRect t="7037" b="7037"/>
          <a:stretch>
            <a:fillRect/>
          </a:stretch>
        </p:blipFill>
        <p:spPr>
          <a:xfrm>
            <a:off x="1022442" y="1520292"/>
            <a:ext cx="16371254" cy="8783037"/>
          </a:xfrm>
          <a:prstGeom prst="rect">
            <a:avLst/>
          </a:prstGeom>
        </p:spPr>
      </p:pic>
      <p:sp>
        <p:nvSpPr>
          <p:cNvPr id="13" name="Rectangle 12">
            <a:extLst>
              <a:ext uri="{FF2B5EF4-FFF2-40B4-BE49-F238E27FC236}">
                <a16:creationId xmlns:a16="http://schemas.microsoft.com/office/drawing/2014/main" xmlns="" id="{ACA8501E-6E4F-0C6E-33B3-02033232C623}"/>
              </a:ext>
            </a:extLst>
          </p:cNvPr>
          <p:cNvSpPr/>
          <p:nvPr/>
        </p:nvSpPr>
        <p:spPr>
          <a:xfrm>
            <a:off x="1581126" y="2081103"/>
            <a:ext cx="15125713" cy="7237815"/>
          </a:xfrm>
          <a:prstGeom prst="rect">
            <a:avLst/>
          </a:prstGeom>
        </p:spPr>
        <p:txBody>
          <a:bodyPr wrap="square">
            <a:spAutoFit/>
          </a:bodyPr>
          <a:lstStyle/>
          <a:p>
            <a:pPr marL="571500" indent="-571500" algn="just">
              <a:lnSpc>
                <a:spcPct val="150000"/>
              </a:lnSpc>
              <a:spcBef>
                <a:spcPts val="300"/>
              </a:spcBef>
              <a:spcAft>
                <a:spcPts val="300"/>
              </a:spcAft>
              <a:buFont typeface="Courier New" panose="02070309020205020404" pitchFamily="49" charset="0"/>
              <a:buChar char="o"/>
            </a:pPr>
            <a:r>
              <a:rPr lang="vi-VN" sz="3800">
                <a:latin typeface="Arial" panose="020B0604020202020204" pitchFamily="34" charset="0"/>
                <a:ea typeface="Calibri" panose="020F0502020204030204" pitchFamily="34" charset="0"/>
                <a:cs typeface="Arial" panose="020B0604020202020204" pitchFamily="34" charset="0"/>
              </a:rPr>
              <a:t>Hình dung lại những cây cầu ở quê em, hoặc ở địa phương khác, nơi em đã đi qua hoặc qua phim ảnh, sách báo,... mà em đã thấy.</a:t>
            </a:r>
          </a:p>
          <a:p>
            <a:pPr marL="571500" indent="-571500" algn="just">
              <a:lnSpc>
                <a:spcPct val="150000"/>
              </a:lnSpc>
              <a:spcBef>
                <a:spcPts val="300"/>
              </a:spcBef>
              <a:spcAft>
                <a:spcPts val="300"/>
              </a:spcAft>
              <a:buFont typeface="Courier New" panose="02070309020205020404" pitchFamily="49" charset="0"/>
              <a:buChar char="o"/>
            </a:pPr>
            <a:r>
              <a:rPr lang="vi-VN" sz="3800">
                <a:latin typeface="Arial" panose="020B0604020202020204" pitchFamily="34" charset="0"/>
                <a:ea typeface="Calibri" panose="020F0502020204030204" pitchFamily="34" charset="0"/>
                <a:cs typeface="Arial" panose="020B0604020202020204" pitchFamily="34" charset="0"/>
              </a:rPr>
              <a:t>Kể về cây cầu qua những thông tin: </a:t>
            </a:r>
            <a:endParaRPr lang="en-US" sz="3800">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Bef>
                <a:spcPts val="300"/>
              </a:spcBef>
              <a:spcAft>
                <a:spcPts val="300"/>
              </a:spcAft>
              <a:buFont typeface="Wingdings" panose="05000000000000000000" pitchFamily="2" charset="2"/>
              <a:buChar char="§"/>
            </a:pPr>
            <a:r>
              <a:rPr lang="vi-VN" sz="3600" i="1">
                <a:latin typeface="Arial" panose="020B0604020202020204" pitchFamily="34" charset="0"/>
                <a:ea typeface="Calibri" panose="020F0502020204030204" pitchFamily="34" charset="0"/>
                <a:cs typeface="Arial" panose="020B0604020202020204" pitchFamily="34" charset="0"/>
              </a:rPr>
              <a:t>Cầu có tên là gì, ở đâu? </a:t>
            </a:r>
            <a:endParaRPr lang="en-US" sz="3600" i="1">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Bef>
                <a:spcPts val="300"/>
              </a:spcBef>
              <a:spcAft>
                <a:spcPts val="300"/>
              </a:spcAft>
              <a:buFont typeface="Wingdings" panose="05000000000000000000" pitchFamily="2" charset="2"/>
              <a:buChar char="§"/>
            </a:pPr>
            <a:r>
              <a:rPr lang="vi-VN" sz="3600" i="1">
                <a:latin typeface="Arial" panose="020B0604020202020204" pitchFamily="34" charset="0"/>
                <a:ea typeface="Calibri" panose="020F0502020204030204" pitchFamily="34" charset="0"/>
                <a:cs typeface="Arial" panose="020B0604020202020204" pitchFamily="34" charset="0"/>
              </a:rPr>
              <a:t>Cầu bắc qua sông nào? </a:t>
            </a:r>
            <a:endParaRPr lang="en-US" sz="3600" i="1">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Bef>
                <a:spcPts val="300"/>
              </a:spcBef>
              <a:spcAft>
                <a:spcPts val="300"/>
              </a:spcAft>
              <a:buFont typeface="Wingdings" panose="05000000000000000000" pitchFamily="2" charset="2"/>
              <a:buChar char="§"/>
            </a:pPr>
            <a:r>
              <a:rPr lang="vi-VN" sz="3600" i="1">
                <a:latin typeface="Arial" panose="020B0604020202020204" pitchFamily="34" charset="0"/>
                <a:ea typeface="Calibri" panose="020F0502020204030204" pitchFamily="34" charset="0"/>
                <a:cs typeface="Arial" panose="020B0604020202020204" pitchFamily="34" charset="0"/>
              </a:rPr>
              <a:t>Cầu được xây dựng bằng vật liệu gì, kích thước ra sao? </a:t>
            </a:r>
            <a:endParaRPr lang="en-US" sz="3600" i="1">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Bef>
                <a:spcPts val="300"/>
              </a:spcBef>
              <a:spcAft>
                <a:spcPts val="300"/>
              </a:spcAft>
              <a:buFont typeface="Wingdings" panose="05000000000000000000" pitchFamily="2" charset="2"/>
              <a:buChar char="§"/>
            </a:pPr>
            <a:r>
              <a:rPr lang="vi-VN" sz="3600" i="1">
                <a:latin typeface="Arial" panose="020B0604020202020204" pitchFamily="34" charset="0"/>
                <a:ea typeface="Calibri" panose="020F0502020204030204" pitchFamily="34" charset="0"/>
                <a:cs typeface="Arial" panose="020B0604020202020204" pitchFamily="34" charset="0"/>
              </a:rPr>
              <a:t>Cây cầu có ý nghĩa thế nào đối với cuộc sống người dân? </a:t>
            </a:r>
            <a:endParaRPr lang="en-US" sz="3600" i="1">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Bef>
                <a:spcPts val="300"/>
              </a:spcBef>
              <a:spcAft>
                <a:spcPts val="300"/>
              </a:spcAft>
              <a:buFont typeface="Wingdings" panose="05000000000000000000" pitchFamily="2" charset="2"/>
              <a:buChar char="§"/>
            </a:pPr>
            <a:r>
              <a:rPr lang="vi-VN" sz="3600" i="1">
                <a:latin typeface="Arial" panose="020B0604020202020204" pitchFamily="34" charset="0"/>
                <a:ea typeface="Calibri" panose="020F0502020204030204" pitchFamily="34" charset="0"/>
                <a:cs typeface="Arial" panose="020B0604020202020204" pitchFamily="34" charset="0"/>
              </a:rPr>
              <a:t>Khung cảnh quanh cây cầu? Kỉ niệm khó quên với cây cầu,...</a:t>
            </a:r>
          </a:p>
        </p:txBody>
      </p:sp>
      <p:grpSp>
        <p:nvGrpSpPr>
          <p:cNvPr id="14" name="Group 13">
            <a:extLst>
              <a:ext uri="{FF2B5EF4-FFF2-40B4-BE49-F238E27FC236}">
                <a16:creationId xmlns:a16="http://schemas.microsoft.com/office/drawing/2014/main" xmlns="" id="{779521D1-EB50-7FA7-4948-8F2937DB5555}"/>
              </a:ext>
            </a:extLst>
          </p:cNvPr>
          <p:cNvGrpSpPr/>
          <p:nvPr/>
        </p:nvGrpSpPr>
        <p:grpSpPr>
          <a:xfrm>
            <a:off x="5904414" y="791540"/>
            <a:ext cx="6479144" cy="1203661"/>
            <a:chOff x="2078673" y="1010322"/>
            <a:chExt cx="6479144" cy="1203661"/>
          </a:xfrm>
        </p:grpSpPr>
        <p:sp>
          <p:nvSpPr>
            <p:cNvPr id="15" name="Freeform 6">
              <a:extLst>
                <a:ext uri="{FF2B5EF4-FFF2-40B4-BE49-F238E27FC236}">
                  <a16:creationId xmlns:a16="http://schemas.microsoft.com/office/drawing/2014/main" xmlns="" id="{E6FB5D5F-BD1A-5F57-6A09-3EE826249351}"/>
                </a:ext>
              </a:extLst>
            </p:cNvPr>
            <p:cNvSpPr/>
            <p:nvPr/>
          </p:nvSpPr>
          <p:spPr>
            <a:xfrm>
              <a:off x="2078673" y="1010322"/>
              <a:ext cx="6479144" cy="1203661"/>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chemeClr val="bg1"/>
            </a:solidFill>
            <a:ln>
              <a:solidFill>
                <a:schemeClr val="accent5">
                  <a:lumMod val="50000"/>
                </a:schemeClr>
              </a:solidFill>
            </a:ln>
          </p:spPr>
          <p:txBody>
            <a:bodyPr/>
            <a:lstStyle/>
            <a:p>
              <a:endParaRPr lang="en-US">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29881906-D6F4-14A9-A563-F86F97326420}"/>
                </a:ext>
              </a:extLst>
            </p:cNvPr>
            <p:cNvSpPr txBox="1"/>
            <p:nvPr/>
          </p:nvSpPr>
          <p:spPr>
            <a:xfrm>
              <a:off x="2452268" y="1295862"/>
              <a:ext cx="5731949" cy="769441"/>
            </a:xfrm>
            <a:prstGeom prst="rect">
              <a:avLst/>
            </a:prstGeom>
            <a:noFill/>
          </p:spPr>
          <p:txBody>
            <a:bodyPr wrap="square">
              <a:spAutoFit/>
            </a:bodyPr>
            <a:lstStyle/>
            <a:p>
              <a:pPr marL="0" marR="0" algn="ctr">
                <a:spcBef>
                  <a:spcPts val="0"/>
                </a:spcBef>
                <a:spcAft>
                  <a:spcPts val="0"/>
                </a:spcAft>
              </a:pP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GỢI Ý THỰC HIỆN</a:t>
              </a:r>
              <a:endParaRPr lang="en-US"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6" name="Freeform 6"/>
          <p:cNvSpPr/>
          <p:nvPr/>
        </p:nvSpPr>
        <p:spPr>
          <a:xfrm>
            <a:off x="123909" y="9009357"/>
            <a:ext cx="1194128" cy="1266758"/>
          </a:xfrm>
          <a:custGeom>
            <a:avLst/>
            <a:gdLst/>
            <a:ahLst/>
            <a:cxnLst/>
            <a:rect l="l" t="t" r="r" b="b"/>
            <a:pathLst>
              <a:path w="1997260" h="2068725">
                <a:moveTo>
                  <a:pt x="0" y="0"/>
                </a:moveTo>
                <a:lnTo>
                  <a:pt x="1997260" y="0"/>
                </a:lnTo>
                <a:lnTo>
                  <a:pt x="1997260" y="2068726"/>
                </a:lnTo>
                <a:lnTo>
                  <a:pt x="0" y="206872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rot="2912961">
            <a:off x="15949005" y="897309"/>
            <a:ext cx="2326187" cy="992125"/>
          </a:xfrm>
          <a:custGeom>
            <a:avLst/>
            <a:gdLst/>
            <a:ahLst/>
            <a:cxnLst/>
            <a:rect l="l" t="t" r="r" b="b"/>
            <a:pathLst>
              <a:path w="6694456" h="2190913">
                <a:moveTo>
                  <a:pt x="0" y="0"/>
                </a:moveTo>
                <a:lnTo>
                  <a:pt x="6694456" y="0"/>
                </a:lnTo>
                <a:lnTo>
                  <a:pt x="6694456" y="2190913"/>
                </a:lnTo>
                <a:lnTo>
                  <a:pt x="0" y="219091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 name="Freeform 2"/>
          <p:cNvSpPr/>
          <p:nvPr/>
        </p:nvSpPr>
        <p:spPr>
          <a:xfrm>
            <a:off x="320204" y="797127"/>
            <a:ext cx="1404477" cy="1307286"/>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pic>
        <p:nvPicPr>
          <p:cNvPr id="21" name="Picture 20" descr="A drawing of a bridge&#10;&#10;Description automatically generated">
            <a:extLst>
              <a:ext uri="{FF2B5EF4-FFF2-40B4-BE49-F238E27FC236}">
                <a16:creationId xmlns:a16="http://schemas.microsoft.com/office/drawing/2014/main" xmlns="" id="{F3C87D96-CBD4-ADD5-AAD6-F485CFDFA0CC}"/>
              </a:ext>
            </a:extLst>
          </p:cNvPr>
          <p:cNvPicPr>
            <a:picLocks noChangeAspect="1"/>
          </p:cNvPicPr>
          <p:nvPr/>
        </p:nvPicPr>
        <p:blipFill rotWithShape="1">
          <a:blip r:embed="rId9">
            <a:extLst>
              <a:ext uri="{28A0092B-C50C-407E-A947-70E740481C1C}">
                <a14:useLocalDpi xmlns:a14="http://schemas.microsoft.com/office/drawing/2010/main" val="0"/>
              </a:ext>
            </a:extLst>
          </a:blip>
          <a:srcRect t="31134" b="25429"/>
          <a:stretch/>
        </p:blipFill>
        <p:spPr>
          <a:xfrm>
            <a:off x="15465149" y="9009357"/>
            <a:ext cx="3009557" cy="1307286"/>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3">
                                            <p:txEl>
                                              <p:pRg st="3" end="3"/>
                                            </p:txEl>
                                          </p:spTgt>
                                        </p:tgtEl>
                                        <p:attrNameLst>
                                          <p:attrName>style.visibility</p:attrName>
                                        </p:attrNameLst>
                                      </p:cBhvr>
                                      <p:to>
                                        <p:strVal val="visible"/>
                                      </p:to>
                                    </p:set>
                                    <p:animEffect transition="in" filter="wipe(left)">
                                      <p:cBhvr>
                                        <p:cTn id="21" dur="500"/>
                                        <p:tgtEl>
                                          <p:spTgt spid="13">
                                            <p:txEl>
                                              <p:pRg st="3" end="3"/>
                                            </p:txEl>
                                          </p:spTgt>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3">
                                            <p:txEl>
                                              <p:pRg st="4" end="4"/>
                                            </p:txEl>
                                          </p:spTgt>
                                        </p:tgtEl>
                                        <p:attrNameLst>
                                          <p:attrName>style.visibility</p:attrName>
                                        </p:attrNameLst>
                                      </p:cBhvr>
                                      <p:to>
                                        <p:strVal val="visible"/>
                                      </p:to>
                                    </p:set>
                                    <p:animEffect transition="in" filter="wipe(left)">
                                      <p:cBhvr>
                                        <p:cTn id="25" dur="500"/>
                                        <p:tgtEl>
                                          <p:spTgt spid="13">
                                            <p:txEl>
                                              <p:pRg st="4" end="4"/>
                                            </p:txEl>
                                          </p:spTgt>
                                        </p:tgtEl>
                                      </p:cBhvr>
                                    </p:animEffect>
                                  </p:childTnLst>
                                </p:cTn>
                              </p:par>
                            </p:childTnLst>
                          </p:cTn>
                        </p:par>
                        <p:par>
                          <p:cTn id="26" fill="hold">
                            <p:stCondLst>
                              <p:cond delay="1500"/>
                            </p:stCondLst>
                            <p:childTnLst>
                              <p:par>
                                <p:cTn id="27" presetID="22" presetClass="entr" presetSubtype="8" fill="hold" grpId="0" nodeType="afterEffect">
                                  <p:stCondLst>
                                    <p:cond delay="0"/>
                                  </p:stCondLst>
                                  <p:childTnLst>
                                    <p:set>
                                      <p:cBhvr>
                                        <p:cTn id="28" dur="1" fill="hold">
                                          <p:stCondLst>
                                            <p:cond delay="0"/>
                                          </p:stCondLst>
                                        </p:cTn>
                                        <p:tgtEl>
                                          <p:spTgt spid="13">
                                            <p:txEl>
                                              <p:pRg st="5" end="5"/>
                                            </p:txEl>
                                          </p:spTgt>
                                        </p:tgtEl>
                                        <p:attrNameLst>
                                          <p:attrName>style.visibility</p:attrName>
                                        </p:attrNameLst>
                                      </p:cBhvr>
                                      <p:to>
                                        <p:strVal val="visible"/>
                                      </p:to>
                                    </p:set>
                                    <p:animEffect transition="in" filter="wipe(left)">
                                      <p:cBhvr>
                                        <p:cTn id="29" dur="500"/>
                                        <p:tgtEl>
                                          <p:spTgt spid="13">
                                            <p:txEl>
                                              <p:pRg st="5" end="5"/>
                                            </p:txEl>
                                          </p:spTgt>
                                        </p:tgtEl>
                                      </p:cBhvr>
                                    </p:animEffect>
                                  </p:childTnLst>
                                </p:cTn>
                              </p:par>
                            </p:childTnLst>
                          </p:cTn>
                        </p:par>
                        <p:par>
                          <p:cTn id="30" fill="hold">
                            <p:stCondLst>
                              <p:cond delay="2000"/>
                            </p:stCondLst>
                            <p:childTnLst>
                              <p:par>
                                <p:cTn id="31" presetID="22" presetClass="entr" presetSubtype="8" fill="hold" grpId="0" nodeType="afterEffect">
                                  <p:stCondLst>
                                    <p:cond delay="0"/>
                                  </p:stCondLst>
                                  <p:childTnLst>
                                    <p:set>
                                      <p:cBhvr>
                                        <p:cTn id="32" dur="1" fill="hold">
                                          <p:stCondLst>
                                            <p:cond delay="0"/>
                                          </p:stCondLst>
                                        </p:cTn>
                                        <p:tgtEl>
                                          <p:spTgt spid="13">
                                            <p:txEl>
                                              <p:pRg st="6" end="6"/>
                                            </p:txEl>
                                          </p:spTgt>
                                        </p:tgtEl>
                                        <p:attrNameLst>
                                          <p:attrName>style.visibility</p:attrName>
                                        </p:attrNameLst>
                                      </p:cBhvr>
                                      <p:to>
                                        <p:strVal val="visible"/>
                                      </p:to>
                                    </p:set>
                                    <p:animEffect transition="in" filter="wipe(left)">
                                      <p:cBhvr>
                                        <p:cTn id="33"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6" name="Freeform 6"/>
          <p:cNvSpPr/>
          <p:nvPr/>
        </p:nvSpPr>
        <p:spPr>
          <a:xfrm rot="1112401" flipH="1">
            <a:off x="-59183" y="9369842"/>
            <a:ext cx="1240948" cy="788880"/>
          </a:xfrm>
          <a:custGeom>
            <a:avLst/>
            <a:gdLst/>
            <a:ahLst/>
            <a:cxnLst/>
            <a:rect l="l" t="t" r="r" b="b"/>
            <a:pathLst>
              <a:path w="6141493" h="4114800">
                <a:moveTo>
                  <a:pt x="6141493" y="0"/>
                </a:moveTo>
                <a:lnTo>
                  <a:pt x="0" y="0"/>
                </a:lnTo>
                <a:lnTo>
                  <a:pt x="0" y="4114800"/>
                </a:lnTo>
                <a:lnTo>
                  <a:pt x="6141493" y="4114800"/>
                </a:lnTo>
                <a:lnTo>
                  <a:pt x="6141493"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5" name="AutoShape 24">
            <a:extLst>
              <a:ext uri="{FF2B5EF4-FFF2-40B4-BE49-F238E27FC236}">
                <a16:creationId xmlns:a16="http://schemas.microsoft.com/office/drawing/2014/main" xmlns="" id="{9F015E43-B10F-77E7-A2C7-76943BE477B5}"/>
              </a:ext>
            </a:extLst>
          </p:cNvPr>
          <p:cNvSpPr/>
          <p:nvPr/>
        </p:nvSpPr>
        <p:spPr>
          <a:xfrm>
            <a:off x="-1983503" y="762000"/>
            <a:ext cx="22250400" cy="2133516"/>
          </a:xfrm>
          <a:prstGeom prst="rect">
            <a:avLst/>
          </a:prstGeom>
          <a:solidFill>
            <a:schemeClr val="accent3">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xmlns="" id="{1FC7728D-52ED-697B-C84E-3248B4B70B66}"/>
              </a:ext>
            </a:extLst>
          </p:cNvPr>
          <p:cNvSpPr txBox="1"/>
          <p:nvPr/>
        </p:nvSpPr>
        <p:spPr>
          <a:xfrm>
            <a:off x="3124200" y="800649"/>
            <a:ext cx="12649200" cy="182492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latin typeface="Arial" panose="020B0604020202020204" pitchFamily="34" charset="0"/>
                <a:ea typeface="Calibri" panose="020F0502020204030204" pitchFamily="34" charset="0"/>
                <a:cs typeface="Arial" panose="020B0604020202020204" pitchFamily="34" charset="0"/>
              </a:rPr>
              <a:t>Các em quan sát và tham khảo một số tranh ảnh dưới đây về những cây cầu</a:t>
            </a:r>
            <a:endParaRPr kumimoji="0" lang="en-US" sz="40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7" name="Picture 25">
            <a:extLst>
              <a:ext uri="{FF2B5EF4-FFF2-40B4-BE49-F238E27FC236}">
                <a16:creationId xmlns:a16="http://schemas.microsoft.com/office/drawing/2014/main" xmlns="" id="{77460CE3-F749-B0D2-3568-A981E483D28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475423" y="991491"/>
            <a:ext cx="1543573" cy="1443241"/>
          </a:xfrm>
          <a:prstGeom prst="rect">
            <a:avLst/>
          </a:prstGeom>
        </p:spPr>
      </p:pic>
      <p:pic>
        <p:nvPicPr>
          <p:cNvPr id="18" name="Picture 25">
            <a:extLst>
              <a:ext uri="{FF2B5EF4-FFF2-40B4-BE49-F238E27FC236}">
                <a16:creationId xmlns:a16="http://schemas.microsoft.com/office/drawing/2014/main" xmlns="" id="{36312319-4AEA-E8A5-23C8-1939A897DE2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78604" y="946374"/>
            <a:ext cx="1543573" cy="1443241"/>
          </a:xfrm>
          <a:prstGeom prst="rect">
            <a:avLst/>
          </a:prstGeom>
        </p:spPr>
      </p:pic>
      <p:sp>
        <p:nvSpPr>
          <p:cNvPr id="21" name="TextBox 20">
            <a:extLst>
              <a:ext uri="{FF2B5EF4-FFF2-40B4-BE49-F238E27FC236}">
                <a16:creationId xmlns:a16="http://schemas.microsoft.com/office/drawing/2014/main" xmlns="" id="{5D078158-5A18-0B18-94D9-397283579149}"/>
              </a:ext>
            </a:extLst>
          </p:cNvPr>
          <p:cNvSpPr txBox="1"/>
          <p:nvPr/>
        </p:nvSpPr>
        <p:spPr>
          <a:xfrm>
            <a:off x="2485472" y="9205239"/>
            <a:ext cx="4293114" cy="646331"/>
          </a:xfrm>
          <a:prstGeom prst="rect">
            <a:avLst/>
          </a:prstGeom>
          <a:noFill/>
        </p:spPr>
        <p:txBody>
          <a:bodyPr wrap="square">
            <a:spAutoFit/>
          </a:bodyPr>
          <a:lstStyle/>
          <a:p>
            <a:pPr algn="ctr"/>
            <a:r>
              <a:rPr lang="en-US" sz="3600" i="1">
                <a:effectLst/>
                <a:latin typeface="Arial" panose="020B0604020202020204" pitchFamily="34" charset="0"/>
                <a:ea typeface="Calibri" panose="020F0502020204030204" pitchFamily="34" charset="0"/>
                <a:cs typeface="Arial" panose="020B0604020202020204" pitchFamily="34" charset="0"/>
              </a:rPr>
              <a:t>Cầu Rồng</a:t>
            </a:r>
            <a:endParaRPr lang="fr-FR" sz="3600" i="1">
              <a:effectLst/>
              <a:latin typeface="Arial" panose="020B0604020202020204" pitchFamily="34" charset="0"/>
              <a:ea typeface="Calibri" panose="020F0502020204030204" pitchFamily="34" charset="0"/>
              <a:cs typeface="Arial" panose="020B0604020202020204" pitchFamily="34" charset="0"/>
            </a:endParaRPr>
          </a:p>
        </p:txBody>
      </p:sp>
      <p:sp>
        <p:nvSpPr>
          <p:cNvPr id="23" name="TextBox 22">
            <a:extLst>
              <a:ext uri="{FF2B5EF4-FFF2-40B4-BE49-F238E27FC236}">
                <a16:creationId xmlns:a16="http://schemas.microsoft.com/office/drawing/2014/main" xmlns="" id="{223995ED-E16A-ADAD-BD8B-1AB033AF6120}"/>
              </a:ext>
            </a:extLst>
          </p:cNvPr>
          <p:cNvSpPr txBox="1"/>
          <p:nvPr/>
        </p:nvSpPr>
        <p:spPr>
          <a:xfrm>
            <a:off x="11049000" y="9201834"/>
            <a:ext cx="4293114" cy="646331"/>
          </a:xfrm>
          <a:prstGeom prst="rect">
            <a:avLst/>
          </a:prstGeom>
          <a:noFill/>
        </p:spPr>
        <p:txBody>
          <a:bodyPr wrap="square">
            <a:spAutoFit/>
          </a:bodyPr>
          <a:lstStyle/>
          <a:p>
            <a:pPr algn="ctr"/>
            <a:r>
              <a:rPr lang="en-US" sz="3600" i="1">
                <a:effectLst/>
                <a:latin typeface="Arial" panose="020B0604020202020204" pitchFamily="34" charset="0"/>
                <a:ea typeface="Calibri" panose="020F0502020204030204" pitchFamily="34" charset="0"/>
                <a:cs typeface="Arial" panose="020B0604020202020204" pitchFamily="34" charset="0"/>
              </a:rPr>
              <a:t>Cầu Bãi Cháy</a:t>
            </a:r>
            <a:endParaRPr lang="fr-FR" sz="3600" i="1">
              <a:effectLst/>
              <a:latin typeface="Arial" panose="020B0604020202020204" pitchFamily="34" charset="0"/>
              <a:ea typeface="Calibri" panose="020F0502020204030204" pitchFamily="34" charset="0"/>
              <a:cs typeface="Arial" panose="020B0604020202020204" pitchFamily="34" charset="0"/>
            </a:endParaRPr>
          </a:p>
        </p:txBody>
      </p:sp>
      <p:pic>
        <p:nvPicPr>
          <p:cNvPr id="1028" name="Picture 4" descr="COMBO ĐÀ NẴNG 3 NGÀY -2 ĐÊM">
            <a:extLst>
              <a:ext uri="{FF2B5EF4-FFF2-40B4-BE49-F238E27FC236}">
                <a16:creationId xmlns:a16="http://schemas.microsoft.com/office/drawing/2014/main" xmlns="" id="{7C977CA2-50BD-14D9-431F-189A667499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4983" y="3535202"/>
            <a:ext cx="6714093" cy="53712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10 cây cầu mới nổi tiếng nhất ở Việt Nam ảnh 7">
            <a:extLst>
              <a:ext uri="{FF2B5EF4-FFF2-40B4-BE49-F238E27FC236}">
                <a16:creationId xmlns:a16="http://schemas.microsoft.com/office/drawing/2014/main" xmlns="" id="{1EBA1130-3A17-281E-A8F8-3D31DF3E9C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8041" y="3582387"/>
            <a:ext cx="8064976" cy="53712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Freeform 11">
            <a:extLst>
              <a:ext uri="{FF2B5EF4-FFF2-40B4-BE49-F238E27FC236}">
                <a16:creationId xmlns:a16="http://schemas.microsoft.com/office/drawing/2014/main" xmlns="" id="{C271DF26-8809-9095-2D6D-7FE975CBF9E3}"/>
              </a:ext>
            </a:extLst>
          </p:cNvPr>
          <p:cNvSpPr/>
          <p:nvPr/>
        </p:nvSpPr>
        <p:spPr>
          <a:xfrm rot="-920196">
            <a:off x="16339026" y="9526277"/>
            <a:ext cx="1816364" cy="529955"/>
          </a:xfrm>
          <a:custGeom>
            <a:avLst/>
            <a:gdLst/>
            <a:ahLst/>
            <a:cxnLst/>
            <a:rect l="l" t="t" r="r" b="b"/>
            <a:pathLst>
              <a:path w="6143113" h="2010473">
                <a:moveTo>
                  <a:pt x="0" y="0"/>
                </a:moveTo>
                <a:lnTo>
                  <a:pt x="6143112" y="0"/>
                </a:lnTo>
                <a:lnTo>
                  <a:pt x="6143112" y="2010473"/>
                </a:lnTo>
                <a:lnTo>
                  <a:pt x="0" y="201047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6" name="Freeform 6"/>
          <p:cNvSpPr/>
          <p:nvPr/>
        </p:nvSpPr>
        <p:spPr>
          <a:xfrm rot="1112401" flipH="1">
            <a:off x="-59183" y="9369842"/>
            <a:ext cx="1240948" cy="788880"/>
          </a:xfrm>
          <a:custGeom>
            <a:avLst/>
            <a:gdLst/>
            <a:ahLst/>
            <a:cxnLst/>
            <a:rect l="l" t="t" r="r" b="b"/>
            <a:pathLst>
              <a:path w="6141493" h="4114800">
                <a:moveTo>
                  <a:pt x="6141493" y="0"/>
                </a:moveTo>
                <a:lnTo>
                  <a:pt x="0" y="0"/>
                </a:lnTo>
                <a:lnTo>
                  <a:pt x="0" y="4114800"/>
                </a:lnTo>
                <a:lnTo>
                  <a:pt x="6141493" y="4114800"/>
                </a:lnTo>
                <a:lnTo>
                  <a:pt x="6141493"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1" name="Freeform 11"/>
          <p:cNvSpPr/>
          <p:nvPr/>
        </p:nvSpPr>
        <p:spPr>
          <a:xfrm rot="-920196">
            <a:off x="16339026" y="9526277"/>
            <a:ext cx="1816364" cy="529955"/>
          </a:xfrm>
          <a:custGeom>
            <a:avLst/>
            <a:gdLst/>
            <a:ahLst/>
            <a:cxnLst/>
            <a:rect l="l" t="t" r="r" b="b"/>
            <a:pathLst>
              <a:path w="6143113" h="2010473">
                <a:moveTo>
                  <a:pt x="0" y="0"/>
                </a:moveTo>
                <a:lnTo>
                  <a:pt x="6143112" y="0"/>
                </a:lnTo>
                <a:lnTo>
                  <a:pt x="6143112" y="2010473"/>
                </a:lnTo>
                <a:lnTo>
                  <a:pt x="0" y="20104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AutoShape 24">
            <a:extLst>
              <a:ext uri="{FF2B5EF4-FFF2-40B4-BE49-F238E27FC236}">
                <a16:creationId xmlns:a16="http://schemas.microsoft.com/office/drawing/2014/main" xmlns="" id="{9F015E43-B10F-77E7-A2C7-76943BE477B5}"/>
              </a:ext>
            </a:extLst>
          </p:cNvPr>
          <p:cNvSpPr/>
          <p:nvPr/>
        </p:nvSpPr>
        <p:spPr>
          <a:xfrm>
            <a:off x="-1983503" y="762000"/>
            <a:ext cx="22250400" cy="2133516"/>
          </a:xfrm>
          <a:prstGeom prst="rect">
            <a:avLst/>
          </a:prstGeom>
          <a:solidFill>
            <a:schemeClr val="accent3">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xmlns="" id="{1FC7728D-52ED-697B-C84E-3248B4B70B66}"/>
              </a:ext>
            </a:extLst>
          </p:cNvPr>
          <p:cNvSpPr txBox="1"/>
          <p:nvPr/>
        </p:nvSpPr>
        <p:spPr>
          <a:xfrm>
            <a:off x="3124200" y="800649"/>
            <a:ext cx="12649200" cy="182492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latin typeface="Arial" panose="020B0604020202020204" pitchFamily="34" charset="0"/>
                <a:ea typeface="Calibri" panose="020F0502020204030204" pitchFamily="34" charset="0"/>
                <a:cs typeface="Arial" panose="020B0604020202020204" pitchFamily="34" charset="0"/>
              </a:rPr>
              <a:t>Các em quan sát và tham khảo một số tranh ảnh dưới đây về những cây cầu</a:t>
            </a:r>
            <a:endParaRPr kumimoji="0" lang="en-US" sz="40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7" name="Picture 25">
            <a:extLst>
              <a:ext uri="{FF2B5EF4-FFF2-40B4-BE49-F238E27FC236}">
                <a16:creationId xmlns:a16="http://schemas.microsoft.com/office/drawing/2014/main" xmlns="" id="{77460CE3-F749-B0D2-3568-A981E483D28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475423" y="991491"/>
            <a:ext cx="1543573" cy="1443241"/>
          </a:xfrm>
          <a:prstGeom prst="rect">
            <a:avLst/>
          </a:prstGeom>
        </p:spPr>
      </p:pic>
      <p:pic>
        <p:nvPicPr>
          <p:cNvPr id="18" name="Picture 25">
            <a:extLst>
              <a:ext uri="{FF2B5EF4-FFF2-40B4-BE49-F238E27FC236}">
                <a16:creationId xmlns:a16="http://schemas.microsoft.com/office/drawing/2014/main" xmlns="" id="{36312319-4AEA-E8A5-23C8-1939A897DE2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78604" y="946374"/>
            <a:ext cx="1543573" cy="1443241"/>
          </a:xfrm>
          <a:prstGeom prst="rect">
            <a:avLst/>
          </a:prstGeom>
        </p:spPr>
      </p:pic>
      <p:sp>
        <p:nvSpPr>
          <p:cNvPr id="21" name="TextBox 20">
            <a:extLst>
              <a:ext uri="{FF2B5EF4-FFF2-40B4-BE49-F238E27FC236}">
                <a16:creationId xmlns:a16="http://schemas.microsoft.com/office/drawing/2014/main" xmlns="" id="{5D078158-5A18-0B18-94D9-397283579149}"/>
              </a:ext>
            </a:extLst>
          </p:cNvPr>
          <p:cNvSpPr txBox="1"/>
          <p:nvPr/>
        </p:nvSpPr>
        <p:spPr>
          <a:xfrm>
            <a:off x="2936045" y="9201834"/>
            <a:ext cx="4293114" cy="646331"/>
          </a:xfrm>
          <a:prstGeom prst="rect">
            <a:avLst/>
          </a:prstGeom>
          <a:noFill/>
        </p:spPr>
        <p:txBody>
          <a:bodyPr wrap="square">
            <a:spAutoFit/>
          </a:bodyPr>
          <a:lstStyle/>
          <a:p>
            <a:pPr algn="ctr"/>
            <a:r>
              <a:rPr lang="en-US" sz="3600" i="1">
                <a:effectLst/>
                <a:latin typeface="Arial" panose="020B0604020202020204" pitchFamily="34" charset="0"/>
                <a:ea typeface="Calibri" panose="020F0502020204030204" pitchFamily="34" charset="0"/>
                <a:cs typeface="Arial" panose="020B0604020202020204" pitchFamily="34" charset="0"/>
              </a:rPr>
              <a:t>Cầu Long Biên</a:t>
            </a:r>
            <a:endParaRPr lang="fr-FR" sz="3600" i="1">
              <a:effectLst/>
              <a:latin typeface="Arial" panose="020B0604020202020204" pitchFamily="34" charset="0"/>
              <a:ea typeface="Calibri" panose="020F0502020204030204" pitchFamily="34" charset="0"/>
              <a:cs typeface="Arial" panose="020B0604020202020204" pitchFamily="34" charset="0"/>
            </a:endParaRPr>
          </a:p>
        </p:txBody>
      </p:sp>
      <p:sp>
        <p:nvSpPr>
          <p:cNvPr id="23" name="TextBox 22">
            <a:extLst>
              <a:ext uri="{FF2B5EF4-FFF2-40B4-BE49-F238E27FC236}">
                <a16:creationId xmlns:a16="http://schemas.microsoft.com/office/drawing/2014/main" xmlns="" id="{223995ED-E16A-ADAD-BD8B-1AB033AF6120}"/>
              </a:ext>
            </a:extLst>
          </p:cNvPr>
          <p:cNvSpPr txBox="1"/>
          <p:nvPr/>
        </p:nvSpPr>
        <p:spPr>
          <a:xfrm>
            <a:off x="11264644" y="9201834"/>
            <a:ext cx="4293114" cy="646331"/>
          </a:xfrm>
          <a:prstGeom prst="rect">
            <a:avLst/>
          </a:prstGeom>
          <a:noFill/>
        </p:spPr>
        <p:txBody>
          <a:bodyPr wrap="square">
            <a:spAutoFit/>
          </a:bodyPr>
          <a:lstStyle/>
          <a:p>
            <a:pPr algn="ctr"/>
            <a:r>
              <a:rPr lang="en-US" sz="3600" i="1">
                <a:effectLst/>
                <a:latin typeface="Arial" panose="020B0604020202020204" pitchFamily="34" charset="0"/>
                <a:ea typeface="Calibri" panose="020F0502020204030204" pitchFamily="34" charset="0"/>
                <a:cs typeface="Arial" panose="020B0604020202020204" pitchFamily="34" charset="0"/>
              </a:rPr>
              <a:t>Cầu Vàng</a:t>
            </a:r>
            <a:endParaRPr lang="fr-FR" sz="3600" i="1">
              <a:effectLst/>
              <a:latin typeface="Arial" panose="020B0604020202020204" pitchFamily="34" charset="0"/>
              <a:ea typeface="Calibri" panose="020F0502020204030204" pitchFamily="34" charset="0"/>
              <a:cs typeface="Arial" panose="020B0604020202020204" pitchFamily="34" charset="0"/>
            </a:endParaRPr>
          </a:p>
        </p:txBody>
      </p:sp>
      <p:pic>
        <p:nvPicPr>
          <p:cNvPr id="2050" name="Picture 2" descr="hinh anh cau long bien dep">
            <a:extLst>
              <a:ext uri="{FF2B5EF4-FFF2-40B4-BE49-F238E27FC236}">
                <a16:creationId xmlns:a16="http://schemas.microsoft.com/office/drawing/2014/main" xmlns="" id="{18F283B5-1253-5B7E-0FCF-5C21DE1FD0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3701" y="3594247"/>
            <a:ext cx="8407996" cy="525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ầu Vàng thuộc khu du lịch Bà Nà Hills (Đà Nẵng). Ảnh: Sungroup">
            <a:extLst>
              <a:ext uri="{FF2B5EF4-FFF2-40B4-BE49-F238E27FC236}">
                <a16:creationId xmlns:a16="http://schemas.microsoft.com/office/drawing/2014/main" xmlns="" id="{FB6146DD-8842-2050-E146-E7F9DC9EEE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46573" y="3588804"/>
            <a:ext cx="7875118"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950324"/>
      </p:ext>
    </p:extLst>
  </p:cSld>
  <p:clrMapOvr>
    <a:masterClrMapping/>
  </p:clrMapOvr>
  <p:transition spd="med">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A bridge over a river at night&#10;&#10;Description automatically generated">
            <a:extLst>
              <a:ext uri="{FF2B5EF4-FFF2-40B4-BE49-F238E27FC236}">
                <a16:creationId xmlns:a16="http://schemas.microsoft.com/office/drawing/2014/main" xmlns="" id="{00C9C8F3-002A-C340-FEC3-F95487849C5C}"/>
              </a:ext>
            </a:extLst>
          </p:cNvPr>
          <p:cNvPicPr>
            <a:picLocks noChangeAspect="1" noChangeArrowheads="1"/>
          </p:cNvPicPr>
          <p:nvPr/>
        </p:nvPicPr>
        <p:blipFill rotWithShape="1">
          <a:blip r:embed="rId2">
            <a:alphaModFix amt="85000"/>
            <a:extLst>
              <a:ext uri="{28A0092B-C50C-407E-A947-70E740481C1C}">
                <a14:useLocalDpi xmlns:a14="http://schemas.microsoft.com/office/drawing/2010/main" val="0"/>
              </a:ext>
            </a:extLst>
          </a:blip>
          <a:srcRect l="1760"/>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E3A199F9-896A-07C1-31E3-F1583B57242E}"/>
              </a:ext>
            </a:extLst>
          </p:cNvPr>
          <p:cNvGrpSpPr/>
          <p:nvPr/>
        </p:nvGrpSpPr>
        <p:grpSpPr>
          <a:xfrm>
            <a:off x="0" y="723900"/>
            <a:ext cx="9448800" cy="4572000"/>
            <a:chOff x="-1" y="3086103"/>
            <a:chExt cx="9448800" cy="4572000"/>
          </a:xfrm>
        </p:grpSpPr>
        <p:sp>
          <p:nvSpPr>
            <p:cNvPr id="3" name="Round Same Side Corner Rectangle 3">
              <a:extLst>
                <a:ext uri="{FF2B5EF4-FFF2-40B4-BE49-F238E27FC236}">
                  <a16:creationId xmlns:a16="http://schemas.microsoft.com/office/drawing/2014/main" xmlns="" id="{F4256EB7-2ABE-F449-B6BC-0C6DFFDACBFD}"/>
                </a:ext>
              </a:extLst>
            </p:cNvPr>
            <p:cNvSpPr/>
            <p:nvPr/>
          </p:nvSpPr>
          <p:spPr>
            <a:xfrm rot="5400000">
              <a:off x="2438399" y="647703"/>
              <a:ext cx="4572000" cy="9448800"/>
            </a:xfrm>
            <a:prstGeom prst="round2SameRect">
              <a:avLst/>
            </a:prstGeom>
            <a:solidFill>
              <a:srgbClr val="FFF4D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56177CE2-96C4-5B39-8F98-4E3778C0B314}"/>
                </a:ext>
              </a:extLst>
            </p:cNvPr>
            <p:cNvSpPr txBox="1"/>
            <p:nvPr/>
          </p:nvSpPr>
          <p:spPr>
            <a:xfrm>
              <a:off x="1002505" y="3536311"/>
              <a:ext cx="7443788" cy="3671583"/>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Các em hãy quan sát tranh minh họa </a:t>
              </a:r>
              <a:r>
                <a:rPr lang="vi-VN" sz="4000" i="1">
                  <a:latin typeface="Arial" panose="020B0604020202020204" pitchFamily="34" charset="0"/>
                  <a:cs typeface="Arial" panose="020B0604020202020204" pitchFamily="34" charset="0"/>
                </a:rPr>
                <a:t>(SGK – tr.</a:t>
              </a:r>
              <a:r>
                <a:rPr lang="en-US" sz="4000" i="1">
                  <a:latin typeface="Arial" panose="020B0604020202020204" pitchFamily="34" charset="0"/>
                  <a:cs typeface="Arial" panose="020B0604020202020204" pitchFamily="34" charset="0"/>
                </a:rPr>
                <a:t>102</a:t>
              </a:r>
              <a:r>
                <a:rPr lang="vi-VN" sz="4000" i="1">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đọc nội dung bài đọc và lắng nghe GV giới thiệu về bài</a:t>
              </a:r>
              <a:r>
                <a:rPr lang="en-US" sz="400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0039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3" name="Freeform 3"/>
          <p:cNvSpPr/>
          <p:nvPr/>
        </p:nvSpPr>
        <p:spPr>
          <a:xfrm>
            <a:off x="15695840" y="0"/>
            <a:ext cx="2575831" cy="2026492"/>
          </a:xfrm>
          <a:custGeom>
            <a:avLst/>
            <a:gdLst/>
            <a:ahLst/>
            <a:cxnLst/>
            <a:rect l="l" t="t" r="r" b="b"/>
            <a:pathLst>
              <a:path w="6618522" h="6618522">
                <a:moveTo>
                  <a:pt x="0" y="0"/>
                </a:moveTo>
                <a:lnTo>
                  <a:pt x="6618523" y="0"/>
                </a:lnTo>
                <a:lnTo>
                  <a:pt x="6618523" y="6618523"/>
                </a:lnTo>
                <a:lnTo>
                  <a:pt x="0" y="661852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rot="-2700000">
            <a:off x="96876" y="8494833"/>
            <a:ext cx="1330249" cy="2118169"/>
          </a:xfrm>
          <a:custGeom>
            <a:avLst/>
            <a:gdLst/>
            <a:ahLst/>
            <a:cxnLst/>
            <a:rect l="l" t="t" r="r" b="b"/>
            <a:pathLst>
              <a:path w="2609928" h="5104994">
                <a:moveTo>
                  <a:pt x="0" y="0"/>
                </a:moveTo>
                <a:lnTo>
                  <a:pt x="2609928" y="0"/>
                </a:lnTo>
                <a:lnTo>
                  <a:pt x="2609928" y="5104994"/>
                </a:lnTo>
                <a:lnTo>
                  <a:pt x="0" y="51049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0"/>
          <p:cNvSpPr/>
          <p:nvPr/>
        </p:nvSpPr>
        <p:spPr>
          <a:xfrm rot="-3960770">
            <a:off x="16926101" y="8724229"/>
            <a:ext cx="866399" cy="1659378"/>
          </a:xfrm>
          <a:custGeom>
            <a:avLst/>
            <a:gdLst/>
            <a:ahLst/>
            <a:cxnLst/>
            <a:rect l="l" t="t" r="r" b="b"/>
            <a:pathLst>
              <a:path w="2042437" h="4114800">
                <a:moveTo>
                  <a:pt x="0" y="0"/>
                </a:moveTo>
                <a:lnTo>
                  <a:pt x="2042438" y="0"/>
                </a:lnTo>
                <a:lnTo>
                  <a:pt x="204243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8" name="Arrow: Pentagon 17">
            <a:extLst>
              <a:ext uri="{FF2B5EF4-FFF2-40B4-BE49-F238E27FC236}">
                <a16:creationId xmlns:a16="http://schemas.microsoft.com/office/drawing/2014/main" xmlns="" id="{E28DB069-486C-778D-2F4E-DC14AC93425D}"/>
              </a:ext>
            </a:extLst>
          </p:cNvPr>
          <p:cNvSpPr/>
          <p:nvPr/>
        </p:nvSpPr>
        <p:spPr>
          <a:xfrm>
            <a:off x="-32657" y="1028701"/>
            <a:ext cx="11565354" cy="2057399"/>
          </a:xfrm>
          <a:prstGeom prst="homePlate">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2">
                    <a:lumMod val="50000"/>
                  </a:schemeClr>
                </a:solidFill>
                <a:latin typeface="Arial" panose="020B0604020202020204" pitchFamily="34" charset="0"/>
                <a:cs typeface="Arial" panose="020B0604020202020204" pitchFamily="34" charset="0"/>
              </a:rPr>
              <a:t>BÀI 22</a:t>
            </a:r>
          </a:p>
        </p:txBody>
      </p:sp>
      <p:sp>
        <p:nvSpPr>
          <p:cNvPr id="19" name="TextBox 18">
            <a:extLst>
              <a:ext uri="{FF2B5EF4-FFF2-40B4-BE49-F238E27FC236}">
                <a16:creationId xmlns:a16="http://schemas.microsoft.com/office/drawing/2014/main" xmlns="" id="{2983D25B-5360-5289-8744-D5211171E755}"/>
              </a:ext>
            </a:extLst>
          </p:cNvPr>
          <p:cNvSpPr txBox="1"/>
          <p:nvPr/>
        </p:nvSpPr>
        <p:spPr>
          <a:xfrm>
            <a:off x="2948269" y="3516470"/>
            <a:ext cx="12391461" cy="3774110"/>
          </a:xfrm>
          <a:prstGeom prst="rect">
            <a:avLst/>
          </a:prstGeom>
          <a:noFill/>
        </p:spPr>
        <p:txBody>
          <a:bodyPr wrap="square">
            <a:spAutoFit/>
          </a:bodyPr>
          <a:lstStyle/>
          <a:p>
            <a:pPr algn="ctr">
              <a:lnSpc>
                <a:spcPct val="150000"/>
              </a:lnSpc>
            </a:pPr>
            <a:r>
              <a:rPr lang="en-US" sz="8500" b="1">
                <a:solidFill>
                  <a:srgbClr val="C00000"/>
                </a:solidFill>
                <a:effectLst/>
                <a:latin typeface="Arial" panose="020B0604020202020204" pitchFamily="34" charset="0"/>
                <a:ea typeface="Calibri" panose="020F0502020204030204" pitchFamily="34" charset="0"/>
                <a:cs typeface="Arial" panose="020B0604020202020204" pitchFamily="34" charset="0"/>
              </a:rPr>
              <a:t>TIẾT 1,2</a:t>
            </a:r>
            <a:r>
              <a:rPr lang="en-US" sz="8500" b="1">
                <a:solidFill>
                  <a:srgbClr val="C00000"/>
                </a:solidFill>
                <a:latin typeface="Arial" panose="020B0604020202020204" pitchFamily="34" charset="0"/>
                <a:ea typeface="Calibri" panose="020F0502020204030204" pitchFamily="34" charset="0"/>
                <a:cs typeface="Arial" panose="020B0604020202020204" pitchFamily="34" charset="0"/>
              </a:rPr>
              <a:t> – TẬ</a:t>
            </a:r>
            <a:r>
              <a:rPr lang="en-US" sz="8500" b="1">
                <a:solidFill>
                  <a:srgbClr val="C00000"/>
                </a:solidFill>
                <a:effectLst/>
                <a:latin typeface="Arial" panose="020B0604020202020204" pitchFamily="34" charset="0"/>
                <a:ea typeface="Calibri" panose="020F0502020204030204" pitchFamily="34" charset="0"/>
                <a:cs typeface="Arial" panose="020B0604020202020204" pitchFamily="34" charset="0"/>
              </a:rPr>
              <a:t>P ĐỌC:</a:t>
            </a:r>
          </a:p>
          <a:p>
            <a:pPr algn="ctr">
              <a:lnSpc>
                <a:spcPct val="150000"/>
              </a:lnSpc>
            </a:pPr>
            <a:r>
              <a:rPr lang="en-US" sz="8500" b="1">
                <a:solidFill>
                  <a:srgbClr val="C00000"/>
                </a:solidFill>
                <a:latin typeface="Arial" panose="020B0604020202020204" pitchFamily="34" charset="0"/>
                <a:ea typeface="Calibri" panose="020F0502020204030204" pitchFamily="34" charset="0"/>
                <a:cs typeface="Arial" panose="020B0604020202020204" pitchFamily="34" charset="0"/>
              </a:rPr>
              <a:t>CÁI CẦU (TRÍCH)</a:t>
            </a:r>
            <a:endParaRPr lang="en-US" sz="85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0" name="Picture 16">
            <a:extLst>
              <a:ext uri="{FF2B5EF4-FFF2-40B4-BE49-F238E27FC236}">
                <a16:creationId xmlns:a16="http://schemas.microsoft.com/office/drawing/2014/main" xmlns="" id="{F0596FDD-5B08-6E8D-F249-519BDAE506A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486399" y="7536180"/>
            <a:ext cx="7315200" cy="278892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397</TotalTime>
  <Words>1628</Words>
  <Application>Microsoft Office PowerPoint</Application>
  <PresentationFormat>Custom</PresentationFormat>
  <Paragraphs>116</Paragraphs>
  <Slides>35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Wingdings</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Pastel Cute Collage Party Life Presentation</dc:title>
  <dc:creator>Administrator</dc:creator>
  <cp:lastModifiedBy>A</cp:lastModifiedBy>
  <cp:revision>7</cp:revision>
  <dcterms:created xsi:type="dcterms:W3CDTF">2006-08-16T00:00:00Z</dcterms:created>
  <dcterms:modified xsi:type="dcterms:W3CDTF">2025-04-12T14:23:21Z</dcterms:modified>
  <dc:identifier>DAF1akLf27Q</dc:identifier>
</cp:coreProperties>
</file>