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56" r:id="rId2"/>
    <p:sldId id="257" r:id="rId3"/>
    <p:sldId id="258" r:id="rId4"/>
    <p:sldId id="265" r:id="rId5"/>
    <p:sldId id="259" r:id="rId6"/>
    <p:sldId id="260" r:id="rId7"/>
    <p:sldId id="261" r:id="rId8"/>
    <p:sldId id="266" r:id="rId9"/>
    <p:sldId id="263" r:id="rId10"/>
    <p:sldId id="267" r:id="rId11"/>
    <p:sldId id="264" r:id="rId12"/>
    <p:sldId id="268" r:id="rId13"/>
    <p:sldId id="269" r:id="rId14"/>
    <p:sldId id="270" r:id="rId15"/>
    <p:sldId id="273" r:id="rId16"/>
    <p:sldId id="274" r:id="rId17"/>
    <p:sldId id="275" r:id="rId18"/>
    <p:sldId id="276" r:id="rId19"/>
    <p:sldId id="277" r:id="rId20"/>
    <p:sldId id="278" r:id="rId21"/>
  </p:sldIdLst>
  <p:sldSz cx="18288000" cy="10287000"/>
  <p:notesSz cx="6858000" cy="9144000"/>
  <p:embeddedFontLst>
    <p:embeddedFont>
      <p:font typeface="Calibri" pitchFamily="34"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1C5"/>
    <a:srgbClr val="AFCAEB"/>
    <a:srgbClr val="EDE2F6"/>
    <a:srgbClr val="CFAFE7"/>
    <a:srgbClr val="EEEAF2"/>
    <a:srgbClr val="FAEC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69" autoAdjust="0"/>
    <p:restoredTop sz="93447" autoAdjust="0"/>
  </p:normalViewPr>
  <p:slideViewPr>
    <p:cSldViewPr>
      <p:cViewPr varScale="1">
        <p:scale>
          <a:sx n="46" d="100"/>
          <a:sy n="46" d="100"/>
        </p:scale>
        <p:origin x="-75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667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A5BBA6-A4C4-4751-9C76-7EBEC9A767CB}" type="datetimeFigureOut">
              <a:rPr lang="en-US" smtClean="0"/>
              <a:t>4/12/2025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AA5BE4-73F5-4371-B92D-92566AA9CB36}" type="slidenum">
              <a:rPr lang="en-US" smtClean="0"/>
              <a:t>‹#›</a:t>
            </a:fld>
            <a:endParaRPr lang="en-US"/>
          </a:p>
        </p:txBody>
      </p:sp>
    </p:spTree>
    <p:extLst>
      <p:ext uri="{BB962C8B-B14F-4D97-AF65-F5344CB8AC3E}">
        <p14:creationId xmlns:p14="http://schemas.microsoft.com/office/powerpoint/2010/main" val="3195397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1AA5BE4-73F5-4371-B92D-92566AA9CB36}" type="slidenum">
              <a:rPr lang="en-US" smtClean="0"/>
              <a:t>2</a:t>
            </a:fld>
            <a:endParaRPr lang="en-US"/>
          </a:p>
        </p:txBody>
      </p:sp>
    </p:spTree>
    <p:extLst>
      <p:ext uri="{BB962C8B-B14F-4D97-AF65-F5344CB8AC3E}">
        <p14:creationId xmlns:p14="http://schemas.microsoft.com/office/powerpoint/2010/main" val="3473971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1AA5BE4-73F5-4371-B92D-92566AA9CB36}" type="slidenum">
              <a:rPr lang="en-US" smtClean="0"/>
              <a:t>14</a:t>
            </a:fld>
            <a:endParaRPr lang="en-US"/>
          </a:p>
        </p:txBody>
      </p:sp>
    </p:spTree>
    <p:extLst>
      <p:ext uri="{BB962C8B-B14F-4D97-AF65-F5344CB8AC3E}">
        <p14:creationId xmlns:p14="http://schemas.microsoft.com/office/powerpoint/2010/main" val="2746018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1AA5BE4-73F5-4371-B92D-92566AA9CB36}" type="slidenum">
              <a:rPr lang="en-US" smtClean="0"/>
              <a:t>15</a:t>
            </a:fld>
            <a:endParaRPr lang="en-US"/>
          </a:p>
        </p:txBody>
      </p:sp>
    </p:spTree>
    <p:extLst>
      <p:ext uri="{BB962C8B-B14F-4D97-AF65-F5344CB8AC3E}">
        <p14:creationId xmlns:p14="http://schemas.microsoft.com/office/powerpoint/2010/main" val="416898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1AA5BE4-73F5-4371-B92D-92566AA9CB36}" type="slidenum">
              <a:rPr lang="en-US" smtClean="0"/>
              <a:t>18</a:t>
            </a:fld>
            <a:endParaRPr lang="en-US"/>
          </a:p>
        </p:txBody>
      </p:sp>
    </p:spTree>
    <p:extLst>
      <p:ext uri="{BB962C8B-B14F-4D97-AF65-F5344CB8AC3E}">
        <p14:creationId xmlns:p14="http://schemas.microsoft.com/office/powerpoint/2010/main" val="2968343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26.png"/><Relationship Id="rId7" Type="http://schemas.openxmlformats.org/officeDocument/2006/relationships/image" Target="../media/image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40.sv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6.svg"/><Relationship Id="rId3" Type="http://schemas.openxmlformats.org/officeDocument/2006/relationships/image" Target="../media/image42.svg"/><Relationship Id="rId7" Type="http://schemas.openxmlformats.org/officeDocument/2006/relationships/image" Target="../media/image46.svg"/><Relationship Id="rId12"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8.svg"/><Relationship Id="rId5" Type="http://schemas.openxmlformats.org/officeDocument/2006/relationships/image" Target="../media/image44.svg"/><Relationship Id="rId10" Type="http://schemas.openxmlformats.org/officeDocument/2006/relationships/image" Target="../media/image4.png"/><Relationship Id="rId4" Type="http://schemas.openxmlformats.org/officeDocument/2006/relationships/image" Target="../media/image28.png"/><Relationship Id="rId9" Type="http://schemas.openxmlformats.org/officeDocument/2006/relationships/image" Target="../media/image48.svg"/></Relationships>
</file>

<file path=ppt/slides/_rels/slide1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32.png"/><Relationship Id="rId7" Type="http://schemas.openxmlformats.org/officeDocument/2006/relationships/image" Target="../media/image11.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0.png"/><Relationship Id="rId4" Type="http://schemas.openxmlformats.org/officeDocument/2006/relationships/image" Target="../media/image51.svg"/></Relationships>
</file>

<file path=ppt/slides/_rels/slide1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31.svg"/><Relationship Id="rId7" Type="http://schemas.openxmlformats.org/officeDocument/2006/relationships/image" Target="../media/image5.png"/><Relationship Id="rId12" Type="http://schemas.openxmlformats.org/officeDocument/2006/relationships/image" Target="../media/image6.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3.png"/><Relationship Id="rId5" Type="http://schemas.openxmlformats.org/officeDocument/2006/relationships/image" Target="../media/image10.png"/><Relationship Id="rId10" Type="http://schemas.openxmlformats.org/officeDocument/2006/relationships/image" Target="../media/image2.svg"/><Relationship Id="rId4" Type="http://schemas.openxmlformats.org/officeDocument/2006/relationships/image" Target="../media/image32.svg"/><Relationship Id="rId9" Type="http://schemas.openxmlformats.org/officeDocument/2006/relationships/image" Target="../media/image1.png"/></Relationships>
</file>

<file path=ppt/slides/_rels/slide1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6.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34.png"/><Relationship Id="rId5" Type="http://schemas.openxmlformats.org/officeDocument/2006/relationships/image" Target="../media/image5.png"/><Relationship Id="rId10" Type="http://schemas.openxmlformats.org/officeDocument/2006/relationships/image" Target="../media/image53.svg"/><Relationship Id="rId4" Type="http://schemas.openxmlformats.org/officeDocument/2006/relationships/image" Target="../media/image6.svg"/><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svg"/><Relationship Id="rId7" Type="http://schemas.openxmlformats.org/officeDocument/2006/relationships/image" Target="../media/image5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2.svg"/><Relationship Id="rId10" Type="http://schemas.openxmlformats.org/officeDocument/2006/relationships/image" Target="../media/image38.png"/><Relationship Id="rId4" Type="http://schemas.openxmlformats.org/officeDocument/2006/relationships/image" Target="../media/image6.png"/><Relationship Id="rId9" Type="http://schemas.openxmlformats.org/officeDocument/2006/relationships/image" Target="../media/image58.svg"/></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1.svg"/><Relationship Id="rId7" Type="http://schemas.openxmlformats.org/officeDocument/2006/relationships/image" Target="../media/image6.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2.svg"/><Relationship Id="rId4" Type="http://schemas.openxmlformats.org/officeDocument/2006/relationships/image" Target="../media/image6.png"/><Relationship Id="rId9" Type="http://schemas.openxmlformats.org/officeDocument/2006/relationships/image" Target="../media/image19.svg"/></Relationships>
</file>

<file path=ppt/slides/_rels/slide18.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4.png"/><Relationship Id="rId7"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6.png"/><Relationship Id="rId10" Type="http://schemas.openxmlformats.org/officeDocument/2006/relationships/image" Target="../media/image63.svg"/><Relationship Id="rId4" Type="http://schemas.openxmlformats.org/officeDocument/2006/relationships/image" Target="../media/image8.svg"/><Relationship Id="rId9"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69.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67.svg"/><Relationship Id="rId5" Type="http://schemas.openxmlformats.org/officeDocument/2006/relationships/image" Target="../media/image10.svg"/><Relationship Id="rId15" Type="http://schemas.openxmlformats.org/officeDocument/2006/relationships/image" Target="../media/image71.svg"/><Relationship Id="rId10" Type="http://schemas.openxmlformats.org/officeDocument/2006/relationships/image" Target="../media/image43.png"/><Relationship Id="rId4" Type="http://schemas.openxmlformats.org/officeDocument/2006/relationships/image" Target="../media/image5.png"/><Relationship Id="rId9" Type="http://schemas.openxmlformats.org/officeDocument/2006/relationships/image" Target="../media/image65.svg"/><Relationship Id="rId1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14.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svg"/><Relationship Id="rId11" Type="http://schemas.openxmlformats.org/officeDocument/2006/relationships/image" Target="../media/image7.png"/><Relationship Id="rId5" Type="http://schemas.openxmlformats.org/officeDocument/2006/relationships/image" Target="../media/image3.png"/><Relationship Id="rId15" Type="http://schemas.openxmlformats.org/officeDocument/2006/relationships/image" Target="../media/image9.png"/><Relationship Id="rId10" Type="http://schemas.openxmlformats.org/officeDocument/2006/relationships/image" Target="../media/image12.svg"/><Relationship Id="rId4" Type="http://schemas.openxmlformats.org/officeDocument/2006/relationships/notesSlide" Target="../notesSlides/notesSlide1.xml"/><Relationship Id="rId9" Type="http://schemas.openxmlformats.org/officeDocument/2006/relationships/image" Target="../media/image6.png"/><Relationship Id="rId14" Type="http://schemas.openxmlformats.org/officeDocument/2006/relationships/image" Target="../media/image16.svg"/></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9.svg"/><Relationship Id="rId7"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1.svg"/><Relationship Id="rId10" Type="http://schemas.openxmlformats.org/officeDocument/2006/relationships/image" Target="../media/image15.jpeg"/><Relationship Id="rId4" Type="http://schemas.openxmlformats.org/officeDocument/2006/relationships/image" Target="../media/image11.png"/><Relationship Id="rId9" Type="http://schemas.openxmlformats.org/officeDocument/2006/relationships/image" Target="../media/image14.jpeg"/></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9.svg"/><Relationship Id="rId7"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1.svg"/><Relationship Id="rId4" Type="http://schemas.openxmlformats.org/officeDocument/2006/relationships/image" Target="../media/image11.png"/><Relationship Id="rId9" Type="http://schemas.openxmlformats.org/officeDocument/2006/relationships/image" Target="../media/image17.jpe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svg"/><Relationship Id="rId7"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8.svg"/><Relationship Id="rId4" Type="http://schemas.openxmlformats.org/officeDocument/2006/relationships/image" Target="../media/image4.png"/><Relationship Id="rId9" Type="http://schemas.openxmlformats.org/officeDocument/2006/relationships/image" Target="../media/image6.svg"/></Relationships>
</file>

<file path=ppt/slides/_rels/slide6.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8.svg"/><Relationship Id="rId7"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8.sv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31.svg"/><Relationship Id="rId7" Type="http://schemas.openxmlformats.org/officeDocument/2006/relationships/image" Target="../media/image5.png"/><Relationship Id="rId12" Type="http://schemas.openxmlformats.org/officeDocument/2006/relationships/image" Target="../media/image6.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3.png"/><Relationship Id="rId5" Type="http://schemas.openxmlformats.org/officeDocument/2006/relationships/image" Target="../media/image10.png"/><Relationship Id="rId10" Type="http://schemas.openxmlformats.org/officeDocument/2006/relationships/image" Target="../media/image2.svg"/><Relationship Id="rId4" Type="http://schemas.openxmlformats.org/officeDocument/2006/relationships/image" Target="../media/image32.svg"/><Relationship Id="rId9"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2.svg"/><Relationship Id="rId7" Type="http://schemas.openxmlformats.org/officeDocument/2006/relationships/image" Target="../media/image6.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34.sv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26.png"/><Relationship Id="rId7" Type="http://schemas.openxmlformats.org/officeDocument/2006/relationships/image" Target="../media/image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40.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6ED"/>
        </a:solidFill>
        <a:effectLst/>
      </p:bgPr>
    </p:bg>
    <p:spTree>
      <p:nvGrpSpPr>
        <p:cNvPr id="1" name=""/>
        <p:cNvGrpSpPr/>
        <p:nvPr/>
      </p:nvGrpSpPr>
      <p:grpSpPr>
        <a:xfrm>
          <a:off x="0" y="0"/>
          <a:ext cx="0" cy="0"/>
          <a:chOff x="0" y="0"/>
          <a:chExt cx="0" cy="0"/>
        </a:xfrm>
      </p:grpSpPr>
      <p:sp>
        <p:nvSpPr>
          <p:cNvPr id="3" name="Freeform 3"/>
          <p:cNvSpPr/>
          <p:nvPr/>
        </p:nvSpPr>
        <p:spPr>
          <a:xfrm rot="6386212">
            <a:off x="95976" y="8387376"/>
            <a:ext cx="1763887" cy="2025613"/>
          </a:xfrm>
          <a:custGeom>
            <a:avLst/>
            <a:gdLst/>
            <a:ahLst/>
            <a:cxnLst/>
            <a:rect l="l" t="t" r="r" b="b"/>
            <a:pathLst>
              <a:path w="2454121" h="3338052">
                <a:moveTo>
                  <a:pt x="0" y="0"/>
                </a:moveTo>
                <a:lnTo>
                  <a:pt x="2454121" y="0"/>
                </a:lnTo>
                <a:lnTo>
                  <a:pt x="2454121" y="3338052"/>
                </a:lnTo>
                <a:lnTo>
                  <a:pt x="0" y="333805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rot="2245676">
            <a:off x="15782793" y="410353"/>
            <a:ext cx="2980950" cy="1892903"/>
          </a:xfrm>
          <a:custGeom>
            <a:avLst/>
            <a:gdLst/>
            <a:ahLst/>
            <a:cxnLst/>
            <a:rect l="l" t="t" r="r" b="b"/>
            <a:pathLst>
              <a:path w="2980950" h="1892903">
                <a:moveTo>
                  <a:pt x="0" y="0"/>
                </a:moveTo>
                <a:lnTo>
                  <a:pt x="2980950" y="0"/>
                </a:lnTo>
                <a:lnTo>
                  <a:pt x="2980950" y="1892903"/>
                </a:lnTo>
                <a:lnTo>
                  <a:pt x="0" y="189290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7" name="Freeform 7"/>
          <p:cNvSpPr/>
          <p:nvPr/>
        </p:nvSpPr>
        <p:spPr>
          <a:xfrm>
            <a:off x="234533" y="32714"/>
            <a:ext cx="1486774" cy="1930876"/>
          </a:xfrm>
          <a:custGeom>
            <a:avLst/>
            <a:gdLst/>
            <a:ahLst/>
            <a:cxnLst/>
            <a:rect l="l" t="t" r="r" b="b"/>
            <a:pathLst>
              <a:path w="1486774" h="1930876">
                <a:moveTo>
                  <a:pt x="0" y="0"/>
                </a:moveTo>
                <a:lnTo>
                  <a:pt x="1486775" y="0"/>
                </a:lnTo>
                <a:lnTo>
                  <a:pt x="1486775" y="1930876"/>
                </a:lnTo>
                <a:lnTo>
                  <a:pt x="0" y="193087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8" name="Freeform 8"/>
          <p:cNvSpPr/>
          <p:nvPr/>
        </p:nvSpPr>
        <p:spPr>
          <a:xfrm rot="-429632">
            <a:off x="15860229" y="8957055"/>
            <a:ext cx="2315852" cy="1156433"/>
          </a:xfrm>
          <a:custGeom>
            <a:avLst/>
            <a:gdLst/>
            <a:ahLst/>
            <a:cxnLst/>
            <a:rect l="l" t="t" r="r" b="b"/>
            <a:pathLst>
              <a:path w="2586098" h="1273653">
                <a:moveTo>
                  <a:pt x="0" y="0"/>
                </a:moveTo>
                <a:lnTo>
                  <a:pt x="2586098" y="0"/>
                </a:lnTo>
                <a:lnTo>
                  <a:pt x="2586098" y="1273653"/>
                </a:lnTo>
                <a:lnTo>
                  <a:pt x="0" y="127365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xmlns="" id="{8F3FC422-B6A0-98FF-DA40-92624807A87C}"/>
              </a:ext>
            </a:extLst>
          </p:cNvPr>
          <p:cNvSpPr txBox="1"/>
          <p:nvPr/>
        </p:nvSpPr>
        <p:spPr>
          <a:xfrm>
            <a:off x="1200150" y="3457049"/>
            <a:ext cx="15887700" cy="3465179"/>
          </a:xfrm>
          <a:prstGeom prst="rect">
            <a:avLst/>
          </a:prstGeom>
        </p:spPr>
        <p:txBody>
          <a:bodyPr wrap="square" lIns="0" tIns="0" rIns="0" bIns="0" rtlCol="0" anchor="t">
            <a:spAutoFit/>
          </a:bodyPr>
          <a:lstStyle/>
          <a:p>
            <a:pPr algn="ctr">
              <a:lnSpc>
                <a:spcPct val="150000"/>
              </a:lnSpc>
            </a:pPr>
            <a:r>
              <a:rPr lang="en-US" sz="8000" b="1" dirty="0">
                <a:solidFill>
                  <a:srgbClr val="C00000"/>
                </a:solidFill>
                <a:latin typeface="Arial" panose="020B0604020202020204" pitchFamily="34" charset="0"/>
                <a:cs typeface="Arial" panose="020B0604020202020204" pitchFamily="34" charset="0"/>
              </a:rPr>
              <a:t>CHÀO MỪNG CÁC EM ĐẾN </a:t>
            </a:r>
            <a:r>
              <a:rPr lang="en-US" sz="8000" b="1">
                <a:solidFill>
                  <a:srgbClr val="C00000"/>
                </a:solidFill>
                <a:latin typeface="Arial" panose="020B0604020202020204" pitchFamily="34" charset="0"/>
                <a:cs typeface="Arial" panose="020B0604020202020204" pitchFamily="34" charset="0"/>
              </a:rPr>
              <a:t>VỚI BÀI GIẢNG HÔM </a:t>
            </a:r>
            <a:r>
              <a:rPr lang="en-US" sz="8000" b="1" dirty="0">
                <a:solidFill>
                  <a:srgbClr val="C00000"/>
                </a:solidFill>
                <a:latin typeface="Arial" panose="020B0604020202020204" pitchFamily="34" charset="0"/>
                <a:cs typeface="Arial" panose="020B0604020202020204" pitchFamily="34" charset="0"/>
              </a:rPr>
              <a:t>NAY!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6ED"/>
        </a:solidFill>
        <a:effectLst/>
      </p:bgPr>
    </p:bg>
    <p:spTree>
      <p:nvGrpSpPr>
        <p:cNvPr id="1" name=""/>
        <p:cNvGrpSpPr/>
        <p:nvPr/>
      </p:nvGrpSpPr>
      <p:grpSpPr>
        <a:xfrm>
          <a:off x="0" y="0"/>
          <a:ext cx="0" cy="0"/>
          <a:chOff x="0" y="0"/>
          <a:chExt cx="0" cy="0"/>
        </a:xfrm>
      </p:grpSpPr>
      <p:sp>
        <p:nvSpPr>
          <p:cNvPr id="16" name="Freeform 5">
            <a:extLst>
              <a:ext uri="{FF2B5EF4-FFF2-40B4-BE49-F238E27FC236}">
                <a16:creationId xmlns:a16="http://schemas.microsoft.com/office/drawing/2014/main" xmlns="" id="{292E8330-8C5E-4004-A8EE-D7CEDA24C852}"/>
              </a:ext>
            </a:extLst>
          </p:cNvPr>
          <p:cNvSpPr/>
          <p:nvPr/>
        </p:nvSpPr>
        <p:spPr>
          <a:xfrm rot="10800000">
            <a:off x="6566347" y="1028700"/>
            <a:ext cx="10890530" cy="8763000"/>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8" name="Freeform 4">
            <a:extLst>
              <a:ext uri="{FF2B5EF4-FFF2-40B4-BE49-F238E27FC236}">
                <a16:creationId xmlns:a16="http://schemas.microsoft.com/office/drawing/2014/main" xmlns="" id="{4A913C6D-E9B2-26A1-4D2E-EB5DA11DCF00}"/>
              </a:ext>
            </a:extLst>
          </p:cNvPr>
          <p:cNvSpPr/>
          <p:nvPr/>
        </p:nvSpPr>
        <p:spPr>
          <a:xfrm>
            <a:off x="831122" y="1028699"/>
            <a:ext cx="5417278" cy="8610600"/>
          </a:xfrm>
          <a:custGeom>
            <a:avLst/>
            <a:gdLst/>
            <a:ahLst/>
            <a:cxnLst/>
            <a:rect l="l" t="t" r="r" b="b"/>
            <a:pathLst>
              <a:path w="1375888" h="2069539">
                <a:moveTo>
                  <a:pt x="75580" y="0"/>
                </a:moveTo>
                <a:lnTo>
                  <a:pt x="1300307" y="0"/>
                </a:lnTo>
                <a:cubicBezTo>
                  <a:pt x="1320352" y="0"/>
                  <a:pt x="1339577" y="7963"/>
                  <a:pt x="1353751" y="22137"/>
                </a:cubicBezTo>
                <a:cubicBezTo>
                  <a:pt x="1367925" y="36311"/>
                  <a:pt x="1375888" y="55535"/>
                  <a:pt x="1375888" y="75580"/>
                </a:cubicBezTo>
                <a:lnTo>
                  <a:pt x="1375888" y="1993959"/>
                </a:lnTo>
                <a:cubicBezTo>
                  <a:pt x="1375888" y="2014004"/>
                  <a:pt x="1367925" y="2033228"/>
                  <a:pt x="1353751" y="2047402"/>
                </a:cubicBezTo>
                <a:cubicBezTo>
                  <a:pt x="1339577" y="2061576"/>
                  <a:pt x="1320352" y="2069539"/>
                  <a:pt x="1300307" y="2069539"/>
                </a:cubicBezTo>
                <a:lnTo>
                  <a:pt x="75580" y="2069539"/>
                </a:lnTo>
                <a:cubicBezTo>
                  <a:pt x="55535" y="2069539"/>
                  <a:pt x="36311" y="2061576"/>
                  <a:pt x="22137" y="2047402"/>
                </a:cubicBezTo>
                <a:cubicBezTo>
                  <a:pt x="7963" y="2033228"/>
                  <a:pt x="0" y="2014004"/>
                  <a:pt x="0" y="1993959"/>
                </a:cubicBezTo>
                <a:lnTo>
                  <a:pt x="0" y="75580"/>
                </a:lnTo>
                <a:cubicBezTo>
                  <a:pt x="0" y="55535"/>
                  <a:pt x="7963" y="36311"/>
                  <a:pt x="22137" y="22137"/>
                </a:cubicBezTo>
                <a:cubicBezTo>
                  <a:pt x="36311" y="7963"/>
                  <a:pt x="55535" y="0"/>
                  <a:pt x="75580" y="0"/>
                </a:cubicBez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xmlns="" id="{E0FBEE94-70B6-557F-E791-A2F832C22793}"/>
              </a:ext>
            </a:extLst>
          </p:cNvPr>
          <p:cNvSpPr txBox="1"/>
          <p:nvPr/>
        </p:nvSpPr>
        <p:spPr>
          <a:xfrm>
            <a:off x="1507693" y="4145345"/>
            <a:ext cx="4210807" cy="2258054"/>
          </a:xfrm>
          <a:prstGeom prst="rect">
            <a:avLst/>
          </a:prstGeom>
          <a:noFill/>
        </p:spPr>
        <p:txBody>
          <a:bodyPr wrap="square" rtlCol="0">
            <a:spAutoFit/>
          </a:bodyPr>
          <a:lstStyle/>
          <a:p>
            <a:pPr algn="ctr">
              <a:lnSpc>
                <a:spcPct val="150000"/>
              </a:lnSpc>
            </a:pPr>
            <a:r>
              <a:rPr lang="en-US" sz="5000" b="1">
                <a:solidFill>
                  <a:srgbClr val="C00000"/>
                </a:solidFill>
                <a:latin typeface="Arial" panose="020B0604020202020204" pitchFamily="34" charset="0"/>
                <a:ea typeface="Calibri" panose="020F0502020204030204" pitchFamily="34" charset="0"/>
                <a:cs typeface="Arial" panose="020B0604020202020204" pitchFamily="34" charset="0"/>
              </a:rPr>
              <a:t>THẢO LUẬN THEO NHÓM</a:t>
            </a:r>
            <a:endParaRPr lang="en-US" sz="50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pic>
        <p:nvPicPr>
          <p:cNvPr id="20" name="Picture 19" descr="Icon&#10;&#10;Description automatically generated">
            <a:extLst>
              <a:ext uri="{FF2B5EF4-FFF2-40B4-BE49-F238E27FC236}">
                <a16:creationId xmlns:a16="http://schemas.microsoft.com/office/drawing/2014/main" xmlns="" id="{84215DEC-B595-7931-B0A5-ADB75BE48E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2172" y="1419286"/>
            <a:ext cx="2721851" cy="2721851"/>
          </a:xfrm>
          <a:prstGeom prst="rect">
            <a:avLst/>
          </a:prstGeom>
        </p:spPr>
      </p:pic>
      <p:pic>
        <p:nvPicPr>
          <p:cNvPr id="21" name="Picture 10">
            <a:extLst>
              <a:ext uri="{FF2B5EF4-FFF2-40B4-BE49-F238E27FC236}">
                <a16:creationId xmlns:a16="http://schemas.microsoft.com/office/drawing/2014/main" xmlns="" id="{28F67068-ADD5-CFDB-B8B7-E561ACF8E9F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19200" y="6776022"/>
            <a:ext cx="4361465" cy="3510978"/>
          </a:xfrm>
          <a:prstGeom prst="rect">
            <a:avLst/>
          </a:prstGeom>
        </p:spPr>
      </p:pic>
      <p:sp>
        <p:nvSpPr>
          <p:cNvPr id="13" name="Freeform 13"/>
          <p:cNvSpPr/>
          <p:nvPr/>
        </p:nvSpPr>
        <p:spPr>
          <a:xfrm rot="-1000848" flipH="1">
            <a:off x="16755821" y="8793273"/>
            <a:ext cx="1318032" cy="1685334"/>
          </a:xfrm>
          <a:custGeom>
            <a:avLst/>
            <a:gdLst/>
            <a:ahLst/>
            <a:cxnLst/>
            <a:rect l="l" t="t" r="r" b="b"/>
            <a:pathLst>
              <a:path w="2134809" h="2903729">
                <a:moveTo>
                  <a:pt x="2134808" y="0"/>
                </a:moveTo>
                <a:lnTo>
                  <a:pt x="0" y="0"/>
                </a:lnTo>
                <a:lnTo>
                  <a:pt x="0" y="2903729"/>
                </a:lnTo>
                <a:lnTo>
                  <a:pt x="2134808" y="2903729"/>
                </a:lnTo>
                <a:lnTo>
                  <a:pt x="2134808"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4" name="Freeform 14"/>
          <p:cNvSpPr/>
          <p:nvPr/>
        </p:nvSpPr>
        <p:spPr>
          <a:xfrm rot="-1583062">
            <a:off x="242099" y="33709"/>
            <a:ext cx="1286778" cy="1994382"/>
          </a:xfrm>
          <a:custGeom>
            <a:avLst/>
            <a:gdLst/>
            <a:ahLst/>
            <a:cxnLst/>
            <a:rect l="l" t="t" r="r" b="b"/>
            <a:pathLst>
              <a:path w="1406321" h="2356538">
                <a:moveTo>
                  <a:pt x="0" y="0"/>
                </a:moveTo>
                <a:lnTo>
                  <a:pt x="1406321" y="0"/>
                </a:lnTo>
                <a:lnTo>
                  <a:pt x="1406321" y="2356538"/>
                </a:lnTo>
                <a:lnTo>
                  <a:pt x="0" y="235653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xmlns="" id="{B5840F41-EE44-EE27-FFC1-5A47FCC926B2}"/>
              </a:ext>
            </a:extLst>
          </p:cNvPr>
          <p:cNvSpPr txBox="1"/>
          <p:nvPr/>
        </p:nvSpPr>
        <p:spPr>
          <a:xfrm>
            <a:off x="7506813" y="1180158"/>
            <a:ext cx="9104370" cy="8519063"/>
          </a:xfrm>
          <a:prstGeom prst="rect">
            <a:avLst/>
          </a:prstGeom>
          <a:noFill/>
        </p:spPr>
        <p:txBody>
          <a:bodyPr wrap="square">
            <a:spAutoFit/>
          </a:bodyPr>
          <a:lstStyle/>
          <a:p>
            <a:pPr algn="ctr">
              <a:lnSpc>
                <a:spcPct val="200000"/>
              </a:lnSpc>
            </a:pPr>
            <a:r>
              <a:rPr lang="en-US" sz="4000" b="1">
                <a:solidFill>
                  <a:srgbClr val="C00000"/>
                </a:solidFill>
                <a:latin typeface="Arial" panose="020B0604020202020204" pitchFamily="34" charset="0"/>
                <a:ea typeface="Calibri" panose="020F0502020204030204" pitchFamily="34" charset="0"/>
                <a:cs typeface="Arial" panose="020B0604020202020204" pitchFamily="34" charset="0"/>
              </a:rPr>
              <a:t>Mỗi </a:t>
            </a:r>
            <a:r>
              <a:rPr lang="vi-VN" sz="4000" b="1">
                <a:solidFill>
                  <a:srgbClr val="C00000"/>
                </a:solidFill>
                <a:latin typeface="Arial" panose="020B0604020202020204" pitchFamily="34" charset="0"/>
                <a:ea typeface="Calibri" panose="020F0502020204030204" pitchFamily="34" charset="0"/>
                <a:cs typeface="Arial" panose="020B0604020202020204" pitchFamily="34" charset="0"/>
              </a:rPr>
              <a:t>nhóm</a:t>
            </a:r>
            <a:r>
              <a:rPr lang="en-US" sz="4000" b="1">
                <a:solidFill>
                  <a:srgbClr val="C00000"/>
                </a:solidFill>
                <a:latin typeface="Arial" panose="020B0604020202020204" pitchFamily="34" charset="0"/>
                <a:ea typeface="Calibri" panose="020F0502020204030204" pitchFamily="34" charset="0"/>
                <a:cs typeface="Arial" panose="020B0604020202020204" pitchFamily="34" charset="0"/>
              </a:rPr>
              <a:t> trao đổi với nhau và</a:t>
            </a:r>
            <a:r>
              <a:rPr lang="vi-VN" sz="4000" b="1">
                <a:solidFill>
                  <a:srgbClr val="C00000"/>
                </a:solidFill>
                <a:latin typeface="Arial" panose="020B0604020202020204" pitchFamily="34" charset="0"/>
                <a:ea typeface="Calibri" panose="020F0502020204030204" pitchFamily="34" charset="0"/>
                <a:cs typeface="Arial" panose="020B0604020202020204" pitchFamily="34" charset="0"/>
              </a:rPr>
              <a:t> thực hiện những nhiệm vụ sau</a:t>
            </a:r>
            <a:r>
              <a:rPr lang="en-US" sz="4000" b="1">
                <a:solidFill>
                  <a:srgbClr val="C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200000"/>
              </a:lnSpc>
              <a:buFont typeface="Courier New" panose="02070309020205020404" pitchFamily="49" charset="0"/>
              <a:buChar char="o"/>
            </a:pPr>
            <a:r>
              <a:rPr lang="vi-VN" sz="3800">
                <a:latin typeface="Arial" panose="020B0604020202020204" pitchFamily="34" charset="0"/>
                <a:ea typeface="Calibri" panose="020F0502020204030204" pitchFamily="34" charset="0"/>
                <a:cs typeface="Arial" panose="020B0604020202020204" pitchFamily="34" charset="0"/>
              </a:rPr>
              <a:t>Suy nghĩ về việc làm thế nào để duy trì tình trạng cảnh quan thiên nhiên được chăm sóc hoặc để phê phán, cảnh báo, khắc phục tình trạng cảnh quan bị phá hoại.</a:t>
            </a:r>
          </a:p>
        </p:txBody>
      </p:sp>
    </p:spTree>
    <p:extLst>
      <p:ext uri="{BB962C8B-B14F-4D97-AF65-F5344CB8AC3E}">
        <p14:creationId xmlns:p14="http://schemas.microsoft.com/office/powerpoint/2010/main" val="419912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left)">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6ED"/>
        </a:solidFill>
        <a:effectLst/>
      </p:bgPr>
    </p:bg>
    <p:spTree>
      <p:nvGrpSpPr>
        <p:cNvPr id="1" name=""/>
        <p:cNvGrpSpPr/>
        <p:nvPr/>
      </p:nvGrpSpPr>
      <p:grpSpPr>
        <a:xfrm>
          <a:off x="0" y="0"/>
          <a:ext cx="0" cy="0"/>
          <a:chOff x="0" y="0"/>
          <a:chExt cx="0" cy="0"/>
        </a:xfrm>
      </p:grpSpPr>
      <p:pic>
        <p:nvPicPr>
          <p:cNvPr id="26" name="Picture 2">
            <a:extLst>
              <a:ext uri="{FF2B5EF4-FFF2-40B4-BE49-F238E27FC236}">
                <a16:creationId xmlns:a16="http://schemas.microsoft.com/office/drawing/2014/main" xmlns="" id="{0B93D20E-3A2E-F143-A93E-2E5872BD92E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828800" y="2324100"/>
            <a:ext cx="14147366" cy="5715000"/>
          </a:xfrm>
          <a:prstGeom prst="rect">
            <a:avLst/>
          </a:prstGeom>
        </p:spPr>
      </p:pic>
      <p:grpSp>
        <p:nvGrpSpPr>
          <p:cNvPr id="27" name="Group 26">
            <a:extLst>
              <a:ext uri="{FF2B5EF4-FFF2-40B4-BE49-F238E27FC236}">
                <a16:creationId xmlns:a16="http://schemas.microsoft.com/office/drawing/2014/main" xmlns="" id="{B15601F7-6E72-6AD1-AEB1-DD2857AB983E}"/>
              </a:ext>
            </a:extLst>
          </p:cNvPr>
          <p:cNvGrpSpPr/>
          <p:nvPr/>
        </p:nvGrpSpPr>
        <p:grpSpPr>
          <a:xfrm>
            <a:off x="5334000" y="1773844"/>
            <a:ext cx="7845686" cy="1352173"/>
            <a:chOff x="3620796" y="1652194"/>
            <a:chExt cx="7323897" cy="1352173"/>
          </a:xfrm>
        </p:grpSpPr>
        <p:pic>
          <p:nvPicPr>
            <p:cNvPr id="28" name="Picture 9">
              <a:extLst>
                <a:ext uri="{FF2B5EF4-FFF2-40B4-BE49-F238E27FC236}">
                  <a16:creationId xmlns:a16="http://schemas.microsoft.com/office/drawing/2014/main" xmlns="" id="{FDD81C63-EDCE-F619-653B-25E11C822E8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620796" y="1652194"/>
              <a:ext cx="7168198" cy="1352173"/>
            </a:xfrm>
            <a:prstGeom prst="rect">
              <a:avLst/>
            </a:prstGeom>
          </p:spPr>
        </p:pic>
        <p:sp>
          <p:nvSpPr>
            <p:cNvPr id="29" name="TextBox 28">
              <a:extLst>
                <a:ext uri="{FF2B5EF4-FFF2-40B4-BE49-F238E27FC236}">
                  <a16:creationId xmlns:a16="http://schemas.microsoft.com/office/drawing/2014/main" xmlns="" id="{2E2C70A4-76FE-C007-6F8E-8BCAFBFBF7C6}"/>
                </a:ext>
              </a:extLst>
            </p:cNvPr>
            <p:cNvSpPr txBox="1"/>
            <p:nvPr/>
          </p:nvSpPr>
          <p:spPr>
            <a:xfrm>
              <a:off x="3776496" y="1912781"/>
              <a:ext cx="7168197" cy="830997"/>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HOẠT ĐỘNG CẢ LỚP</a:t>
              </a:r>
              <a:endParaRPr lang="en-US" sz="4800" b="1" dirty="0">
                <a:solidFill>
                  <a:schemeClr val="bg1"/>
                </a:solidFill>
                <a:latin typeface="Arial" panose="020B0604020202020204" pitchFamily="34" charset="0"/>
                <a:cs typeface="Arial" panose="020B0604020202020204" pitchFamily="34" charset="0"/>
              </a:endParaRPr>
            </a:p>
          </p:txBody>
        </p:sp>
      </p:grpSp>
      <p:sp>
        <p:nvSpPr>
          <p:cNvPr id="30" name="TextBox 29">
            <a:extLst>
              <a:ext uri="{FF2B5EF4-FFF2-40B4-BE49-F238E27FC236}">
                <a16:creationId xmlns:a16="http://schemas.microsoft.com/office/drawing/2014/main" xmlns="" id="{2A69DB3A-415F-26D4-BBAF-AEF2A6689228}"/>
              </a:ext>
            </a:extLst>
          </p:cNvPr>
          <p:cNvSpPr txBox="1"/>
          <p:nvPr/>
        </p:nvSpPr>
        <p:spPr>
          <a:xfrm>
            <a:off x="4091384" y="3446347"/>
            <a:ext cx="10164125" cy="3671583"/>
          </a:xfrm>
          <a:prstGeom prst="rect">
            <a:avLst/>
          </a:prstGeom>
          <a:noFill/>
        </p:spPr>
        <p:txBody>
          <a:bodyPr wrap="square">
            <a:spAutoFit/>
          </a:bodyPr>
          <a:lstStyle/>
          <a:p>
            <a:pPr algn="just">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Đại diện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1 – 2 nhóm lên trình bày cảm nghĩ của mình khi chứng kiến cảnh quan thiên nhiên được chăm sóc hoặc bị tàn phá. Các nhóm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còn lại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góp ý và bổ sung ý kiến</a:t>
            </a:r>
            <a:endParaRPr lang="en-US" sz="4000" b="1" i="1" dirty="0">
              <a:solidFill>
                <a:srgbClr val="FF0000"/>
              </a:solidFill>
              <a:latin typeface="Arial" panose="020B0604020202020204" pitchFamily="34" charset="0"/>
              <a:cs typeface="Arial" panose="020B0604020202020204" pitchFamily="34" charset="0"/>
            </a:endParaRPr>
          </a:p>
        </p:txBody>
      </p:sp>
      <p:sp>
        <p:nvSpPr>
          <p:cNvPr id="31" name="Freeform 3">
            <a:extLst>
              <a:ext uri="{FF2B5EF4-FFF2-40B4-BE49-F238E27FC236}">
                <a16:creationId xmlns:a16="http://schemas.microsoft.com/office/drawing/2014/main" xmlns="" id="{45478228-185B-C61B-1C87-FFA018AF44A1}"/>
              </a:ext>
            </a:extLst>
          </p:cNvPr>
          <p:cNvSpPr/>
          <p:nvPr/>
        </p:nvSpPr>
        <p:spPr>
          <a:xfrm>
            <a:off x="14814359" y="1042030"/>
            <a:ext cx="1828975" cy="1834038"/>
          </a:xfrm>
          <a:custGeom>
            <a:avLst/>
            <a:gdLst/>
            <a:ahLst/>
            <a:cxnLst/>
            <a:rect l="l" t="t" r="r" b="b"/>
            <a:pathLst>
              <a:path w="3713137" h="4248440">
                <a:moveTo>
                  <a:pt x="0" y="0"/>
                </a:moveTo>
                <a:lnTo>
                  <a:pt x="3713137" y="0"/>
                </a:lnTo>
                <a:lnTo>
                  <a:pt x="3713137" y="4248440"/>
                </a:lnTo>
                <a:lnTo>
                  <a:pt x="0" y="424844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33" name="Picture 12">
            <a:extLst>
              <a:ext uri="{FF2B5EF4-FFF2-40B4-BE49-F238E27FC236}">
                <a16:creationId xmlns:a16="http://schemas.microsoft.com/office/drawing/2014/main" xmlns="" id="{0867DD8E-8BCA-17BA-9EB3-67A2A7B7989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5602" y="6829154"/>
            <a:ext cx="2749811" cy="3374002"/>
          </a:xfrm>
          <a:prstGeom prst="rect">
            <a:avLst/>
          </a:prstGeom>
        </p:spPr>
      </p:pic>
      <p:sp>
        <p:nvSpPr>
          <p:cNvPr id="11" name="Freeform 11"/>
          <p:cNvSpPr/>
          <p:nvPr/>
        </p:nvSpPr>
        <p:spPr>
          <a:xfrm rot="-429632">
            <a:off x="1007983" y="1887688"/>
            <a:ext cx="2283220" cy="1124486"/>
          </a:xfrm>
          <a:custGeom>
            <a:avLst/>
            <a:gdLst/>
            <a:ahLst/>
            <a:cxnLst/>
            <a:rect l="l" t="t" r="r" b="b"/>
            <a:pathLst>
              <a:path w="2283220" h="1124486">
                <a:moveTo>
                  <a:pt x="0" y="0"/>
                </a:moveTo>
                <a:lnTo>
                  <a:pt x="2283220" y="0"/>
                </a:lnTo>
                <a:lnTo>
                  <a:pt x="2283220" y="1124486"/>
                </a:lnTo>
                <a:lnTo>
                  <a:pt x="0" y="112448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0" name="Freeform 10"/>
          <p:cNvSpPr/>
          <p:nvPr/>
        </p:nvSpPr>
        <p:spPr>
          <a:xfrm>
            <a:off x="14711245" y="7410933"/>
            <a:ext cx="1598505" cy="1834037"/>
          </a:xfrm>
          <a:custGeom>
            <a:avLst/>
            <a:gdLst/>
            <a:ahLst/>
            <a:cxnLst/>
            <a:rect l="l" t="t" r="r" b="b"/>
            <a:pathLst>
              <a:path w="1486774" h="1930876">
                <a:moveTo>
                  <a:pt x="0" y="0"/>
                </a:moveTo>
                <a:lnTo>
                  <a:pt x="1486774" y="0"/>
                </a:lnTo>
                <a:lnTo>
                  <a:pt x="1486774" y="1930876"/>
                </a:lnTo>
                <a:lnTo>
                  <a:pt x="0" y="193087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randombar(horizontal)">
                                      <p:cBhvr>
                                        <p:cTn id="1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6ED"/>
        </a:solidFill>
        <a:effectLst/>
      </p:bgPr>
    </p:bg>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xmlns="" id="{675B1E09-2995-2AB2-FC3F-A25D20E5727A}"/>
              </a:ext>
            </a:extLst>
          </p:cNvPr>
          <p:cNvSpPr/>
          <p:nvPr/>
        </p:nvSpPr>
        <p:spPr>
          <a:xfrm>
            <a:off x="673120" y="2705099"/>
            <a:ext cx="16840199" cy="6892276"/>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chemeClr val="accent4">
              <a:lumMod val="20000"/>
              <a:lumOff val="80000"/>
            </a:schemeClr>
          </a:solidFill>
        </p:spPr>
        <p:txBody>
          <a:bodyPr/>
          <a:lstStyle/>
          <a:p>
            <a:r>
              <a:rPr lang="en-US">
                <a:latin typeface="Arial" panose="020B0604020202020204" pitchFamily="34" charset="0"/>
                <a:cs typeface="Arial" panose="020B0604020202020204" pitchFamily="34" charset="0"/>
              </a:rPr>
              <a:t> </a:t>
            </a:r>
          </a:p>
        </p:txBody>
      </p:sp>
      <p:sp>
        <p:nvSpPr>
          <p:cNvPr id="4" name="TextBox 3">
            <a:extLst>
              <a:ext uri="{FF2B5EF4-FFF2-40B4-BE49-F238E27FC236}">
                <a16:creationId xmlns:a16="http://schemas.microsoft.com/office/drawing/2014/main" xmlns="" id="{E91666A8-D4FC-5301-5FC3-693FC9C5BC22}"/>
              </a:ext>
            </a:extLst>
          </p:cNvPr>
          <p:cNvSpPr txBox="1"/>
          <p:nvPr/>
        </p:nvSpPr>
        <p:spPr>
          <a:xfrm>
            <a:off x="6306925" y="2930451"/>
            <a:ext cx="10518898" cy="6441572"/>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Hiện nay, rất nhiều cảnh quan thiên nhiên xung quanh chúng ta đã được chăm sóc, bảo vệ. </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Tuy nhiên, vẫn có không ít cảnh quan bị xâm hại. Chúng ta cần lưu ý để góp sức tiếp tục những hoạt động chăm sóc, bảo vệ cảnh quan thiên nhiên của địa phương.</a:t>
            </a:r>
          </a:p>
        </p:txBody>
      </p:sp>
      <p:grpSp>
        <p:nvGrpSpPr>
          <p:cNvPr id="5" name="Group 4">
            <a:extLst>
              <a:ext uri="{FF2B5EF4-FFF2-40B4-BE49-F238E27FC236}">
                <a16:creationId xmlns:a16="http://schemas.microsoft.com/office/drawing/2014/main" xmlns="" id="{E4732C11-22A3-02CD-1122-A87E8FC7D77B}"/>
              </a:ext>
            </a:extLst>
          </p:cNvPr>
          <p:cNvGrpSpPr/>
          <p:nvPr/>
        </p:nvGrpSpPr>
        <p:grpSpPr>
          <a:xfrm>
            <a:off x="-1981200" y="562871"/>
            <a:ext cx="11582400" cy="1492648"/>
            <a:chOff x="3467284" y="286730"/>
            <a:chExt cx="11582400" cy="1492648"/>
          </a:xfrm>
        </p:grpSpPr>
        <p:grpSp>
          <p:nvGrpSpPr>
            <p:cNvPr id="8" name="Group 18">
              <a:extLst>
                <a:ext uri="{FF2B5EF4-FFF2-40B4-BE49-F238E27FC236}">
                  <a16:creationId xmlns:a16="http://schemas.microsoft.com/office/drawing/2014/main" xmlns="" id="{DFD8416A-9C53-CE11-B293-D7CDE90C2871}"/>
                </a:ext>
              </a:extLst>
            </p:cNvPr>
            <p:cNvGrpSpPr/>
            <p:nvPr/>
          </p:nvGrpSpPr>
          <p:grpSpPr>
            <a:xfrm>
              <a:off x="3467284" y="286730"/>
              <a:ext cx="11582400" cy="1492648"/>
              <a:chOff x="0" y="-38100"/>
              <a:chExt cx="3160916" cy="444825"/>
            </a:xfrm>
          </p:grpSpPr>
          <p:sp>
            <p:nvSpPr>
              <p:cNvPr id="10" name="Freeform 19">
                <a:extLst>
                  <a:ext uri="{FF2B5EF4-FFF2-40B4-BE49-F238E27FC236}">
                    <a16:creationId xmlns:a16="http://schemas.microsoft.com/office/drawing/2014/main" xmlns="" id="{8DE15AED-D4F3-B118-8BE6-990329D8E240}"/>
                  </a:ext>
                </a:extLst>
              </p:cNvPr>
              <p:cNvSpPr/>
              <p:nvPr/>
            </p:nvSpPr>
            <p:spPr>
              <a:xfrm>
                <a:off x="203200" y="-326"/>
                <a:ext cx="2957716" cy="407051"/>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4">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xmlns="" id="{290251F1-0CF0-E295-CFD9-A32223FEB68E}"/>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9" name="TextBox 8">
              <a:extLst>
                <a:ext uri="{FF2B5EF4-FFF2-40B4-BE49-F238E27FC236}">
                  <a16:creationId xmlns:a16="http://schemas.microsoft.com/office/drawing/2014/main" xmlns="" id="{CECCE8CA-1B7B-8871-5D93-DED44D9CC04C}"/>
                </a:ext>
              </a:extLst>
            </p:cNvPr>
            <p:cNvSpPr txBox="1"/>
            <p:nvPr/>
          </p:nvSpPr>
          <p:spPr>
            <a:xfrm>
              <a:off x="5862555" y="592428"/>
              <a:ext cx="7536434" cy="954107"/>
            </a:xfrm>
            <a:prstGeom prst="rect">
              <a:avLst/>
            </a:prstGeom>
            <a:noFill/>
          </p:spPr>
          <p:txBody>
            <a:bodyPr wrap="square" rtlCol="0">
              <a:spAutoFit/>
            </a:bodyPr>
            <a:lstStyle/>
            <a:p>
              <a:pPr algn="ctr"/>
              <a:r>
                <a:rPr lang="en-US" sz="5600" b="1">
                  <a:solidFill>
                    <a:schemeClr val="bg1"/>
                  </a:solidFill>
                  <a:latin typeface="Arial" panose="020B0604020202020204" pitchFamily="34" charset="0"/>
                  <a:cs typeface="Arial" panose="020B0604020202020204" pitchFamily="34" charset="0"/>
                </a:rPr>
                <a:t>KẾT LUẬN</a:t>
              </a:r>
              <a:endParaRPr lang="en-US" sz="5600" b="1" dirty="0">
                <a:solidFill>
                  <a:schemeClr val="bg1"/>
                </a:solidFill>
                <a:latin typeface="Arial" panose="020B0604020202020204" pitchFamily="34" charset="0"/>
                <a:cs typeface="Arial" panose="020B0604020202020204" pitchFamily="34" charset="0"/>
              </a:endParaRPr>
            </a:p>
          </p:txBody>
        </p:sp>
      </p:grpSp>
      <p:pic>
        <p:nvPicPr>
          <p:cNvPr id="12" name="Picture 11" descr="Icon&#10;&#10;Description automatically generated">
            <a:extLst>
              <a:ext uri="{FF2B5EF4-FFF2-40B4-BE49-F238E27FC236}">
                <a16:creationId xmlns:a16="http://schemas.microsoft.com/office/drawing/2014/main" xmlns="" id="{BA42771A-84A1-C284-B553-11B8B3638D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11600" y="2044229"/>
            <a:ext cx="1321741" cy="1321741"/>
          </a:xfrm>
          <a:prstGeom prst="rect">
            <a:avLst/>
          </a:prstGeom>
        </p:spPr>
      </p:pic>
      <p:grpSp>
        <p:nvGrpSpPr>
          <p:cNvPr id="14" name="Group 13">
            <a:extLst>
              <a:ext uri="{FF2B5EF4-FFF2-40B4-BE49-F238E27FC236}">
                <a16:creationId xmlns:a16="http://schemas.microsoft.com/office/drawing/2014/main" xmlns="" id="{EBBC89D4-5EA2-B6B2-FC62-41798210A691}"/>
              </a:ext>
            </a:extLst>
          </p:cNvPr>
          <p:cNvGrpSpPr/>
          <p:nvPr/>
        </p:nvGrpSpPr>
        <p:grpSpPr>
          <a:xfrm>
            <a:off x="1476554" y="4183465"/>
            <a:ext cx="4179071" cy="3671134"/>
            <a:chOff x="1480015" y="4226197"/>
            <a:chExt cx="4179071" cy="3671134"/>
          </a:xfrm>
        </p:grpSpPr>
        <p:grpSp>
          <p:nvGrpSpPr>
            <p:cNvPr id="15" name="Group 8">
              <a:extLst>
                <a:ext uri="{FF2B5EF4-FFF2-40B4-BE49-F238E27FC236}">
                  <a16:creationId xmlns:a16="http://schemas.microsoft.com/office/drawing/2014/main" xmlns="" id="{68CA8185-AC76-1F66-54D7-6E235E831129}"/>
                </a:ext>
              </a:extLst>
            </p:cNvPr>
            <p:cNvGrpSpPr/>
            <p:nvPr/>
          </p:nvGrpSpPr>
          <p:grpSpPr>
            <a:xfrm>
              <a:off x="1480015" y="4226197"/>
              <a:ext cx="4179071" cy="3671134"/>
              <a:chOff x="0" y="0"/>
              <a:chExt cx="1100661" cy="893945"/>
            </a:xfrm>
          </p:grpSpPr>
          <p:sp>
            <p:nvSpPr>
              <p:cNvPr id="17" name="Freeform 9">
                <a:extLst>
                  <a:ext uri="{FF2B5EF4-FFF2-40B4-BE49-F238E27FC236}">
                    <a16:creationId xmlns:a16="http://schemas.microsoft.com/office/drawing/2014/main" xmlns="" id="{DA3B3912-6C39-21DC-6F7D-2D174E12013C}"/>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sp>
            <p:nvSpPr>
              <p:cNvPr id="18" name="TextBox 10">
                <a:extLst>
                  <a:ext uri="{FF2B5EF4-FFF2-40B4-BE49-F238E27FC236}">
                    <a16:creationId xmlns:a16="http://schemas.microsoft.com/office/drawing/2014/main" xmlns="" id="{88332B85-35CF-B50D-844F-85C96F5F3A0C}"/>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pic>
          <p:nvPicPr>
            <p:cNvPr id="16" name="Picture 14">
              <a:extLst>
                <a:ext uri="{FF2B5EF4-FFF2-40B4-BE49-F238E27FC236}">
                  <a16:creationId xmlns:a16="http://schemas.microsoft.com/office/drawing/2014/main" xmlns="" id="{84829F9E-F8C2-9763-4E84-2BC5390EC92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131315" y="4392814"/>
              <a:ext cx="3064799" cy="3337899"/>
            </a:xfrm>
            <a:prstGeom prst="rect">
              <a:avLst/>
            </a:prstGeom>
          </p:spPr>
        </p:pic>
      </p:grpSp>
      <p:sp>
        <p:nvSpPr>
          <p:cNvPr id="6" name="Freeform 6"/>
          <p:cNvSpPr/>
          <p:nvPr/>
        </p:nvSpPr>
        <p:spPr>
          <a:xfrm>
            <a:off x="-165080" y="8572500"/>
            <a:ext cx="1676400" cy="1295400"/>
          </a:xfrm>
          <a:custGeom>
            <a:avLst/>
            <a:gdLst/>
            <a:ahLst/>
            <a:cxnLst/>
            <a:rect l="l" t="t" r="r" b="b"/>
            <a:pathLst>
              <a:path w="2249611" h="2021838">
                <a:moveTo>
                  <a:pt x="0" y="0"/>
                </a:moveTo>
                <a:lnTo>
                  <a:pt x="2249611" y="0"/>
                </a:lnTo>
                <a:lnTo>
                  <a:pt x="2249611" y="2021838"/>
                </a:lnTo>
                <a:lnTo>
                  <a:pt x="0" y="202183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 name="Freeform 7"/>
          <p:cNvSpPr/>
          <p:nvPr/>
        </p:nvSpPr>
        <p:spPr>
          <a:xfrm>
            <a:off x="16466920" y="9311195"/>
            <a:ext cx="1676400" cy="838200"/>
          </a:xfrm>
          <a:custGeom>
            <a:avLst/>
            <a:gdLst/>
            <a:ahLst/>
            <a:cxnLst/>
            <a:rect l="l" t="t" r="r" b="b"/>
            <a:pathLst>
              <a:path w="2634868" h="1564453">
                <a:moveTo>
                  <a:pt x="0" y="0"/>
                </a:moveTo>
                <a:lnTo>
                  <a:pt x="2634868" y="0"/>
                </a:lnTo>
                <a:lnTo>
                  <a:pt x="2634868" y="1564453"/>
                </a:lnTo>
                <a:lnTo>
                  <a:pt x="0" y="156445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47669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left)">
                                      <p:cBhvr>
                                        <p:cTn id="18" dur="500"/>
                                        <p:tgtEl>
                                          <p:spTgt spid="4">
                                            <p:txEl>
                                              <p:pRg st="0" end="0"/>
                                            </p:txEl>
                                          </p:spTgt>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left)">
                                      <p:cBhvr>
                                        <p:cTn id="2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6ED"/>
        </a:solidFill>
        <a:effectLst/>
      </p:bgPr>
    </p:bg>
    <p:spTree>
      <p:nvGrpSpPr>
        <p:cNvPr id="1" name=""/>
        <p:cNvGrpSpPr/>
        <p:nvPr/>
      </p:nvGrpSpPr>
      <p:grpSpPr>
        <a:xfrm>
          <a:off x="0" y="0"/>
          <a:ext cx="0" cy="0"/>
          <a:chOff x="0" y="0"/>
          <a:chExt cx="0" cy="0"/>
        </a:xfrm>
      </p:grpSpPr>
      <p:grpSp>
        <p:nvGrpSpPr>
          <p:cNvPr id="10" name="Group 2">
            <a:extLst>
              <a:ext uri="{FF2B5EF4-FFF2-40B4-BE49-F238E27FC236}">
                <a16:creationId xmlns:a16="http://schemas.microsoft.com/office/drawing/2014/main" xmlns="" id="{08FAD266-87E0-6A3F-1011-818D67B30A3B}"/>
              </a:ext>
            </a:extLst>
          </p:cNvPr>
          <p:cNvGrpSpPr/>
          <p:nvPr/>
        </p:nvGrpSpPr>
        <p:grpSpPr>
          <a:xfrm>
            <a:off x="1028700" y="1085850"/>
            <a:ext cx="16230600" cy="8115300"/>
            <a:chOff x="0" y="0"/>
            <a:chExt cx="21640800" cy="10820400"/>
          </a:xfrm>
        </p:grpSpPr>
        <p:sp>
          <p:nvSpPr>
            <p:cNvPr id="11" name="Freeform 3">
              <a:extLst>
                <a:ext uri="{FF2B5EF4-FFF2-40B4-BE49-F238E27FC236}">
                  <a16:creationId xmlns:a16="http://schemas.microsoft.com/office/drawing/2014/main" xmlns="" id="{4D4883CE-28C7-B824-C83E-6DA9F66DC806}"/>
                </a:ext>
              </a:extLst>
            </p:cNvPr>
            <p:cNvSpPr/>
            <p:nvPr/>
          </p:nvSpPr>
          <p:spPr>
            <a:xfrm>
              <a:off x="0" y="0"/>
              <a:ext cx="10820400" cy="10820400"/>
            </a:xfrm>
            <a:custGeom>
              <a:avLst/>
              <a:gdLst/>
              <a:ahLst/>
              <a:cxnLst/>
              <a:rect l="l" t="t" r="r" b="b"/>
              <a:pathLst>
                <a:path w="10820400" h="10820400">
                  <a:moveTo>
                    <a:pt x="0" y="0"/>
                  </a:moveTo>
                  <a:lnTo>
                    <a:pt x="10820400" y="0"/>
                  </a:lnTo>
                  <a:lnTo>
                    <a:pt x="10820400" y="10820400"/>
                  </a:lnTo>
                  <a:lnTo>
                    <a:pt x="0" y="10820400"/>
                  </a:lnTo>
                  <a:lnTo>
                    <a:pt x="0" y="0"/>
                  </a:lnTo>
                  <a:close/>
                </a:path>
              </a:pathLst>
            </a:custGeom>
            <a:blipFill>
              <a:blip r:embed="rId2">
                <a:alphaModFix amt="16000"/>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Freeform 4">
              <a:extLst>
                <a:ext uri="{FF2B5EF4-FFF2-40B4-BE49-F238E27FC236}">
                  <a16:creationId xmlns:a16="http://schemas.microsoft.com/office/drawing/2014/main" xmlns="" id="{52C3E270-800E-73E7-FFF9-AC382500E1FA}"/>
                </a:ext>
              </a:extLst>
            </p:cNvPr>
            <p:cNvSpPr/>
            <p:nvPr/>
          </p:nvSpPr>
          <p:spPr>
            <a:xfrm>
              <a:off x="10820400" y="0"/>
              <a:ext cx="10820400" cy="10820400"/>
            </a:xfrm>
            <a:custGeom>
              <a:avLst/>
              <a:gdLst/>
              <a:ahLst/>
              <a:cxnLst/>
              <a:rect l="l" t="t" r="r" b="b"/>
              <a:pathLst>
                <a:path w="10820400" h="10820400">
                  <a:moveTo>
                    <a:pt x="0" y="0"/>
                  </a:moveTo>
                  <a:lnTo>
                    <a:pt x="10820400" y="0"/>
                  </a:lnTo>
                  <a:lnTo>
                    <a:pt x="10820400" y="10820400"/>
                  </a:lnTo>
                  <a:lnTo>
                    <a:pt x="0" y="10820400"/>
                  </a:lnTo>
                  <a:lnTo>
                    <a:pt x="0" y="0"/>
                  </a:lnTo>
                  <a:close/>
                </a:path>
              </a:pathLst>
            </a:custGeom>
            <a:blipFill>
              <a:blip r:embed="rId2">
                <a:alphaModFix amt="16000"/>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3" name="Group 5">
            <a:extLst>
              <a:ext uri="{FF2B5EF4-FFF2-40B4-BE49-F238E27FC236}">
                <a16:creationId xmlns:a16="http://schemas.microsoft.com/office/drawing/2014/main" xmlns="" id="{701DFBB5-A6EE-8CE5-5BA1-717196AA53E0}"/>
              </a:ext>
            </a:extLst>
          </p:cNvPr>
          <p:cNvGrpSpPr/>
          <p:nvPr/>
        </p:nvGrpSpPr>
        <p:grpSpPr>
          <a:xfrm>
            <a:off x="1168568" y="1033618"/>
            <a:ext cx="15950863" cy="8115300"/>
            <a:chOff x="0" y="0"/>
            <a:chExt cx="3489249" cy="1207604"/>
          </a:xfrm>
        </p:grpSpPr>
        <p:sp>
          <p:nvSpPr>
            <p:cNvPr id="14" name="Freeform 6">
              <a:extLst>
                <a:ext uri="{FF2B5EF4-FFF2-40B4-BE49-F238E27FC236}">
                  <a16:creationId xmlns:a16="http://schemas.microsoft.com/office/drawing/2014/main" xmlns="" id="{18CA82EB-8CE0-C521-180C-8C11E4BF6206}"/>
                </a:ext>
              </a:extLst>
            </p:cNvPr>
            <p:cNvSpPr/>
            <p:nvPr/>
          </p:nvSpPr>
          <p:spPr>
            <a:xfrm>
              <a:off x="10160" y="16510"/>
              <a:ext cx="3466389" cy="1179664"/>
            </a:xfrm>
            <a:custGeom>
              <a:avLst/>
              <a:gdLst/>
              <a:ahLst/>
              <a:cxnLst/>
              <a:rect l="l" t="t" r="r" b="b"/>
              <a:pathLst>
                <a:path w="3466389" h="1179664">
                  <a:moveTo>
                    <a:pt x="3466389" y="1179664"/>
                  </a:moveTo>
                  <a:lnTo>
                    <a:pt x="0" y="1172044"/>
                  </a:lnTo>
                  <a:lnTo>
                    <a:pt x="0" y="422365"/>
                  </a:lnTo>
                  <a:lnTo>
                    <a:pt x="17780" y="19050"/>
                  </a:lnTo>
                  <a:lnTo>
                    <a:pt x="1726460" y="0"/>
                  </a:lnTo>
                  <a:lnTo>
                    <a:pt x="3447339" y="5080"/>
                  </a:lnTo>
                  <a:close/>
                </a:path>
              </a:pathLst>
            </a:custGeom>
            <a:solidFill>
              <a:schemeClr val="accent6">
                <a:lumMod val="20000"/>
                <a:lumOff val="8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Freeform 7">
              <a:extLst>
                <a:ext uri="{FF2B5EF4-FFF2-40B4-BE49-F238E27FC236}">
                  <a16:creationId xmlns:a16="http://schemas.microsoft.com/office/drawing/2014/main" xmlns="" id="{E58E344C-F99C-823D-0F04-39CCE53F5149}"/>
                </a:ext>
              </a:extLst>
            </p:cNvPr>
            <p:cNvSpPr/>
            <p:nvPr/>
          </p:nvSpPr>
          <p:spPr>
            <a:xfrm>
              <a:off x="-3810" y="0"/>
              <a:ext cx="3495599" cy="1206334"/>
            </a:xfrm>
            <a:custGeom>
              <a:avLst/>
              <a:gdLst/>
              <a:ahLst/>
              <a:cxnLst/>
              <a:rect l="l" t="t" r="r" b="b"/>
              <a:pathLst>
                <a:path w="3495599" h="1206334">
                  <a:moveTo>
                    <a:pt x="3461309" y="21590"/>
                  </a:moveTo>
                  <a:cubicBezTo>
                    <a:pt x="3462579" y="34290"/>
                    <a:pt x="3462579" y="44450"/>
                    <a:pt x="3463849" y="54610"/>
                  </a:cubicBezTo>
                  <a:cubicBezTo>
                    <a:pt x="3466389" y="81057"/>
                    <a:pt x="3467659" y="105257"/>
                    <a:pt x="3470199" y="128593"/>
                  </a:cubicBezTo>
                  <a:cubicBezTo>
                    <a:pt x="3470199" y="162301"/>
                    <a:pt x="3482899" y="826944"/>
                    <a:pt x="3489249" y="860652"/>
                  </a:cubicBezTo>
                  <a:cubicBezTo>
                    <a:pt x="3495599" y="911645"/>
                    <a:pt x="3491789" y="963503"/>
                    <a:pt x="3491789" y="1014496"/>
                  </a:cubicBezTo>
                  <a:cubicBezTo>
                    <a:pt x="3491789" y="1059440"/>
                    <a:pt x="3493059" y="1100926"/>
                    <a:pt x="3494329" y="1145374"/>
                  </a:cubicBezTo>
                  <a:cubicBezTo>
                    <a:pt x="3494329" y="1166964"/>
                    <a:pt x="3494329" y="1180934"/>
                    <a:pt x="3494329" y="1205064"/>
                  </a:cubicBezTo>
                  <a:cubicBezTo>
                    <a:pt x="3471469" y="1205064"/>
                    <a:pt x="3451149" y="1206334"/>
                    <a:pt x="3425052" y="1205064"/>
                  </a:cubicBezTo>
                  <a:cubicBezTo>
                    <a:pt x="3250688" y="1199984"/>
                    <a:pt x="3073642" y="1206334"/>
                    <a:pt x="2899278" y="1201254"/>
                  </a:cubicBezTo>
                  <a:cubicBezTo>
                    <a:pt x="2794660" y="1197444"/>
                    <a:pt x="2692724" y="1199984"/>
                    <a:pt x="2588106" y="1197444"/>
                  </a:cubicBezTo>
                  <a:cubicBezTo>
                    <a:pt x="2539820" y="1196174"/>
                    <a:pt x="2491535" y="1194904"/>
                    <a:pt x="2443250" y="1193634"/>
                  </a:cubicBezTo>
                  <a:cubicBezTo>
                    <a:pt x="2413742" y="1193634"/>
                    <a:pt x="2386917" y="1194904"/>
                    <a:pt x="2357409" y="1194904"/>
                  </a:cubicBezTo>
                  <a:cubicBezTo>
                    <a:pt x="2282299" y="1193634"/>
                    <a:pt x="2075744" y="1194904"/>
                    <a:pt x="2000634" y="1193634"/>
                  </a:cubicBezTo>
                  <a:cubicBezTo>
                    <a:pt x="1946984" y="1192364"/>
                    <a:pt x="873976" y="1201254"/>
                    <a:pt x="820325" y="1199984"/>
                  </a:cubicBezTo>
                  <a:cubicBezTo>
                    <a:pt x="806913" y="1199984"/>
                    <a:pt x="790818" y="1201254"/>
                    <a:pt x="777405" y="1201254"/>
                  </a:cubicBezTo>
                  <a:cubicBezTo>
                    <a:pt x="745215" y="1201254"/>
                    <a:pt x="715707" y="1202524"/>
                    <a:pt x="683517" y="1202524"/>
                  </a:cubicBezTo>
                  <a:cubicBezTo>
                    <a:pt x="603041" y="1202524"/>
                    <a:pt x="525248" y="1201254"/>
                    <a:pt x="444773" y="1199984"/>
                  </a:cubicBezTo>
                  <a:cubicBezTo>
                    <a:pt x="396487" y="1198714"/>
                    <a:pt x="348202" y="1197444"/>
                    <a:pt x="302599" y="1196174"/>
                  </a:cubicBezTo>
                  <a:cubicBezTo>
                    <a:pt x="216758" y="1194904"/>
                    <a:pt x="130918" y="1193634"/>
                    <a:pt x="48260" y="1193634"/>
                  </a:cubicBezTo>
                  <a:cubicBezTo>
                    <a:pt x="38100" y="1193634"/>
                    <a:pt x="29210" y="1193634"/>
                    <a:pt x="19050" y="1192364"/>
                  </a:cubicBezTo>
                  <a:cubicBezTo>
                    <a:pt x="10160" y="1191094"/>
                    <a:pt x="5080" y="1184744"/>
                    <a:pt x="7620" y="1175854"/>
                  </a:cubicBezTo>
                  <a:cubicBezTo>
                    <a:pt x="16510" y="1144141"/>
                    <a:pt x="12700" y="1122533"/>
                    <a:pt x="11430" y="1100061"/>
                  </a:cubicBezTo>
                  <a:cubicBezTo>
                    <a:pt x="10160" y="1054254"/>
                    <a:pt x="6350" y="1009310"/>
                    <a:pt x="7620" y="963503"/>
                  </a:cubicBezTo>
                  <a:cubicBezTo>
                    <a:pt x="5080" y="906459"/>
                    <a:pt x="0" y="200330"/>
                    <a:pt x="7620" y="142422"/>
                  </a:cubicBezTo>
                  <a:cubicBezTo>
                    <a:pt x="8890" y="131186"/>
                    <a:pt x="7620" y="119086"/>
                    <a:pt x="8890" y="107850"/>
                  </a:cubicBezTo>
                  <a:cubicBezTo>
                    <a:pt x="10160" y="89700"/>
                    <a:pt x="12700" y="69821"/>
                    <a:pt x="13970" y="44450"/>
                  </a:cubicBezTo>
                  <a:cubicBezTo>
                    <a:pt x="13970" y="41910"/>
                    <a:pt x="15240" y="39370"/>
                    <a:pt x="16510" y="38100"/>
                  </a:cubicBezTo>
                  <a:cubicBezTo>
                    <a:pt x="38100" y="35560"/>
                    <a:pt x="63855" y="30480"/>
                    <a:pt x="106775" y="29210"/>
                  </a:cubicBezTo>
                  <a:cubicBezTo>
                    <a:pt x="179203" y="25400"/>
                    <a:pt x="251631" y="22860"/>
                    <a:pt x="326742" y="20320"/>
                  </a:cubicBezTo>
                  <a:cubicBezTo>
                    <a:pt x="377710" y="17780"/>
                    <a:pt x="428677" y="16510"/>
                    <a:pt x="476963" y="13970"/>
                  </a:cubicBezTo>
                  <a:cubicBezTo>
                    <a:pt x="525248" y="11430"/>
                    <a:pt x="576216" y="8890"/>
                    <a:pt x="624501" y="8890"/>
                  </a:cubicBezTo>
                  <a:cubicBezTo>
                    <a:pt x="678152" y="7620"/>
                    <a:pt x="731802" y="10160"/>
                    <a:pt x="785453" y="8890"/>
                  </a:cubicBezTo>
                  <a:cubicBezTo>
                    <a:pt x="852516" y="8890"/>
                    <a:pt x="2067697" y="6350"/>
                    <a:pt x="2134760" y="5080"/>
                  </a:cubicBezTo>
                  <a:cubicBezTo>
                    <a:pt x="2199141" y="3810"/>
                    <a:pt x="2263521" y="2540"/>
                    <a:pt x="2330584" y="2540"/>
                  </a:cubicBezTo>
                  <a:cubicBezTo>
                    <a:pt x="2440567" y="1270"/>
                    <a:pt x="2547868" y="0"/>
                    <a:pt x="2657851" y="0"/>
                  </a:cubicBezTo>
                  <a:cubicBezTo>
                    <a:pt x="2703454" y="0"/>
                    <a:pt x="2751740" y="2540"/>
                    <a:pt x="2797342" y="2540"/>
                  </a:cubicBezTo>
                  <a:cubicBezTo>
                    <a:pt x="2923421" y="3810"/>
                    <a:pt x="3052182" y="5080"/>
                    <a:pt x="3178260" y="7620"/>
                  </a:cubicBezTo>
                  <a:cubicBezTo>
                    <a:pt x="3245323" y="8890"/>
                    <a:pt x="3312386" y="12700"/>
                    <a:pt x="3379449" y="16510"/>
                  </a:cubicBezTo>
                  <a:cubicBezTo>
                    <a:pt x="3395544" y="16510"/>
                    <a:pt x="3411640" y="16510"/>
                    <a:pt x="3425052" y="16510"/>
                  </a:cubicBezTo>
                  <a:cubicBezTo>
                    <a:pt x="3442259" y="17780"/>
                    <a:pt x="3451149" y="20320"/>
                    <a:pt x="3461309" y="21590"/>
                  </a:cubicBezTo>
                  <a:close/>
                  <a:moveTo>
                    <a:pt x="3471469" y="1188554"/>
                  </a:moveTo>
                  <a:cubicBezTo>
                    <a:pt x="3472739" y="1172044"/>
                    <a:pt x="3474009" y="1159344"/>
                    <a:pt x="3474009" y="1146644"/>
                  </a:cubicBezTo>
                  <a:cubicBezTo>
                    <a:pt x="3472739" y="1096604"/>
                    <a:pt x="3471469" y="1050797"/>
                    <a:pt x="3471469" y="1001532"/>
                  </a:cubicBezTo>
                  <a:cubicBezTo>
                    <a:pt x="3471469" y="979060"/>
                    <a:pt x="3474009" y="956588"/>
                    <a:pt x="3472739" y="934117"/>
                  </a:cubicBezTo>
                  <a:cubicBezTo>
                    <a:pt x="3472739" y="913374"/>
                    <a:pt x="3471469" y="891766"/>
                    <a:pt x="3470199" y="871023"/>
                  </a:cubicBezTo>
                  <a:cubicBezTo>
                    <a:pt x="3465119" y="839044"/>
                    <a:pt x="3453689" y="176994"/>
                    <a:pt x="3453689" y="145015"/>
                  </a:cubicBezTo>
                  <a:cubicBezTo>
                    <a:pt x="3451149" y="118222"/>
                    <a:pt x="3448609" y="90564"/>
                    <a:pt x="3446069" y="63500"/>
                  </a:cubicBezTo>
                  <a:cubicBezTo>
                    <a:pt x="3444799" y="44450"/>
                    <a:pt x="3443529" y="43180"/>
                    <a:pt x="3417004" y="41910"/>
                  </a:cubicBezTo>
                  <a:cubicBezTo>
                    <a:pt x="3408957" y="41910"/>
                    <a:pt x="3403592" y="41910"/>
                    <a:pt x="3395544" y="40640"/>
                  </a:cubicBezTo>
                  <a:cubicBezTo>
                    <a:pt x="3328481" y="36830"/>
                    <a:pt x="3258736" y="31750"/>
                    <a:pt x="3191673" y="30480"/>
                  </a:cubicBezTo>
                  <a:cubicBezTo>
                    <a:pt x="3028039" y="26670"/>
                    <a:pt x="2861723" y="25400"/>
                    <a:pt x="2698089" y="22860"/>
                  </a:cubicBezTo>
                  <a:cubicBezTo>
                    <a:pt x="2673947" y="22860"/>
                    <a:pt x="2647121" y="22860"/>
                    <a:pt x="2622979" y="22860"/>
                  </a:cubicBezTo>
                  <a:cubicBezTo>
                    <a:pt x="2582741" y="22860"/>
                    <a:pt x="2542503" y="22860"/>
                    <a:pt x="2504948" y="22860"/>
                  </a:cubicBezTo>
                  <a:cubicBezTo>
                    <a:pt x="2419107" y="22860"/>
                    <a:pt x="2333266" y="22860"/>
                    <a:pt x="2250108" y="24130"/>
                  </a:cubicBezTo>
                  <a:cubicBezTo>
                    <a:pt x="2177680" y="25400"/>
                    <a:pt x="957134" y="29210"/>
                    <a:pt x="884706" y="29210"/>
                  </a:cubicBezTo>
                  <a:cubicBezTo>
                    <a:pt x="766675" y="29210"/>
                    <a:pt x="648644" y="26670"/>
                    <a:pt x="530613" y="33020"/>
                  </a:cubicBezTo>
                  <a:cubicBezTo>
                    <a:pt x="468915" y="36830"/>
                    <a:pt x="409900" y="36830"/>
                    <a:pt x="350884" y="38100"/>
                  </a:cubicBezTo>
                  <a:cubicBezTo>
                    <a:pt x="248949" y="41910"/>
                    <a:pt x="147013" y="45720"/>
                    <a:pt x="49530" y="50800"/>
                  </a:cubicBezTo>
                  <a:cubicBezTo>
                    <a:pt x="36830" y="50800"/>
                    <a:pt x="34290" y="53340"/>
                    <a:pt x="33020" y="67228"/>
                  </a:cubicBezTo>
                  <a:cubicBezTo>
                    <a:pt x="31750" y="82785"/>
                    <a:pt x="31750" y="98343"/>
                    <a:pt x="30480" y="113900"/>
                  </a:cubicBezTo>
                  <a:cubicBezTo>
                    <a:pt x="29210" y="139829"/>
                    <a:pt x="26670" y="164894"/>
                    <a:pt x="25400" y="190822"/>
                  </a:cubicBezTo>
                  <a:cubicBezTo>
                    <a:pt x="20320" y="218480"/>
                    <a:pt x="26670" y="894359"/>
                    <a:pt x="29210" y="922017"/>
                  </a:cubicBezTo>
                  <a:cubicBezTo>
                    <a:pt x="29210" y="951403"/>
                    <a:pt x="29210" y="981653"/>
                    <a:pt x="30480" y="1011039"/>
                  </a:cubicBezTo>
                  <a:cubicBezTo>
                    <a:pt x="30480" y="1032646"/>
                    <a:pt x="33020" y="1054254"/>
                    <a:pt x="33020" y="1075861"/>
                  </a:cubicBezTo>
                  <a:cubicBezTo>
                    <a:pt x="33020" y="1099197"/>
                    <a:pt x="33020" y="1122533"/>
                    <a:pt x="31750" y="1146644"/>
                  </a:cubicBezTo>
                  <a:cubicBezTo>
                    <a:pt x="31750" y="1150454"/>
                    <a:pt x="31750" y="1152994"/>
                    <a:pt x="31750" y="1156804"/>
                  </a:cubicBezTo>
                  <a:cubicBezTo>
                    <a:pt x="31750" y="1166964"/>
                    <a:pt x="35560" y="1170774"/>
                    <a:pt x="44450" y="1170774"/>
                  </a:cubicBezTo>
                  <a:cubicBezTo>
                    <a:pt x="69220" y="1170774"/>
                    <a:pt x="106775" y="1172044"/>
                    <a:pt x="141648" y="1172044"/>
                  </a:cubicBezTo>
                  <a:cubicBezTo>
                    <a:pt x="192616" y="1172044"/>
                    <a:pt x="246266" y="1169504"/>
                    <a:pt x="297234" y="1172044"/>
                  </a:cubicBezTo>
                  <a:cubicBezTo>
                    <a:pt x="380392" y="1175854"/>
                    <a:pt x="463550" y="1178394"/>
                    <a:pt x="546708" y="1177124"/>
                  </a:cubicBezTo>
                  <a:cubicBezTo>
                    <a:pt x="600359" y="1175854"/>
                    <a:pt x="651327" y="1178394"/>
                    <a:pt x="704977" y="1178394"/>
                  </a:cubicBezTo>
                  <a:cubicBezTo>
                    <a:pt x="782770" y="1178394"/>
                    <a:pt x="860563" y="1177124"/>
                    <a:pt x="938356" y="1178394"/>
                  </a:cubicBezTo>
                  <a:cubicBezTo>
                    <a:pt x="1053705" y="1179664"/>
                    <a:pt x="2319854" y="1169504"/>
                    <a:pt x="2437885" y="1172044"/>
                  </a:cubicBezTo>
                  <a:cubicBezTo>
                    <a:pt x="2488853" y="1173314"/>
                    <a:pt x="2539820" y="1174584"/>
                    <a:pt x="2588106" y="1174584"/>
                  </a:cubicBezTo>
                  <a:cubicBezTo>
                    <a:pt x="2676629" y="1177124"/>
                    <a:pt x="2762470" y="1173314"/>
                    <a:pt x="2850993" y="1177124"/>
                  </a:cubicBezTo>
                  <a:cubicBezTo>
                    <a:pt x="2923421" y="1179664"/>
                    <a:pt x="2995849" y="1179664"/>
                    <a:pt x="3068277" y="1182204"/>
                  </a:cubicBezTo>
                  <a:cubicBezTo>
                    <a:pt x="3175578" y="1186014"/>
                    <a:pt x="3282878" y="1188554"/>
                    <a:pt x="3390179" y="1189824"/>
                  </a:cubicBezTo>
                  <a:cubicBezTo>
                    <a:pt x="3430417" y="1189824"/>
                    <a:pt x="3451149" y="1188554"/>
                    <a:pt x="3471469" y="1188554"/>
                  </a:cubicBezTo>
                  <a:close/>
                </a:path>
              </a:pathLst>
            </a:custGeom>
            <a:solidFill>
              <a:srgbClr val="FFD37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0" name="TextBox 20">
            <a:extLst>
              <a:ext uri="{FF2B5EF4-FFF2-40B4-BE49-F238E27FC236}">
                <a16:creationId xmlns:a16="http://schemas.microsoft.com/office/drawing/2014/main" xmlns="" id="{98C53BD6-9B72-5ABC-8663-1812A5BA945B}"/>
              </a:ext>
            </a:extLst>
          </p:cNvPr>
          <p:cNvSpPr txBox="1"/>
          <p:nvPr/>
        </p:nvSpPr>
        <p:spPr>
          <a:xfrm>
            <a:off x="2743195" y="2190640"/>
            <a:ext cx="12789998" cy="590571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6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Hoạt động </a:t>
            </a:r>
            <a:r>
              <a:rPr kumimoji="0" lang="en-US" sz="66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vi-VN" sz="66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66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a:p>
            <a:pPr lvl="0" algn="ctr">
              <a:lnSpc>
                <a:spcPct val="150000"/>
              </a:lnSpc>
            </a:pPr>
            <a:r>
              <a:rPr lang="vi-VN" sz="6600" b="1">
                <a:solidFill>
                  <a:srgbClr val="C00000"/>
                </a:solidFill>
                <a:ea typeface="Calibri" panose="020F0502020204030204" pitchFamily="34" charset="0"/>
                <a:cs typeface="Arial" panose="020B0604020202020204" pitchFamily="34" charset="0"/>
              </a:rPr>
              <a:t>Lập kế hoạch khảo sát thực trạng cảnh quan thiên nhiên ở địa phương</a:t>
            </a:r>
            <a:endParaRPr kumimoji="0" lang="vi-VN" sz="66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9" name="Freeform 9"/>
          <p:cNvSpPr/>
          <p:nvPr/>
        </p:nvSpPr>
        <p:spPr>
          <a:xfrm>
            <a:off x="15849600" y="0"/>
            <a:ext cx="2249611" cy="2021838"/>
          </a:xfrm>
          <a:custGeom>
            <a:avLst/>
            <a:gdLst/>
            <a:ahLst/>
            <a:cxnLst/>
            <a:rect l="l" t="t" r="r" b="b"/>
            <a:pathLst>
              <a:path w="2249611" h="2021838">
                <a:moveTo>
                  <a:pt x="0" y="0"/>
                </a:moveTo>
                <a:lnTo>
                  <a:pt x="2249611" y="0"/>
                </a:lnTo>
                <a:lnTo>
                  <a:pt x="2249611" y="2021838"/>
                </a:lnTo>
                <a:lnTo>
                  <a:pt x="0" y="202183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7392751">
            <a:off x="315786" y="337417"/>
            <a:ext cx="1539641" cy="1614302"/>
          </a:xfrm>
          <a:custGeom>
            <a:avLst/>
            <a:gdLst/>
            <a:ahLst/>
            <a:cxnLst/>
            <a:rect l="l" t="t" r="r" b="b"/>
            <a:pathLst>
              <a:path w="1539641" h="1614302">
                <a:moveTo>
                  <a:pt x="0" y="0"/>
                </a:moveTo>
                <a:lnTo>
                  <a:pt x="1539640" y="0"/>
                </a:lnTo>
                <a:lnTo>
                  <a:pt x="1539640" y="1614302"/>
                </a:lnTo>
                <a:lnTo>
                  <a:pt x="0" y="161430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000848" flipH="1">
            <a:off x="18200" y="7231191"/>
            <a:ext cx="2134809" cy="2903729"/>
          </a:xfrm>
          <a:custGeom>
            <a:avLst/>
            <a:gdLst/>
            <a:ahLst/>
            <a:cxnLst/>
            <a:rect l="l" t="t" r="r" b="b"/>
            <a:pathLst>
              <a:path w="2134809" h="2903729">
                <a:moveTo>
                  <a:pt x="2134808" y="0"/>
                </a:moveTo>
                <a:lnTo>
                  <a:pt x="0" y="0"/>
                </a:lnTo>
                <a:lnTo>
                  <a:pt x="0" y="2903729"/>
                </a:lnTo>
                <a:lnTo>
                  <a:pt x="2134808" y="2903729"/>
                </a:lnTo>
                <a:lnTo>
                  <a:pt x="2134808"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953349" flipH="1">
            <a:off x="16830117" y="8344144"/>
            <a:ext cx="1377150" cy="1788507"/>
          </a:xfrm>
          <a:custGeom>
            <a:avLst/>
            <a:gdLst/>
            <a:ahLst/>
            <a:cxnLst/>
            <a:rect l="l" t="t" r="r" b="b"/>
            <a:pathLst>
              <a:path w="1377150" h="1788507">
                <a:moveTo>
                  <a:pt x="1377150" y="0"/>
                </a:moveTo>
                <a:lnTo>
                  <a:pt x="0" y="0"/>
                </a:lnTo>
                <a:lnTo>
                  <a:pt x="0" y="1788506"/>
                </a:lnTo>
                <a:lnTo>
                  <a:pt x="1377150" y="1788506"/>
                </a:lnTo>
                <a:lnTo>
                  <a:pt x="137715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02683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6ED"/>
        </a:solidFill>
        <a:effectLst/>
      </p:bgPr>
    </p:bg>
    <p:spTree>
      <p:nvGrpSpPr>
        <p:cNvPr id="1" name=""/>
        <p:cNvGrpSpPr/>
        <p:nvPr/>
      </p:nvGrpSpPr>
      <p:grpSpPr>
        <a:xfrm>
          <a:off x="0" y="0"/>
          <a:ext cx="0" cy="0"/>
          <a:chOff x="0" y="0"/>
          <a:chExt cx="0" cy="0"/>
        </a:xfrm>
      </p:grpSpPr>
      <p:sp>
        <p:nvSpPr>
          <p:cNvPr id="6" name="Freeform 6"/>
          <p:cNvSpPr/>
          <p:nvPr/>
        </p:nvSpPr>
        <p:spPr>
          <a:xfrm>
            <a:off x="-228600" y="0"/>
            <a:ext cx="1371600" cy="1638301"/>
          </a:xfrm>
          <a:custGeom>
            <a:avLst/>
            <a:gdLst/>
            <a:ahLst/>
            <a:cxnLst/>
            <a:rect l="l" t="t" r="r" b="b"/>
            <a:pathLst>
              <a:path w="1600978" h="2079192">
                <a:moveTo>
                  <a:pt x="0" y="0"/>
                </a:moveTo>
                <a:lnTo>
                  <a:pt x="1600978" y="0"/>
                </a:lnTo>
                <a:lnTo>
                  <a:pt x="1600978" y="2079192"/>
                </a:lnTo>
                <a:lnTo>
                  <a:pt x="0" y="207919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8"/>
          <p:cNvSpPr/>
          <p:nvPr/>
        </p:nvSpPr>
        <p:spPr>
          <a:xfrm>
            <a:off x="241592" y="9193542"/>
            <a:ext cx="901408" cy="1074852"/>
          </a:xfrm>
          <a:custGeom>
            <a:avLst/>
            <a:gdLst/>
            <a:ahLst/>
            <a:cxnLst/>
            <a:rect l="l" t="t" r="r" b="b"/>
            <a:pathLst>
              <a:path w="1712661" h="1795713">
                <a:moveTo>
                  <a:pt x="0" y="0"/>
                </a:moveTo>
                <a:lnTo>
                  <a:pt x="1712661" y="0"/>
                </a:lnTo>
                <a:lnTo>
                  <a:pt x="1712661" y="1795713"/>
                </a:lnTo>
                <a:lnTo>
                  <a:pt x="0" y="179571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Freeform 9"/>
          <p:cNvSpPr/>
          <p:nvPr/>
        </p:nvSpPr>
        <p:spPr>
          <a:xfrm rot="353681">
            <a:off x="17082139" y="156770"/>
            <a:ext cx="901140" cy="1439061"/>
          </a:xfrm>
          <a:custGeom>
            <a:avLst/>
            <a:gdLst/>
            <a:ahLst/>
            <a:cxnLst/>
            <a:rect l="l" t="t" r="r" b="b"/>
            <a:pathLst>
              <a:path w="1406321" h="2356538">
                <a:moveTo>
                  <a:pt x="0" y="0"/>
                </a:moveTo>
                <a:lnTo>
                  <a:pt x="1406321" y="0"/>
                </a:lnTo>
                <a:lnTo>
                  <a:pt x="1406321" y="2356538"/>
                </a:lnTo>
                <a:lnTo>
                  <a:pt x="0" y="235653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grpSp>
        <p:nvGrpSpPr>
          <p:cNvPr id="5" name="Group 4">
            <a:extLst>
              <a:ext uri="{FF2B5EF4-FFF2-40B4-BE49-F238E27FC236}">
                <a16:creationId xmlns:a16="http://schemas.microsoft.com/office/drawing/2014/main" xmlns="" id="{CA569EE6-AB43-64D8-9B7B-3BB68F319051}"/>
              </a:ext>
            </a:extLst>
          </p:cNvPr>
          <p:cNvGrpSpPr/>
          <p:nvPr/>
        </p:nvGrpSpPr>
        <p:grpSpPr>
          <a:xfrm>
            <a:off x="7712388" y="933125"/>
            <a:ext cx="9848615" cy="8229370"/>
            <a:chOff x="7753587" y="1699178"/>
            <a:chExt cx="9848615" cy="8229370"/>
          </a:xfrm>
        </p:grpSpPr>
        <p:grpSp>
          <p:nvGrpSpPr>
            <p:cNvPr id="7" name="Group 6">
              <a:extLst>
                <a:ext uri="{FF2B5EF4-FFF2-40B4-BE49-F238E27FC236}">
                  <a16:creationId xmlns:a16="http://schemas.microsoft.com/office/drawing/2014/main" xmlns="" id="{C56D2E54-B29A-6D56-F52E-B4F20756CF05}"/>
                </a:ext>
              </a:extLst>
            </p:cNvPr>
            <p:cNvGrpSpPr/>
            <p:nvPr/>
          </p:nvGrpSpPr>
          <p:grpSpPr>
            <a:xfrm>
              <a:off x="7753587" y="1699178"/>
              <a:ext cx="9848615" cy="8229370"/>
              <a:chOff x="0" y="-47625"/>
              <a:chExt cx="2528007" cy="2260360"/>
            </a:xfrm>
          </p:grpSpPr>
          <p:sp>
            <p:nvSpPr>
              <p:cNvPr id="11" name="Freeform 7">
                <a:extLst>
                  <a:ext uri="{FF2B5EF4-FFF2-40B4-BE49-F238E27FC236}">
                    <a16:creationId xmlns:a16="http://schemas.microsoft.com/office/drawing/2014/main" xmlns="" id="{15E685A2-41F4-DAC0-F328-CA0B37699910}"/>
                  </a:ext>
                </a:extLst>
              </p:cNvPr>
              <p:cNvSpPr/>
              <p:nvPr/>
            </p:nvSpPr>
            <p:spPr>
              <a:xfrm>
                <a:off x="0" y="204506"/>
                <a:ext cx="2528007" cy="2008229"/>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2" name="TextBox 8">
                <a:extLst>
                  <a:ext uri="{FF2B5EF4-FFF2-40B4-BE49-F238E27FC236}">
                    <a16:creationId xmlns:a16="http://schemas.microsoft.com/office/drawing/2014/main" xmlns="" id="{C7CF7706-B93F-B982-FEA2-DE39256100C9}"/>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pic>
          <p:nvPicPr>
            <p:cNvPr id="10" name="Picture 9">
              <a:extLst>
                <a:ext uri="{FF2B5EF4-FFF2-40B4-BE49-F238E27FC236}">
                  <a16:creationId xmlns:a16="http://schemas.microsoft.com/office/drawing/2014/main" xmlns="" id="{0DF7AC69-0E74-0303-7D62-EE1C6F44A61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008330" y="2197714"/>
              <a:ext cx="3339128" cy="862102"/>
            </a:xfrm>
            <a:prstGeom prst="rect">
              <a:avLst/>
            </a:prstGeom>
          </p:spPr>
        </p:pic>
      </p:grpSp>
      <p:sp>
        <p:nvSpPr>
          <p:cNvPr id="13" name="TextBox 9">
            <a:extLst>
              <a:ext uri="{FF2B5EF4-FFF2-40B4-BE49-F238E27FC236}">
                <a16:creationId xmlns:a16="http://schemas.microsoft.com/office/drawing/2014/main" xmlns="" id="{186119D5-10C2-6A94-4F6A-71805C4B4F49}"/>
              </a:ext>
            </a:extLst>
          </p:cNvPr>
          <p:cNvSpPr txBox="1"/>
          <p:nvPr/>
        </p:nvSpPr>
        <p:spPr>
          <a:xfrm>
            <a:off x="8263070" y="2647395"/>
            <a:ext cx="8517738" cy="5964518"/>
          </a:xfrm>
          <a:prstGeom prst="rect">
            <a:avLst/>
          </a:prstGeom>
        </p:spPr>
        <p:txBody>
          <a:bodyPr wrap="square" lIns="0" tIns="0" rIns="0" bIns="0" rtlCol="0" anchor="t">
            <a:spAutoFit/>
          </a:bodyPr>
          <a:lstStyle/>
          <a:p>
            <a:pPr marL="571500" marR="0" indent="-571500" algn="just">
              <a:lnSpc>
                <a:spcPct val="200000"/>
              </a:lnSpc>
              <a:spcBef>
                <a:spcPts val="0"/>
              </a:spcBef>
              <a:spcAft>
                <a:spcPts val="0"/>
              </a:spcAft>
              <a:buFont typeface="Courier New" panose="02070309020205020404" pitchFamily="49" charset="0"/>
              <a:buChar char="o"/>
            </a:pPr>
            <a:r>
              <a:rPr lang="vi-VN" sz="4000">
                <a:latin typeface="Arial" panose="020B0604020202020204" pitchFamily="34" charset="0"/>
                <a:ea typeface="Calibri" panose="020F0502020204030204" pitchFamily="34" charset="0"/>
                <a:cs typeface="Arial" panose="020B0604020202020204" pitchFamily="34" charset="0"/>
              </a:rPr>
              <a:t>Các nhóm lựa chọn một cảnh quan thiên nhiên để thực hiện khảo sát. </a:t>
            </a:r>
          </a:p>
          <a:p>
            <a:pPr marL="571500" marR="0" indent="-571500" algn="just">
              <a:lnSpc>
                <a:spcPct val="200000"/>
              </a:lnSpc>
              <a:spcBef>
                <a:spcPts val="0"/>
              </a:spcBef>
              <a:spcAft>
                <a:spcPts val="0"/>
              </a:spcAft>
              <a:buFont typeface="Courier New" panose="02070309020205020404" pitchFamily="49" charset="0"/>
              <a:buChar char="o"/>
            </a:pPr>
            <a:r>
              <a:rPr lang="en-US" sz="4000">
                <a:latin typeface="Arial" panose="020B0604020202020204" pitchFamily="34" charset="0"/>
                <a:ea typeface="Calibri" panose="020F0502020204030204" pitchFamily="34" charset="0"/>
                <a:cs typeface="Arial" panose="020B0604020202020204" pitchFamily="34" charset="0"/>
              </a:rPr>
              <a:t>Sau đó, </a:t>
            </a:r>
            <a:r>
              <a:rPr lang="vi-VN" sz="4000">
                <a:latin typeface="Arial" panose="020B0604020202020204" pitchFamily="34" charset="0"/>
                <a:ea typeface="Calibri" panose="020F0502020204030204" pitchFamily="34" charset="0"/>
                <a:cs typeface="Arial" panose="020B0604020202020204" pitchFamily="34" charset="0"/>
              </a:rPr>
              <a:t>thảo luận </a:t>
            </a:r>
            <a:r>
              <a:rPr lang="en-US" sz="4000">
                <a:latin typeface="Arial" panose="020B0604020202020204" pitchFamily="34" charset="0"/>
                <a:ea typeface="Calibri" panose="020F0502020204030204" pitchFamily="34" charset="0"/>
                <a:cs typeface="Arial" panose="020B0604020202020204" pitchFamily="34" charset="0"/>
              </a:rPr>
              <a:t>với nhau </a:t>
            </a:r>
            <a:r>
              <a:rPr lang="vi-VN" sz="4000">
                <a:latin typeface="Arial" panose="020B0604020202020204" pitchFamily="34" charset="0"/>
                <a:ea typeface="Calibri" panose="020F0502020204030204" pitchFamily="34" charset="0"/>
                <a:cs typeface="Arial" panose="020B0604020202020204" pitchFamily="34" charset="0"/>
              </a:rPr>
              <a:t>để xây dựng các tiêu chí khảo sát, </a:t>
            </a:r>
            <a:r>
              <a:rPr lang="en-US" sz="4000" b="1" i="1">
                <a:latin typeface="Arial" panose="020B0604020202020204" pitchFamily="34" charset="0"/>
                <a:ea typeface="Calibri" panose="020F0502020204030204" pitchFamily="34" charset="0"/>
                <a:cs typeface="Arial" panose="020B0604020202020204" pitchFamily="34" charset="0"/>
              </a:rPr>
              <a:t>P</a:t>
            </a:r>
            <a:r>
              <a:rPr lang="vi-VN" sz="4000" b="1" i="1">
                <a:latin typeface="Arial" panose="020B0604020202020204" pitchFamily="34" charset="0"/>
                <a:ea typeface="Calibri" panose="020F0502020204030204" pitchFamily="34" charset="0"/>
                <a:cs typeface="Arial" panose="020B0604020202020204" pitchFamily="34" charset="0"/>
              </a:rPr>
              <a:t>hiếu khảo sát</a:t>
            </a:r>
            <a:r>
              <a:rPr lang="vi-VN" sz="4000">
                <a:latin typeface="Arial" panose="020B0604020202020204" pitchFamily="34" charset="0"/>
                <a:ea typeface="Calibri" panose="020F0502020204030204" pitchFamily="34" charset="0"/>
                <a:cs typeface="Arial" panose="020B0604020202020204" pitchFamily="34" charset="0"/>
              </a:rPr>
              <a:t> theo</a:t>
            </a:r>
            <a:r>
              <a:rPr lang="en-US" sz="4000">
                <a:latin typeface="Arial" panose="020B0604020202020204" pitchFamily="34" charset="0"/>
                <a:ea typeface="Calibri" panose="020F0502020204030204" pitchFamily="34" charset="0"/>
                <a:cs typeface="Arial" panose="020B0604020202020204" pitchFamily="34" charset="0"/>
              </a:rPr>
              <a:t> </a:t>
            </a:r>
            <a:r>
              <a:rPr lang="vi-VN" sz="4000">
                <a:latin typeface="Arial" panose="020B0604020202020204" pitchFamily="34" charset="0"/>
                <a:ea typeface="Calibri" panose="020F0502020204030204" pitchFamily="34" charset="0"/>
                <a:cs typeface="Arial" panose="020B0604020202020204" pitchFamily="34" charset="0"/>
              </a:rPr>
              <a:t>gợi ý </a:t>
            </a:r>
            <a:r>
              <a:rPr lang="en-US" sz="4000" i="1">
                <a:latin typeface="Arial" panose="020B0604020202020204" pitchFamily="34" charset="0"/>
                <a:ea typeface="Calibri" panose="020F0502020204030204" pitchFamily="34" charset="0"/>
                <a:cs typeface="Arial" panose="020B0604020202020204" pitchFamily="34" charset="0"/>
              </a:rPr>
              <a:t>(</a:t>
            </a:r>
            <a:r>
              <a:rPr lang="vi-VN" sz="4000" i="1">
                <a:latin typeface="Arial" panose="020B0604020202020204" pitchFamily="34" charset="0"/>
                <a:ea typeface="Calibri" panose="020F0502020204030204" pitchFamily="34" charset="0"/>
                <a:cs typeface="Arial" panose="020B0604020202020204" pitchFamily="34" charset="0"/>
              </a:rPr>
              <a:t>SGK </a:t>
            </a:r>
            <a:r>
              <a:rPr lang="en-US" sz="4000" i="1">
                <a:latin typeface="Arial" panose="020B0604020202020204" pitchFamily="34" charset="0"/>
                <a:ea typeface="Calibri" panose="020F0502020204030204" pitchFamily="34" charset="0"/>
                <a:cs typeface="Arial" panose="020B0604020202020204" pitchFamily="34" charset="0"/>
              </a:rPr>
              <a:t>– tr.76).</a:t>
            </a:r>
            <a:endParaRPr lang="vi-VN" sz="4000">
              <a:latin typeface="Arial" panose="020B0604020202020204" pitchFamily="34" charset="0"/>
              <a:ea typeface="Calibri" panose="020F050202020403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xmlns="" id="{51D2B600-C726-DAF6-831A-C9B9305C5CB2}"/>
              </a:ext>
            </a:extLst>
          </p:cNvPr>
          <p:cNvGrpSpPr/>
          <p:nvPr/>
        </p:nvGrpSpPr>
        <p:grpSpPr>
          <a:xfrm>
            <a:off x="757177" y="1851067"/>
            <a:ext cx="6324600" cy="7311428"/>
            <a:chOff x="757177" y="1851067"/>
            <a:chExt cx="6324600" cy="7311428"/>
          </a:xfrm>
        </p:grpSpPr>
        <p:grpSp>
          <p:nvGrpSpPr>
            <p:cNvPr id="15" name="Group 14">
              <a:extLst>
                <a:ext uri="{FF2B5EF4-FFF2-40B4-BE49-F238E27FC236}">
                  <a16:creationId xmlns:a16="http://schemas.microsoft.com/office/drawing/2014/main" xmlns="" id="{D716A506-EAD8-5300-44E7-CEE9926DC92C}"/>
                </a:ext>
              </a:extLst>
            </p:cNvPr>
            <p:cNvGrpSpPr/>
            <p:nvPr/>
          </p:nvGrpSpPr>
          <p:grpSpPr>
            <a:xfrm>
              <a:off x="757177" y="1851067"/>
              <a:ext cx="6324600" cy="7311428"/>
              <a:chOff x="849062" y="2176952"/>
              <a:chExt cx="6324600" cy="7311428"/>
            </a:xfrm>
          </p:grpSpPr>
          <p:sp>
            <p:nvSpPr>
              <p:cNvPr id="17" name="Freeform 7">
                <a:extLst>
                  <a:ext uri="{FF2B5EF4-FFF2-40B4-BE49-F238E27FC236}">
                    <a16:creationId xmlns:a16="http://schemas.microsoft.com/office/drawing/2014/main" xmlns="" id="{6759198F-CE31-5630-481B-2783BD16B1DE}"/>
                  </a:ext>
                </a:extLst>
              </p:cNvPr>
              <p:cNvSpPr/>
              <p:nvPr/>
            </p:nvSpPr>
            <p:spPr>
              <a:xfrm>
                <a:off x="849062" y="2176952"/>
                <a:ext cx="6324600" cy="7311428"/>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5">
                  <a:lumMod val="60000"/>
                  <a:lumOff val="40000"/>
                </a:schemeClr>
              </a:solidFill>
            </p:spPr>
            <p:txBody>
              <a:bodyPr/>
              <a:lstStyle/>
              <a:p>
                <a:endParaRPr lang="en-US">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xmlns="" id="{D81CB8EE-327A-DD6C-6537-2805167E25E0}"/>
                  </a:ext>
                </a:extLst>
              </p:cNvPr>
              <p:cNvGrpSpPr/>
              <p:nvPr/>
            </p:nvGrpSpPr>
            <p:grpSpPr>
              <a:xfrm>
                <a:off x="1112837" y="2619648"/>
                <a:ext cx="5836069" cy="1751337"/>
                <a:chOff x="1426698" y="2816726"/>
                <a:chExt cx="5836069" cy="1751337"/>
              </a:xfrm>
            </p:grpSpPr>
            <p:sp>
              <p:nvSpPr>
                <p:cNvPr id="19" name="Freeform 10">
                  <a:extLst>
                    <a:ext uri="{FF2B5EF4-FFF2-40B4-BE49-F238E27FC236}">
                      <a16:creationId xmlns:a16="http://schemas.microsoft.com/office/drawing/2014/main" xmlns="" id="{8AB2F325-BC7C-D006-2B0C-2D8C3A5480DB}"/>
                    </a:ext>
                  </a:extLst>
                </p:cNvPr>
                <p:cNvSpPr/>
                <p:nvPr/>
              </p:nvSpPr>
              <p:spPr>
                <a:xfrm>
                  <a:off x="1426698" y="2816726"/>
                  <a:ext cx="5826740" cy="1751337"/>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xmlns="" id="{B5E3369F-AFF4-96A6-F099-C135613AACA3}"/>
                    </a:ext>
                  </a:extLst>
                </p:cNvPr>
                <p:cNvSpPr txBox="1"/>
                <p:nvPr/>
              </p:nvSpPr>
              <p:spPr>
                <a:xfrm>
                  <a:off x="1436027" y="3276895"/>
                  <a:ext cx="5826740" cy="830997"/>
                </a:xfrm>
                <a:prstGeom prst="rect">
                  <a:avLst/>
                </a:prstGeom>
                <a:noFill/>
              </p:spPr>
              <p:txBody>
                <a:bodyPr wrap="square" rtlCol="0">
                  <a:spAutoFit/>
                </a:bodyPr>
                <a:lstStyle/>
                <a:p>
                  <a:pPr algn="ctr"/>
                  <a:r>
                    <a:rPr lang="en-US" sz="4800" b="1">
                      <a:solidFill>
                        <a:schemeClr val="tx2">
                          <a:lumMod val="50000"/>
                        </a:schemeClr>
                      </a:solidFill>
                      <a:latin typeface="Arial" panose="020B0604020202020204" pitchFamily="34" charset="0"/>
                      <a:cs typeface="Arial" panose="020B0604020202020204" pitchFamily="34" charset="0"/>
                    </a:rPr>
                    <a:t>Hoạt động nhóm</a:t>
                  </a:r>
                  <a:endParaRPr lang="en-US" sz="4800" b="1" dirty="0">
                    <a:solidFill>
                      <a:schemeClr val="tx2">
                        <a:lumMod val="50000"/>
                      </a:schemeClr>
                    </a:solidFill>
                    <a:latin typeface="Arial" panose="020B0604020202020204" pitchFamily="34" charset="0"/>
                    <a:cs typeface="Arial" panose="020B0604020202020204" pitchFamily="34" charset="0"/>
                  </a:endParaRPr>
                </a:p>
              </p:txBody>
            </p:sp>
          </p:grpSp>
        </p:grpSp>
        <p:pic>
          <p:nvPicPr>
            <p:cNvPr id="16" name="Picture 11">
              <a:extLst>
                <a:ext uri="{FF2B5EF4-FFF2-40B4-BE49-F238E27FC236}">
                  <a16:creationId xmlns:a16="http://schemas.microsoft.com/office/drawing/2014/main" xmlns="" id="{55275107-F280-616E-0CB5-6FCB8FBBBAA9}"/>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24000" y="4500697"/>
              <a:ext cx="4777462" cy="4245969"/>
            </a:xfrm>
            <a:prstGeom prst="rect">
              <a:avLst/>
            </a:prstGeom>
          </p:spPr>
        </p:pic>
      </p:grpSp>
    </p:spTree>
    <p:extLst>
      <p:ext uri="{BB962C8B-B14F-4D97-AF65-F5344CB8AC3E}">
        <p14:creationId xmlns:p14="http://schemas.microsoft.com/office/powerpoint/2010/main" val="25457778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500"/>
                                        <p:tgtEl>
                                          <p:spTgt spid="13">
                                            <p:txEl>
                                              <p:pRg st="0" end="0"/>
                                            </p:txEl>
                                          </p:spTgt>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Effect transition="in" filter="wipe(left)">
                                      <p:cBhvr>
                                        <p:cTn id="19"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6ED"/>
        </a:soli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xmlns="" id="{B91229D7-51B2-49E5-AA52-0559B079CDF4}"/>
              </a:ext>
            </a:extLst>
          </p:cNvPr>
          <p:cNvPicPr>
            <a:picLocks noChangeAspect="1"/>
          </p:cNvPicPr>
          <p:nvPr/>
        </p:nvPicPr>
        <p:blipFill>
          <a:blip r:embed="rId3"/>
          <a:stretch>
            <a:fillRect/>
          </a:stretch>
        </p:blipFill>
        <p:spPr>
          <a:xfrm>
            <a:off x="2431142" y="571500"/>
            <a:ext cx="13425715" cy="9525000"/>
          </a:xfrm>
          <a:prstGeom prst="rect">
            <a:avLst/>
          </a:prstGeom>
        </p:spPr>
      </p:pic>
    </p:spTree>
    <p:extLst>
      <p:ext uri="{BB962C8B-B14F-4D97-AF65-F5344CB8AC3E}">
        <p14:creationId xmlns:p14="http://schemas.microsoft.com/office/powerpoint/2010/main" val="1445521360"/>
      </p:ext>
    </p:extLst>
  </p:cSld>
  <p:clrMapOvr>
    <a:masterClrMapping/>
  </p:clrMapOvr>
  <p:transition spd="med">
    <p:wip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6ED"/>
        </a:solidFill>
        <a:effectLst/>
      </p:bgPr>
    </p:bg>
    <p:spTree>
      <p:nvGrpSpPr>
        <p:cNvPr id="1" name=""/>
        <p:cNvGrpSpPr/>
        <p:nvPr/>
      </p:nvGrpSpPr>
      <p:grpSpPr>
        <a:xfrm>
          <a:off x="0" y="0"/>
          <a:ext cx="0" cy="0"/>
          <a:chOff x="0" y="0"/>
          <a:chExt cx="0" cy="0"/>
        </a:xfrm>
      </p:grpSpPr>
      <p:sp>
        <p:nvSpPr>
          <p:cNvPr id="13" name="Freeform 13"/>
          <p:cNvSpPr/>
          <p:nvPr/>
        </p:nvSpPr>
        <p:spPr>
          <a:xfrm rot="-1000848" flipH="1">
            <a:off x="16510893" y="-8372"/>
            <a:ext cx="1318032" cy="1685334"/>
          </a:xfrm>
          <a:custGeom>
            <a:avLst/>
            <a:gdLst/>
            <a:ahLst/>
            <a:cxnLst/>
            <a:rect l="l" t="t" r="r" b="b"/>
            <a:pathLst>
              <a:path w="2134809" h="2903729">
                <a:moveTo>
                  <a:pt x="2134808" y="0"/>
                </a:moveTo>
                <a:lnTo>
                  <a:pt x="0" y="0"/>
                </a:lnTo>
                <a:lnTo>
                  <a:pt x="0" y="2903729"/>
                </a:lnTo>
                <a:lnTo>
                  <a:pt x="2134808" y="2903729"/>
                </a:lnTo>
                <a:lnTo>
                  <a:pt x="2134808"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4" name="Freeform 14"/>
          <p:cNvSpPr/>
          <p:nvPr/>
        </p:nvSpPr>
        <p:spPr>
          <a:xfrm rot="-1583062">
            <a:off x="171906" y="85865"/>
            <a:ext cx="1134465" cy="1642775"/>
          </a:xfrm>
          <a:custGeom>
            <a:avLst/>
            <a:gdLst/>
            <a:ahLst/>
            <a:cxnLst/>
            <a:rect l="l" t="t" r="r" b="b"/>
            <a:pathLst>
              <a:path w="1406321" h="2356538">
                <a:moveTo>
                  <a:pt x="0" y="0"/>
                </a:moveTo>
                <a:lnTo>
                  <a:pt x="1406321" y="0"/>
                </a:lnTo>
                <a:lnTo>
                  <a:pt x="1406321" y="2356538"/>
                </a:lnTo>
                <a:lnTo>
                  <a:pt x="0" y="23565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8" name="Rounded Rectangular Callout 13">
            <a:extLst>
              <a:ext uri="{FF2B5EF4-FFF2-40B4-BE49-F238E27FC236}">
                <a16:creationId xmlns:a16="http://schemas.microsoft.com/office/drawing/2014/main" xmlns="" id="{4FC6ACB4-D95B-E7BD-2062-0A83F8A5D7B2}"/>
              </a:ext>
            </a:extLst>
          </p:cNvPr>
          <p:cNvSpPr/>
          <p:nvPr/>
        </p:nvSpPr>
        <p:spPr>
          <a:xfrm>
            <a:off x="1023257" y="1855332"/>
            <a:ext cx="5937206" cy="2373768"/>
          </a:xfrm>
          <a:prstGeom prst="wedgeRoundRectCallout">
            <a:avLst>
              <a:gd name="adj1" fmla="val -5475"/>
              <a:gd name="adj2" fmla="val 117775"/>
              <a:gd name="adj3" fmla="val 16667"/>
            </a:avLst>
          </a:prstGeom>
          <a:solidFill>
            <a:schemeClr val="bg1"/>
          </a:solidFill>
          <a:ln w="38100">
            <a:solidFill>
              <a:schemeClr val="accent6">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800" b="1">
                <a:solidFill>
                  <a:srgbClr val="C00000"/>
                </a:solidFill>
                <a:latin typeface="Arial" panose="020B0604020202020204" pitchFamily="34" charset="0"/>
                <a:cs typeface="Arial" panose="020B0604020202020204" pitchFamily="34" charset="0"/>
              </a:rPr>
              <a:t>LƯU Ý</a:t>
            </a:r>
            <a:endParaRPr lang="en-US" sz="5800" b="1" dirty="0">
              <a:solidFill>
                <a:srgbClr val="C00000"/>
              </a:solidFill>
              <a:latin typeface="Arial" panose="020B0604020202020204" pitchFamily="34" charset="0"/>
              <a:cs typeface="Arial" panose="020B0604020202020204" pitchFamily="34" charset="0"/>
            </a:endParaRPr>
          </a:p>
        </p:txBody>
      </p:sp>
      <p:pic>
        <p:nvPicPr>
          <p:cNvPr id="9" name="Picture 4">
            <a:extLst>
              <a:ext uri="{FF2B5EF4-FFF2-40B4-BE49-F238E27FC236}">
                <a16:creationId xmlns:a16="http://schemas.microsoft.com/office/drawing/2014/main" xmlns="" id="{15FAA50A-06A7-3DA7-5ACE-832D96D2C6D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V="1">
            <a:off x="6861842" y="9134103"/>
            <a:ext cx="1593684" cy="569742"/>
          </a:xfrm>
          <a:prstGeom prst="rect">
            <a:avLst/>
          </a:prstGeom>
        </p:spPr>
      </p:pic>
      <p:grpSp>
        <p:nvGrpSpPr>
          <p:cNvPr id="10" name="Group 9">
            <a:extLst>
              <a:ext uri="{FF2B5EF4-FFF2-40B4-BE49-F238E27FC236}">
                <a16:creationId xmlns:a16="http://schemas.microsoft.com/office/drawing/2014/main" xmlns="" id="{CCC52A3F-B823-BE94-39D4-6F7605831373}"/>
              </a:ext>
            </a:extLst>
          </p:cNvPr>
          <p:cNvGrpSpPr/>
          <p:nvPr/>
        </p:nvGrpSpPr>
        <p:grpSpPr>
          <a:xfrm>
            <a:off x="8489131" y="686434"/>
            <a:ext cx="8775612" cy="8354810"/>
            <a:chOff x="8305800" y="959823"/>
            <a:chExt cx="9372600" cy="7688878"/>
          </a:xfrm>
        </p:grpSpPr>
        <p:grpSp>
          <p:nvGrpSpPr>
            <p:cNvPr id="11" name="Group 10">
              <a:extLst>
                <a:ext uri="{FF2B5EF4-FFF2-40B4-BE49-F238E27FC236}">
                  <a16:creationId xmlns:a16="http://schemas.microsoft.com/office/drawing/2014/main" xmlns="" id="{7E8014EE-D1ED-1220-6D24-F44D5BC0BE09}"/>
                </a:ext>
              </a:extLst>
            </p:cNvPr>
            <p:cNvGrpSpPr/>
            <p:nvPr/>
          </p:nvGrpSpPr>
          <p:grpSpPr>
            <a:xfrm>
              <a:off x="8305800" y="2035551"/>
              <a:ext cx="9372600" cy="6613150"/>
              <a:chOff x="702894" y="3376974"/>
              <a:chExt cx="16350489" cy="5252191"/>
            </a:xfrm>
          </p:grpSpPr>
          <p:sp>
            <p:nvSpPr>
              <p:cNvPr id="15" name="Rectangle: Rounded Corners 14">
                <a:extLst>
                  <a:ext uri="{FF2B5EF4-FFF2-40B4-BE49-F238E27FC236}">
                    <a16:creationId xmlns:a16="http://schemas.microsoft.com/office/drawing/2014/main" xmlns="" id="{7C63C82B-6221-9090-47F6-F60007156F48}"/>
                  </a:ext>
                </a:extLst>
              </p:cNvPr>
              <p:cNvSpPr/>
              <p:nvPr/>
            </p:nvSpPr>
            <p:spPr>
              <a:xfrm>
                <a:off x="702894" y="3376974"/>
                <a:ext cx="16350489" cy="5252191"/>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xmlns="" id="{3E800FF2-CC3F-3F66-0010-82F365D10BE0}"/>
                  </a:ext>
                </a:extLst>
              </p:cNvPr>
              <p:cNvSpPr/>
              <p:nvPr/>
            </p:nvSpPr>
            <p:spPr>
              <a:xfrm>
                <a:off x="1668101" y="3930922"/>
                <a:ext cx="14420074" cy="4249688"/>
              </a:xfrm>
              <a:prstGeom prst="roundRect">
                <a:avLst/>
              </a:prstGeom>
              <a:solidFill>
                <a:schemeClr val="bg1"/>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200000"/>
                  </a:lnSpc>
                </a:pPr>
                <a:r>
                  <a:rPr lang="en-US" sz="4000">
                    <a:solidFill>
                      <a:schemeClr val="tx1"/>
                    </a:solidFill>
                    <a:latin typeface="Arial" panose="020B0604020202020204" pitchFamily="34" charset="0"/>
                    <a:cs typeface="Arial" panose="020B0604020202020204" pitchFamily="34" charset="0"/>
                  </a:rPr>
                  <a:t>Các nhóm trình bày </a:t>
                </a:r>
                <a:r>
                  <a:rPr lang="en-US" sz="4000" b="1" i="1">
                    <a:solidFill>
                      <a:schemeClr val="tx1"/>
                    </a:solidFill>
                    <a:latin typeface="Arial" panose="020B0604020202020204" pitchFamily="34" charset="0"/>
                    <a:cs typeface="Arial" panose="020B0604020202020204" pitchFamily="34" charset="0"/>
                  </a:rPr>
                  <a:t>Phiếu khảo sát</a:t>
                </a:r>
                <a:r>
                  <a:rPr lang="en-US" sz="4000">
                    <a:solidFill>
                      <a:schemeClr val="tx1"/>
                    </a:solidFill>
                    <a:latin typeface="Arial" panose="020B0604020202020204" pitchFamily="34" charset="0"/>
                    <a:cs typeface="Arial" panose="020B0604020202020204" pitchFamily="34" charset="0"/>
                  </a:rPr>
                  <a:t> của nhóm mình sao cho khoa học và phân công nhiệm vụ cho từng thành viên.</a:t>
                </a:r>
                <a:endParaRPr lang="en-US" sz="4000" dirty="0">
                  <a:solidFill>
                    <a:schemeClr val="tx1"/>
                  </a:solidFill>
                  <a:latin typeface="Arial" panose="020B0604020202020204" pitchFamily="34" charset="0"/>
                  <a:cs typeface="Arial" panose="020B0604020202020204" pitchFamily="34" charset="0"/>
                </a:endParaRPr>
              </a:p>
            </p:txBody>
          </p:sp>
        </p:grpSp>
        <p:pic>
          <p:nvPicPr>
            <p:cNvPr id="12" name="Picture 16">
              <a:extLst>
                <a:ext uri="{FF2B5EF4-FFF2-40B4-BE49-F238E27FC236}">
                  <a16:creationId xmlns:a16="http://schemas.microsoft.com/office/drawing/2014/main" xmlns="" id="{608CA57F-7193-D34C-CD52-DD51A2696A68}"/>
                </a:ext>
              </a:extLst>
            </p:cNvPr>
            <p:cNvPicPr>
              <a:picLocks noChangeAspect="1"/>
            </p:cNvPicPr>
            <p:nvPr/>
          </p:nvPicPr>
          <p:blipFill>
            <a:blip r:embed="rId8" cstate="print">
              <a:duotone>
                <a:prstClr val="black"/>
                <a:srgbClr val="D9C3A5">
                  <a:tint val="50000"/>
                  <a:satMod val="180000"/>
                </a:srgbClr>
              </a:duotone>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2288602" y="959823"/>
              <a:ext cx="1406996" cy="1337106"/>
            </a:xfrm>
            <a:prstGeom prst="rect">
              <a:avLst/>
            </a:prstGeom>
          </p:spPr>
        </p:pic>
      </p:grpSp>
      <p:pic>
        <p:nvPicPr>
          <p:cNvPr id="23" name="Picture 22">
            <a:extLst>
              <a:ext uri="{FF2B5EF4-FFF2-40B4-BE49-F238E27FC236}">
                <a16:creationId xmlns:a16="http://schemas.microsoft.com/office/drawing/2014/main" xmlns="" id="{8D8710C5-774C-4932-BDE7-DDEF722E5C24}"/>
              </a:ext>
            </a:extLst>
          </p:cNvPr>
          <p:cNvPicPr>
            <a:picLocks noChangeAspect="1"/>
          </p:cNvPicPr>
          <p:nvPr/>
        </p:nvPicPr>
        <p:blipFill>
          <a:blip r:embed="rId10"/>
          <a:stretch>
            <a:fillRect/>
          </a:stretch>
        </p:blipFill>
        <p:spPr>
          <a:xfrm>
            <a:off x="1612302" y="5900057"/>
            <a:ext cx="4386943" cy="4386943"/>
          </a:xfrm>
          <a:prstGeom prst="rect">
            <a:avLst/>
          </a:prstGeom>
        </p:spPr>
      </p:pic>
    </p:spTree>
    <p:extLst>
      <p:ext uri="{BB962C8B-B14F-4D97-AF65-F5344CB8AC3E}">
        <p14:creationId xmlns:p14="http://schemas.microsoft.com/office/powerpoint/2010/main" val="26487016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6ED"/>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70FDD4E8-41B4-33CD-FA4B-5949FF54E994}"/>
              </a:ext>
            </a:extLst>
          </p:cNvPr>
          <p:cNvGrpSpPr/>
          <p:nvPr/>
        </p:nvGrpSpPr>
        <p:grpSpPr>
          <a:xfrm rot="-348097">
            <a:off x="2947218" y="1740032"/>
            <a:ext cx="12138154" cy="6159331"/>
            <a:chOff x="0" y="0"/>
            <a:chExt cx="3190453" cy="1463594"/>
          </a:xfrm>
        </p:grpSpPr>
        <p:sp>
          <p:nvSpPr>
            <p:cNvPr id="17" name="Freeform 4">
              <a:extLst>
                <a:ext uri="{FF2B5EF4-FFF2-40B4-BE49-F238E27FC236}">
                  <a16:creationId xmlns:a16="http://schemas.microsoft.com/office/drawing/2014/main" xmlns="" id="{A87AB5AD-5B38-63B7-D66F-D1CC36D82BA8}"/>
                </a:ext>
              </a:extLst>
            </p:cNvPr>
            <p:cNvSpPr/>
            <p:nvPr/>
          </p:nvSpPr>
          <p:spPr>
            <a:xfrm>
              <a:off x="0" y="0"/>
              <a:ext cx="3190453" cy="1463594"/>
            </a:xfrm>
            <a:custGeom>
              <a:avLst/>
              <a:gdLst/>
              <a:ahLst/>
              <a:cxnLst/>
              <a:rect l="l" t="t" r="r" b="b"/>
              <a:pathLst>
                <a:path w="3190453" h="1463594">
                  <a:moveTo>
                    <a:pt x="66427" y="0"/>
                  </a:moveTo>
                  <a:lnTo>
                    <a:pt x="3124026" y="0"/>
                  </a:lnTo>
                  <a:cubicBezTo>
                    <a:pt x="3141643" y="0"/>
                    <a:pt x="3158539" y="6999"/>
                    <a:pt x="3170997" y="19456"/>
                  </a:cubicBezTo>
                  <a:cubicBezTo>
                    <a:pt x="3183454" y="31913"/>
                    <a:pt x="3190453" y="48809"/>
                    <a:pt x="3190453" y="66427"/>
                  </a:cubicBezTo>
                  <a:lnTo>
                    <a:pt x="3190453" y="1397167"/>
                  </a:lnTo>
                  <a:cubicBezTo>
                    <a:pt x="3190453" y="1433854"/>
                    <a:pt x="3160712" y="1463594"/>
                    <a:pt x="3124026" y="1463594"/>
                  </a:cubicBezTo>
                  <a:lnTo>
                    <a:pt x="66427" y="1463594"/>
                  </a:lnTo>
                  <a:cubicBezTo>
                    <a:pt x="48809" y="1463594"/>
                    <a:pt x="31913" y="1456596"/>
                    <a:pt x="19456" y="1444138"/>
                  </a:cubicBezTo>
                  <a:cubicBezTo>
                    <a:pt x="6999" y="1431681"/>
                    <a:pt x="0" y="1414785"/>
                    <a:pt x="0" y="1397167"/>
                  </a:cubicBezTo>
                  <a:lnTo>
                    <a:pt x="0" y="66427"/>
                  </a:lnTo>
                  <a:cubicBezTo>
                    <a:pt x="0" y="48809"/>
                    <a:pt x="6999" y="31913"/>
                    <a:pt x="19456" y="19456"/>
                  </a:cubicBezTo>
                  <a:cubicBezTo>
                    <a:pt x="31913" y="6999"/>
                    <a:pt x="48809" y="0"/>
                    <a:pt x="66427" y="0"/>
                  </a:cubicBezTo>
                  <a:close/>
                </a:path>
              </a:pathLst>
            </a:custGeom>
            <a:solidFill>
              <a:schemeClr val="bg1"/>
            </a:solidFill>
            <a:ln w="66675">
              <a:solidFill>
                <a:srgbClr val="000000"/>
              </a:solidFill>
            </a:ln>
          </p:spPr>
          <p:txBody>
            <a:bodyPr/>
            <a:lstStyle/>
            <a:p>
              <a:endParaRPr lang="en-US">
                <a:latin typeface="Arial" panose="020B0604020202020204" pitchFamily="34" charset="0"/>
                <a:cs typeface="Arial" panose="020B0604020202020204" pitchFamily="34" charset="0"/>
              </a:endParaRPr>
            </a:p>
          </p:txBody>
        </p:sp>
        <p:sp>
          <p:nvSpPr>
            <p:cNvPr id="20" name="TextBox 5">
              <a:extLst>
                <a:ext uri="{FF2B5EF4-FFF2-40B4-BE49-F238E27FC236}">
                  <a16:creationId xmlns:a16="http://schemas.microsoft.com/office/drawing/2014/main" xmlns="" id="{95234D06-4875-43FB-C025-6F7B937790AE}"/>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21" name="TextBox 20">
            <a:extLst>
              <a:ext uri="{FF2B5EF4-FFF2-40B4-BE49-F238E27FC236}">
                <a16:creationId xmlns:a16="http://schemas.microsoft.com/office/drawing/2014/main" xmlns="" id="{25032BAB-BB46-0C9C-4568-3C155781877F}"/>
              </a:ext>
            </a:extLst>
          </p:cNvPr>
          <p:cNvSpPr txBox="1"/>
          <p:nvPr/>
        </p:nvSpPr>
        <p:spPr>
          <a:xfrm>
            <a:off x="4520156" y="2871844"/>
            <a:ext cx="8893679" cy="4029501"/>
          </a:xfrm>
          <a:prstGeom prst="rect">
            <a:avLst/>
          </a:prstGeom>
          <a:noFill/>
        </p:spPr>
        <p:txBody>
          <a:bodyPr wrap="square">
            <a:spAutoFit/>
          </a:bodyPr>
          <a:lstStyle/>
          <a:p>
            <a:pPr algn="just">
              <a:lnSpc>
                <a:spcPct val="150000"/>
              </a:lnSpc>
            </a:pPr>
            <a:r>
              <a:rPr lang="en-US" sz="4400">
                <a:latin typeface="Arial" panose="020B0604020202020204" pitchFamily="34" charset="0"/>
                <a:ea typeface="Calibri" panose="020F0502020204030204" pitchFamily="34" charset="0"/>
                <a:cs typeface="Arial" panose="020B0604020202020204" pitchFamily="34" charset="0"/>
              </a:rPr>
              <a:t>Sau khi hoàn thành xong </a:t>
            </a:r>
            <a:r>
              <a:rPr lang="en-US" sz="4400" b="1" i="1">
                <a:latin typeface="Arial" panose="020B0604020202020204" pitchFamily="34" charset="0"/>
                <a:ea typeface="Calibri" panose="020F0502020204030204" pitchFamily="34" charset="0"/>
                <a:cs typeface="Arial" panose="020B0604020202020204" pitchFamily="34" charset="0"/>
              </a:rPr>
              <a:t>Phiếu khảo sát</a:t>
            </a:r>
            <a:r>
              <a:rPr lang="en-US" sz="4400">
                <a:latin typeface="Arial" panose="020B0604020202020204" pitchFamily="34" charset="0"/>
                <a:ea typeface="Calibri" panose="020F0502020204030204" pitchFamily="34" charset="0"/>
                <a:cs typeface="Arial" panose="020B0604020202020204" pitchFamily="34" charset="0"/>
              </a:rPr>
              <a:t>, các nhóm thống nhất với nhau thời gian khảo sát và chuẩn bị đồ dùng mang theo.</a:t>
            </a:r>
            <a:endParaRPr lang="en-US" sz="4400" dirty="0">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xmlns="" id="{C053BF15-18AA-6423-2CEB-94F7C54E29C4}"/>
              </a:ext>
            </a:extLst>
          </p:cNvPr>
          <p:cNvGrpSpPr/>
          <p:nvPr/>
        </p:nvGrpSpPr>
        <p:grpSpPr>
          <a:xfrm>
            <a:off x="13106399" y="6381189"/>
            <a:ext cx="3665962" cy="2748986"/>
            <a:chOff x="10854539" y="6009664"/>
            <a:chExt cx="4082046" cy="3055652"/>
          </a:xfrm>
        </p:grpSpPr>
        <p:grpSp>
          <p:nvGrpSpPr>
            <p:cNvPr id="23" name="Group 7">
              <a:extLst>
                <a:ext uri="{FF2B5EF4-FFF2-40B4-BE49-F238E27FC236}">
                  <a16:creationId xmlns:a16="http://schemas.microsoft.com/office/drawing/2014/main" xmlns="" id="{BB633370-9F7B-0F0C-EBCD-425CD09E925A}"/>
                </a:ext>
              </a:extLst>
            </p:cNvPr>
            <p:cNvGrpSpPr/>
            <p:nvPr/>
          </p:nvGrpSpPr>
          <p:grpSpPr>
            <a:xfrm rot="317549">
              <a:off x="10854539" y="6009664"/>
              <a:ext cx="4082046" cy="3055652"/>
              <a:chOff x="-31654" y="-22368"/>
              <a:chExt cx="816154" cy="695468"/>
            </a:xfrm>
          </p:grpSpPr>
          <p:sp>
            <p:nvSpPr>
              <p:cNvPr id="25" name="Freeform 8">
                <a:extLst>
                  <a:ext uri="{FF2B5EF4-FFF2-40B4-BE49-F238E27FC236}">
                    <a16:creationId xmlns:a16="http://schemas.microsoft.com/office/drawing/2014/main" xmlns="" id="{E6A207A9-EFE0-34C7-F54F-31727BC0B812}"/>
                  </a:ext>
                </a:extLst>
              </p:cNvPr>
              <p:cNvSpPr/>
              <p:nvPr/>
            </p:nvSpPr>
            <p:spPr>
              <a:xfrm>
                <a:off x="-31654" y="-22368"/>
                <a:ext cx="816154" cy="613210"/>
              </a:xfrm>
              <a:custGeom>
                <a:avLst/>
                <a:gdLst/>
                <a:ahLst/>
                <a:cxnLst/>
                <a:rect l="l" t="t" r="r" b="b"/>
                <a:pathLst>
                  <a:path w="756200" h="571328">
                    <a:moveTo>
                      <a:pt x="408098" y="13191"/>
                    </a:moveTo>
                    <a:lnTo>
                      <a:pt x="408098" y="13191"/>
                    </a:lnTo>
                    <a:cubicBezTo>
                      <a:pt x="425821" y="32513"/>
                      <a:pt x="454263" y="37625"/>
                      <a:pt x="477605" y="25684"/>
                    </a:cubicBezTo>
                    <a:lnTo>
                      <a:pt x="489470" y="19614"/>
                    </a:lnTo>
                    <a:cubicBezTo>
                      <a:pt x="498447" y="15022"/>
                      <a:pt x="508990" y="14615"/>
                      <a:pt x="518295" y="18502"/>
                    </a:cubicBezTo>
                    <a:cubicBezTo>
                      <a:pt x="527599" y="22388"/>
                      <a:pt x="534720" y="30175"/>
                      <a:pt x="537762" y="39788"/>
                    </a:cubicBezTo>
                    <a:lnTo>
                      <a:pt x="537762" y="39788"/>
                    </a:lnTo>
                    <a:cubicBezTo>
                      <a:pt x="544762" y="61906"/>
                      <a:pt x="567044" y="75433"/>
                      <a:pt x="589896" y="71439"/>
                    </a:cubicBezTo>
                    <a:lnTo>
                      <a:pt x="613675" y="67283"/>
                    </a:lnTo>
                    <a:cubicBezTo>
                      <a:pt x="622650" y="65715"/>
                      <a:pt x="631824" y="68635"/>
                      <a:pt x="638240" y="75103"/>
                    </a:cubicBezTo>
                    <a:cubicBezTo>
                      <a:pt x="644657" y="81571"/>
                      <a:pt x="647503" y="90769"/>
                      <a:pt x="645863" y="99730"/>
                    </a:cubicBezTo>
                    <a:lnTo>
                      <a:pt x="645863" y="99730"/>
                    </a:lnTo>
                    <a:cubicBezTo>
                      <a:pt x="644005" y="109882"/>
                      <a:pt x="646460" y="120348"/>
                      <a:pt x="652639" y="128613"/>
                    </a:cubicBezTo>
                    <a:cubicBezTo>
                      <a:pt x="658818" y="136879"/>
                      <a:pt x="668162" y="142196"/>
                      <a:pt x="678424" y="143287"/>
                    </a:cubicBezTo>
                    <a:lnTo>
                      <a:pt x="700523" y="145635"/>
                    </a:lnTo>
                    <a:cubicBezTo>
                      <a:pt x="709339" y="146572"/>
                      <a:pt x="716978" y="152156"/>
                      <a:pt x="720547" y="160271"/>
                    </a:cubicBezTo>
                    <a:cubicBezTo>
                      <a:pt x="724116" y="168386"/>
                      <a:pt x="723068" y="177790"/>
                      <a:pt x="717800" y="184920"/>
                    </a:cubicBezTo>
                    <a:lnTo>
                      <a:pt x="717800" y="184920"/>
                    </a:lnTo>
                    <a:cubicBezTo>
                      <a:pt x="711615" y="193293"/>
                      <a:pt x="709616" y="204042"/>
                      <a:pt x="712377" y="214078"/>
                    </a:cubicBezTo>
                    <a:cubicBezTo>
                      <a:pt x="715138" y="224115"/>
                      <a:pt x="722354" y="232328"/>
                      <a:pt x="731952" y="236359"/>
                    </a:cubicBezTo>
                    <a:lnTo>
                      <a:pt x="740300" y="239865"/>
                    </a:lnTo>
                    <a:cubicBezTo>
                      <a:pt x="748860" y="243459"/>
                      <a:pt x="754702" y="251524"/>
                      <a:pt x="755451" y="260777"/>
                    </a:cubicBezTo>
                    <a:cubicBezTo>
                      <a:pt x="756200" y="270030"/>
                      <a:pt x="751730" y="278929"/>
                      <a:pt x="743860" y="283853"/>
                    </a:cubicBezTo>
                    <a:lnTo>
                      <a:pt x="741820" y="285130"/>
                    </a:lnTo>
                    <a:cubicBezTo>
                      <a:pt x="732669" y="290855"/>
                      <a:pt x="726728" y="300538"/>
                      <a:pt x="725770" y="311290"/>
                    </a:cubicBezTo>
                    <a:cubicBezTo>
                      <a:pt x="724811" y="322042"/>
                      <a:pt x="728946" y="332623"/>
                      <a:pt x="736940" y="339876"/>
                    </a:cubicBezTo>
                    <a:lnTo>
                      <a:pt x="736940" y="339876"/>
                    </a:lnTo>
                    <a:cubicBezTo>
                      <a:pt x="743606" y="345924"/>
                      <a:pt x="746406" y="355147"/>
                      <a:pt x="744228" y="363880"/>
                    </a:cubicBezTo>
                    <a:cubicBezTo>
                      <a:pt x="742050" y="372612"/>
                      <a:pt x="735246" y="379440"/>
                      <a:pt x="726522" y="381649"/>
                    </a:cubicBezTo>
                    <a:lnTo>
                      <a:pt x="710330" y="385749"/>
                    </a:lnTo>
                    <a:cubicBezTo>
                      <a:pt x="700400" y="388264"/>
                      <a:pt x="692086" y="395030"/>
                      <a:pt x="687607" y="404241"/>
                    </a:cubicBezTo>
                    <a:cubicBezTo>
                      <a:pt x="683127" y="413452"/>
                      <a:pt x="682939" y="424170"/>
                      <a:pt x="687093" y="433533"/>
                    </a:cubicBezTo>
                    <a:lnTo>
                      <a:pt x="687093" y="433533"/>
                    </a:lnTo>
                    <a:cubicBezTo>
                      <a:pt x="690700" y="441665"/>
                      <a:pt x="689872" y="451080"/>
                      <a:pt x="684899" y="458457"/>
                    </a:cubicBezTo>
                    <a:cubicBezTo>
                      <a:pt x="679926" y="465833"/>
                      <a:pt x="671509" y="470133"/>
                      <a:pt x="662618" y="469838"/>
                    </a:cubicBezTo>
                    <a:lnTo>
                      <a:pt x="637784" y="469016"/>
                    </a:lnTo>
                    <a:cubicBezTo>
                      <a:pt x="615653" y="468284"/>
                      <a:pt x="596939" y="485257"/>
                      <a:pt x="595514" y="507355"/>
                    </a:cubicBezTo>
                    <a:lnTo>
                      <a:pt x="595514" y="507355"/>
                    </a:lnTo>
                    <a:cubicBezTo>
                      <a:pt x="594902" y="516850"/>
                      <a:pt x="589929" y="525527"/>
                      <a:pt x="582044" y="530853"/>
                    </a:cubicBezTo>
                    <a:cubicBezTo>
                      <a:pt x="574160" y="536179"/>
                      <a:pt x="564254" y="537555"/>
                      <a:pt x="555217" y="534579"/>
                    </a:cubicBezTo>
                    <a:lnTo>
                      <a:pt x="536097" y="528281"/>
                    </a:lnTo>
                    <a:cubicBezTo>
                      <a:pt x="512711" y="520579"/>
                      <a:pt x="487115" y="530186"/>
                      <a:pt x="474573" y="551375"/>
                    </a:cubicBezTo>
                    <a:lnTo>
                      <a:pt x="474573" y="551375"/>
                    </a:lnTo>
                    <a:cubicBezTo>
                      <a:pt x="469098" y="560625"/>
                      <a:pt x="459949" y="567112"/>
                      <a:pt x="449409" y="569220"/>
                    </a:cubicBezTo>
                    <a:cubicBezTo>
                      <a:pt x="438869" y="571328"/>
                      <a:pt x="427929" y="568857"/>
                      <a:pt x="419318" y="562424"/>
                    </a:cubicBezTo>
                    <a:lnTo>
                      <a:pt x="415598" y="559646"/>
                    </a:lnTo>
                    <a:cubicBezTo>
                      <a:pt x="393359" y="543033"/>
                      <a:pt x="362841" y="543033"/>
                      <a:pt x="340602" y="559646"/>
                    </a:cubicBezTo>
                    <a:lnTo>
                      <a:pt x="336883" y="562424"/>
                    </a:lnTo>
                    <a:cubicBezTo>
                      <a:pt x="328271" y="568857"/>
                      <a:pt x="317331" y="571328"/>
                      <a:pt x="306791" y="569220"/>
                    </a:cubicBezTo>
                    <a:cubicBezTo>
                      <a:pt x="296251" y="567112"/>
                      <a:pt x="287102" y="560625"/>
                      <a:pt x="281627" y="551375"/>
                    </a:cubicBezTo>
                    <a:lnTo>
                      <a:pt x="281627" y="551375"/>
                    </a:lnTo>
                    <a:cubicBezTo>
                      <a:pt x="269085" y="530186"/>
                      <a:pt x="243489" y="520579"/>
                      <a:pt x="220103" y="528281"/>
                    </a:cubicBezTo>
                    <a:lnTo>
                      <a:pt x="200983" y="534579"/>
                    </a:lnTo>
                    <a:cubicBezTo>
                      <a:pt x="191946" y="537555"/>
                      <a:pt x="182040" y="536179"/>
                      <a:pt x="174156" y="530853"/>
                    </a:cubicBezTo>
                    <a:cubicBezTo>
                      <a:pt x="166271" y="525527"/>
                      <a:pt x="161298" y="516850"/>
                      <a:pt x="160686" y="507355"/>
                    </a:cubicBezTo>
                    <a:lnTo>
                      <a:pt x="160686" y="507355"/>
                    </a:lnTo>
                    <a:cubicBezTo>
                      <a:pt x="159261" y="485257"/>
                      <a:pt x="140547" y="468284"/>
                      <a:pt x="118416" y="469016"/>
                    </a:cubicBezTo>
                    <a:lnTo>
                      <a:pt x="93583" y="469838"/>
                    </a:lnTo>
                    <a:cubicBezTo>
                      <a:pt x="84691" y="470133"/>
                      <a:pt x="76274" y="465833"/>
                      <a:pt x="71301" y="458457"/>
                    </a:cubicBezTo>
                    <a:cubicBezTo>
                      <a:pt x="66329" y="451080"/>
                      <a:pt x="65500" y="441665"/>
                      <a:pt x="69107" y="433533"/>
                    </a:cubicBezTo>
                    <a:lnTo>
                      <a:pt x="69107" y="433533"/>
                    </a:lnTo>
                    <a:cubicBezTo>
                      <a:pt x="73261" y="424170"/>
                      <a:pt x="73072" y="413452"/>
                      <a:pt x="68593" y="404241"/>
                    </a:cubicBezTo>
                    <a:cubicBezTo>
                      <a:pt x="64114" y="395030"/>
                      <a:pt x="55799" y="388264"/>
                      <a:pt x="45870" y="385749"/>
                    </a:cubicBezTo>
                    <a:lnTo>
                      <a:pt x="29679" y="381649"/>
                    </a:lnTo>
                    <a:cubicBezTo>
                      <a:pt x="20954" y="379440"/>
                      <a:pt x="14150" y="372612"/>
                      <a:pt x="11972" y="363880"/>
                    </a:cubicBezTo>
                    <a:cubicBezTo>
                      <a:pt x="9794" y="355147"/>
                      <a:pt x="12594" y="345924"/>
                      <a:pt x="19260" y="339876"/>
                    </a:cubicBezTo>
                    <a:lnTo>
                      <a:pt x="19260" y="339876"/>
                    </a:lnTo>
                    <a:cubicBezTo>
                      <a:pt x="27254" y="332623"/>
                      <a:pt x="31389" y="322042"/>
                      <a:pt x="30430" y="311290"/>
                    </a:cubicBezTo>
                    <a:cubicBezTo>
                      <a:pt x="29472" y="300538"/>
                      <a:pt x="23531" y="290855"/>
                      <a:pt x="14380" y="285130"/>
                    </a:cubicBezTo>
                    <a:lnTo>
                      <a:pt x="12340" y="283853"/>
                    </a:lnTo>
                    <a:cubicBezTo>
                      <a:pt x="4470" y="278929"/>
                      <a:pt x="0" y="270030"/>
                      <a:pt x="749" y="260777"/>
                    </a:cubicBezTo>
                    <a:cubicBezTo>
                      <a:pt x="1497" y="251524"/>
                      <a:pt x="7340" y="243459"/>
                      <a:pt x="15900" y="239865"/>
                    </a:cubicBezTo>
                    <a:lnTo>
                      <a:pt x="24248" y="236359"/>
                    </a:lnTo>
                    <a:cubicBezTo>
                      <a:pt x="33846" y="232329"/>
                      <a:pt x="41062" y="224115"/>
                      <a:pt x="43823" y="214078"/>
                    </a:cubicBezTo>
                    <a:cubicBezTo>
                      <a:pt x="46584" y="204042"/>
                      <a:pt x="44585" y="193293"/>
                      <a:pt x="38399" y="184920"/>
                    </a:cubicBezTo>
                    <a:lnTo>
                      <a:pt x="38399" y="184920"/>
                    </a:lnTo>
                    <a:cubicBezTo>
                      <a:pt x="33132" y="177790"/>
                      <a:pt x="32084" y="168386"/>
                      <a:pt x="35653" y="160271"/>
                    </a:cubicBezTo>
                    <a:cubicBezTo>
                      <a:pt x="39221" y="152156"/>
                      <a:pt x="46861" y="146572"/>
                      <a:pt x="55676" y="145635"/>
                    </a:cubicBezTo>
                    <a:lnTo>
                      <a:pt x="77776" y="143287"/>
                    </a:lnTo>
                    <a:cubicBezTo>
                      <a:pt x="88038" y="142196"/>
                      <a:pt x="97382" y="136879"/>
                      <a:pt x="103561" y="128613"/>
                    </a:cubicBezTo>
                    <a:cubicBezTo>
                      <a:pt x="109740" y="120348"/>
                      <a:pt x="112195" y="109882"/>
                      <a:pt x="110337" y="99730"/>
                    </a:cubicBezTo>
                    <a:lnTo>
                      <a:pt x="110337" y="99730"/>
                    </a:lnTo>
                    <a:cubicBezTo>
                      <a:pt x="108697" y="90769"/>
                      <a:pt x="111543" y="81571"/>
                      <a:pt x="117960" y="75103"/>
                    </a:cubicBezTo>
                    <a:cubicBezTo>
                      <a:pt x="124376" y="68635"/>
                      <a:pt x="133550" y="65715"/>
                      <a:pt x="142525" y="67283"/>
                    </a:cubicBezTo>
                    <a:lnTo>
                      <a:pt x="166304" y="71439"/>
                    </a:lnTo>
                    <a:cubicBezTo>
                      <a:pt x="189156" y="75433"/>
                      <a:pt x="211438" y="61906"/>
                      <a:pt x="218438" y="39788"/>
                    </a:cubicBezTo>
                    <a:lnTo>
                      <a:pt x="218438" y="39788"/>
                    </a:lnTo>
                    <a:cubicBezTo>
                      <a:pt x="221480" y="30175"/>
                      <a:pt x="228601" y="22388"/>
                      <a:pt x="237905" y="18502"/>
                    </a:cubicBezTo>
                    <a:cubicBezTo>
                      <a:pt x="247210" y="14615"/>
                      <a:pt x="257753" y="15022"/>
                      <a:pt x="266730" y="19614"/>
                    </a:cubicBezTo>
                    <a:lnTo>
                      <a:pt x="278595" y="25684"/>
                    </a:lnTo>
                    <a:cubicBezTo>
                      <a:pt x="301937" y="37625"/>
                      <a:pt x="330379" y="32513"/>
                      <a:pt x="348102" y="13191"/>
                    </a:cubicBezTo>
                    <a:lnTo>
                      <a:pt x="348102" y="13191"/>
                    </a:lnTo>
                    <a:cubicBezTo>
                      <a:pt x="355812" y="4785"/>
                      <a:pt x="366694" y="0"/>
                      <a:pt x="378100" y="0"/>
                    </a:cubicBezTo>
                    <a:cubicBezTo>
                      <a:pt x="389506" y="0"/>
                      <a:pt x="400388" y="4785"/>
                      <a:pt x="408098" y="13191"/>
                    </a:cubicBezTo>
                    <a:close/>
                  </a:path>
                </a:pathLst>
              </a:custGeom>
              <a:solidFill>
                <a:schemeClr val="accent2">
                  <a:lumMod val="75000"/>
                </a:schemeClr>
              </a:solidFill>
              <a:ln w="57150">
                <a:solidFill>
                  <a:srgbClr val="000000"/>
                </a:solidFill>
              </a:ln>
            </p:spPr>
            <p:txBody>
              <a:bodyPr/>
              <a:lstStyle/>
              <a:p>
                <a:endParaRPr lang="en-US">
                  <a:latin typeface="Arial" panose="020B0604020202020204" pitchFamily="34" charset="0"/>
                  <a:cs typeface="Arial" panose="020B0604020202020204" pitchFamily="34" charset="0"/>
                </a:endParaRPr>
              </a:p>
            </p:txBody>
          </p:sp>
          <p:sp>
            <p:nvSpPr>
              <p:cNvPr id="26" name="TextBox 9">
                <a:extLst>
                  <a:ext uri="{FF2B5EF4-FFF2-40B4-BE49-F238E27FC236}">
                    <a16:creationId xmlns:a16="http://schemas.microsoft.com/office/drawing/2014/main" xmlns="" id="{79A96BA5-EB6F-0D2D-1E3D-F1A40DB4DDDB}"/>
                  </a:ext>
                </a:extLst>
              </p:cNvPr>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24" name="TextBox 23">
              <a:extLst>
                <a:ext uri="{FF2B5EF4-FFF2-40B4-BE49-F238E27FC236}">
                  <a16:creationId xmlns:a16="http://schemas.microsoft.com/office/drawing/2014/main" xmlns="" id="{0309BADD-74BE-9C71-1CCA-4AE940243C96}"/>
                </a:ext>
              </a:extLst>
            </p:cNvPr>
            <p:cNvSpPr txBox="1"/>
            <p:nvPr/>
          </p:nvSpPr>
          <p:spPr>
            <a:xfrm>
              <a:off x="11112020" y="6926666"/>
              <a:ext cx="3600419" cy="923700"/>
            </a:xfrm>
            <a:prstGeom prst="rect">
              <a:avLst/>
            </a:prstGeom>
            <a:noFill/>
          </p:spPr>
          <p:txBody>
            <a:bodyPr wrap="square">
              <a:spAutoFit/>
            </a:bodyPr>
            <a:lstStyle/>
            <a:p>
              <a:pPr algn="ctr"/>
              <a:r>
                <a:rPr lang="en-US" sz="4800" b="1">
                  <a:solidFill>
                    <a:schemeClr val="bg1"/>
                  </a:solidFill>
                  <a:latin typeface="Arial" panose="020B0604020202020204" pitchFamily="34" charset="0"/>
                  <a:ea typeface="Calibri" panose="020F0502020204030204" pitchFamily="34" charset="0"/>
                  <a:cs typeface="Arial" panose="020B0604020202020204" pitchFamily="34" charset="0"/>
                </a:rPr>
                <a:t>Yêu cầu</a:t>
              </a:r>
              <a:endParaRPr lang="en-US" sz="4800" dirty="0">
                <a:solidFill>
                  <a:schemeClr val="bg1"/>
                </a:solidFill>
                <a:latin typeface="Arial" panose="020B0604020202020204" pitchFamily="34" charset="0"/>
                <a:cs typeface="Arial" panose="020B0604020202020204" pitchFamily="34" charset="0"/>
              </a:endParaRPr>
            </a:p>
          </p:txBody>
        </p:sp>
      </p:grpSp>
      <p:pic>
        <p:nvPicPr>
          <p:cNvPr id="34" name="Picture 14">
            <a:extLst>
              <a:ext uri="{FF2B5EF4-FFF2-40B4-BE49-F238E27FC236}">
                <a16:creationId xmlns:a16="http://schemas.microsoft.com/office/drawing/2014/main" xmlns="" id="{E70DD6DC-0385-3135-3344-0C6A19C0DE8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52019" y="6100421"/>
            <a:ext cx="3988138" cy="4343516"/>
          </a:xfrm>
          <a:prstGeom prst="rect">
            <a:avLst/>
          </a:prstGeom>
        </p:spPr>
      </p:pic>
      <p:sp>
        <p:nvSpPr>
          <p:cNvPr id="19" name="Freeform 19"/>
          <p:cNvSpPr/>
          <p:nvPr/>
        </p:nvSpPr>
        <p:spPr>
          <a:xfrm rot="1802362">
            <a:off x="17056408" y="8550710"/>
            <a:ext cx="1252187" cy="1808349"/>
          </a:xfrm>
          <a:custGeom>
            <a:avLst/>
            <a:gdLst/>
            <a:ahLst/>
            <a:cxnLst/>
            <a:rect l="l" t="t" r="r" b="b"/>
            <a:pathLst>
              <a:path w="1671573" h="2801014">
                <a:moveTo>
                  <a:pt x="0" y="0"/>
                </a:moveTo>
                <a:lnTo>
                  <a:pt x="1671573" y="0"/>
                </a:lnTo>
                <a:lnTo>
                  <a:pt x="1671573" y="2801014"/>
                </a:lnTo>
                <a:lnTo>
                  <a:pt x="0" y="280101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8" name="Freeform 18"/>
          <p:cNvSpPr/>
          <p:nvPr/>
        </p:nvSpPr>
        <p:spPr>
          <a:xfrm rot="114808" flipH="1">
            <a:off x="1335754" y="1170065"/>
            <a:ext cx="1697948" cy="2154306"/>
          </a:xfrm>
          <a:custGeom>
            <a:avLst/>
            <a:gdLst/>
            <a:ahLst/>
            <a:cxnLst/>
            <a:rect l="l" t="t" r="r" b="b"/>
            <a:pathLst>
              <a:path w="2079730" h="2700948">
                <a:moveTo>
                  <a:pt x="2079730" y="0"/>
                </a:moveTo>
                <a:lnTo>
                  <a:pt x="0" y="0"/>
                </a:lnTo>
                <a:lnTo>
                  <a:pt x="0" y="2700948"/>
                </a:lnTo>
                <a:lnTo>
                  <a:pt x="2079730" y="2700948"/>
                </a:lnTo>
                <a:lnTo>
                  <a:pt x="207973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5" name="Freeform 9">
            <a:extLst>
              <a:ext uri="{FF2B5EF4-FFF2-40B4-BE49-F238E27FC236}">
                <a16:creationId xmlns:a16="http://schemas.microsoft.com/office/drawing/2014/main" xmlns="" id="{5FBE995B-E496-F928-DAC4-D1ED370C4FDF}"/>
              </a:ext>
            </a:extLst>
          </p:cNvPr>
          <p:cNvSpPr/>
          <p:nvPr/>
        </p:nvSpPr>
        <p:spPr>
          <a:xfrm>
            <a:off x="13645051" y="225380"/>
            <a:ext cx="2249611" cy="2021838"/>
          </a:xfrm>
          <a:custGeom>
            <a:avLst/>
            <a:gdLst/>
            <a:ahLst/>
            <a:cxnLst/>
            <a:rect l="l" t="t" r="r" b="b"/>
            <a:pathLst>
              <a:path w="2249611" h="2021838">
                <a:moveTo>
                  <a:pt x="0" y="0"/>
                </a:moveTo>
                <a:lnTo>
                  <a:pt x="2249611" y="0"/>
                </a:lnTo>
                <a:lnTo>
                  <a:pt x="2249611" y="2021838"/>
                </a:lnTo>
                <a:lnTo>
                  <a:pt x="0" y="202183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91558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6ED"/>
        </a:solidFill>
        <a:effectLst/>
      </p:bgPr>
    </p:bg>
    <p:spTree>
      <p:nvGrpSpPr>
        <p:cNvPr id="1" name=""/>
        <p:cNvGrpSpPr/>
        <p:nvPr/>
      </p:nvGrpSpPr>
      <p:grpSpPr>
        <a:xfrm>
          <a:off x="0" y="0"/>
          <a:ext cx="0" cy="0"/>
          <a:chOff x="0" y="0"/>
          <a:chExt cx="0" cy="0"/>
        </a:xfrm>
      </p:grpSpPr>
      <p:sp>
        <p:nvSpPr>
          <p:cNvPr id="13" name="Freeform 13"/>
          <p:cNvSpPr/>
          <p:nvPr/>
        </p:nvSpPr>
        <p:spPr>
          <a:xfrm rot="2194481">
            <a:off x="165634" y="8383730"/>
            <a:ext cx="1403722" cy="747389"/>
          </a:xfrm>
          <a:custGeom>
            <a:avLst/>
            <a:gdLst/>
            <a:ahLst/>
            <a:cxnLst/>
            <a:rect l="l" t="t" r="r" b="b"/>
            <a:pathLst>
              <a:path w="1900378" h="935936">
                <a:moveTo>
                  <a:pt x="0" y="0"/>
                </a:moveTo>
                <a:lnTo>
                  <a:pt x="1900378" y="0"/>
                </a:lnTo>
                <a:lnTo>
                  <a:pt x="1900378" y="935936"/>
                </a:lnTo>
                <a:lnTo>
                  <a:pt x="0" y="93593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2" name="Freeform 12"/>
          <p:cNvSpPr/>
          <p:nvPr/>
        </p:nvSpPr>
        <p:spPr>
          <a:xfrm rot="353681">
            <a:off x="17097976" y="53166"/>
            <a:ext cx="1114263" cy="1532764"/>
          </a:xfrm>
          <a:custGeom>
            <a:avLst/>
            <a:gdLst/>
            <a:ahLst/>
            <a:cxnLst/>
            <a:rect l="l" t="t" r="r" b="b"/>
            <a:pathLst>
              <a:path w="1406321" h="2356538">
                <a:moveTo>
                  <a:pt x="0" y="0"/>
                </a:moveTo>
                <a:lnTo>
                  <a:pt x="1406321" y="0"/>
                </a:lnTo>
                <a:lnTo>
                  <a:pt x="1406321" y="2356538"/>
                </a:lnTo>
                <a:lnTo>
                  <a:pt x="0" y="235653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xmlns="" id="{D1C4A968-5F2B-3D04-8EDD-9613006F660A}"/>
              </a:ext>
            </a:extLst>
          </p:cNvPr>
          <p:cNvSpPr/>
          <p:nvPr/>
        </p:nvSpPr>
        <p:spPr>
          <a:xfrm>
            <a:off x="-39138" y="-1790700"/>
            <a:ext cx="3239538" cy="5408085"/>
          </a:xfrm>
          <a:custGeom>
            <a:avLst/>
            <a:gdLst/>
            <a:ahLst/>
            <a:cxnLst/>
            <a:rect l="l" t="t" r="r" b="b"/>
            <a:pathLst>
              <a:path w="2310727" h="5408085">
                <a:moveTo>
                  <a:pt x="0" y="0"/>
                </a:moveTo>
                <a:lnTo>
                  <a:pt x="2310727" y="0"/>
                </a:lnTo>
                <a:lnTo>
                  <a:pt x="2310727" y="5408086"/>
                </a:lnTo>
                <a:lnTo>
                  <a:pt x="0" y="5408086"/>
                </a:lnTo>
                <a:lnTo>
                  <a:pt x="0" y="0"/>
                </a:lnTo>
                <a:close/>
              </a:path>
            </a:pathLst>
          </a:custGeom>
          <a:solidFill>
            <a:srgbClr val="FFF1C5"/>
          </a:solidFill>
        </p:spPr>
        <p:txBody>
          <a:bodyPr/>
          <a:lstStyle/>
          <a:p>
            <a:endParaRPr lang="en-US"/>
          </a:p>
        </p:txBody>
      </p:sp>
      <p:pic>
        <p:nvPicPr>
          <p:cNvPr id="4" name="Picture 3">
            <a:extLst>
              <a:ext uri="{FF2B5EF4-FFF2-40B4-BE49-F238E27FC236}">
                <a16:creationId xmlns:a16="http://schemas.microsoft.com/office/drawing/2014/main" xmlns="" id="{EB52A4D7-EC1D-F69A-CA21-2900F20C570A}"/>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t="18041"/>
          <a:stretch>
            <a:fillRect/>
          </a:stretch>
        </p:blipFill>
        <p:spPr>
          <a:xfrm>
            <a:off x="4114800" y="-345015"/>
            <a:ext cx="9775128" cy="7393515"/>
          </a:xfrm>
          <a:prstGeom prst="rect">
            <a:avLst/>
          </a:prstGeom>
        </p:spPr>
      </p:pic>
      <p:sp>
        <p:nvSpPr>
          <p:cNvPr id="5" name="TextBox 4">
            <a:extLst>
              <a:ext uri="{FF2B5EF4-FFF2-40B4-BE49-F238E27FC236}">
                <a16:creationId xmlns:a16="http://schemas.microsoft.com/office/drawing/2014/main" xmlns="" id="{A1C640DD-4079-9E2C-AA6B-10BA8457D294}"/>
              </a:ext>
            </a:extLst>
          </p:cNvPr>
          <p:cNvSpPr txBox="1"/>
          <p:nvPr/>
        </p:nvSpPr>
        <p:spPr>
          <a:xfrm>
            <a:off x="5110050" y="1805349"/>
            <a:ext cx="7784627" cy="4594912"/>
          </a:xfrm>
          <a:prstGeom prst="rect">
            <a:avLst/>
          </a:prstGeom>
          <a:noFill/>
        </p:spPr>
        <p:txBody>
          <a:bodyPr wrap="square">
            <a:spAutoFit/>
          </a:bodyPr>
          <a:lstStyle/>
          <a:p>
            <a:pPr marR="0" algn="just">
              <a:lnSpc>
                <a:spcPct val="150000"/>
              </a:lnSpc>
              <a:spcBef>
                <a:spcPts val="0"/>
              </a:spcBef>
              <a:spcAft>
                <a:spcPts val="0"/>
              </a:spcAft>
            </a:pPr>
            <a:r>
              <a:rPr lang="vi-VN" sz="4000">
                <a:ea typeface="Calibri" panose="020F0502020204030204" pitchFamily="34" charset="0"/>
                <a:cs typeface="Arial" panose="020B0604020202020204" pitchFamily="34" charset="0"/>
              </a:rPr>
              <a:t>Việc khảo sát giúp chúng ta quan sát kĩ cảnh quan thiên nhiên và đề xuất được những việc có thể làm để góp phần cùng người lớn chăm sóc cảnh quan.</a:t>
            </a:r>
            <a:endParaRPr lang="vi-VN" sz="4000">
              <a:latin typeface="Arial" panose="020B0604020202020204" pitchFamily="34" charset="0"/>
              <a:ea typeface="Calibri" panose="020F0502020204030204" pitchFamily="34" charset="0"/>
              <a:cs typeface="Arial" panose="020B0604020202020204" pitchFamily="34" charset="0"/>
            </a:endParaRPr>
          </a:p>
        </p:txBody>
      </p:sp>
      <p:sp>
        <p:nvSpPr>
          <p:cNvPr id="6" name="Freeform 3">
            <a:extLst>
              <a:ext uri="{FF2B5EF4-FFF2-40B4-BE49-F238E27FC236}">
                <a16:creationId xmlns:a16="http://schemas.microsoft.com/office/drawing/2014/main" xmlns="" id="{A0462F75-C624-4063-3FD8-CD698B7AACEB}"/>
              </a:ext>
            </a:extLst>
          </p:cNvPr>
          <p:cNvSpPr/>
          <p:nvPr/>
        </p:nvSpPr>
        <p:spPr>
          <a:xfrm>
            <a:off x="0" y="9356335"/>
            <a:ext cx="18288000" cy="884311"/>
          </a:xfrm>
          <a:custGeom>
            <a:avLst/>
            <a:gdLst/>
            <a:ahLst/>
            <a:cxnLst/>
            <a:rect l="l" t="t" r="r" b="b"/>
            <a:pathLst>
              <a:path w="4137329" h="2167467">
                <a:moveTo>
                  <a:pt x="0" y="0"/>
                </a:moveTo>
                <a:lnTo>
                  <a:pt x="4137329" y="0"/>
                </a:lnTo>
                <a:lnTo>
                  <a:pt x="4137329" y="2167467"/>
                </a:lnTo>
                <a:lnTo>
                  <a:pt x="0" y="2167467"/>
                </a:lnTo>
                <a:close/>
              </a:path>
            </a:pathLst>
          </a:custGeom>
          <a:solidFill>
            <a:schemeClr val="accent6">
              <a:lumMod val="60000"/>
              <a:lumOff val="40000"/>
            </a:schemeClr>
          </a:solidFill>
        </p:spPr>
        <p:txBody>
          <a:bodyPr/>
          <a:lstStyle/>
          <a:p>
            <a:endParaRPr lang="en-US"/>
          </a:p>
        </p:txBody>
      </p:sp>
      <p:sp>
        <p:nvSpPr>
          <p:cNvPr id="7" name="TextBox 20">
            <a:extLst>
              <a:ext uri="{FF2B5EF4-FFF2-40B4-BE49-F238E27FC236}">
                <a16:creationId xmlns:a16="http://schemas.microsoft.com/office/drawing/2014/main" xmlns="" id="{510DA063-E13D-EA90-0886-4DC4836953E2}"/>
              </a:ext>
            </a:extLst>
          </p:cNvPr>
          <p:cNvSpPr txBox="1"/>
          <p:nvPr/>
        </p:nvSpPr>
        <p:spPr>
          <a:xfrm>
            <a:off x="81170" y="284660"/>
            <a:ext cx="2945302" cy="2598917"/>
          </a:xfrm>
          <a:prstGeom prst="rect">
            <a:avLst/>
          </a:prstGeom>
        </p:spPr>
        <p:txBody>
          <a:bodyPr wrap="square" lIns="0" tIns="0" rIns="0" bIns="0" rtlCol="0" anchor="t">
            <a:spAutoFit/>
          </a:bodyPr>
          <a:lstStyle/>
          <a:p>
            <a:pPr algn="ctr">
              <a:lnSpc>
                <a:spcPct val="150000"/>
              </a:lnSpc>
            </a:pPr>
            <a:r>
              <a:rPr lang="en-US" sz="6000" b="1">
                <a:solidFill>
                  <a:srgbClr val="C00000"/>
                </a:solidFill>
                <a:latin typeface="Arial" panose="020B0604020202020204" pitchFamily="34" charset="0"/>
                <a:ea typeface="Calibri" panose="020F0502020204030204" pitchFamily="34" charset="0"/>
                <a:cs typeface="Arial" panose="020B0604020202020204" pitchFamily="34" charset="0"/>
              </a:rPr>
              <a:t>KẾT LUẬN</a:t>
            </a:r>
            <a:endParaRPr lang="vi-VN" sz="60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
        <p:nvSpPr>
          <p:cNvPr id="9" name="Freeform 12">
            <a:extLst>
              <a:ext uri="{FF2B5EF4-FFF2-40B4-BE49-F238E27FC236}">
                <a16:creationId xmlns:a16="http://schemas.microsoft.com/office/drawing/2014/main" xmlns="" id="{C5F7C42E-12A5-C73A-35AB-1B9176C5C655}"/>
              </a:ext>
            </a:extLst>
          </p:cNvPr>
          <p:cNvSpPr/>
          <p:nvPr/>
        </p:nvSpPr>
        <p:spPr>
          <a:xfrm>
            <a:off x="11409840" y="6063939"/>
            <a:ext cx="3394488" cy="3411811"/>
          </a:xfrm>
          <a:custGeom>
            <a:avLst/>
            <a:gdLst/>
            <a:ahLst/>
            <a:cxnLst/>
            <a:rect l="l" t="t" r="r" b="b"/>
            <a:pathLst>
              <a:path w="4391044" h="3808232">
                <a:moveTo>
                  <a:pt x="0" y="0"/>
                </a:moveTo>
                <a:lnTo>
                  <a:pt x="4391044" y="0"/>
                </a:lnTo>
                <a:lnTo>
                  <a:pt x="4391044" y="3808232"/>
                </a:lnTo>
                <a:lnTo>
                  <a:pt x="0" y="380823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336974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6ED"/>
        </a:solidFill>
        <a:effectLst/>
      </p:bgPr>
    </p:bg>
    <p:spTree>
      <p:nvGrpSpPr>
        <p:cNvPr id="1" name=""/>
        <p:cNvGrpSpPr/>
        <p:nvPr/>
      </p:nvGrpSpPr>
      <p:grpSpPr>
        <a:xfrm>
          <a:off x="0" y="0"/>
          <a:ext cx="0" cy="0"/>
          <a:chOff x="0" y="0"/>
          <a:chExt cx="0" cy="0"/>
        </a:xfrm>
      </p:grpSpPr>
      <p:sp>
        <p:nvSpPr>
          <p:cNvPr id="12" name="Freeform 12"/>
          <p:cNvSpPr/>
          <p:nvPr/>
        </p:nvSpPr>
        <p:spPr>
          <a:xfrm rot="852974">
            <a:off x="17224566" y="9091861"/>
            <a:ext cx="909628" cy="1100292"/>
          </a:xfrm>
          <a:custGeom>
            <a:avLst/>
            <a:gdLst/>
            <a:ahLst/>
            <a:cxnLst/>
            <a:rect l="l" t="t" r="r" b="b"/>
            <a:pathLst>
              <a:path w="1565927" h="2129947">
                <a:moveTo>
                  <a:pt x="0" y="0"/>
                </a:moveTo>
                <a:lnTo>
                  <a:pt x="1565927" y="0"/>
                </a:lnTo>
                <a:lnTo>
                  <a:pt x="1565927" y="2129947"/>
                </a:lnTo>
                <a:lnTo>
                  <a:pt x="0" y="212994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5" name="Freeform 15"/>
          <p:cNvSpPr/>
          <p:nvPr/>
        </p:nvSpPr>
        <p:spPr>
          <a:xfrm rot="2349342">
            <a:off x="472886" y="71003"/>
            <a:ext cx="1263309" cy="1324571"/>
          </a:xfrm>
          <a:custGeom>
            <a:avLst/>
            <a:gdLst/>
            <a:ahLst/>
            <a:cxnLst/>
            <a:rect l="l" t="t" r="r" b="b"/>
            <a:pathLst>
              <a:path w="1263309" h="1324571">
                <a:moveTo>
                  <a:pt x="0" y="0"/>
                </a:moveTo>
                <a:lnTo>
                  <a:pt x="1263310" y="0"/>
                </a:lnTo>
                <a:lnTo>
                  <a:pt x="1263310" y="1324570"/>
                </a:lnTo>
                <a:lnTo>
                  <a:pt x="0" y="132457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6" name="Freeform 16"/>
          <p:cNvSpPr/>
          <p:nvPr/>
        </p:nvSpPr>
        <p:spPr>
          <a:xfrm rot="1196189" flipH="1">
            <a:off x="17271820" y="-15254"/>
            <a:ext cx="1060430" cy="1377182"/>
          </a:xfrm>
          <a:custGeom>
            <a:avLst/>
            <a:gdLst/>
            <a:ahLst/>
            <a:cxnLst/>
            <a:rect l="l" t="t" r="r" b="b"/>
            <a:pathLst>
              <a:path w="1060430" h="1377182">
                <a:moveTo>
                  <a:pt x="1060430" y="0"/>
                </a:moveTo>
                <a:lnTo>
                  <a:pt x="0" y="0"/>
                </a:lnTo>
                <a:lnTo>
                  <a:pt x="0" y="1377182"/>
                </a:lnTo>
                <a:lnTo>
                  <a:pt x="1060430" y="1377182"/>
                </a:lnTo>
                <a:lnTo>
                  <a:pt x="106043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xmlns="" id="{C12BD02D-14D0-8F40-B3D4-D01BFF5392D4}"/>
              </a:ext>
            </a:extLst>
          </p:cNvPr>
          <p:cNvGrpSpPr/>
          <p:nvPr/>
        </p:nvGrpSpPr>
        <p:grpSpPr>
          <a:xfrm>
            <a:off x="596571" y="1271847"/>
            <a:ext cx="6229033" cy="6473161"/>
            <a:chOff x="594846" y="1891431"/>
            <a:chExt cx="6229033" cy="6473161"/>
          </a:xfrm>
        </p:grpSpPr>
        <p:grpSp>
          <p:nvGrpSpPr>
            <p:cNvPr id="5" name="Group 4">
              <a:extLst>
                <a:ext uri="{FF2B5EF4-FFF2-40B4-BE49-F238E27FC236}">
                  <a16:creationId xmlns:a16="http://schemas.microsoft.com/office/drawing/2014/main" xmlns="" id="{01360468-0163-4DAD-A4DC-1A48DCB201C3}"/>
                </a:ext>
              </a:extLst>
            </p:cNvPr>
            <p:cNvGrpSpPr/>
            <p:nvPr/>
          </p:nvGrpSpPr>
          <p:grpSpPr>
            <a:xfrm>
              <a:off x="594846" y="2135559"/>
              <a:ext cx="6229033" cy="6229033"/>
              <a:chOff x="0" y="0"/>
              <a:chExt cx="812800" cy="812800"/>
            </a:xfrm>
          </p:grpSpPr>
          <p:sp>
            <p:nvSpPr>
              <p:cNvPr id="8" name="Freeform 7">
                <a:extLst>
                  <a:ext uri="{FF2B5EF4-FFF2-40B4-BE49-F238E27FC236}">
                    <a16:creationId xmlns:a16="http://schemas.microsoft.com/office/drawing/2014/main" xmlns="" id="{9F700088-288F-BFC3-DA6F-C01B6F215F62}"/>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E1B76DB5-7E1B-0FD1-229E-B048F967247E}"/>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pic>
          <p:nvPicPr>
            <p:cNvPr id="6" name="Picture 11">
              <a:extLst>
                <a:ext uri="{FF2B5EF4-FFF2-40B4-BE49-F238E27FC236}">
                  <a16:creationId xmlns:a16="http://schemas.microsoft.com/office/drawing/2014/main" xmlns="" id="{C1E248F3-E8B1-621D-28DA-82BCE559C5B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56866">
              <a:off x="1753508" y="1891431"/>
              <a:ext cx="3587522" cy="926233"/>
            </a:xfrm>
            <a:prstGeom prst="rect">
              <a:avLst/>
            </a:prstGeom>
          </p:spPr>
        </p:pic>
        <p:sp>
          <p:nvSpPr>
            <p:cNvPr id="7" name="TextBox 6">
              <a:extLst>
                <a:ext uri="{FF2B5EF4-FFF2-40B4-BE49-F238E27FC236}">
                  <a16:creationId xmlns:a16="http://schemas.microsoft.com/office/drawing/2014/main" xmlns="" id="{F85893BE-0348-4A18-8EA2-6E22AC939DC8}"/>
                </a:ext>
              </a:extLst>
            </p:cNvPr>
            <p:cNvSpPr txBox="1"/>
            <p:nvPr/>
          </p:nvSpPr>
          <p:spPr>
            <a:xfrm>
              <a:off x="1061140" y="3950297"/>
              <a:ext cx="5290901" cy="2691250"/>
            </a:xfrm>
            <a:prstGeom prst="rect">
              <a:avLst/>
            </a:prstGeom>
            <a:noFill/>
          </p:spPr>
          <p:txBody>
            <a:bodyPr wrap="square" rtlCol="0">
              <a:spAutoFit/>
            </a:bodyPr>
            <a:lstStyle/>
            <a:p>
              <a:pPr algn="ctr">
                <a:lnSpc>
                  <a:spcPct val="150000"/>
                </a:lnSpc>
              </a:pPr>
              <a:r>
                <a:rPr lang="en-US" sz="6000" b="1" dirty="0">
                  <a:solidFill>
                    <a:schemeClr val="bg1"/>
                  </a:solidFill>
                  <a:latin typeface="Arial" panose="020B0604020202020204" pitchFamily="34" charset="0"/>
                  <a:ea typeface="Calibri" panose="020F0502020204030204" pitchFamily="34" charset="0"/>
                  <a:cs typeface="Arial" panose="020B0604020202020204" pitchFamily="34" charset="0"/>
                </a:rPr>
                <a:t>HƯỚNG DẪN VỀ NHÀ</a:t>
              </a:r>
            </a:p>
          </p:txBody>
        </p:sp>
      </p:grpSp>
      <p:pic>
        <p:nvPicPr>
          <p:cNvPr id="10" name="Picture 11">
            <a:extLst>
              <a:ext uri="{FF2B5EF4-FFF2-40B4-BE49-F238E27FC236}">
                <a16:creationId xmlns:a16="http://schemas.microsoft.com/office/drawing/2014/main" xmlns="" id="{24575C65-0A78-A2AE-7EA0-40424AABC28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490414" y="6725821"/>
            <a:ext cx="2435802" cy="4943509"/>
          </a:xfrm>
          <a:prstGeom prst="rect">
            <a:avLst/>
          </a:prstGeom>
        </p:spPr>
      </p:pic>
      <p:grpSp>
        <p:nvGrpSpPr>
          <p:cNvPr id="11" name="Group 10">
            <a:extLst>
              <a:ext uri="{FF2B5EF4-FFF2-40B4-BE49-F238E27FC236}">
                <a16:creationId xmlns:a16="http://schemas.microsoft.com/office/drawing/2014/main" xmlns="" id="{C732B753-8967-7409-E8C8-3D5C75A57E15}"/>
              </a:ext>
            </a:extLst>
          </p:cNvPr>
          <p:cNvGrpSpPr/>
          <p:nvPr/>
        </p:nvGrpSpPr>
        <p:grpSpPr>
          <a:xfrm>
            <a:off x="7247773" y="1031064"/>
            <a:ext cx="9669689" cy="3044725"/>
            <a:chOff x="7682169" y="342900"/>
            <a:chExt cx="9669689" cy="3044725"/>
          </a:xfrm>
        </p:grpSpPr>
        <p:sp>
          <p:nvSpPr>
            <p:cNvPr id="14" name="Freeform 3">
              <a:extLst>
                <a:ext uri="{FF2B5EF4-FFF2-40B4-BE49-F238E27FC236}">
                  <a16:creationId xmlns:a16="http://schemas.microsoft.com/office/drawing/2014/main" xmlns="" id="{BA43410A-DAB8-40C5-1085-E0C03E683313}"/>
                </a:ext>
              </a:extLst>
            </p:cNvPr>
            <p:cNvSpPr/>
            <p:nvPr/>
          </p:nvSpPr>
          <p:spPr>
            <a:xfrm>
              <a:off x="8298994" y="589432"/>
              <a:ext cx="9052864" cy="2798193"/>
            </a:xfrm>
            <a:custGeom>
              <a:avLst/>
              <a:gdLst/>
              <a:ahLst/>
              <a:cxnLst/>
              <a:rect l="l" t="t" r="r" b="b"/>
              <a:pathLst>
                <a:path w="1594297" h="588105">
                  <a:moveTo>
                    <a:pt x="73508" y="0"/>
                  </a:moveTo>
                  <a:lnTo>
                    <a:pt x="1520789" y="0"/>
                  </a:lnTo>
                  <a:cubicBezTo>
                    <a:pt x="1540284" y="0"/>
                    <a:pt x="1558981" y="7745"/>
                    <a:pt x="1572767" y="21530"/>
                  </a:cubicBezTo>
                  <a:cubicBezTo>
                    <a:pt x="1586552" y="35315"/>
                    <a:pt x="1594297" y="54013"/>
                    <a:pt x="1594297" y="73508"/>
                  </a:cubicBezTo>
                  <a:lnTo>
                    <a:pt x="1594297" y="514597"/>
                  </a:lnTo>
                  <a:cubicBezTo>
                    <a:pt x="1594297" y="555195"/>
                    <a:pt x="1561386" y="588105"/>
                    <a:pt x="1520789" y="588105"/>
                  </a:cubicBezTo>
                  <a:lnTo>
                    <a:pt x="73508" y="588105"/>
                  </a:lnTo>
                  <a:cubicBezTo>
                    <a:pt x="54013" y="588105"/>
                    <a:pt x="35315" y="580361"/>
                    <a:pt x="21530" y="566575"/>
                  </a:cubicBezTo>
                  <a:cubicBezTo>
                    <a:pt x="7745" y="552790"/>
                    <a:pt x="0" y="534093"/>
                    <a:pt x="0" y="514597"/>
                  </a:cubicBezTo>
                  <a:lnTo>
                    <a:pt x="0" y="73508"/>
                  </a:lnTo>
                  <a:cubicBezTo>
                    <a:pt x="0" y="32911"/>
                    <a:pt x="32911" y="0"/>
                    <a:pt x="73508" y="0"/>
                  </a:cubicBezTo>
                  <a:close/>
                </a:path>
              </a:pathLst>
            </a:custGeom>
            <a:solidFill>
              <a:schemeClr val="accent6">
                <a:lumMod val="20000"/>
                <a:lumOff val="80000"/>
              </a:schemeClr>
            </a:solidFill>
            <a:ln/>
          </p:spPr>
          <p:style>
            <a:lnRef idx="1">
              <a:schemeClr val="accent6"/>
            </a:lnRef>
            <a:fillRef idx="2">
              <a:schemeClr val="accent6"/>
            </a:fillRef>
            <a:effectRef idx="1">
              <a:schemeClr val="accent6"/>
            </a:effectRef>
            <a:fontRef idx="minor">
              <a:schemeClr val="dk1"/>
            </a:fontRef>
          </p:style>
          <p:txBody>
            <a:bodyPr/>
            <a:lstStyle/>
            <a:p>
              <a:endParaRPr lang="en-US">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xmlns="" id="{28E43D3A-9A1D-CB12-B7FC-F08E5682CAE4}"/>
                </a:ext>
              </a:extLst>
            </p:cNvPr>
            <p:cNvSpPr txBox="1"/>
            <p:nvPr/>
          </p:nvSpPr>
          <p:spPr>
            <a:xfrm>
              <a:off x="9120774" y="1068349"/>
              <a:ext cx="7409303" cy="1824923"/>
            </a:xfrm>
            <a:prstGeom prst="rect">
              <a:avLst/>
            </a:prstGeom>
            <a:noFill/>
          </p:spPr>
          <p:txBody>
            <a:bodyPr wrap="square">
              <a:spAutoFit/>
            </a:bodyPr>
            <a:lstStyle/>
            <a:p>
              <a:pPr algn="ctr">
                <a:lnSpc>
                  <a:spcPct val="150000"/>
                </a:lnSpc>
              </a:pPr>
              <a:r>
                <a:rPr lang="en-US" sz="4000" dirty="0" err="1">
                  <a:latin typeface="Arial" panose="020B0604020202020204" pitchFamily="34" charset="0"/>
                  <a:ea typeface="Calibri" panose="020F0502020204030204" pitchFamily="34" charset="0"/>
                  <a:cs typeface="Arial" panose="020B0604020202020204" pitchFamily="34" charset="0"/>
                </a:rPr>
                <a:t>Ôn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lại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kiến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đã</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err="1">
                  <a:latin typeface="Arial" panose="020B0604020202020204" pitchFamily="34" charset="0"/>
                  <a:ea typeface="Calibri" panose="020F0502020204030204" pitchFamily="34" charset="0"/>
                  <a:cs typeface="Arial" panose="020B0604020202020204" pitchFamily="34" charset="0"/>
                </a:rPr>
                <a:t>học</a:t>
              </a:r>
              <a:r>
                <a:rPr lang="en-US" sz="4000">
                  <a:latin typeface="Arial" panose="020B0604020202020204" pitchFamily="34" charset="0"/>
                  <a:ea typeface="Calibri" panose="020F0502020204030204" pitchFamily="34" charset="0"/>
                  <a:cs typeface="Arial" panose="020B0604020202020204" pitchFamily="34" charset="0"/>
                </a:rPr>
                <a:t> ngày hôm nay.</a:t>
              </a:r>
              <a:endParaRPr lang="fr-FR" sz="4000" b="1" i="1"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xmlns="" id="{4BE99E46-CA0E-5E24-1688-4E9CB7EAAD45}"/>
                </a:ext>
              </a:extLst>
            </p:cNvPr>
            <p:cNvGrpSpPr/>
            <p:nvPr/>
          </p:nvGrpSpPr>
          <p:grpSpPr>
            <a:xfrm>
              <a:off x="7682169" y="342900"/>
              <a:ext cx="1504583" cy="1459808"/>
              <a:chOff x="9596389" y="1335906"/>
              <a:chExt cx="1851794" cy="1851794"/>
            </a:xfrm>
          </p:grpSpPr>
          <p:grpSp>
            <p:nvGrpSpPr>
              <p:cNvPr id="22" name="Group 17">
                <a:extLst>
                  <a:ext uri="{FF2B5EF4-FFF2-40B4-BE49-F238E27FC236}">
                    <a16:creationId xmlns:a16="http://schemas.microsoft.com/office/drawing/2014/main" xmlns="" id="{B1903A43-5BDA-1211-1C58-C1B5A4454546}"/>
                  </a:ext>
                </a:extLst>
              </p:cNvPr>
              <p:cNvGrpSpPr/>
              <p:nvPr/>
            </p:nvGrpSpPr>
            <p:grpSpPr>
              <a:xfrm>
                <a:off x="9596389" y="1335906"/>
                <a:ext cx="1851794" cy="1851794"/>
                <a:chOff x="0" y="0"/>
                <a:chExt cx="812800" cy="812800"/>
              </a:xfrm>
            </p:grpSpPr>
            <p:sp>
              <p:nvSpPr>
                <p:cNvPr id="24" name="Freeform 18">
                  <a:extLst>
                    <a:ext uri="{FF2B5EF4-FFF2-40B4-BE49-F238E27FC236}">
                      <a16:creationId xmlns:a16="http://schemas.microsoft.com/office/drawing/2014/main" xmlns="" id="{B5EC5077-878B-DAE3-04F0-9871878A2034}"/>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40E55"/>
                </a:solidFill>
              </p:spPr>
              <p:txBody>
                <a:bodyPr/>
                <a:lstStyle/>
                <a:p>
                  <a:endParaRPr lang="en-US">
                    <a:latin typeface="Arial" panose="020B0604020202020204" pitchFamily="34" charset="0"/>
                    <a:cs typeface="Arial" panose="020B0604020202020204" pitchFamily="34" charset="0"/>
                  </a:endParaRPr>
                </a:p>
              </p:txBody>
            </p:sp>
            <p:sp>
              <p:nvSpPr>
                <p:cNvPr id="25" name="TextBox 19">
                  <a:extLst>
                    <a:ext uri="{FF2B5EF4-FFF2-40B4-BE49-F238E27FC236}">
                      <a16:creationId xmlns:a16="http://schemas.microsoft.com/office/drawing/2014/main" xmlns="" id="{8B2C38FA-3557-B25D-8852-1FFCFF6F94F2}"/>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23" name="Freeform 20">
                <a:extLst>
                  <a:ext uri="{FF2B5EF4-FFF2-40B4-BE49-F238E27FC236}">
                    <a16:creationId xmlns:a16="http://schemas.microsoft.com/office/drawing/2014/main" xmlns="" id="{22D6ECBD-D858-2AE2-37B6-5F1A7627C6DA}"/>
                  </a:ext>
                </a:extLst>
              </p:cNvPr>
              <p:cNvSpPr/>
              <p:nvPr/>
            </p:nvSpPr>
            <p:spPr>
              <a:xfrm>
                <a:off x="10194409" y="1752480"/>
                <a:ext cx="655753" cy="1018646"/>
              </a:xfrm>
              <a:custGeom>
                <a:avLst/>
                <a:gdLst/>
                <a:ahLst/>
                <a:cxnLst/>
                <a:rect l="l" t="t" r="r" b="b"/>
                <a:pathLst>
                  <a:path w="655753" h="1018646">
                    <a:moveTo>
                      <a:pt x="0" y="0"/>
                    </a:moveTo>
                    <a:lnTo>
                      <a:pt x="655753" y="0"/>
                    </a:lnTo>
                    <a:lnTo>
                      <a:pt x="655753" y="1018646"/>
                    </a:lnTo>
                    <a:lnTo>
                      <a:pt x="0" y="101864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grpSp>
      <p:grpSp>
        <p:nvGrpSpPr>
          <p:cNvPr id="26" name="Group 25">
            <a:extLst>
              <a:ext uri="{FF2B5EF4-FFF2-40B4-BE49-F238E27FC236}">
                <a16:creationId xmlns:a16="http://schemas.microsoft.com/office/drawing/2014/main" xmlns="" id="{8902938D-3F96-2CBB-0F06-3137E396ABB6}"/>
              </a:ext>
            </a:extLst>
          </p:cNvPr>
          <p:cNvGrpSpPr/>
          <p:nvPr/>
        </p:nvGrpSpPr>
        <p:grpSpPr>
          <a:xfrm>
            <a:off x="7885503" y="4215628"/>
            <a:ext cx="9769394" cy="4991862"/>
            <a:chOff x="7908141" y="4723637"/>
            <a:chExt cx="9769394" cy="4991862"/>
          </a:xfrm>
        </p:grpSpPr>
        <p:sp>
          <p:nvSpPr>
            <p:cNvPr id="27" name="Freeform 3">
              <a:extLst>
                <a:ext uri="{FF2B5EF4-FFF2-40B4-BE49-F238E27FC236}">
                  <a16:creationId xmlns:a16="http://schemas.microsoft.com/office/drawing/2014/main" xmlns="" id="{EA583AFF-0324-5FAF-1021-373A73CDF9A9}"/>
                </a:ext>
              </a:extLst>
            </p:cNvPr>
            <p:cNvSpPr/>
            <p:nvPr/>
          </p:nvSpPr>
          <p:spPr>
            <a:xfrm>
              <a:off x="7908141" y="5524500"/>
              <a:ext cx="9052864" cy="4190999"/>
            </a:xfrm>
            <a:custGeom>
              <a:avLst/>
              <a:gdLst/>
              <a:ahLst/>
              <a:cxnLst/>
              <a:rect l="l" t="t" r="r" b="b"/>
              <a:pathLst>
                <a:path w="1594297" h="588105">
                  <a:moveTo>
                    <a:pt x="73508" y="0"/>
                  </a:moveTo>
                  <a:lnTo>
                    <a:pt x="1520789" y="0"/>
                  </a:lnTo>
                  <a:cubicBezTo>
                    <a:pt x="1540284" y="0"/>
                    <a:pt x="1558981" y="7745"/>
                    <a:pt x="1572767" y="21530"/>
                  </a:cubicBezTo>
                  <a:cubicBezTo>
                    <a:pt x="1586552" y="35315"/>
                    <a:pt x="1594297" y="54013"/>
                    <a:pt x="1594297" y="73508"/>
                  </a:cubicBezTo>
                  <a:lnTo>
                    <a:pt x="1594297" y="514597"/>
                  </a:lnTo>
                  <a:cubicBezTo>
                    <a:pt x="1594297" y="555195"/>
                    <a:pt x="1561386" y="588105"/>
                    <a:pt x="1520789" y="588105"/>
                  </a:cubicBezTo>
                  <a:lnTo>
                    <a:pt x="73508" y="588105"/>
                  </a:lnTo>
                  <a:cubicBezTo>
                    <a:pt x="54013" y="588105"/>
                    <a:pt x="35315" y="580361"/>
                    <a:pt x="21530" y="566575"/>
                  </a:cubicBezTo>
                  <a:cubicBezTo>
                    <a:pt x="7745" y="552790"/>
                    <a:pt x="0" y="534093"/>
                    <a:pt x="0" y="514597"/>
                  </a:cubicBezTo>
                  <a:lnTo>
                    <a:pt x="0" y="73508"/>
                  </a:lnTo>
                  <a:cubicBezTo>
                    <a:pt x="0" y="32911"/>
                    <a:pt x="32911" y="0"/>
                    <a:pt x="73508" y="0"/>
                  </a:cubicBezTo>
                  <a:close/>
                </a:path>
              </a:pathLst>
            </a:custGeom>
            <a:solidFill>
              <a:schemeClr val="accent6">
                <a:lumMod val="20000"/>
                <a:lumOff val="80000"/>
              </a:schemeClr>
            </a:solidFill>
            <a:ln/>
          </p:spPr>
          <p:style>
            <a:lnRef idx="1">
              <a:schemeClr val="accent6"/>
            </a:lnRef>
            <a:fillRef idx="2">
              <a:schemeClr val="accent6"/>
            </a:fillRef>
            <a:effectRef idx="1">
              <a:schemeClr val="accent6"/>
            </a:effectRef>
            <a:fontRef idx="minor">
              <a:schemeClr val="dk1"/>
            </a:fontRef>
          </p:style>
          <p:txBody>
            <a:bodyPr/>
            <a:lstStyle/>
            <a:p>
              <a:endParaRPr lang="en-US">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xmlns="" id="{16F4E77D-D702-A32B-CD1B-150AF98CB2DA}"/>
                </a:ext>
              </a:extLst>
            </p:cNvPr>
            <p:cNvSpPr txBox="1"/>
            <p:nvPr/>
          </p:nvSpPr>
          <p:spPr>
            <a:xfrm>
              <a:off x="8587686" y="5784207"/>
              <a:ext cx="7754607" cy="3671583"/>
            </a:xfrm>
            <a:prstGeom prst="rect">
              <a:avLst/>
            </a:prstGeom>
            <a:noFill/>
          </p:spPr>
          <p:txBody>
            <a:bodyPr wrap="square">
              <a:spAutoFit/>
            </a:bodyPr>
            <a:lstStyle/>
            <a:p>
              <a:pPr algn="just">
                <a:lnSpc>
                  <a:spcPct val="150000"/>
                </a:lnSpc>
              </a:pPr>
              <a:r>
                <a:rPr lang="vi-VN" sz="4000">
                  <a:effectLst/>
                  <a:latin typeface="Arial" panose="020B0604020202020204" pitchFamily="34" charset="0"/>
                  <a:ea typeface="Calibri" panose="020F0502020204030204" pitchFamily="34" charset="0"/>
                  <a:cs typeface="Arial" panose="020B0604020202020204" pitchFamily="34" charset="0"/>
                </a:rPr>
                <a:t>Thực hiện khảo sát thực trạng cảnh quan thiên nhiên theo nhiệm vụ được phân công, có sự hỗ trợ của người thân.</a:t>
              </a:r>
              <a:endParaRPr lang="fr-FR" sz="4000" b="1" i="1"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xmlns="" id="{123C988B-F355-02B9-890A-2F662BF2632E}"/>
                </a:ext>
              </a:extLst>
            </p:cNvPr>
            <p:cNvGrpSpPr/>
            <p:nvPr/>
          </p:nvGrpSpPr>
          <p:grpSpPr>
            <a:xfrm>
              <a:off x="16164843" y="4723637"/>
              <a:ext cx="1512692" cy="1491613"/>
              <a:chOff x="10227627" y="4217603"/>
              <a:chExt cx="1851794" cy="1851794"/>
            </a:xfrm>
          </p:grpSpPr>
          <p:grpSp>
            <p:nvGrpSpPr>
              <p:cNvPr id="30" name="Group 14">
                <a:extLst>
                  <a:ext uri="{FF2B5EF4-FFF2-40B4-BE49-F238E27FC236}">
                    <a16:creationId xmlns:a16="http://schemas.microsoft.com/office/drawing/2014/main" xmlns="" id="{7210CF8C-E4BF-5F79-AE93-FE370149ACDB}"/>
                  </a:ext>
                </a:extLst>
              </p:cNvPr>
              <p:cNvGrpSpPr/>
              <p:nvPr/>
            </p:nvGrpSpPr>
            <p:grpSpPr>
              <a:xfrm>
                <a:off x="10227627" y="4217603"/>
                <a:ext cx="1851794" cy="1851794"/>
                <a:chOff x="0" y="0"/>
                <a:chExt cx="812800" cy="812800"/>
              </a:xfrm>
            </p:grpSpPr>
            <p:sp>
              <p:nvSpPr>
                <p:cNvPr id="32" name="Freeform 15">
                  <a:extLst>
                    <a:ext uri="{FF2B5EF4-FFF2-40B4-BE49-F238E27FC236}">
                      <a16:creationId xmlns:a16="http://schemas.microsoft.com/office/drawing/2014/main" xmlns="" id="{AF224DD2-07DA-8155-7011-4C26BD486A65}"/>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lumMod val="50000"/>
                  </a:schemeClr>
                </a:solidFill>
              </p:spPr>
              <p:txBody>
                <a:bodyPr/>
                <a:lstStyle/>
                <a:p>
                  <a:endParaRPr lang="en-US">
                    <a:latin typeface="Arial" panose="020B0604020202020204" pitchFamily="34" charset="0"/>
                    <a:cs typeface="Arial" panose="020B0604020202020204" pitchFamily="34" charset="0"/>
                  </a:endParaRPr>
                </a:p>
              </p:txBody>
            </p:sp>
            <p:sp>
              <p:nvSpPr>
                <p:cNvPr id="33" name="TextBox 16">
                  <a:extLst>
                    <a:ext uri="{FF2B5EF4-FFF2-40B4-BE49-F238E27FC236}">
                      <a16:creationId xmlns:a16="http://schemas.microsoft.com/office/drawing/2014/main" xmlns="" id="{42FC3285-0944-5F5E-1CBE-3BE6ADE2847A}"/>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31" name="Freeform 21">
                <a:extLst>
                  <a:ext uri="{FF2B5EF4-FFF2-40B4-BE49-F238E27FC236}">
                    <a16:creationId xmlns:a16="http://schemas.microsoft.com/office/drawing/2014/main" xmlns="" id="{5F6E2124-245A-C2FA-924D-607543B972DA}"/>
                  </a:ext>
                </a:extLst>
              </p:cNvPr>
              <p:cNvSpPr/>
              <p:nvPr/>
            </p:nvSpPr>
            <p:spPr>
              <a:xfrm>
                <a:off x="10570443" y="4579193"/>
                <a:ext cx="1169554" cy="1128616"/>
              </a:xfrm>
              <a:custGeom>
                <a:avLst/>
                <a:gdLst/>
                <a:ahLst/>
                <a:cxnLst/>
                <a:rect l="l" t="t" r="r" b="b"/>
                <a:pathLst>
                  <a:path w="1169553" h="1128619">
                    <a:moveTo>
                      <a:pt x="0" y="0"/>
                    </a:moveTo>
                    <a:lnTo>
                      <a:pt x="1169553" y="0"/>
                    </a:lnTo>
                    <a:lnTo>
                      <a:pt x="1169553" y="1128618"/>
                    </a:lnTo>
                    <a:lnTo>
                      <a:pt x="0" y="112861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2613866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outVertical)">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6ED"/>
        </a:solidFill>
        <a:effectLst/>
      </p:bgPr>
    </p:bg>
    <p:spTree>
      <p:nvGrpSpPr>
        <p:cNvPr id="1" name=""/>
        <p:cNvGrpSpPr/>
        <p:nvPr/>
      </p:nvGrpSpPr>
      <p:grpSpPr>
        <a:xfrm>
          <a:off x="0" y="0"/>
          <a:ext cx="0" cy="0"/>
          <a:chOff x="0" y="0"/>
          <a:chExt cx="0" cy="0"/>
        </a:xfrm>
      </p:grpSpPr>
      <p:sp>
        <p:nvSpPr>
          <p:cNvPr id="6" name="Freeform 6"/>
          <p:cNvSpPr/>
          <p:nvPr/>
        </p:nvSpPr>
        <p:spPr>
          <a:xfrm>
            <a:off x="-228600" y="0"/>
            <a:ext cx="1371600" cy="1638301"/>
          </a:xfrm>
          <a:custGeom>
            <a:avLst/>
            <a:gdLst/>
            <a:ahLst/>
            <a:cxnLst/>
            <a:rect l="l" t="t" r="r" b="b"/>
            <a:pathLst>
              <a:path w="1600978" h="2079192">
                <a:moveTo>
                  <a:pt x="0" y="0"/>
                </a:moveTo>
                <a:lnTo>
                  <a:pt x="1600978" y="0"/>
                </a:lnTo>
                <a:lnTo>
                  <a:pt x="1600978" y="2079192"/>
                </a:lnTo>
                <a:lnTo>
                  <a:pt x="0" y="207919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8" name="Freeform 8"/>
          <p:cNvSpPr/>
          <p:nvPr/>
        </p:nvSpPr>
        <p:spPr>
          <a:xfrm>
            <a:off x="241592" y="9193542"/>
            <a:ext cx="901408" cy="1074852"/>
          </a:xfrm>
          <a:custGeom>
            <a:avLst/>
            <a:gdLst/>
            <a:ahLst/>
            <a:cxnLst/>
            <a:rect l="l" t="t" r="r" b="b"/>
            <a:pathLst>
              <a:path w="1712661" h="1795713">
                <a:moveTo>
                  <a:pt x="0" y="0"/>
                </a:moveTo>
                <a:lnTo>
                  <a:pt x="1712661" y="0"/>
                </a:lnTo>
                <a:lnTo>
                  <a:pt x="1712661" y="1795713"/>
                </a:lnTo>
                <a:lnTo>
                  <a:pt x="0" y="179571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9" name="Freeform 9"/>
          <p:cNvSpPr/>
          <p:nvPr/>
        </p:nvSpPr>
        <p:spPr>
          <a:xfrm rot="353681">
            <a:off x="17082139" y="156770"/>
            <a:ext cx="901140" cy="1439061"/>
          </a:xfrm>
          <a:custGeom>
            <a:avLst/>
            <a:gdLst/>
            <a:ahLst/>
            <a:cxnLst/>
            <a:rect l="l" t="t" r="r" b="b"/>
            <a:pathLst>
              <a:path w="1406321" h="2356538">
                <a:moveTo>
                  <a:pt x="0" y="0"/>
                </a:moveTo>
                <a:lnTo>
                  <a:pt x="1406321" y="0"/>
                </a:lnTo>
                <a:lnTo>
                  <a:pt x="1406321" y="2356538"/>
                </a:lnTo>
                <a:lnTo>
                  <a:pt x="0" y="235653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grpSp>
        <p:nvGrpSpPr>
          <p:cNvPr id="23" name="Group 22">
            <a:extLst>
              <a:ext uri="{FF2B5EF4-FFF2-40B4-BE49-F238E27FC236}">
                <a16:creationId xmlns:a16="http://schemas.microsoft.com/office/drawing/2014/main" xmlns="" id="{27BA7EE6-7A86-5F19-FBA8-FB994D7106E7}"/>
              </a:ext>
            </a:extLst>
          </p:cNvPr>
          <p:cNvGrpSpPr/>
          <p:nvPr/>
        </p:nvGrpSpPr>
        <p:grpSpPr>
          <a:xfrm>
            <a:off x="741282" y="3938328"/>
            <a:ext cx="10186023" cy="5499066"/>
            <a:chOff x="1048526" y="5296415"/>
            <a:chExt cx="10186023" cy="5499066"/>
          </a:xfrm>
        </p:grpSpPr>
        <p:sp>
          <p:nvSpPr>
            <p:cNvPr id="24" name="TextBox 23">
              <a:extLst>
                <a:ext uri="{FF2B5EF4-FFF2-40B4-BE49-F238E27FC236}">
                  <a16:creationId xmlns:a16="http://schemas.microsoft.com/office/drawing/2014/main" xmlns="" id="{89E01A6E-9080-A9B8-BBE5-06F9D34BF81B}"/>
                </a:ext>
              </a:extLst>
            </p:cNvPr>
            <p:cNvSpPr txBox="1"/>
            <p:nvPr/>
          </p:nvSpPr>
          <p:spPr>
            <a:xfrm>
              <a:off x="1331904" y="5969736"/>
              <a:ext cx="9902645" cy="4825745"/>
            </a:xfrm>
            <a:prstGeom prst="rect">
              <a:avLst/>
            </a:prstGeom>
            <a:solidFill>
              <a:schemeClr val="accent5">
                <a:lumMod val="20000"/>
                <a:lumOff val="80000"/>
              </a:schemeClr>
            </a:solidFill>
            <a:ln>
              <a:solidFill>
                <a:schemeClr val="accent5">
                  <a:lumMod val="20000"/>
                  <a:lumOff val="80000"/>
                </a:schemeClr>
              </a:solidFill>
            </a:ln>
          </p:spPr>
          <p:txBody>
            <a:bodyPr wrap="square">
              <a:spAutoFit/>
            </a:bodyPr>
            <a:lstStyle/>
            <a:p>
              <a:pPr marL="571500" marR="0" lvl="0" indent="-571500" algn="just" defTabSz="914400" rtl="0" eaLnBrk="1" fontAlgn="auto" latinLnBrk="0" hangingPunct="1">
                <a:lnSpc>
                  <a:spcPct val="200000"/>
                </a:lnSpc>
                <a:spcBef>
                  <a:spcPts val="0"/>
                </a:spcBef>
                <a:spcAft>
                  <a:spcPts val="0"/>
                </a:spcAft>
                <a:buClrTx/>
                <a:buSzTx/>
                <a:buFont typeface="Wingdings" panose="05000000000000000000" pitchFamily="2" charset="2"/>
                <a:buChar char="Ø"/>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Các em </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xem </a:t>
              </a:r>
              <a:r>
                <a:rPr lang="en-US" sz="4000">
                  <a:solidFill>
                    <a:prstClr val="black"/>
                  </a:solidFill>
                  <a:latin typeface="Arial" panose="020B0604020202020204" pitchFamily="34" charset="0"/>
                  <a:cs typeface="Arial" panose="020B0604020202020204" pitchFamily="34" charset="0"/>
                </a:rPr>
                <a:t>đoạn </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video sau về thực trạng xâm hại cảnh quan trong thời gian gần đây</a:t>
              </a:r>
              <a:r>
                <a:rPr lang="en-US" sz="4000">
                  <a:solidFill>
                    <a:prstClr val="black"/>
                  </a:solidFill>
                  <a:latin typeface="Arial" panose="020B0604020202020204" pitchFamily="34" charset="0"/>
                  <a:cs typeface="Arial" panose="020B0604020202020204" pitchFamily="34" charset="0"/>
                </a:rPr>
                <a:t> </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và</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đưa ra các dấu hiệu xâm hại cảnh quan vừa quan sát được.</a:t>
              </a:r>
            </a:p>
          </p:txBody>
        </p:sp>
        <p:pic>
          <p:nvPicPr>
            <p:cNvPr id="25" name="Picture 2">
              <a:extLst>
                <a:ext uri="{FF2B5EF4-FFF2-40B4-BE49-F238E27FC236}">
                  <a16:creationId xmlns:a16="http://schemas.microsoft.com/office/drawing/2014/main" xmlns="" id="{9E7A4546-4E35-084B-7D5C-152871B8F2E9}"/>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048526" y="5296415"/>
              <a:ext cx="1060304" cy="978130"/>
            </a:xfrm>
            <a:prstGeom prst="rect">
              <a:avLst/>
            </a:prstGeom>
          </p:spPr>
        </p:pic>
      </p:grpSp>
      <p:grpSp>
        <p:nvGrpSpPr>
          <p:cNvPr id="26" name="Group 25">
            <a:extLst>
              <a:ext uri="{FF2B5EF4-FFF2-40B4-BE49-F238E27FC236}">
                <a16:creationId xmlns:a16="http://schemas.microsoft.com/office/drawing/2014/main" xmlns="" id="{CE6478EE-CFEC-0C47-20F8-D8122DBAACF4}"/>
              </a:ext>
            </a:extLst>
          </p:cNvPr>
          <p:cNvGrpSpPr/>
          <p:nvPr/>
        </p:nvGrpSpPr>
        <p:grpSpPr>
          <a:xfrm>
            <a:off x="6147487" y="-54050"/>
            <a:ext cx="6324600" cy="1563773"/>
            <a:chOff x="5715000" y="-1"/>
            <a:chExt cx="6324600" cy="1563773"/>
          </a:xfrm>
        </p:grpSpPr>
        <p:sp>
          <p:nvSpPr>
            <p:cNvPr id="27" name="Round Same Side Corner Rectangle 11">
              <a:extLst>
                <a:ext uri="{FF2B5EF4-FFF2-40B4-BE49-F238E27FC236}">
                  <a16:creationId xmlns:a16="http://schemas.microsoft.com/office/drawing/2014/main" xmlns="" id="{266322C0-77E9-10AB-40DF-F373AC263BB3}"/>
                </a:ext>
              </a:extLst>
            </p:cNvPr>
            <p:cNvSpPr/>
            <p:nvPr/>
          </p:nvSpPr>
          <p:spPr>
            <a:xfrm flipV="1">
              <a:off x="5715000" y="-1"/>
              <a:ext cx="6324600" cy="1563773"/>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xmlns="" id="{9DA5BC1C-8622-A52F-6A2B-95445F528736}"/>
                </a:ext>
              </a:extLst>
            </p:cNvPr>
            <p:cNvSpPr txBox="1"/>
            <p:nvPr/>
          </p:nvSpPr>
          <p:spPr>
            <a:xfrm>
              <a:off x="6515100" y="297440"/>
              <a:ext cx="47244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KHỞI ĐỘNG</a:t>
              </a:r>
            </a:p>
          </p:txBody>
        </p:sp>
      </p:grpSp>
      <p:grpSp>
        <p:nvGrpSpPr>
          <p:cNvPr id="29" name="Group 28">
            <a:extLst>
              <a:ext uri="{FF2B5EF4-FFF2-40B4-BE49-F238E27FC236}">
                <a16:creationId xmlns:a16="http://schemas.microsoft.com/office/drawing/2014/main" xmlns="" id="{800FAE26-4726-DF83-BCF9-6F57D6721F70}"/>
              </a:ext>
            </a:extLst>
          </p:cNvPr>
          <p:cNvGrpSpPr/>
          <p:nvPr/>
        </p:nvGrpSpPr>
        <p:grpSpPr>
          <a:xfrm>
            <a:off x="228600" y="2103550"/>
            <a:ext cx="9301845" cy="1460820"/>
            <a:chOff x="228600" y="2103550"/>
            <a:chExt cx="9301845" cy="1460820"/>
          </a:xfrm>
        </p:grpSpPr>
        <p:sp>
          <p:nvSpPr>
            <p:cNvPr id="30" name="Line Callout 1 (Border and Accent Bar) 3">
              <a:extLst>
                <a:ext uri="{FF2B5EF4-FFF2-40B4-BE49-F238E27FC236}">
                  <a16:creationId xmlns:a16="http://schemas.microsoft.com/office/drawing/2014/main" xmlns="" id="{DA0B009A-ADAD-8193-2E75-DE50A1C7E303}"/>
                </a:ext>
              </a:extLst>
            </p:cNvPr>
            <p:cNvSpPr/>
            <p:nvPr/>
          </p:nvSpPr>
          <p:spPr>
            <a:xfrm>
              <a:off x="228600" y="2103550"/>
              <a:ext cx="8534400" cy="1446494"/>
            </a:xfrm>
            <a:prstGeom prst="accentBorderCallout1">
              <a:avLst>
                <a:gd name="adj1" fmla="val 18750"/>
                <a:gd name="adj2" fmla="val -3127"/>
                <a:gd name="adj3" fmla="val 17954"/>
                <a:gd name="adj4" fmla="val -17509"/>
              </a:avLst>
            </a:prstGeom>
            <a:solidFill>
              <a:srgbClr val="FFF7DD"/>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LÀM</a:t>
              </a:r>
              <a:r>
                <a:rPr kumimoji="0" lang="en-US" sz="4200" b="1" i="0" u="none" strike="noStrike" kern="1200" cap="none" spc="0" normalizeH="0" noProof="0">
                  <a:ln>
                    <a:noFill/>
                  </a:ln>
                  <a:solidFill>
                    <a:srgbClr val="C00000"/>
                  </a:solidFill>
                  <a:effectLst/>
                  <a:uLnTx/>
                  <a:uFillTx/>
                  <a:latin typeface="Arial" panose="020B0604020202020204" pitchFamily="34" charset="0"/>
                  <a:ea typeface="+mn-ea"/>
                  <a:cs typeface="Arial" panose="020B0604020202020204" pitchFamily="34" charset="0"/>
                </a:rPr>
                <a:t> VIỆC THEO NHÓM</a:t>
              </a:r>
              <a:endParaRPr kumimoji="0" lang="en-US" sz="4200" b="1"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31" name="Picture 11">
              <a:extLst>
                <a:ext uri="{FF2B5EF4-FFF2-40B4-BE49-F238E27FC236}">
                  <a16:creationId xmlns:a16="http://schemas.microsoft.com/office/drawing/2014/main" xmlns="" id="{6D645498-009C-7DAE-7DC0-24853F2F498F}"/>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7886765" y="2103550"/>
              <a:ext cx="1643680" cy="1460820"/>
            </a:xfrm>
            <a:prstGeom prst="rect">
              <a:avLst/>
            </a:prstGeom>
          </p:spPr>
        </p:pic>
      </p:grpSp>
      <p:pic>
        <p:nvPicPr>
          <p:cNvPr id="33" name="Cảnh báo tình trạng xâm hại rừng phòng hộ ven biển">
            <a:hlinkClick r:id="" action="ppaction://media"/>
            <a:extLst>
              <a:ext uri="{FF2B5EF4-FFF2-40B4-BE49-F238E27FC236}">
                <a16:creationId xmlns:a16="http://schemas.microsoft.com/office/drawing/2014/main" xmlns="" id="{893D4F56-1531-9B3B-B3C1-3A354ACFA1AC}"/>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11466443" y="5520800"/>
            <a:ext cx="5838333" cy="3284062"/>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241975"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0" fill="hold" display="0">
                  <p:stCondLst>
                    <p:cond delay="indefinite"/>
                  </p:stCondLst>
                </p:cTn>
                <p:tgtEl>
                  <p:spTgt spid="3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6ED"/>
        </a:solidFill>
        <a:effectLst/>
      </p:bgPr>
    </p:bg>
    <p:spTree>
      <p:nvGrpSpPr>
        <p:cNvPr id="1" name=""/>
        <p:cNvGrpSpPr/>
        <p:nvPr/>
      </p:nvGrpSpPr>
      <p:grpSpPr>
        <a:xfrm>
          <a:off x="0" y="0"/>
          <a:ext cx="0" cy="0"/>
          <a:chOff x="0" y="0"/>
          <a:chExt cx="0" cy="0"/>
        </a:xfrm>
      </p:grpSpPr>
      <p:sp>
        <p:nvSpPr>
          <p:cNvPr id="3" name="Freeform 3"/>
          <p:cNvSpPr/>
          <p:nvPr/>
        </p:nvSpPr>
        <p:spPr>
          <a:xfrm rot="6386212">
            <a:off x="95976" y="8387376"/>
            <a:ext cx="1763887" cy="2025613"/>
          </a:xfrm>
          <a:custGeom>
            <a:avLst/>
            <a:gdLst/>
            <a:ahLst/>
            <a:cxnLst/>
            <a:rect l="l" t="t" r="r" b="b"/>
            <a:pathLst>
              <a:path w="2454121" h="3338052">
                <a:moveTo>
                  <a:pt x="0" y="0"/>
                </a:moveTo>
                <a:lnTo>
                  <a:pt x="2454121" y="0"/>
                </a:lnTo>
                <a:lnTo>
                  <a:pt x="2454121" y="3338052"/>
                </a:lnTo>
                <a:lnTo>
                  <a:pt x="0" y="333805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2245676">
            <a:off x="15782793" y="410353"/>
            <a:ext cx="2980950" cy="1892903"/>
          </a:xfrm>
          <a:custGeom>
            <a:avLst/>
            <a:gdLst/>
            <a:ahLst/>
            <a:cxnLst/>
            <a:rect l="l" t="t" r="r" b="b"/>
            <a:pathLst>
              <a:path w="2980950" h="1892903">
                <a:moveTo>
                  <a:pt x="0" y="0"/>
                </a:moveTo>
                <a:lnTo>
                  <a:pt x="2980950" y="0"/>
                </a:lnTo>
                <a:lnTo>
                  <a:pt x="2980950" y="1892903"/>
                </a:lnTo>
                <a:lnTo>
                  <a:pt x="0" y="189290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234533" y="32714"/>
            <a:ext cx="1486774" cy="1930876"/>
          </a:xfrm>
          <a:custGeom>
            <a:avLst/>
            <a:gdLst/>
            <a:ahLst/>
            <a:cxnLst/>
            <a:rect l="l" t="t" r="r" b="b"/>
            <a:pathLst>
              <a:path w="1486774" h="1930876">
                <a:moveTo>
                  <a:pt x="0" y="0"/>
                </a:moveTo>
                <a:lnTo>
                  <a:pt x="1486775" y="0"/>
                </a:lnTo>
                <a:lnTo>
                  <a:pt x="1486775" y="1930876"/>
                </a:lnTo>
                <a:lnTo>
                  <a:pt x="0" y="193087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429632">
            <a:off x="15860229" y="8957055"/>
            <a:ext cx="2315852" cy="1156433"/>
          </a:xfrm>
          <a:custGeom>
            <a:avLst/>
            <a:gdLst/>
            <a:ahLst/>
            <a:cxnLst/>
            <a:rect l="l" t="t" r="r" b="b"/>
            <a:pathLst>
              <a:path w="2586098" h="1273653">
                <a:moveTo>
                  <a:pt x="0" y="0"/>
                </a:moveTo>
                <a:lnTo>
                  <a:pt x="2586098" y="0"/>
                </a:lnTo>
                <a:lnTo>
                  <a:pt x="2586098" y="1273653"/>
                </a:lnTo>
                <a:lnTo>
                  <a:pt x="0" y="127365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xmlns="" id="{8F3FC422-B6A0-98FF-DA40-92624807A87C}"/>
              </a:ext>
            </a:extLst>
          </p:cNvPr>
          <p:cNvSpPr txBox="1"/>
          <p:nvPr/>
        </p:nvSpPr>
        <p:spPr>
          <a:xfrm>
            <a:off x="685800" y="3410910"/>
            <a:ext cx="16916400" cy="346517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CẢM</a:t>
            </a:r>
            <a:r>
              <a:rPr kumimoji="0" lang="en-US" sz="8000" b="1" i="0" u="none" strike="noStrike" kern="1200" cap="none" spc="0" normalizeH="0" noProof="0">
                <a:ln>
                  <a:noFill/>
                </a:ln>
                <a:solidFill>
                  <a:srgbClr val="C00000"/>
                </a:solidFill>
                <a:effectLst/>
                <a:uLnTx/>
                <a:uFillTx/>
                <a:latin typeface="Arial" panose="020B0604020202020204" pitchFamily="34" charset="0"/>
                <a:ea typeface="+mn-ea"/>
                <a:cs typeface="Arial" panose="020B0604020202020204" pitchFamily="34" charset="0"/>
              </a:rPr>
              <a:t> ƠN CÁC EM ĐÃ LẮNG NGHE, TẠM BIỆT VÀ HẸN GẶP LẠI</a:t>
            </a:r>
            <a:r>
              <a:rPr kumimoji="0" lang="en-US" sz="8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a:t>
            </a:r>
            <a:endParaRPr kumimoji="0" lang="en-US" sz="8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4494102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6ED"/>
        </a:solidFill>
        <a:effectLst/>
      </p:bgPr>
    </p:bg>
    <p:spTree>
      <p:nvGrpSpPr>
        <p:cNvPr id="1" name=""/>
        <p:cNvGrpSpPr/>
        <p:nvPr/>
      </p:nvGrpSpPr>
      <p:grpSpPr>
        <a:xfrm>
          <a:off x="0" y="0"/>
          <a:ext cx="0" cy="0"/>
          <a:chOff x="0" y="0"/>
          <a:chExt cx="0" cy="0"/>
        </a:xfrm>
      </p:grpSpPr>
      <p:sp>
        <p:nvSpPr>
          <p:cNvPr id="6" name="Freeform 6"/>
          <p:cNvSpPr/>
          <p:nvPr/>
        </p:nvSpPr>
        <p:spPr>
          <a:xfrm>
            <a:off x="-304799" y="114300"/>
            <a:ext cx="1676400" cy="1295400"/>
          </a:xfrm>
          <a:custGeom>
            <a:avLst/>
            <a:gdLst/>
            <a:ahLst/>
            <a:cxnLst/>
            <a:rect l="l" t="t" r="r" b="b"/>
            <a:pathLst>
              <a:path w="2249611" h="2021838">
                <a:moveTo>
                  <a:pt x="0" y="0"/>
                </a:moveTo>
                <a:lnTo>
                  <a:pt x="2249611" y="0"/>
                </a:lnTo>
                <a:lnTo>
                  <a:pt x="2249611" y="2021838"/>
                </a:lnTo>
                <a:lnTo>
                  <a:pt x="0" y="202183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Freeform 7"/>
          <p:cNvSpPr/>
          <p:nvPr/>
        </p:nvSpPr>
        <p:spPr>
          <a:xfrm>
            <a:off x="16573500" y="16329"/>
            <a:ext cx="1676400" cy="838200"/>
          </a:xfrm>
          <a:custGeom>
            <a:avLst/>
            <a:gdLst/>
            <a:ahLst/>
            <a:cxnLst/>
            <a:rect l="l" t="t" r="r" b="b"/>
            <a:pathLst>
              <a:path w="2634868" h="1564453">
                <a:moveTo>
                  <a:pt x="0" y="0"/>
                </a:moveTo>
                <a:lnTo>
                  <a:pt x="2634868" y="0"/>
                </a:lnTo>
                <a:lnTo>
                  <a:pt x="2634868" y="1564453"/>
                </a:lnTo>
                <a:lnTo>
                  <a:pt x="0" y="156445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20" name="Group 19">
            <a:extLst>
              <a:ext uri="{FF2B5EF4-FFF2-40B4-BE49-F238E27FC236}">
                <a16:creationId xmlns:a16="http://schemas.microsoft.com/office/drawing/2014/main" xmlns="" id="{38544470-2384-1079-FAAD-A18100F90C61}"/>
              </a:ext>
            </a:extLst>
          </p:cNvPr>
          <p:cNvGrpSpPr/>
          <p:nvPr/>
        </p:nvGrpSpPr>
        <p:grpSpPr>
          <a:xfrm>
            <a:off x="5446400" y="0"/>
            <a:ext cx="7583876" cy="1388058"/>
            <a:chOff x="4834930" y="84191"/>
            <a:chExt cx="7359542" cy="1232175"/>
          </a:xfrm>
        </p:grpSpPr>
        <p:sp>
          <p:nvSpPr>
            <p:cNvPr id="21" name="Round Same Side Corner Rectangle 11">
              <a:extLst>
                <a:ext uri="{FF2B5EF4-FFF2-40B4-BE49-F238E27FC236}">
                  <a16:creationId xmlns:a16="http://schemas.microsoft.com/office/drawing/2014/main" xmlns="" id="{EDA96059-041B-6691-00EF-FF564D04906E}"/>
                </a:ext>
              </a:extLst>
            </p:cNvPr>
            <p:cNvSpPr/>
            <p:nvPr/>
          </p:nvSpPr>
          <p:spPr>
            <a:xfrm flipV="1">
              <a:off x="4834930" y="84191"/>
              <a:ext cx="7359542" cy="1232175"/>
            </a:xfrm>
            <a:prstGeom prst="round2SameRect">
              <a:avLst>
                <a:gd name="adj1" fmla="val 37720"/>
                <a:gd name="adj2" fmla="val 0"/>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xmlns="" id="{569C6099-F6D4-FED2-356F-14A8AB5B31EA}"/>
                </a:ext>
              </a:extLst>
            </p:cNvPr>
            <p:cNvSpPr txBox="1"/>
            <p:nvPr/>
          </p:nvSpPr>
          <p:spPr>
            <a:xfrm>
              <a:off x="5253186" y="290460"/>
              <a:ext cx="6403317" cy="819637"/>
            </a:xfrm>
            <a:prstGeom prst="rect">
              <a:avLst/>
            </a:prstGeom>
            <a:noFill/>
          </p:spPr>
          <p:txBody>
            <a:bodyPr wrap="square" rtlCol="0">
              <a:spAutoFit/>
            </a:bodyPr>
            <a:lstStyle/>
            <a:p>
              <a:pPr algn="ctr"/>
              <a:r>
                <a:rPr lang="en-US" sz="5400" b="1">
                  <a:solidFill>
                    <a:schemeClr val="bg1"/>
                  </a:solidFill>
                  <a:latin typeface="Arial" panose="020B0604020202020204" pitchFamily="34" charset="0"/>
                  <a:cs typeface="Arial" panose="020B0604020202020204" pitchFamily="34" charset="0"/>
                </a:rPr>
                <a:t>KẾT LUẬN</a:t>
              </a:r>
              <a:endParaRPr lang="en-US" sz="5400" b="1" dirty="0">
                <a:solidFill>
                  <a:schemeClr val="bg1"/>
                </a:solidFill>
                <a:latin typeface="Arial" panose="020B0604020202020204" pitchFamily="34" charset="0"/>
                <a:cs typeface="Arial" panose="020B0604020202020204" pitchFamily="34" charset="0"/>
              </a:endParaRPr>
            </a:p>
          </p:txBody>
        </p:sp>
      </p:grpSp>
      <p:grpSp>
        <p:nvGrpSpPr>
          <p:cNvPr id="23" name="Group 22">
            <a:extLst>
              <a:ext uri="{FF2B5EF4-FFF2-40B4-BE49-F238E27FC236}">
                <a16:creationId xmlns:a16="http://schemas.microsoft.com/office/drawing/2014/main" xmlns="" id="{E0FAF501-5889-6058-E377-525D327D7D65}"/>
              </a:ext>
            </a:extLst>
          </p:cNvPr>
          <p:cNvGrpSpPr/>
          <p:nvPr/>
        </p:nvGrpSpPr>
        <p:grpSpPr>
          <a:xfrm>
            <a:off x="0" y="1786878"/>
            <a:ext cx="17486724" cy="1446721"/>
            <a:chOff x="0" y="1911754"/>
            <a:chExt cx="17486724" cy="1446721"/>
          </a:xfrm>
        </p:grpSpPr>
        <p:sp>
          <p:nvSpPr>
            <p:cNvPr id="24" name="Rectangle 23">
              <a:extLst>
                <a:ext uri="{FF2B5EF4-FFF2-40B4-BE49-F238E27FC236}">
                  <a16:creationId xmlns:a16="http://schemas.microsoft.com/office/drawing/2014/main" xmlns="" id="{000D944D-0ADF-23DB-50B6-CAAA0490B2DC}"/>
                </a:ext>
              </a:extLst>
            </p:cNvPr>
            <p:cNvSpPr/>
            <p:nvPr/>
          </p:nvSpPr>
          <p:spPr>
            <a:xfrm>
              <a:off x="0" y="2101291"/>
              <a:ext cx="16786132" cy="125718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2">
                      <a:lumMod val="50000"/>
                    </a:schemeClr>
                  </a:solidFill>
                  <a:latin typeface="Arial" panose="020B0604020202020204" pitchFamily="34" charset="0"/>
                  <a:cs typeface="Arial" panose="020B0604020202020204" pitchFamily="34" charset="0"/>
                </a:rPr>
                <a:t>Một số dấu hiệu của việc xâm hại cảnh quan hiện nay như:</a:t>
              </a:r>
              <a:endParaRPr lang="en-US" sz="4000" b="1" dirty="0">
                <a:solidFill>
                  <a:schemeClr val="tx2">
                    <a:lumMod val="50000"/>
                  </a:schemeClr>
                </a:solidFill>
                <a:latin typeface="Arial" panose="020B0604020202020204" pitchFamily="34" charset="0"/>
                <a:cs typeface="Arial" panose="020B0604020202020204" pitchFamily="34" charset="0"/>
              </a:endParaRPr>
            </a:p>
          </p:txBody>
        </p:sp>
        <p:pic>
          <p:nvPicPr>
            <p:cNvPr id="25" name="Picture 2">
              <a:extLst>
                <a:ext uri="{FF2B5EF4-FFF2-40B4-BE49-F238E27FC236}">
                  <a16:creationId xmlns:a16="http://schemas.microsoft.com/office/drawing/2014/main" xmlns="" id="{93AF3A4B-D10D-C8CF-FA4D-D9B7AADB192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918460" y="1911754"/>
              <a:ext cx="1568264" cy="1446721"/>
            </a:xfrm>
            <a:prstGeom prst="rect">
              <a:avLst/>
            </a:prstGeom>
          </p:spPr>
        </p:pic>
      </p:grpSp>
      <p:sp>
        <p:nvSpPr>
          <p:cNvPr id="26" name="Rectangle: Rounded Corners 25">
            <a:extLst>
              <a:ext uri="{FF2B5EF4-FFF2-40B4-BE49-F238E27FC236}">
                <a16:creationId xmlns:a16="http://schemas.microsoft.com/office/drawing/2014/main" xmlns="" id="{36FE922A-00CA-38B6-73D2-1DEAA2116A45}"/>
              </a:ext>
            </a:extLst>
          </p:cNvPr>
          <p:cNvSpPr/>
          <p:nvPr/>
        </p:nvSpPr>
        <p:spPr>
          <a:xfrm>
            <a:off x="838200" y="3821956"/>
            <a:ext cx="4912212" cy="2235944"/>
          </a:xfrm>
          <a:prstGeom prst="roundRect">
            <a:avLst/>
          </a:prstGeom>
          <a:solidFill>
            <a:srgbClr val="FFF1C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Rác vứt không đúng chỗ</a:t>
            </a:r>
            <a:endParaRPr lang="en-US" sz="4000" dirty="0">
              <a:solidFill>
                <a:schemeClr val="tx1"/>
              </a:solidFill>
              <a:latin typeface="Arial" panose="020B0604020202020204" pitchFamily="34" charset="0"/>
              <a:cs typeface="Arial" panose="020B0604020202020204" pitchFamily="34" charset="0"/>
            </a:endParaRPr>
          </a:p>
        </p:txBody>
      </p:sp>
      <p:sp>
        <p:nvSpPr>
          <p:cNvPr id="27" name="Rectangle: Rounded Corners 26">
            <a:extLst>
              <a:ext uri="{FF2B5EF4-FFF2-40B4-BE49-F238E27FC236}">
                <a16:creationId xmlns:a16="http://schemas.microsoft.com/office/drawing/2014/main" xmlns="" id="{F8F5E21B-03F1-7A00-7D14-71FB7AA4AFD2}"/>
              </a:ext>
            </a:extLst>
          </p:cNvPr>
          <p:cNvSpPr/>
          <p:nvPr/>
        </p:nvSpPr>
        <p:spPr>
          <a:xfrm>
            <a:off x="6720552" y="3821956"/>
            <a:ext cx="4912211" cy="2235944"/>
          </a:xfrm>
          <a:prstGeom prst="roundRect">
            <a:avLst/>
          </a:prstGeom>
          <a:solidFill>
            <a:srgbClr val="FFF1C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Đọng nước</a:t>
            </a:r>
            <a:endParaRPr lang="en-US" sz="4000" dirty="0">
              <a:solidFill>
                <a:schemeClr val="tx1"/>
              </a:solidFill>
              <a:latin typeface="Arial" panose="020B0604020202020204" pitchFamily="34" charset="0"/>
              <a:cs typeface="Arial" panose="020B0604020202020204" pitchFamily="34" charset="0"/>
            </a:endParaRPr>
          </a:p>
        </p:txBody>
      </p:sp>
      <p:sp>
        <p:nvSpPr>
          <p:cNvPr id="28" name="Rectangle: Rounded Corners 27">
            <a:extLst>
              <a:ext uri="{FF2B5EF4-FFF2-40B4-BE49-F238E27FC236}">
                <a16:creationId xmlns:a16="http://schemas.microsoft.com/office/drawing/2014/main" xmlns="" id="{B639522E-500E-069E-972E-EF860B1A8635}"/>
              </a:ext>
            </a:extLst>
          </p:cNvPr>
          <p:cNvSpPr/>
          <p:nvPr/>
        </p:nvSpPr>
        <p:spPr>
          <a:xfrm>
            <a:off x="12537589" y="3821956"/>
            <a:ext cx="4912211" cy="2235944"/>
          </a:xfrm>
          <a:prstGeom prst="roundRect">
            <a:avLst/>
          </a:prstGeom>
          <a:solidFill>
            <a:srgbClr val="FFF1C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Viết, vẽ bậy</a:t>
            </a:r>
            <a:endParaRPr lang="en-US" sz="4000" dirty="0">
              <a:solidFill>
                <a:schemeClr val="tx1"/>
              </a:solidFill>
              <a:latin typeface="Arial" panose="020B0604020202020204" pitchFamily="34" charset="0"/>
              <a:cs typeface="Arial" panose="020B0604020202020204" pitchFamily="34" charset="0"/>
            </a:endParaRPr>
          </a:p>
        </p:txBody>
      </p:sp>
      <p:pic>
        <p:nvPicPr>
          <p:cNvPr id="1026" name="Picture 2" descr="Ngăn ngừa hành vi vứt rác thải không đúng nơi quy định: Sớm hoàn thiện quy  định về xử phạt">
            <a:extLst>
              <a:ext uri="{FF2B5EF4-FFF2-40B4-BE49-F238E27FC236}">
                <a16:creationId xmlns:a16="http://schemas.microsoft.com/office/drawing/2014/main" xmlns="" id="{C7E1FF69-A479-06E8-6A55-9E63ACEA2AF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 y="6515100"/>
            <a:ext cx="4767919" cy="3276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Khắc phục hiện tượng phú dưỡng bằng công nghệ hiện đại">
            <a:extLst>
              <a:ext uri="{FF2B5EF4-FFF2-40B4-BE49-F238E27FC236}">
                <a16:creationId xmlns:a16="http://schemas.microsoft.com/office/drawing/2014/main" xmlns="" id="{B9050379-43D5-F26E-09E1-2D64B543850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89458" y="6515099"/>
            <a:ext cx="4509083" cy="3276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descr="Viết, vẽ bậy tràn lan tại nhiều di tích ở Huế">
            <a:extLst>
              <a:ext uri="{FF2B5EF4-FFF2-40B4-BE49-F238E27FC236}">
                <a16:creationId xmlns:a16="http://schemas.microsoft.com/office/drawing/2014/main" xmlns="" id="{D1BAA258-B7B5-1A2E-6CC5-ECCE841E363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809294" y="6515099"/>
            <a:ext cx="4368800" cy="3276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par>
                                <p:cTn id="18" presetID="16" presetClass="entr" presetSubtype="21"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barn(inVertical)">
                                      <p:cBhvr>
                                        <p:cTn id="20" dur="500"/>
                                        <p:tgtEl>
                                          <p:spTgt spid="102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outVertical)">
                                      <p:cBhvr>
                                        <p:cTn id="25" dur="500"/>
                                        <p:tgtEl>
                                          <p:spTgt spid="27"/>
                                        </p:tgtEl>
                                      </p:cBhvr>
                                    </p:animEffect>
                                  </p:childTnLst>
                                </p:cTn>
                              </p:par>
                              <p:par>
                                <p:cTn id="26" presetID="16" presetClass="entr" presetSubtype="37"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barn(outVertical)">
                                      <p:cBhvr>
                                        <p:cTn id="28" dur="500"/>
                                        <p:tgtEl>
                                          <p:spTgt spid="102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barn(inVertical)">
                                      <p:cBhvr>
                                        <p:cTn id="33" dur="500"/>
                                        <p:tgtEl>
                                          <p:spTgt spid="28"/>
                                        </p:tgtEl>
                                      </p:cBhvr>
                                    </p:animEffect>
                                  </p:childTnLst>
                                </p:cTn>
                              </p:par>
                              <p:par>
                                <p:cTn id="34" presetID="16" presetClass="entr" presetSubtype="21" fill="hold" nodeType="withEffect">
                                  <p:stCondLst>
                                    <p:cond delay="0"/>
                                  </p:stCondLst>
                                  <p:childTnLst>
                                    <p:set>
                                      <p:cBhvr>
                                        <p:cTn id="35" dur="1" fill="hold">
                                          <p:stCondLst>
                                            <p:cond delay="0"/>
                                          </p:stCondLst>
                                        </p:cTn>
                                        <p:tgtEl>
                                          <p:spTgt spid="1030"/>
                                        </p:tgtEl>
                                        <p:attrNameLst>
                                          <p:attrName>style.visibility</p:attrName>
                                        </p:attrNameLst>
                                      </p:cBhvr>
                                      <p:to>
                                        <p:strVal val="visible"/>
                                      </p:to>
                                    </p:set>
                                    <p:animEffect transition="in" filter="barn(inVertical)">
                                      <p:cBhvr>
                                        <p:cTn id="36"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6ED"/>
        </a:solidFill>
        <a:effectLst/>
      </p:bgPr>
    </p:bg>
    <p:spTree>
      <p:nvGrpSpPr>
        <p:cNvPr id="1" name=""/>
        <p:cNvGrpSpPr/>
        <p:nvPr/>
      </p:nvGrpSpPr>
      <p:grpSpPr>
        <a:xfrm>
          <a:off x="0" y="0"/>
          <a:ext cx="0" cy="0"/>
          <a:chOff x="0" y="0"/>
          <a:chExt cx="0" cy="0"/>
        </a:xfrm>
      </p:grpSpPr>
      <p:sp>
        <p:nvSpPr>
          <p:cNvPr id="6" name="Freeform 6"/>
          <p:cNvSpPr/>
          <p:nvPr/>
        </p:nvSpPr>
        <p:spPr>
          <a:xfrm>
            <a:off x="-304799" y="114300"/>
            <a:ext cx="1676400" cy="1295400"/>
          </a:xfrm>
          <a:custGeom>
            <a:avLst/>
            <a:gdLst/>
            <a:ahLst/>
            <a:cxnLst/>
            <a:rect l="l" t="t" r="r" b="b"/>
            <a:pathLst>
              <a:path w="2249611" h="2021838">
                <a:moveTo>
                  <a:pt x="0" y="0"/>
                </a:moveTo>
                <a:lnTo>
                  <a:pt x="2249611" y="0"/>
                </a:lnTo>
                <a:lnTo>
                  <a:pt x="2249611" y="2021838"/>
                </a:lnTo>
                <a:lnTo>
                  <a:pt x="0" y="202183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Freeform 7"/>
          <p:cNvSpPr/>
          <p:nvPr/>
        </p:nvSpPr>
        <p:spPr>
          <a:xfrm>
            <a:off x="16573500" y="16329"/>
            <a:ext cx="1676400" cy="838200"/>
          </a:xfrm>
          <a:custGeom>
            <a:avLst/>
            <a:gdLst/>
            <a:ahLst/>
            <a:cxnLst/>
            <a:rect l="l" t="t" r="r" b="b"/>
            <a:pathLst>
              <a:path w="2634868" h="1564453">
                <a:moveTo>
                  <a:pt x="0" y="0"/>
                </a:moveTo>
                <a:lnTo>
                  <a:pt x="2634868" y="0"/>
                </a:lnTo>
                <a:lnTo>
                  <a:pt x="2634868" y="1564453"/>
                </a:lnTo>
                <a:lnTo>
                  <a:pt x="0" y="156445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20" name="Group 19">
            <a:extLst>
              <a:ext uri="{FF2B5EF4-FFF2-40B4-BE49-F238E27FC236}">
                <a16:creationId xmlns:a16="http://schemas.microsoft.com/office/drawing/2014/main" xmlns="" id="{38544470-2384-1079-FAAD-A18100F90C61}"/>
              </a:ext>
            </a:extLst>
          </p:cNvPr>
          <p:cNvGrpSpPr/>
          <p:nvPr/>
        </p:nvGrpSpPr>
        <p:grpSpPr>
          <a:xfrm>
            <a:off x="5446400" y="0"/>
            <a:ext cx="7583876" cy="1388058"/>
            <a:chOff x="4834930" y="84191"/>
            <a:chExt cx="7359542" cy="1232175"/>
          </a:xfrm>
        </p:grpSpPr>
        <p:sp>
          <p:nvSpPr>
            <p:cNvPr id="21" name="Round Same Side Corner Rectangle 11">
              <a:extLst>
                <a:ext uri="{FF2B5EF4-FFF2-40B4-BE49-F238E27FC236}">
                  <a16:creationId xmlns:a16="http://schemas.microsoft.com/office/drawing/2014/main" xmlns="" id="{EDA96059-041B-6691-00EF-FF564D04906E}"/>
                </a:ext>
              </a:extLst>
            </p:cNvPr>
            <p:cNvSpPr/>
            <p:nvPr/>
          </p:nvSpPr>
          <p:spPr>
            <a:xfrm flipV="1">
              <a:off x="4834930" y="84191"/>
              <a:ext cx="7359542" cy="1232175"/>
            </a:xfrm>
            <a:prstGeom prst="round2SameRect">
              <a:avLst>
                <a:gd name="adj1" fmla="val 37720"/>
                <a:gd name="adj2" fmla="val 0"/>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xmlns="" id="{569C6099-F6D4-FED2-356F-14A8AB5B31EA}"/>
                </a:ext>
              </a:extLst>
            </p:cNvPr>
            <p:cNvSpPr txBox="1"/>
            <p:nvPr/>
          </p:nvSpPr>
          <p:spPr>
            <a:xfrm>
              <a:off x="5253186" y="290460"/>
              <a:ext cx="6403317" cy="819637"/>
            </a:xfrm>
            <a:prstGeom prst="rect">
              <a:avLst/>
            </a:prstGeom>
            <a:noFill/>
          </p:spPr>
          <p:txBody>
            <a:bodyPr wrap="square" rtlCol="0">
              <a:spAutoFit/>
            </a:bodyPr>
            <a:lstStyle/>
            <a:p>
              <a:pPr algn="ctr"/>
              <a:r>
                <a:rPr lang="en-US" sz="5400" b="1">
                  <a:solidFill>
                    <a:schemeClr val="bg1"/>
                  </a:solidFill>
                  <a:latin typeface="Arial" panose="020B0604020202020204" pitchFamily="34" charset="0"/>
                  <a:cs typeface="Arial" panose="020B0604020202020204" pitchFamily="34" charset="0"/>
                </a:rPr>
                <a:t>KẾT LUẬN</a:t>
              </a:r>
              <a:endParaRPr lang="en-US" sz="5400" b="1" dirty="0">
                <a:solidFill>
                  <a:schemeClr val="bg1"/>
                </a:solidFill>
                <a:latin typeface="Arial" panose="020B0604020202020204" pitchFamily="34" charset="0"/>
                <a:cs typeface="Arial" panose="020B0604020202020204" pitchFamily="34" charset="0"/>
              </a:endParaRPr>
            </a:p>
          </p:txBody>
        </p:sp>
      </p:grpSp>
      <p:grpSp>
        <p:nvGrpSpPr>
          <p:cNvPr id="23" name="Group 22">
            <a:extLst>
              <a:ext uri="{FF2B5EF4-FFF2-40B4-BE49-F238E27FC236}">
                <a16:creationId xmlns:a16="http://schemas.microsoft.com/office/drawing/2014/main" xmlns="" id="{E0FAF501-5889-6058-E377-525D327D7D65}"/>
              </a:ext>
            </a:extLst>
          </p:cNvPr>
          <p:cNvGrpSpPr/>
          <p:nvPr/>
        </p:nvGrpSpPr>
        <p:grpSpPr>
          <a:xfrm>
            <a:off x="0" y="1786878"/>
            <a:ext cx="17486724" cy="1446721"/>
            <a:chOff x="0" y="1911754"/>
            <a:chExt cx="17486724" cy="1446721"/>
          </a:xfrm>
        </p:grpSpPr>
        <p:sp>
          <p:nvSpPr>
            <p:cNvPr id="24" name="Rectangle 23">
              <a:extLst>
                <a:ext uri="{FF2B5EF4-FFF2-40B4-BE49-F238E27FC236}">
                  <a16:creationId xmlns:a16="http://schemas.microsoft.com/office/drawing/2014/main" xmlns="" id="{000D944D-0ADF-23DB-50B6-CAAA0490B2DC}"/>
                </a:ext>
              </a:extLst>
            </p:cNvPr>
            <p:cNvSpPr/>
            <p:nvPr/>
          </p:nvSpPr>
          <p:spPr>
            <a:xfrm>
              <a:off x="0" y="2101291"/>
              <a:ext cx="16786132" cy="125718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2">
                      <a:lumMod val="50000"/>
                    </a:schemeClr>
                  </a:solidFill>
                  <a:latin typeface="Arial" panose="020B0604020202020204" pitchFamily="34" charset="0"/>
                  <a:cs typeface="Arial" panose="020B0604020202020204" pitchFamily="34" charset="0"/>
                </a:rPr>
                <a:t>Một số dấu hiệu của việc xâm hại cảnh quan hiện nay như:</a:t>
              </a:r>
              <a:endParaRPr lang="en-US" sz="4000" b="1" dirty="0">
                <a:solidFill>
                  <a:schemeClr val="tx2">
                    <a:lumMod val="50000"/>
                  </a:schemeClr>
                </a:solidFill>
                <a:latin typeface="Arial" panose="020B0604020202020204" pitchFamily="34" charset="0"/>
                <a:cs typeface="Arial" panose="020B0604020202020204" pitchFamily="34" charset="0"/>
              </a:endParaRPr>
            </a:p>
          </p:txBody>
        </p:sp>
        <p:pic>
          <p:nvPicPr>
            <p:cNvPr id="25" name="Picture 2">
              <a:extLst>
                <a:ext uri="{FF2B5EF4-FFF2-40B4-BE49-F238E27FC236}">
                  <a16:creationId xmlns:a16="http://schemas.microsoft.com/office/drawing/2014/main" xmlns="" id="{93AF3A4B-D10D-C8CF-FA4D-D9B7AADB192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918460" y="1911754"/>
              <a:ext cx="1568264" cy="1446721"/>
            </a:xfrm>
            <a:prstGeom prst="rect">
              <a:avLst/>
            </a:prstGeom>
          </p:spPr>
        </p:pic>
      </p:grpSp>
      <p:sp>
        <p:nvSpPr>
          <p:cNvPr id="26" name="Rectangle: Rounded Corners 25">
            <a:extLst>
              <a:ext uri="{FF2B5EF4-FFF2-40B4-BE49-F238E27FC236}">
                <a16:creationId xmlns:a16="http://schemas.microsoft.com/office/drawing/2014/main" xmlns="" id="{36FE922A-00CA-38B6-73D2-1DEAA2116A45}"/>
              </a:ext>
            </a:extLst>
          </p:cNvPr>
          <p:cNvSpPr/>
          <p:nvPr/>
        </p:nvSpPr>
        <p:spPr>
          <a:xfrm>
            <a:off x="1143000" y="3821956"/>
            <a:ext cx="7620000" cy="2235944"/>
          </a:xfrm>
          <a:prstGeom prst="roundRect">
            <a:avLst/>
          </a:prstGeom>
          <a:solidFill>
            <a:srgbClr val="FFF1C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Leo trèo, giẫm lên cây cỏ</a:t>
            </a:r>
            <a:endParaRPr lang="en-US" sz="4000" dirty="0">
              <a:solidFill>
                <a:schemeClr val="tx1"/>
              </a:solidFill>
              <a:latin typeface="Arial" panose="020B0604020202020204" pitchFamily="34" charset="0"/>
              <a:cs typeface="Arial" panose="020B0604020202020204" pitchFamily="34" charset="0"/>
            </a:endParaRPr>
          </a:p>
        </p:txBody>
      </p:sp>
      <p:sp>
        <p:nvSpPr>
          <p:cNvPr id="28" name="Rectangle: Rounded Corners 27">
            <a:extLst>
              <a:ext uri="{FF2B5EF4-FFF2-40B4-BE49-F238E27FC236}">
                <a16:creationId xmlns:a16="http://schemas.microsoft.com/office/drawing/2014/main" xmlns="" id="{B639522E-500E-069E-972E-EF860B1A8635}"/>
              </a:ext>
            </a:extLst>
          </p:cNvPr>
          <p:cNvSpPr/>
          <p:nvPr/>
        </p:nvSpPr>
        <p:spPr>
          <a:xfrm>
            <a:off x="9525001" y="3821956"/>
            <a:ext cx="7619999" cy="2235944"/>
          </a:xfrm>
          <a:prstGeom prst="roundRect">
            <a:avLst/>
          </a:prstGeom>
          <a:solidFill>
            <a:srgbClr val="FFF1C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Vi phạm nội quy đã để ra tại các khu vực cảnh quan</a:t>
            </a:r>
            <a:endParaRPr lang="en-US" sz="4000" dirty="0">
              <a:solidFill>
                <a:schemeClr val="tx1"/>
              </a:solidFill>
              <a:latin typeface="Arial" panose="020B0604020202020204" pitchFamily="34" charset="0"/>
              <a:cs typeface="Arial" panose="020B0604020202020204" pitchFamily="34" charset="0"/>
            </a:endParaRPr>
          </a:p>
        </p:txBody>
      </p:sp>
      <p:pic>
        <p:nvPicPr>
          <p:cNvPr id="2052" name="Picture 4" descr="Dẫm lên hoa, trèo ghế đá và những hình ảnh xấu trong công viên cuối tuần">
            <a:extLst>
              <a:ext uri="{FF2B5EF4-FFF2-40B4-BE49-F238E27FC236}">
                <a16:creationId xmlns:a16="http://schemas.microsoft.com/office/drawing/2014/main" xmlns="" id="{2DFCC0EF-FC2B-713C-CFAB-40A649F1CBF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76500" y="6515100"/>
            <a:ext cx="4953000" cy="33003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4" name="Picture 6" descr="Rác thải du lịch và ý thức của cộng đồng xê dịch năm 2023">
            <a:extLst>
              <a:ext uri="{FF2B5EF4-FFF2-40B4-BE49-F238E27FC236}">
                <a16:creationId xmlns:a16="http://schemas.microsoft.com/office/drawing/2014/main" xmlns="" id="{1C3B96A8-1F29-B3FD-820D-996977F63CA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3548"/>
          <a:stretch/>
        </p:blipFill>
        <p:spPr bwMode="auto">
          <a:xfrm>
            <a:off x="10759513" y="6515100"/>
            <a:ext cx="5150974" cy="33003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39109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barn(inVertical)">
                                      <p:cBhvr>
                                        <p:cTn id="10" dur="500"/>
                                        <p:tgtEl>
                                          <p:spTgt spid="205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outVertical)">
                                      <p:cBhvr>
                                        <p:cTn id="15" dur="500"/>
                                        <p:tgtEl>
                                          <p:spTgt spid="28"/>
                                        </p:tgtEl>
                                      </p:cBhvr>
                                    </p:animEffect>
                                  </p:childTnLst>
                                </p:cTn>
                              </p:par>
                              <p:par>
                                <p:cTn id="16" presetID="16" presetClass="entr" presetSubtype="37" fill="hold" nodeType="withEffect">
                                  <p:stCondLst>
                                    <p:cond delay="0"/>
                                  </p:stCondLst>
                                  <p:childTnLst>
                                    <p:set>
                                      <p:cBhvr>
                                        <p:cTn id="17" dur="1" fill="hold">
                                          <p:stCondLst>
                                            <p:cond delay="0"/>
                                          </p:stCondLst>
                                        </p:cTn>
                                        <p:tgtEl>
                                          <p:spTgt spid="2054"/>
                                        </p:tgtEl>
                                        <p:attrNameLst>
                                          <p:attrName>style.visibility</p:attrName>
                                        </p:attrNameLst>
                                      </p:cBhvr>
                                      <p:to>
                                        <p:strVal val="visible"/>
                                      </p:to>
                                    </p:set>
                                    <p:animEffect transition="in" filter="barn(outVertical)">
                                      <p:cBhvr>
                                        <p:cTn id="18"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6ED"/>
        </a:solidFill>
        <a:effectLst/>
      </p:bgPr>
    </p:bg>
    <p:spTree>
      <p:nvGrpSpPr>
        <p:cNvPr id="1" name=""/>
        <p:cNvGrpSpPr/>
        <p:nvPr/>
      </p:nvGrpSpPr>
      <p:grpSpPr>
        <a:xfrm>
          <a:off x="0" y="0"/>
          <a:ext cx="0" cy="0"/>
          <a:chOff x="0" y="0"/>
          <a:chExt cx="0" cy="0"/>
        </a:xfrm>
      </p:grpSpPr>
      <p:sp>
        <p:nvSpPr>
          <p:cNvPr id="12" name="Freeform 12"/>
          <p:cNvSpPr/>
          <p:nvPr/>
        </p:nvSpPr>
        <p:spPr>
          <a:xfrm rot="852974">
            <a:off x="17224566" y="9091861"/>
            <a:ext cx="909628" cy="1100292"/>
          </a:xfrm>
          <a:custGeom>
            <a:avLst/>
            <a:gdLst/>
            <a:ahLst/>
            <a:cxnLst/>
            <a:rect l="l" t="t" r="r" b="b"/>
            <a:pathLst>
              <a:path w="1565927" h="2129947">
                <a:moveTo>
                  <a:pt x="0" y="0"/>
                </a:moveTo>
                <a:lnTo>
                  <a:pt x="1565927" y="0"/>
                </a:lnTo>
                <a:lnTo>
                  <a:pt x="1565927" y="2129947"/>
                </a:lnTo>
                <a:lnTo>
                  <a:pt x="0" y="212994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3" name="Freeform 13"/>
          <p:cNvSpPr/>
          <p:nvPr/>
        </p:nvSpPr>
        <p:spPr>
          <a:xfrm rot="1955443">
            <a:off x="158611" y="9396065"/>
            <a:ext cx="1714908" cy="797695"/>
          </a:xfrm>
          <a:custGeom>
            <a:avLst/>
            <a:gdLst/>
            <a:ahLst/>
            <a:cxnLst/>
            <a:rect l="l" t="t" r="r" b="b"/>
            <a:pathLst>
              <a:path w="2038771" h="1004095">
                <a:moveTo>
                  <a:pt x="0" y="0"/>
                </a:moveTo>
                <a:lnTo>
                  <a:pt x="2038770" y="0"/>
                </a:lnTo>
                <a:lnTo>
                  <a:pt x="2038770" y="1004095"/>
                </a:lnTo>
                <a:lnTo>
                  <a:pt x="0" y="10040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5" name="Freeform 15"/>
          <p:cNvSpPr/>
          <p:nvPr/>
        </p:nvSpPr>
        <p:spPr>
          <a:xfrm rot="2349342">
            <a:off x="472886" y="71003"/>
            <a:ext cx="1263309" cy="1324571"/>
          </a:xfrm>
          <a:custGeom>
            <a:avLst/>
            <a:gdLst/>
            <a:ahLst/>
            <a:cxnLst/>
            <a:rect l="l" t="t" r="r" b="b"/>
            <a:pathLst>
              <a:path w="1263309" h="1324571">
                <a:moveTo>
                  <a:pt x="0" y="0"/>
                </a:moveTo>
                <a:lnTo>
                  <a:pt x="1263310" y="0"/>
                </a:lnTo>
                <a:lnTo>
                  <a:pt x="1263310" y="1324570"/>
                </a:lnTo>
                <a:lnTo>
                  <a:pt x="0" y="132457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6" name="Freeform 16"/>
          <p:cNvSpPr/>
          <p:nvPr/>
        </p:nvSpPr>
        <p:spPr>
          <a:xfrm rot="1196189" flipH="1">
            <a:off x="17271820" y="-15254"/>
            <a:ext cx="1060430" cy="1377182"/>
          </a:xfrm>
          <a:custGeom>
            <a:avLst/>
            <a:gdLst/>
            <a:ahLst/>
            <a:cxnLst/>
            <a:rect l="l" t="t" r="r" b="b"/>
            <a:pathLst>
              <a:path w="1060430" h="1377182">
                <a:moveTo>
                  <a:pt x="1060430" y="0"/>
                </a:moveTo>
                <a:lnTo>
                  <a:pt x="0" y="0"/>
                </a:lnTo>
                <a:lnTo>
                  <a:pt x="0" y="1377182"/>
                </a:lnTo>
                <a:lnTo>
                  <a:pt x="1060430" y="1377182"/>
                </a:lnTo>
                <a:lnTo>
                  <a:pt x="106043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7" name="TextBox 16">
            <a:extLst>
              <a:ext uri="{FF2B5EF4-FFF2-40B4-BE49-F238E27FC236}">
                <a16:creationId xmlns:a16="http://schemas.microsoft.com/office/drawing/2014/main" xmlns="" id="{9A84DF54-1095-FBD1-D761-2E04B8708BB8}"/>
              </a:ext>
            </a:extLst>
          </p:cNvPr>
          <p:cNvSpPr txBox="1"/>
          <p:nvPr/>
        </p:nvSpPr>
        <p:spPr>
          <a:xfrm>
            <a:off x="448256" y="938678"/>
            <a:ext cx="17391488" cy="3557512"/>
          </a:xfrm>
          <a:prstGeom prst="rect">
            <a:avLst/>
          </a:prstGeom>
          <a:noFill/>
        </p:spPr>
        <p:txBody>
          <a:bodyPr wrap="square">
            <a:spAutoFit/>
          </a:bodyPr>
          <a:lstStyle/>
          <a:p>
            <a:pPr marL="0" marR="0" algn="ctr">
              <a:lnSpc>
                <a:spcPct val="150000"/>
              </a:lnSpc>
              <a:spcBef>
                <a:spcPts val="0"/>
              </a:spcBef>
              <a:spcAft>
                <a:spcPts val="0"/>
              </a:spcAft>
            </a:pPr>
            <a:r>
              <a:rPr lang="vi-VN" sz="8000" b="1" kern="0">
                <a:effectLst/>
                <a:latin typeface="Arial" panose="020B0604020202020204" pitchFamily="34" charset="0"/>
                <a:ea typeface="Times New Roman" panose="02020603050405020304" pitchFamily="18" charset="0"/>
                <a:cs typeface="Arial" panose="020B0604020202020204" pitchFamily="34" charset="0"/>
              </a:rPr>
              <a:t>CHỦ ĐỀ</a:t>
            </a:r>
            <a:r>
              <a:rPr lang="en-US" sz="8000" b="1" kern="0">
                <a:effectLst/>
                <a:latin typeface="Arial" panose="020B0604020202020204" pitchFamily="34" charset="0"/>
                <a:ea typeface="Times New Roman" panose="02020603050405020304" pitchFamily="18" charset="0"/>
                <a:cs typeface="Arial" panose="020B0604020202020204" pitchFamily="34" charset="0"/>
              </a:rPr>
              <a:t>.</a:t>
            </a:r>
            <a:endParaRPr lang="en-US" sz="8000" b="1" kern="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lnSpc>
                <a:spcPct val="150000"/>
              </a:lnSpc>
              <a:spcBef>
                <a:spcPts val="0"/>
              </a:spcBef>
              <a:spcAft>
                <a:spcPts val="0"/>
              </a:spcAft>
            </a:pPr>
            <a:r>
              <a:rPr lang="en-US" sz="8000" b="1" kern="0">
                <a:effectLst/>
                <a:latin typeface="Arial" panose="020B0604020202020204" pitchFamily="34" charset="0"/>
                <a:ea typeface="Times New Roman" panose="02020603050405020304" pitchFamily="18" charset="0"/>
                <a:cs typeface="Arial" panose="020B0604020202020204" pitchFamily="34" charset="0"/>
              </a:rPr>
              <a:t>QUÊ HƯƠNG EM TƯƠI ĐẸP</a:t>
            </a:r>
            <a:endParaRPr lang="en-US" sz="8000" b="1" kern="0" dirty="0">
              <a:effectLst/>
              <a:latin typeface="Arial" panose="020B0604020202020204" pitchFamily="34" charset="0"/>
              <a:ea typeface="Times New Roman" panose="02020603050405020304" pitchFamily="18" charset="0"/>
              <a:cs typeface="Arial" panose="020B0604020202020204" pitchFamily="34" charset="0"/>
            </a:endParaRPr>
          </a:p>
        </p:txBody>
      </p:sp>
      <p:cxnSp>
        <p:nvCxnSpPr>
          <p:cNvPr id="18" name="Straight Connector 17">
            <a:extLst>
              <a:ext uri="{FF2B5EF4-FFF2-40B4-BE49-F238E27FC236}">
                <a16:creationId xmlns:a16="http://schemas.microsoft.com/office/drawing/2014/main" xmlns="" id="{97089E96-13C0-9F38-FE7E-C14272DC881F}"/>
              </a:ext>
            </a:extLst>
          </p:cNvPr>
          <p:cNvCxnSpPr>
            <a:cxnSpLocks/>
          </p:cNvCxnSpPr>
          <p:nvPr/>
        </p:nvCxnSpPr>
        <p:spPr>
          <a:xfrm>
            <a:off x="1499379" y="5184673"/>
            <a:ext cx="15374765" cy="0"/>
          </a:xfrm>
          <a:prstGeom prst="line">
            <a:avLst/>
          </a:prstGeom>
          <a:ln w="38100">
            <a:solidFill>
              <a:schemeClr val="tx1"/>
            </a:solidFill>
            <a:prstDash val="lgDashDotDot"/>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xmlns="" id="{D01BB9C6-D12E-6303-6E7E-561608C0D26D}"/>
              </a:ext>
            </a:extLst>
          </p:cNvPr>
          <p:cNvSpPr txBox="1"/>
          <p:nvPr/>
        </p:nvSpPr>
        <p:spPr>
          <a:xfrm>
            <a:off x="598504" y="5680863"/>
            <a:ext cx="17080876" cy="3470887"/>
          </a:xfrm>
          <a:prstGeom prst="rect">
            <a:avLst/>
          </a:prstGeom>
          <a:noFill/>
        </p:spPr>
        <p:txBody>
          <a:bodyPr wrap="square">
            <a:spAutoFit/>
          </a:bodyPr>
          <a:lstStyle/>
          <a:p>
            <a:pPr algn="ctr">
              <a:lnSpc>
                <a:spcPct val="150000"/>
              </a:lnSpc>
            </a:pPr>
            <a:r>
              <a:rPr lang="en-US" sz="7800" b="1">
                <a:solidFill>
                  <a:srgbClr val="C00000"/>
                </a:solidFill>
                <a:effectLst/>
                <a:latin typeface="Arial" panose="020B0604020202020204" pitchFamily="34" charset="0"/>
                <a:ea typeface="Calibri" panose="020F0502020204030204" pitchFamily="34" charset="0"/>
                <a:cs typeface="Arial" panose="020B0604020202020204" pitchFamily="34" charset="0"/>
              </a:rPr>
              <a:t>Tuần 30 – Tiết</a:t>
            </a:r>
            <a:r>
              <a:rPr lang="en-US" sz="7800" b="1">
                <a:solidFill>
                  <a:srgbClr val="C00000"/>
                </a:solidFill>
                <a:latin typeface="Arial" panose="020B0604020202020204" pitchFamily="34" charset="0"/>
                <a:ea typeface="Calibri" panose="020F0502020204030204" pitchFamily="34" charset="0"/>
                <a:cs typeface="Arial" panose="020B0604020202020204" pitchFamily="34" charset="0"/>
              </a:rPr>
              <a:t> 2</a:t>
            </a:r>
            <a:r>
              <a:rPr lang="en-US" sz="7800" b="1">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vi-VN" sz="7800" b="1">
                <a:solidFill>
                  <a:srgbClr val="C00000"/>
                </a:solidFill>
                <a:ea typeface="Calibri" panose="020F0502020204030204" pitchFamily="34" charset="0"/>
                <a:cs typeface="Arial" panose="020B0604020202020204" pitchFamily="34" charset="0"/>
              </a:rPr>
              <a:t>Khảo sát thực trạng cảnh quan thiên nhiên</a:t>
            </a:r>
            <a:endParaRPr lang="en-US" sz="78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6ED"/>
        </a:solidFill>
        <a:effectLst/>
      </p:bgPr>
    </p:bg>
    <p:spTree>
      <p:nvGrpSpPr>
        <p:cNvPr id="1" name=""/>
        <p:cNvGrpSpPr/>
        <p:nvPr/>
      </p:nvGrpSpPr>
      <p:grpSpPr>
        <a:xfrm>
          <a:off x="0" y="0"/>
          <a:ext cx="0" cy="0"/>
          <a:chOff x="0" y="0"/>
          <a:chExt cx="0" cy="0"/>
        </a:xfrm>
      </p:grpSpPr>
      <p:sp>
        <p:nvSpPr>
          <p:cNvPr id="13" name="Freeform 13"/>
          <p:cNvSpPr/>
          <p:nvPr/>
        </p:nvSpPr>
        <p:spPr>
          <a:xfrm rot="2194481">
            <a:off x="-128438" y="172597"/>
            <a:ext cx="1403722" cy="747389"/>
          </a:xfrm>
          <a:custGeom>
            <a:avLst/>
            <a:gdLst/>
            <a:ahLst/>
            <a:cxnLst/>
            <a:rect l="l" t="t" r="r" b="b"/>
            <a:pathLst>
              <a:path w="1900378" h="935936">
                <a:moveTo>
                  <a:pt x="0" y="0"/>
                </a:moveTo>
                <a:lnTo>
                  <a:pt x="1900378" y="0"/>
                </a:lnTo>
                <a:lnTo>
                  <a:pt x="1900378" y="935936"/>
                </a:lnTo>
                <a:lnTo>
                  <a:pt x="0" y="93593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36" name="Group 35">
            <a:extLst>
              <a:ext uri="{FF2B5EF4-FFF2-40B4-BE49-F238E27FC236}">
                <a16:creationId xmlns:a16="http://schemas.microsoft.com/office/drawing/2014/main" xmlns="" id="{630604FB-51FA-FE44-06BA-8181C252C5F1}"/>
              </a:ext>
            </a:extLst>
          </p:cNvPr>
          <p:cNvGrpSpPr/>
          <p:nvPr/>
        </p:nvGrpSpPr>
        <p:grpSpPr>
          <a:xfrm>
            <a:off x="472598" y="876300"/>
            <a:ext cx="6617862" cy="6722556"/>
            <a:chOff x="594846" y="1891431"/>
            <a:chExt cx="6229033" cy="6473161"/>
          </a:xfrm>
        </p:grpSpPr>
        <p:grpSp>
          <p:nvGrpSpPr>
            <p:cNvPr id="37" name="Group 6">
              <a:extLst>
                <a:ext uri="{FF2B5EF4-FFF2-40B4-BE49-F238E27FC236}">
                  <a16:creationId xmlns:a16="http://schemas.microsoft.com/office/drawing/2014/main" xmlns="" id="{C836C797-12A1-0584-A490-10A530D31E49}"/>
                </a:ext>
              </a:extLst>
            </p:cNvPr>
            <p:cNvGrpSpPr/>
            <p:nvPr/>
          </p:nvGrpSpPr>
          <p:grpSpPr>
            <a:xfrm>
              <a:off x="594846" y="2135559"/>
              <a:ext cx="6229033" cy="6229033"/>
              <a:chOff x="0" y="0"/>
              <a:chExt cx="812800" cy="812800"/>
            </a:xfrm>
          </p:grpSpPr>
          <p:sp>
            <p:nvSpPr>
              <p:cNvPr id="40" name="Freeform 7">
                <a:extLst>
                  <a:ext uri="{FF2B5EF4-FFF2-40B4-BE49-F238E27FC236}">
                    <a16:creationId xmlns:a16="http://schemas.microsoft.com/office/drawing/2014/main" xmlns="" id="{25629484-D7B1-7386-14A1-195E0DFD546C}"/>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5">
                  <a:lumMod val="75000"/>
                </a:schemeClr>
              </a:solidFill>
            </p:spPr>
            <p:txBody>
              <a:bodyPr/>
              <a:lstStyle/>
              <a:p>
                <a:endParaRPr lang="en-US"/>
              </a:p>
            </p:txBody>
          </p:sp>
          <p:sp>
            <p:nvSpPr>
              <p:cNvPr id="41" name="TextBox 8">
                <a:extLst>
                  <a:ext uri="{FF2B5EF4-FFF2-40B4-BE49-F238E27FC236}">
                    <a16:creationId xmlns:a16="http://schemas.microsoft.com/office/drawing/2014/main" xmlns="" id="{E0C82B5D-9AD9-BCAA-5A8B-B3996B687AB2}"/>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pic>
          <p:nvPicPr>
            <p:cNvPr id="38" name="Picture 11">
              <a:extLst>
                <a:ext uri="{FF2B5EF4-FFF2-40B4-BE49-F238E27FC236}">
                  <a16:creationId xmlns:a16="http://schemas.microsoft.com/office/drawing/2014/main" xmlns="" id="{9396627A-BB24-FCE4-97EE-1EF46C349B3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756866">
              <a:off x="1753508" y="1891431"/>
              <a:ext cx="3587522" cy="926233"/>
            </a:xfrm>
            <a:prstGeom prst="rect">
              <a:avLst/>
            </a:prstGeom>
          </p:spPr>
        </p:pic>
        <p:sp>
          <p:nvSpPr>
            <p:cNvPr id="39" name="TextBox 38">
              <a:extLst>
                <a:ext uri="{FF2B5EF4-FFF2-40B4-BE49-F238E27FC236}">
                  <a16:creationId xmlns:a16="http://schemas.microsoft.com/office/drawing/2014/main" xmlns="" id="{E4D0991A-8283-E04F-0DF8-966706F7E59D}"/>
                </a:ext>
              </a:extLst>
            </p:cNvPr>
            <p:cNvSpPr txBox="1"/>
            <p:nvPr/>
          </p:nvSpPr>
          <p:spPr>
            <a:xfrm>
              <a:off x="1178818" y="3892489"/>
              <a:ext cx="4985539" cy="2951064"/>
            </a:xfrm>
            <a:prstGeom prst="rect">
              <a:avLst/>
            </a:prstGeom>
            <a:noFill/>
          </p:spPr>
          <p:txBody>
            <a:bodyPr wrap="square" rtlCol="0">
              <a:spAutoFit/>
            </a:bodyPr>
            <a:lstStyle/>
            <a:p>
              <a:pPr algn="ctr">
                <a:lnSpc>
                  <a:spcPct val="150000"/>
                </a:lnSpc>
              </a:pPr>
              <a:r>
                <a:rPr lang="en-US" sz="6600" b="1">
                  <a:solidFill>
                    <a:schemeClr val="bg1"/>
                  </a:solidFill>
                  <a:latin typeface="Arial" panose="020B0604020202020204" pitchFamily="34" charset="0"/>
                  <a:ea typeface="Calibri" panose="020F0502020204030204" pitchFamily="34" charset="0"/>
                  <a:cs typeface="Arial" panose="020B0604020202020204" pitchFamily="34" charset="0"/>
                </a:rPr>
                <a:t>NỘI DUNG BÀI HỌC </a:t>
              </a:r>
            </a:p>
          </p:txBody>
        </p:sp>
      </p:grpSp>
      <p:pic>
        <p:nvPicPr>
          <p:cNvPr id="42" name="Picture 41" descr="A picture containing vector graphics&#10;&#10;Description automatically generated">
            <a:extLst>
              <a:ext uri="{FF2B5EF4-FFF2-40B4-BE49-F238E27FC236}">
                <a16:creationId xmlns:a16="http://schemas.microsoft.com/office/drawing/2014/main" xmlns="" id="{16FA0AEF-3424-8C23-F51D-63A05734C0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0477" y="6151670"/>
            <a:ext cx="4317679" cy="4317679"/>
          </a:xfrm>
          <a:prstGeom prst="rect">
            <a:avLst/>
          </a:prstGeom>
        </p:spPr>
      </p:pic>
      <p:grpSp>
        <p:nvGrpSpPr>
          <p:cNvPr id="44" name="Group 43">
            <a:extLst>
              <a:ext uri="{FF2B5EF4-FFF2-40B4-BE49-F238E27FC236}">
                <a16:creationId xmlns:a16="http://schemas.microsoft.com/office/drawing/2014/main" xmlns="" id="{9A91734B-79BB-135D-42CC-48AAD3FB8DCC}"/>
              </a:ext>
            </a:extLst>
          </p:cNvPr>
          <p:cNvGrpSpPr/>
          <p:nvPr/>
        </p:nvGrpSpPr>
        <p:grpSpPr>
          <a:xfrm>
            <a:off x="8287348" y="716936"/>
            <a:ext cx="9074256" cy="4167062"/>
            <a:chOff x="-506428" y="3378590"/>
            <a:chExt cx="9074256" cy="4167062"/>
          </a:xfrm>
        </p:grpSpPr>
        <p:grpSp>
          <p:nvGrpSpPr>
            <p:cNvPr id="50" name="Group 2">
              <a:extLst>
                <a:ext uri="{FF2B5EF4-FFF2-40B4-BE49-F238E27FC236}">
                  <a16:creationId xmlns:a16="http://schemas.microsoft.com/office/drawing/2014/main" xmlns="" id="{F9BA9E60-39EC-60B4-1AB6-A22AFDC67EF6}"/>
                </a:ext>
              </a:extLst>
            </p:cNvPr>
            <p:cNvGrpSpPr/>
            <p:nvPr/>
          </p:nvGrpSpPr>
          <p:grpSpPr>
            <a:xfrm>
              <a:off x="-506428" y="3378590"/>
              <a:ext cx="9074256" cy="4167062"/>
              <a:chOff x="-610614" y="-76200"/>
              <a:chExt cx="2289370" cy="1051319"/>
            </a:xfrm>
          </p:grpSpPr>
          <p:sp>
            <p:nvSpPr>
              <p:cNvPr id="52" name="Freeform 3">
                <a:extLst>
                  <a:ext uri="{FF2B5EF4-FFF2-40B4-BE49-F238E27FC236}">
                    <a16:creationId xmlns:a16="http://schemas.microsoft.com/office/drawing/2014/main" xmlns="" id="{5802E558-F0FF-D397-D2A8-5DF6466317EF}"/>
                  </a:ext>
                </a:extLst>
              </p:cNvPr>
              <p:cNvSpPr/>
              <p:nvPr/>
            </p:nvSpPr>
            <p:spPr>
              <a:xfrm>
                <a:off x="-610614" y="0"/>
                <a:ext cx="2289370" cy="975119"/>
              </a:xfrm>
              <a:custGeom>
                <a:avLst/>
                <a:gdLst/>
                <a:ahLst/>
                <a:cxnLst/>
                <a:rect l="l" t="t" r="r" b="b"/>
                <a:pathLst>
                  <a:path w="1594297" h="588105">
                    <a:moveTo>
                      <a:pt x="73508" y="0"/>
                    </a:moveTo>
                    <a:lnTo>
                      <a:pt x="1520789" y="0"/>
                    </a:lnTo>
                    <a:cubicBezTo>
                      <a:pt x="1540284" y="0"/>
                      <a:pt x="1558981" y="7745"/>
                      <a:pt x="1572767" y="21530"/>
                    </a:cubicBezTo>
                    <a:cubicBezTo>
                      <a:pt x="1586552" y="35315"/>
                      <a:pt x="1594297" y="54013"/>
                      <a:pt x="1594297" y="73508"/>
                    </a:cubicBezTo>
                    <a:lnTo>
                      <a:pt x="1594297" y="514597"/>
                    </a:lnTo>
                    <a:cubicBezTo>
                      <a:pt x="1594297" y="555195"/>
                      <a:pt x="1561386" y="588105"/>
                      <a:pt x="1520789" y="588105"/>
                    </a:cubicBezTo>
                    <a:lnTo>
                      <a:pt x="73508" y="588105"/>
                    </a:lnTo>
                    <a:cubicBezTo>
                      <a:pt x="54013" y="588105"/>
                      <a:pt x="35315" y="580361"/>
                      <a:pt x="21530" y="566575"/>
                    </a:cubicBezTo>
                    <a:cubicBezTo>
                      <a:pt x="7745" y="552790"/>
                      <a:pt x="0" y="534093"/>
                      <a:pt x="0" y="514597"/>
                    </a:cubicBezTo>
                    <a:lnTo>
                      <a:pt x="0" y="73508"/>
                    </a:lnTo>
                    <a:cubicBezTo>
                      <a:pt x="0" y="32911"/>
                      <a:pt x="32911" y="0"/>
                      <a:pt x="73508" y="0"/>
                    </a:cubicBezTo>
                    <a:close/>
                  </a:path>
                </a:pathLst>
              </a:custGeom>
              <a:ln/>
            </p:spPr>
            <p:style>
              <a:lnRef idx="2">
                <a:schemeClr val="accent2"/>
              </a:lnRef>
              <a:fillRef idx="1">
                <a:schemeClr val="lt1"/>
              </a:fillRef>
              <a:effectRef idx="0">
                <a:schemeClr val="accent2"/>
              </a:effectRef>
              <a:fontRef idx="minor">
                <a:schemeClr val="dk1"/>
              </a:fontRef>
            </p:style>
            <p:txBody>
              <a:bodyPr/>
              <a:lstStyle/>
              <a:p>
                <a:endParaRPr lang="en-US"/>
              </a:p>
            </p:txBody>
          </p:sp>
          <p:sp>
            <p:nvSpPr>
              <p:cNvPr id="53" name="TextBox 4">
                <a:extLst>
                  <a:ext uri="{FF2B5EF4-FFF2-40B4-BE49-F238E27FC236}">
                    <a16:creationId xmlns:a16="http://schemas.microsoft.com/office/drawing/2014/main" xmlns="" id="{E1009B80-2888-1771-1613-352671791B9C}"/>
                  </a:ext>
                </a:extLst>
              </p:cNvPr>
              <p:cNvSpPr txBox="1"/>
              <p:nvPr/>
            </p:nvSpPr>
            <p:spPr>
              <a:xfrm>
                <a:off x="0" y="-76200"/>
                <a:ext cx="812800" cy="889000"/>
              </a:xfrm>
              <a:prstGeom prst="rect">
                <a:avLst/>
              </a:prstGeom>
            </p:spPr>
            <p:txBody>
              <a:bodyPr lIns="47486" tIns="47486" rIns="47486" bIns="47486" rtlCol="0" anchor="ctr"/>
              <a:lstStyle/>
              <a:p>
                <a:pPr algn="ctr">
                  <a:lnSpc>
                    <a:spcPts val="6160"/>
                  </a:lnSpc>
                </a:pPr>
                <a:endParaRPr/>
              </a:p>
            </p:txBody>
          </p:sp>
        </p:grpSp>
        <p:sp>
          <p:nvSpPr>
            <p:cNvPr id="51" name="TextBox 50">
              <a:extLst>
                <a:ext uri="{FF2B5EF4-FFF2-40B4-BE49-F238E27FC236}">
                  <a16:creationId xmlns:a16="http://schemas.microsoft.com/office/drawing/2014/main" xmlns="" id="{55E21382-1BA8-945F-DA3F-7F214A104A38}"/>
                </a:ext>
              </a:extLst>
            </p:cNvPr>
            <p:cNvSpPr txBox="1"/>
            <p:nvPr/>
          </p:nvSpPr>
          <p:spPr>
            <a:xfrm>
              <a:off x="150959" y="4154023"/>
              <a:ext cx="7748595" cy="2748253"/>
            </a:xfrm>
            <a:prstGeom prst="rect">
              <a:avLst/>
            </a:prstGeom>
            <a:noFill/>
          </p:spPr>
          <p:txBody>
            <a:bodyPr wrap="square">
              <a:spAutoFit/>
            </a:bodyPr>
            <a:lstStyle/>
            <a:p>
              <a:pPr algn="ctr">
                <a:lnSpc>
                  <a:spcPct val="150000"/>
                </a:lnSpc>
              </a:pPr>
              <a:r>
                <a:rPr lang="vi-VN" sz="4000" b="1">
                  <a:effectLst/>
                  <a:latin typeface="Arial" panose="020B0604020202020204" pitchFamily="34" charset="0"/>
                  <a:ea typeface="Calibri" panose="020F0502020204030204" pitchFamily="34" charset="0"/>
                  <a:cs typeface="Arial" panose="020B0604020202020204" pitchFamily="34" charset="0"/>
                </a:rPr>
                <a:t>Hoạt động 1: </a:t>
              </a:r>
              <a:r>
                <a:rPr lang="vi-VN" sz="4000">
                  <a:effectLst/>
                  <a:latin typeface="Arial" panose="020B0604020202020204" pitchFamily="34" charset="0"/>
                  <a:ea typeface="Calibri" panose="020F0502020204030204" pitchFamily="34" charset="0"/>
                  <a:cs typeface="Arial" panose="020B0604020202020204" pitchFamily="34" charset="0"/>
                </a:rPr>
                <a:t>Chia sẻ những điều em quan sát được về cảnh quan thiên nhiên ở địa phương</a:t>
              </a:r>
              <a:endParaRPr lang="fr-FR" sz="4000" i="1">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54" name="Group 53">
            <a:extLst>
              <a:ext uri="{FF2B5EF4-FFF2-40B4-BE49-F238E27FC236}">
                <a16:creationId xmlns:a16="http://schemas.microsoft.com/office/drawing/2014/main" xmlns="" id="{253FEB59-ABE8-755A-0D6B-DF3CEA675177}"/>
              </a:ext>
            </a:extLst>
          </p:cNvPr>
          <p:cNvGrpSpPr/>
          <p:nvPr/>
        </p:nvGrpSpPr>
        <p:grpSpPr>
          <a:xfrm>
            <a:off x="8281905" y="5659846"/>
            <a:ext cx="9074256" cy="3570088"/>
            <a:chOff x="8465144" y="5230268"/>
            <a:chExt cx="9074256" cy="3570088"/>
          </a:xfrm>
        </p:grpSpPr>
        <p:sp>
          <p:nvSpPr>
            <p:cNvPr id="55" name="Freeform 3">
              <a:extLst>
                <a:ext uri="{FF2B5EF4-FFF2-40B4-BE49-F238E27FC236}">
                  <a16:creationId xmlns:a16="http://schemas.microsoft.com/office/drawing/2014/main" xmlns="" id="{A1932F8C-62E0-67D2-24B2-017204BAF960}"/>
                </a:ext>
              </a:extLst>
            </p:cNvPr>
            <p:cNvSpPr/>
            <p:nvPr/>
          </p:nvSpPr>
          <p:spPr>
            <a:xfrm>
              <a:off x="8465144" y="5230268"/>
              <a:ext cx="9074256" cy="3570088"/>
            </a:xfrm>
            <a:custGeom>
              <a:avLst/>
              <a:gdLst/>
              <a:ahLst/>
              <a:cxnLst/>
              <a:rect l="l" t="t" r="r" b="b"/>
              <a:pathLst>
                <a:path w="1594297" h="588105">
                  <a:moveTo>
                    <a:pt x="73508" y="0"/>
                  </a:moveTo>
                  <a:lnTo>
                    <a:pt x="1520789" y="0"/>
                  </a:lnTo>
                  <a:cubicBezTo>
                    <a:pt x="1540284" y="0"/>
                    <a:pt x="1558981" y="7745"/>
                    <a:pt x="1572767" y="21530"/>
                  </a:cubicBezTo>
                  <a:cubicBezTo>
                    <a:pt x="1586552" y="35315"/>
                    <a:pt x="1594297" y="54013"/>
                    <a:pt x="1594297" y="73508"/>
                  </a:cubicBezTo>
                  <a:lnTo>
                    <a:pt x="1594297" y="514597"/>
                  </a:lnTo>
                  <a:cubicBezTo>
                    <a:pt x="1594297" y="555195"/>
                    <a:pt x="1561386" y="588105"/>
                    <a:pt x="1520789" y="588105"/>
                  </a:cubicBezTo>
                  <a:lnTo>
                    <a:pt x="73508" y="588105"/>
                  </a:lnTo>
                  <a:cubicBezTo>
                    <a:pt x="54013" y="588105"/>
                    <a:pt x="35315" y="580361"/>
                    <a:pt x="21530" y="566575"/>
                  </a:cubicBezTo>
                  <a:cubicBezTo>
                    <a:pt x="7745" y="552790"/>
                    <a:pt x="0" y="534093"/>
                    <a:pt x="0" y="514597"/>
                  </a:cubicBezTo>
                  <a:lnTo>
                    <a:pt x="0" y="73508"/>
                  </a:lnTo>
                  <a:cubicBezTo>
                    <a:pt x="0" y="32911"/>
                    <a:pt x="32911" y="0"/>
                    <a:pt x="73508" y="0"/>
                  </a:cubicBezTo>
                  <a:close/>
                </a:path>
              </a:pathLst>
            </a:custGeom>
            <a:ln/>
          </p:spPr>
          <p:style>
            <a:lnRef idx="2">
              <a:schemeClr val="accent2"/>
            </a:lnRef>
            <a:fillRef idx="1">
              <a:schemeClr val="lt1"/>
            </a:fillRef>
            <a:effectRef idx="0">
              <a:schemeClr val="accent2"/>
            </a:effectRef>
            <a:fontRef idx="minor">
              <a:schemeClr val="dk1"/>
            </a:fontRef>
          </p:style>
          <p:txBody>
            <a:bodyPr/>
            <a:lstStyle/>
            <a:p>
              <a:endParaRPr lang="en-US"/>
            </a:p>
          </p:txBody>
        </p:sp>
        <p:sp>
          <p:nvSpPr>
            <p:cNvPr id="56" name="TextBox 55">
              <a:extLst>
                <a:ext uri="{FF2B5EF4-FFF2-40B4-BE49-F238E27FC236}">
                  <a16:creationId xmlns:a16="http://schemas.microsoft.com/office/drawing/2014/main" xmlns="" id="{0DAE2C3B-A400-F4CF-4DB7-E8EC0D4D3282}"/>
                </a:ext>
              </a:extLst>
            </p:cNvPr>
            <p:cNvSpPr txBox="1"/>
            <p:nvPr/>
          </p:nvSpPr>
          <p:spPr>
            <a:xfrm>
              <a:off x="9215588" y="5616800"/>
              <a:ext cx="7573365" cy="2748253"/>
            </a:xfrm>
            <a:prstGeom prst="rect">
              <a:avLst/>
            </a:prstGeom>
            <a:noFill/>
          </p:spPr>
          <p:txBody>
            <a:bodyPr wrap="square">
              <a:spAutoFit/>
            </a:bodyPr>
            <a:lstStyle/>
            <a:p>
              <a:pPr algn="ctr">
                <a:lnSpc>
                  <a:spcPct val="150000"/>
                </a:lnSpc>
              </a:pPr>
              <a:r>
                <a:rPr lang="vi-VN" sz="4000" b="1">
                  <a:effectLst/>
                  <a:latin typeface="Arial" panose="020B0604020202020204" pitchFamily="34" charset="0"/>
                  <a:ea typeface="Calibri" panose="020F0502020204030204" pitchFamily="34" charset="0"/>
                  <a:cs typeface="Arial" panose="020B0604020202020204" pitchFamily="34" charset="0"/>
                </a:rPr>
                <a:t>Hoạt động 2: </a:t>
              </a:r>
              <a:r>
                <a:rPr lang="vi-VN" sz="4000">
                  <a:effectLst/>
                  <a:latin typeface="Arial" panose="020B0604020202020204" pitchFamily="34" charset="0"/>
                  <a:ea typeface="Calibri" panose="020F0502020204030204" pitchFamily="34" charset="0"/>
                  <a:cs typeface="Arial" panose="020B0604020202020204" pitchFamily="34" charset="0"/>
                </a:rPr>
                <a:t>Lập kế hoạch khảo sát thực trạng cảnh quan thiên nhiên ở địa phương</a:t>
              </a:r>
              <a:endParaRPr lang="fr-FR" sz="4000">
                <a:effectLst/>
                <a:latin typeface="Arial" panose="020B0604020202020204" pitchFamily="34" charset="0"/>
                <a:ea typeface="Calibri" panose="020F0502020204030204" pitchFamily="34" charset="0"/>
                <a:cs typeface="Arial" panose="020B0604020202020204" pitchFamily="34" charset="0"/>
              </a:endParaRPr>
            </a:p>
          </p:txBody>
        </p:sp>
      </p:grpSp>
      <p:sp>
        <p:nvSpPr>
          <p:cNvPr id="12" name="Freeform 12"/>
          <p:cNvSpPr/>
          <p:nvPr/>
        </p:nvSpPr>
        <p:spPr>
          <a:xfrm rot="353681">
            <a:off x="17114305" y="8652727"/>
            <a:ext cx="1114263" cy="1532764"/>
          </a:xfrm>
          <a:custGeom>
            <a:avLst/>
            <a:gdLst/>
            <a:ahLst/>
            <a:cxnLst/>
            <a:rect l="l" t="t" r="r" b="b"/>
            <a:pathLst>
              <a:path w="1406321" h="2356538">
                <a:moveTo>
                  <a:pt x="0" y="0"/>
                </a:moveTo>
                <a:lnTo>
                  <a:pt x="1406321" y="0"/>
                </a:lnTo>
                <a:lnTo>
                  <a:pt x="1406321" y="2356538"/>
                </a:lnTo>
                <a:lnTo>
                  <a:pt x="0" y="235653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1+#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4"/>
                                        </p:tgtEl>
                                        <p:attrNameLst>
                                          <p:attrName>style.visibility</p:attrName>
                                        </p:attrNameLst>
                                      </p:cBhvr>
                                      <p:to>
                                        <p:strVal val="visible"/>
                                      </p:to>
                                    </p:set>
                                    <p:anim calcmode="lin" valueType="num">
                                      <p:cBhvr additive="base">
                                        <p:cTn id="13" dur="500" fill="hold"/>
                                        <p:tgtEl>
                                          <p:spTgt spid="54"/>
                                        </p:tgtEl>
                                        <p:attrNameLst>
                                          <p:attrName>ppt_x</p:attrName>
                                        </p:attrNameLst>
                                      </p:cBhvr>
                                      <p:tavLst>
                                        <p:tav tm="0">
                                          <p:val>
                                            <p:strVal val="1+#ppt_w/2"/>
                                          </p:val>
                                        </p:tav>
                                        <p:tav tm="100000">
                                          <p:val>
                                            <p:strVal val="#ppt_x"/>
                                          </p:val>
                                        </p:tav>
                                      </p:tavLst>
                                    </p:anim>
                                    <p:anim calcmode="lin" valueType="num">
                                      <p:cBhvr additive="base">
                                        <p:cTn id="14" dur="500" fill="hold"/>
                                        <p:tgtEl>
                                          <p:spTgt spid="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6ED"/>
        </a:solidFill>
        <a:effectLst/>
      </p:bgPr>
    </p:bg>
    <p:spTree>
      <p:nvGrpSpPr>
        <p:cNvPr id="1" name=""/>
        <p:cNvGrpSpPr/>
        <p:nvPr/>
      </p:nvGrpSpPr>
      <p:grpSpPr>
        <a:xfrm>
          <a:off x="0" y="0"/>
          <a:ext cx="0" cy="0"/>
          <a:chOff x="0" y="0"/>
          <a:chExt cx="0" cy="0"/>
        </a:xfrm>
      </p:grpSpPr>
      <p:grpSp>
        <p:nvGrpSpPr>
          <p:cNvPr id="10" name="Group 2">
            <a:extLst>
              <a:ext uri="{FF2B5EF4-FFF2-40B4-BE49-F238E27FC236}">
                <a16:creationId xmlns:a16="http://schemas.microsoft.com/office/drawing/2014/main" xmlns="" id="{08FAD266-87E0-6A3F-1011-818D67B30A3B}"/>
              </a:ext>
            </a:extLst>
          </p:cNvPr>
          <p:cNvGrpSpPr/>
          <p:nvPr/>
        </p:nvGrpSpPr>
        <p:grpSpPr>
          <a:xfrm>
            <a:off x="1028700" y="1085850"/>
            <a:ext cx="16230600" cy="8115300"/>
            <a:chOff x="0" y="0"/>
            <a:chExt cx="21640800" cy="10820400"/>
          </a:xfrm>
        </p:grpSpPr>
        <p:sp>
          <p:nvSpPr>
            <p:cNvPr id="11" name="Freeform 3">
              <a:extLst>
                <a:ext uri="{FF2B5EF4-FFF2-40B4-BE49-F238E27FC236}">
                  <a16:creationId xmlns:a16="http://schemas.microsoft.com/office/drawing/2014/main" xmlns="" id="{4D4883CE-28C7-B824-C83E-6DA9F66DC806}"/>
                </a:ext>
              </a:extLst>
            </p:cNvPr>
            <p:cNvSpPr/>
            <p:nvPr/>
          </p:nvSpPr>
          <p:spPr>
            <a:xfrm>
              <a:off x="0" y="0"/>
              <a:ext cx="10820400" cy="10820400"/>
            </a:xfrm>
            <a:custGeom>
              <a:avLst/>
              <a:gdLst/>
              <a:ahLst/>
              <a:cxnLst/>
              <a:rect l="l" t="t" r="r" b="b"/>
              <a:pathLst>
                <a:path w="10820400" h="10820400">
                  <a:moveTo>
                    <a:pt x="0" y="0"/>
                  </a:moveTo>
                  <a:lnTo>
                    <a:pt x="10820400" y="0"/>
                  </a:lnTo>
                  <a:lnTo>
                    <a:pt x="10820400" y="10820400"/>
                  </a:lnTo>
                  <a:lnTo>
                    <a:pt x="0" y="10820400"/>
                  </a:lnTo>
                  <a:lnTo>
                    <a:pt x="0" y="0"/>
                  </a:lnTo>
                  <a:close/>
                </a:path>
              </a:pathLst>
            </a:custGeom>
            <a:blipFill>
              <a:blip r:embed="rId2">
                <a:alphaModFix amt="16000"/>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Freeform 4">
              <a:extLst>
                <a:ext uri="{FF2B5EF4-FFF2-40B4-BE49-F238E27FC236}">
                  <a16:creationId xmlns:a16="http://schemas.microsoft.com/office/drawing/2014/main" xmlns="" id="{52C3E270-800E-73E7-FFF9-AC382500E1FA}"/>
                </a:ext>
              </a:extLst>
            </p:cNvPr>
            <p:cNvSpPr/>
            <p:nvPr/>
          </p:nvSpPr>
          <p:spPr>
            <a:xfrm>
              <a:off x="10820400" y="0"/>
              <a:ext cx="10820400" cy="10820400"/>
            </a:xfrm>
            <a:custGeom>
              <a:avLst/>
              <a:gdLst/>
              <a:ahLst/>
              <a:cxnLst/>
              <a:rect l="l" t="t" r="r" b="b"/>
              <a:pathLst>
                <a:path w="10820400" h="10820400">
                  <a:moveTo>
                    <a:pt x="0" y="0"/>
                  </a:moveTo>
                  <a:lnTo>
                    <a:pt x="10820400" y="0"/>
                  </a:lnTo>
                  <a:lnTo>
                    <a:pt x="10820400" y="10820400"/>
                  </a:lnTo>
                  <a:lnTo>
                    <a:pt x="0" y="10820400"/>
                  </a:lnTo>
                  <a:lnTo>
                    <a:pt x="0" y="0"/>
                  </a:lnTo>
                  <a:close/>
                </a:path>
              </a:pathLst>
            </a:custGeom>
            <a:blipFill>
              <a:blip r:embed="rId2">
                <a:alphaModFix amt="16000"/>
                <a:extLst>
                  <a:ext uri="{96DAC541-7B7A-43D3-8B79-37D633B846F1}">
                    <asvg:svgBlip xmlns:asvg="http://schemas.microsoft.com/office/drawing/2016/SVG/main" xmlns=""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grpSp>
        <p:nvGrpSpPr>
          <p:cNvPr id="13" name="Group 5">
            <a:extLst>
              <a:ext uri="{FF2B5EF4-FFF2-40B4-BE49-F238E27FC236}">
                <a16:creationId xmlns:a16="http://schemas.microsoft.com/office/drawing/2014/main" xmlns="" id="{701DFBB5-A6EE-8CE5-5BA1-717196AA53E0}"/>
              </a:ext>
            </a:extLst>
          </p:cNvPr>
          <p:cNvGrpSpPr/>
          <p:nvPr/>
        </p:nvGrpSpPr>
        <p:grpSpPr>
          <a:xfrm>
            <a:off x="1168568" y="1033618"/>
            <a:ext cx="15950863" cy="8115300"/>
            <a:chOff x="0" y="0"/>
            <a:chExt cx="3489249" cy="1207604"/>
          </a:xfrm>
        </p:grpSpPr>
        <p:sp>
          <p:nvSpPr>
            <p:cNvPr id="14" name="Freeform 6">
              <a:extLst>
                <a:ext uri="{FF2B5EF4-FFF2-40B4-BE49-F238E27FC236}">
                  <a16:creationId xmlns:a16="http://schemas.microsoft.com/office/drawing/2014/main" xmlns="" id="{18CA82EB-8CE0-C521-180C-8C11E4BF6206}"/>
                </a:ext>
              </a:extLst>
            </p:cNvPr>
            <p:cNvSpPr/>
            <p:nvPr/>
          </p:nvSpPr>
          <p:spPr>
            <a:xfrm>
              <a:off x="10160" y="16510"/>
              <a:ext cx="3466389" cy="1179664"/>
            </a:xfrm>
            <a:custGeom>
              <a:avLst/>
              <a:gdLst/>
              <a:ahLst/>
              <a:cxnLst/>
              <a:rect l="l" t="t" r="r" b="b"/>
              <a:pathLst>
                <a:path w="3466389" h="1179664">
                  <a:moveTo>
                    <a:pt x="3466389" y="1179664"/>
                  </a:moveTo>
                  <a:lnTo>
                    <a:pt x="0" y="1172044"/>
                  </a:lnTo>
                  <a:lnTo>
                    <a:pt x="0" y="422365"/>
                  </a:lnTo>
                  <a:lnTo>
                    <a:pt x="17780" y="19050"/>
                  </a:lnTo>
                  <a:lnTo>
                    <a:pt x="1726460" y="0"/>
                  </a:lnTo>
                  <a:lnTo>
                    <a:pt x="3447339" y="5080"/>
                  </a:lnTo>
                  <a:close/>
                </a:path>
              </a:pathLst>
            </a:custGeom>
            <a:solidFill>
              <a:schemeClr val="accent6">
                <a:lumMod val="20000"/>
                <a:lumOff val="80000"/>
              </a:schemeClr>
            </a:solidFill>
            <a:ln>
              <a:noFill/>
            </a:ln>
          </p:spPr>
          <p:txBody>
            <a:bodyPr/>
            <a:lstStyle/>
            <a:p>
              <a:endParaRPr lang="en-US">
                <a:latin typeface="Arial" panose="020B0604020202020204" pitchFamily="34" charset="0"/>
                <a:cs typeface="Arial" panose="020B0604020202020204" pitchFamily="34" charset="0"/>
              </a:endParaRPr>
            </a:p>
          </p:txBody>
        </p:sp>
        <p:sp>
          <p:nvSpPr>
            <p:cNvPr id="15" name="Freeform 7">
              <a:extLst>
                <a:ext uri="{FF2B5EF4-FFF2-40B4-BE49-F238E27FC236}">
                  <a16:creationId xmlns:a16="http://schemas.microsoft.com/office/drawing/2014/main" xmlns="" id="{E58E344C-F99C-823D-0F04-39CCE53F5149}"/>
                </a:ext>
              </a:extLst>
            </p:cNvPr>
            <p:cNvSpPr/>
            <p:nvPr/>
          </p:nvSpPr>
          <p:spPr>
            <a:xfrm>
              <a:off x="-3810" y="0"/>
              <a:ext cx="3495599" cy="1206334"/>
            </a:xfrm>
            <a:custGeom>
              <a:avLst/>
              <a:gdLst/>
              <a:ahLst/>
              <a:cxnLst/>
              <a:rect l="l" t="t" r="r" b="b"/>
              <a:pathLst>
                <a:path w="3495599" h="1206334">
                  <a:moveTo>
                    <a:pt x="3461309" y="21590"/>
                  </a:moveTo>
                  <a:cubicBezTo>
                    <a:pt x="3462579" y="34290"/>
                    <a:pt x="3462579" y="44450"/>
                    <a:pt x="3463849" y="54610"/>
                  </a:cubicBezTo>
                  <a:cubicBezTo>
                    <a:pt x="3466389" y="81057"/>
                    <a:pt x="3467659" y="105257"/>
                    <a:pt x="3470199" y="128593"/>
                  </a:cubicBezTo>
                  <a:cubicBezTo>
                    <a:pt x="3470199" y="162301"/>
                    <a:pt x="3482899" y="826944"/>
                    <a:pt x="3489249" y="860652"/>
                  </a:cubicBezTo>
                  <a:cubicBezTo>
                    <a:pt x="3495599" y="911645"/>
                    <a:pt x="3491789" y="963503"/>
                    <a:pt x="3491789" y="1014496"/>
                  </a:cubicBezTo>
                  <a:cubicBezTo>
                    <a:pt x="3491789" y="1059440"/>
                    <a:pt x="3493059" y="1100926"/>
                    <a:pt x="3494329" y="1145374"/>
                  </a:cubicBezTo>
                  <a:cubicBezTo>
                    <a:pt x="3494329" y="1166964"/>
                    <a:pt x="3494329" y="1180934"/>
                    <a:pt x="3494329" y="1205064"/>
                  </a:cubicBezTo>
                  <a:cubicBezTo>
                    <a:pt x="3471469" y="1205064"/>
                    <a:pt x="3451149" y="1206334"/>
                    <a:pt x="3425052" y="1205064"/>
                  </a:cubicBezTo>
                  <a:cubicBezTo>
                    <a:pt x="3250688" y="1199984"/>
                    <a:pt x="3073642" y="1206334"/>
                    <a:pt x="2899278" y="1201254"/>
                  </a:cubicBezTo>
                  <a:cubicBezTo>
                    <a:pt x="2794660" y="1197444"/>
                    <a:pt x="2692724" y="1199984"/>
                    <a:pt x="2588106" y="1197444"/>
                  </a:cubicBezTo>
                  <a:cubicBezTo>
                    <a:pt x="2539820" y="1196174"/>
                    <a:pt x="2491535" y="1194904"/>
                    <a:pt x="2443250" y="1193634"/>
                  </a:cubicBezTo>
                  <a:cubicBezTo>
                    <a:pt x="2413742" y="1193634"/>
                    <a:pt x="2386917" y="1194904"/>
                    <a:pt x="2357409" y="1194904"/>
                  </a:cubicBezTo>
                  <a:cubicBezTo>
                    <a:pt x="2282299" y="1193634"/>
                    <a:pt x="2075744" y="1194904"/>
                    <a:pt x="2000634" y="1193634"/>
                  </a:cubicBezTo>
                  <a:cubicBezTo>
                    <a:pt x="1946984" y="1192364"/>
                    <a:pt x="873976" y="1201254"/>
                    <a:pt x="820325" y="1199984"/>
                  </a:cubicBezTo>
                  <a:cubicBezTo>
                    <a:pt x="806913" y="1199984"/>
                    <a:pt x="790818" y="1201254"/>
                    <a:pt x="777405" y="1201254"/>
                  </a:cubicBezTo>
                  <a:cubicBezTo>
                    <a:pt x="745215" y="1201254"/>
                    <a:pt x="715707" y="1202524"/>
                    <a:pt x="683517" y="1202524"/>
                  </a:cubicBezTo>
                  <a:cubicBezTo>
                    <a:pt x="603041" y="1202524"/>
                    <a:pt x="525248" y="1201254"/>
                    <a:pt x="444773" y="1199984"/>
                  </a:cubicBezTo>
                  <a:cubicBezTo>
                    <a:pt x="396487" y="1198714"/>
                    <a:pt x="348202" y="1197444"/>
                    <a:pt x="302599" y="1196174"/>
                  </a:cubicBezTo>
                  <a:cubicBezTo>
                    <a:pt x="216758" y="1194904"/>
                    <a:pt x="130918" y="1193634"/>
                    <a:pt x="48260" y="1193634"/>
                  </a:cubicBezTo>
                  <a:cubicBezTo>
                    <a:pt x="38100" y="1193634"/>
                    <a:pt x="29210" y="1193634"/>
                    <a:pt x="19050" y="1192364"/>
                  </a:cubicBezTo>
                  <a:cubicBezTo>
                    <a:pt x="10160" y="1191094"/>
                    <a:pt x="5080" y="1184744"/>
                    <a:pt x="7620" y="1175854"/>
                  </a:cubicBezTo>
                  <a:cubicBezTo>
                    <a:pt x="16510" y="1144141"/>
                    <a:pt x="12700" y="1122533"/>
                    <a:pt x="11430" y="1100061"/>
                  </a:cubicBezTo>
                  <a:cubicBezTo>
                    <a:pt x="10160" y="1054254"/>
                    <a:pt x="6350" y="1009310"/>
                    <a:pt x="7620" y="963503"/>
                  </a:cubicBezTo>
                  <a:cubicBezTo>
                    <a:pt x="5080" y="906459"/>
                    <a:pt x="0" y="200330"/>
                    <a:pt x="7620" y="142422"/>
                  </a:cubicBezTo>
                  <a:cubicBezTo>
                    <a:pt x="8890" y="131186"/>
                    <a:pt x="7620" y="119086"/>
                    <a:pt x="8890" y="107850"/>
                  </a:cubicBezTo>
                  <a:cubicBezTo>
                    <a:pt x="10160" y="89700"/>
                    <a:pt x="12700" y="69821"/>
                    <a:pt x="13970" y="44450"/>
                  </a:cubicBezTo>
                  <a:cubicBezTo>
                    <a:pt x="13970" y="41910"/>
                    <a:pt x="15240" y="39370"/>
                    <a:pt x="16510" y="38100"/>
                  </a:cubicBezTo>
                  <a:cubicBezTo>
                    <a:pt x="38100" y="35560"/>
                    <a:pt x="63855" y="30480"/>
                    <a:pt x="106775" y="29210"/>
                  </a:cubicBezTo>
                  <a:cubicBezTo>
                    <a:pt x="179203" y="25400"/>
                    <a:pt x="251631" y="22860"/>
                    <a:pt x="326742" y="20320"/>
                  </a:cubicBezTo>
                  <a:cubicBezTo>
                    <a:pt x="377710" y="17780"/>
                    <a:pt x="428677" y="16510"/>
                    <a:pt x="476963" y="13970"/>
                  </a:cubicBezTo>
                  <a:cubicBezTo>
                    <a:pt x="525248" y="11430"/>
                    <a:pt x="576216" y="8890"/>
                    <a:pt x="624501" y="8890"/>
                  </a:cubicBezTo>
                  <a:cubicBezTo>
                    <a:pt x="678152" y="7620"/>
                    <a:pt x="731802" y="10160"/>
                    <a:pt x="785453" y="8890"/>
                  </a:cubicBezTo>
                  <a:cubicBezTo>
                    <a:pt x="852516" y="8890"/>
                    <a:pt x="2067697" y="6350"/>
                    <a:pt x="2134760" y="5080"/>
                  </a:cubicBezTo>
                  <a:cubicBezTo>
                    <a:pt x="2199141" y="3810"/>
                    <a:pt x="2263521" y="2540"/>
                    <a:pt x="2330584" y="2540"/>
                  </a:cubicBezTo>
                  <a:cubicBezTo>
                    <a:pt x="2440567" y="1270"/>
                    <a:pt x="2547868" y="0"/>
                    <a:pt x="2657851" y="0"/>
                  </a:cubicBezTo>
                  <a:cubicBezTo>
                    <a:pt x="2703454" y="0"/>
                    <a:pt x="2751740" y="2540"/>
                    <a:pt x="2797342" y="2540"/>
                  </a:cubicBezTo>
                  <a:cubicBezTo>
                    <a:pt x="2923421" y="3810"/>
                    <a:pt x="3052182" y="5080"/>
                    <a:pt x="3178260" y="7620"/>
                  </a:cubicBezTo>
                  <a:cubicBezTo>
                    <a:pt x="3245323" y="8890"/>
                    <a:pt x="3312386" y="12700"/>
                    <a:pt x="3379449" y="16510"/>
                  </a:cubicBezTo>
                  <a:cubicBezTo>
                    <a:pt x="3395544" y="16510"/>
                    <a:pt x="3411640" y="16510"/>
                    <a:pt x="3425052" y="16510"/>
                  </a:cubicBezTo>
                  <a:cubicBezTo>
                    <a:pt x="3442259" y="17780"/>
                    <a:pt x="3451149" y="20320"/>
                    <a:pt x="3461309" y="21590"/>
                  </a:cubicBezTo>
                  <a:close/>
                  <a:moveTo>
                    <a:pt x="3471469" y="1188554"/>
                  </a:moveTo>
                  <a:cubicBezTo>
                    <a:pt x="3472739" y="1172044"/>
                    <a:pt x="3474009" y="1159344"/>
                    <a:pt x="3474009" y="1146644"/>
                  </a:cubicBezTo>
                  <a:cubicBezTo>
                    <a:pt x="3472739" y="1096604"/>
                    <a:pt x="3471469" y="1050797"/>
                    <a:pt x="3471469" y="1001532"/>
                  </a:cubicBezTo>
                  <a:cubicBezTo>
                    <a:pt x="3471469" y="979060"/>
                    <a:pt x="3474009" y="956588"/>
                    <a:pt x="3472739" y="934117"/>
                  </a:cubicBezTo>
                  <a:cubicBezTo>
                    <a:pt x="3472739" y="913374"/>
                    <a:pt x="3471469" y="891766"/>
                    <a:pt x="3470199" y="871023"/>
                  </a:cubicBezTo>
                  <a:cubicBezTo>
                    <a:pt x="3465119" y="839044"/>
                    <a:pt x="3453689" y="176994"/>
                    <a:pt x="3453689" y="145015"/>
                  </a:cubicBezTo>
                  <a:cubicBezTo>
                    <a:pt x="3451149" y="118222"/>
                    <a:pt x="3448609" y="90564"/>
                    <a:pt x="3446069" y="63500"/>
                  </a:cubicBezTo>
                  <a:cubicBezTo>
                    <a:pt x="3444799" y="44450"/>
                    <a:pt x="3443529" y="43180"/>
                    <a:pt x="3417004" y="41910"/>
                  </a:cubicBezTo>
                  <a:cubicBezTo>
                    <a:pt x="3408957" y="41910"/>
                    <a:pt x="3403592" y="41910"/>
                    <a:pt x="3395544" y="40640"/>
                  </a:cubicBezTo>
                  <a:cubicBezTo>
                    <a:pt x="3328481" y="36830"/>
                    <a:pt x="3258736" y="31750"/>
                    <a:pt x="3191673" y="30480"/>
                  </a:cubicBezTo>
                  <a:cubicBezTo>
                    <a:pt x="3028039" y="26670"/>
                    <a:pt x="2861723" y="25400"/>
                    <a:pt x="2698089" y="22860"/>
                  </a:cubicBezTo>
                  <a:cubicBezTo>
                    <a:pt x="2673947" y="22860"/>
                    <a:pt x="2647121" y="22860"/>
                    <a:pt x="2622979" y="22860"/>
                  </a:cubicBezTo>
                  <a:cubicBezTo>
                    <a:pt x="2582741" y="22860"/>
                    <a:pt x="2542503" y="22860"/>
                    <a:pt x="2504948" y="22860"/>
                  </a:cubicBezTo>
                  <a:cubicBezTo>
                    <a:pt x="2419107" y="22860"/>
                    <a:pt x="2333266" y="22860"/>
                    <a:pt x="2250108" y="24130"/>
                  </a:cubicBezTo>
                  <a:cubicBezTo>
                    <a:pt x="2177680" y="25400"/>
                    <a:pt x="957134" y="29210"/>
                    <a:pt x="884706" y="29210"/>
                  </a:cubicBezTo>
                  <a:cubicBezTo>
                    <a:pt x="766675" y="29210"/>
                    <a:pt x="648644" y="26670"/>
                    <a:pt x="530613" y="33020"/>
                  </a:cubicBezTo>
                  <a:cubicBezTo>
                    <a:pt x="468915" y="36830"/>
                    <a:pt x="409900" y="36830"/>
                    <a:pt x="350884" y="38100"/>
                  </a:cubicBezTo>
                  <a:cubicBezTo>
                    <a:pt x="248949" y="41910"/>
                    <a:pt x="147013" y="45720"/>
                    <a:pt x="49530" y="50800"/>
                  </a:cubicBezTo>
                  <a:cubicBezTo>
                    <a:pt x="36830" y="50800"/>
                    <a:pt x="34290" y="53340"/>
                    <a:pt x="33020" y="67228"/>
                  </a:cubicBezTo>
                  <a:cubicBezTo>
                    <a:pt x="31750" y="82785"/>
                    <a:pt x="31750" y="98343"/>
                    <a:pt x="30480" y="113900"/>
                  </a:cubicBezTo>
                  <a:cubicBezTo>
                    <a:pt x="29210" y="139829"/>
                    <a:pt x="26670" y="164894"/>
                    <a:pt x="25400" y="190822"/>
                  </a:cubicBezTo>
                  <a:cubicBezTo>
                    <a:pt x="20320" y="218480"/>
                    <a:pt x="26670" y="894359"/>
                    <a:pt x="29210" y="922017"/>
                  </a:cubicBezTo>
                  <a:cubicBezTo>
                    <a:pt x="29210" y="951403"/>
                    <a:pt x="29210" y="981653"/>
                    <a:pt x="30480" y="1011039"/>
                  </a:cubicBezTo>
                  <a:cubicBezTo>
                    <a:pt x="30480" y="1032646"/>
                    <a:pt x="33020" y="1054254"/>
                    <a:pt x="33020" y="1075861"/>
                  </a:cubicBezTo>
                  <a:cubicBezTo>
                    <a:pt x="33020" y="1099197"/>
                    <a:pt x="33020" y="1122533"/>
                    <a:pt x="31750" y="1146644"/>
                  </a:cubicBezTo>
                  <a:cubicBezTo>
                    <a:pt x="31750" y="1150454"/>
                    <a:pt x="31750" y="1152994"/>
                    <a:pt x="31750" y="1156804"/>
                  </a:cubicBezTo>
                  <a:cubicBezTo>
                    <a:pt x="31750" y="1166964"/>
                    <a:pt x="35560" y="1170774"/>
                    <a:pt x="44450" y="1170774"/>
                  </a:cubicBezTo>
                  <a:cubicBezTo>
                    <a:pt x="69220" y="1170774"/>
                    <a:pt x="106775" y="1172044"/>
                    <a:pt x="141648" y="1172044"/>
                  </a:cubicBezTo>
                  <a:cubicBezTo>
                    <a:pt x="192616" y="1172044"/>
                    <a:pt x="246266" y="1169504"/>
                    <a:pt x="297234" y="1172044"/>
                  </a:cubicBezTo>
                  <a:cubicBezTo>
                    <a:pt x="380392" y="1175854"/>
                    <a:pt x="463550" y="1178394"/>
                    <a:pt x="546708" y="1177124"/>
                  </a:cubicBezTo>
                  <a:cubicBezTo>
                    <a:pt x="600359" y="1175854"/>
                    <a:pt x="651327" y="1178394"/>
                    <a:pt x="704977" y="1178394"/>
                  </a:cubicBezTo>
                  <a:cubicBezTo>
                    <a:pt x="782770" y="1178394"/>
                    <a:pt x="860563" y="1177124"/>
                    <a:pt x="938356" y="1178394"/>
                  </a:cubicBezTo>
                  <a:cubicBezTo>
                    <a:pt x="1053705" y="1179664"/>
                    <a:pt x="2319854" y="1169504"/>
                    <a:pt x="2437885" y="1172044"/>
                  </a:cubicBezTo>
                  <a:cubicBezTo>
                    <a:pt x="2488853" y="1173314"/>
                    <a:pt x="2539820" y="1174584"/>
                    <a:pt x="2588106" y="1174584"/>
                  </a:cubicBezTo>
                  <a:cubicBezTo>
                    <a:pt x="2676629" y="1177124"/>
                    <a:pt x="2762470" y="1173314"/>
                    <a:pt x="2850993" y="1177124"/>
                  </a:cubicBezTo>
                  <a:cubicBezTo>
                    <a:pt x="2923421" y="1179664"/>
                    <a:pt x="2995849" y="1179664"/>
                    <a:pt x="3068277" y="1182204"/>
                  </a:cubicBezTo>
                  <a:cubicBezTo>
                    <a:pt x="3175578" y="1186014"/>
                    <a:pt x="3282878" y="1188554"/>
                    <a:pt x="3390179" y="1189824"/>
                  </a:cubicBezTo>
                  <a:cubicBezTo>
                    <a:pt x="3430417" y="1189824"/>
                    <a:pt x="3451149" y="1188554"/>
                    <a:pt x="3471469" y="1188554"/>
                  </a:cubicBezTo>
                  <a:close/>
                </a:path>
              </a:pathLst>
            </a:custGeom>
            <a:solidFill>
              <a:srgbClr val="FFD371"/>
            </a:solidFill>
          </p:spPr>
          <p:txBody>
            <a:bodyPr/>
            <a:lstStyle/>
            <a:p>
              <a:endParaRPr lang="en-US">
                <a:latin typeface="Arial" panose="020B0604020202020204" pitchFamily="34" charset="0"/>
                <a:cs typeface="Arial" panose="020B0604020202020204" pitchFamily="34" charset="0"/>
              </a:endParaRPr>
            </a:p>
          </p:txBody>
        </p:sp>
      </p:grpSp>
      <p:sp>
        <p:nvSpPr>
          <p:cNvPr id="20" name="TextBox 20">
            <a:extLst>
              <a:ext uri="{FF2B5EF4-FFF2-40B4-BE49-F238E27FC236}">
                <a16:creationId xmlns:a16="http://schemas.microsoft.com/office/drawing/2014/main" xmlns="" id="{98C53BD6-9B72-5ABC-8663-1812A5BA945B}"/>
              </a:ext>
            </a:extLst>
          </p:cNvPr>
          <p:cNvSpPr txBox="1"/>
          <p:nvPr/>
        </p:nvSpPr>
        <p:spPr>
          <a:xfrm>
            <a:off x="2221402" y="2190640"/>
            <a:ext cx="13874206" cy="5905719"/>
          </a:xfrm>
          <a:prstGeom prst="rect">
            <a:avLst/>
          </a:prstGeom>
        </p:spPr>
        <p:txBody>
          <a:bodyPr wrap="square" lIns="0" tIns="0" rIns="0" bIns="0" rtlCol="0" anchor="t">
            <a:spAutoFit/>
          </a:bodyPr>
          <a:lstStyle/>
          <a:p>
            <a:pPr algn="ctr">
              <a:lnSpc>
                <a:spcPct val="150000"/>
              </a:lnSpc>
            </a:pPr>
            <a:r>
              <a:rPr lang="vi-VN" sz="6600" b="1">
                <a:solidFill>
                  <a:srgbClr val="C00000"/>
                </a:solidFill>
                <a:latin typeface="Arial" panose="020B0604020202020204" pitchFamily="34" charset="0"/>
                <a:ea typeface="Calibri" panose="020F0502020204030204" pitchFamily="34" charset="0"/>
                <a:cs typeface="Arial" panose="020B0604020202020204" pitchFamily="34" charset="0"/>
              </a:rPr>
              <a:t>Hoạt động 1: </a:t>
            </a:r>
            <a:endParaRPr lang="en-US" sz="6600" b="1">
              <a:solidFill>
                <a:srgbClr val="C00000"/>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vi-VN" sz="6600" b="1">
                <a:solidFill>
                  <a:srgbClr val="C00000"/>
                </a:solidFill>
                <a:latin typeface="Arial" panose="020B0604020202020204" pitchFamily="34" charset="0"/>
                <a:ea typeface="Calibri" panose="020F0502020204030204" pitchFamily="34" charset="0"/>
                <a:cs typeface="Arial" panose="020B0604020202020204" pitchFamily="34" charset="0"/>
              </a:rPr>
              <a:t>Chia sẻ nhữn</a:t>
            </a:r>
            <a:r>
              <a:rPr lang="en-US" sz="6600" b="1">
                <a:solidFill>
                  <a:srgbClr val="C00000"/>
                </a:solidFill>
                <a:latin typeface="Arial" panose="020B0604020202020204" pitchFamily="34" charset="0"/>
                <a:ea typeface="Calibri" panose="020F0502020204030204" pitchFamily="34" charset="0"/>
                <a:cs typeface="Arial" panose="020B0604020202020204" pitchFamily="34" charset="0"/>
              </a:rPr>
              <a:t>g</a:t>
            </a:r>
            <a:r>
              <a:rPr lang="vi-VN" sz="6600" b="1">
                <a:solidFill>
                  <a:srgbClr val="C00000"/>
                </a:solidFill>
                <a:latin typeface="Arial" panose="020B0604020202020204" pitchFamily="34" charset="0"/>
                <a:ea typeface="Calibri" panose="020F0502020204030204" pitchFamily="34" charset="0"/>
                <a:cs typeface="Arial" panose="020B0604020202020204" pitchFamily="34" charset="0"/>
              </a:rPr>
              <a:t> điều em quan sát được về cảnh quan thiên nhiên ở địa phương</a:t>
            </a:r>
          </a:p>
        </p:txBody>
      </p:sp>
      <p:sp>
        <p:nvSpPr>
          <p:cNvPr id="9" name="Freeform 9"/>
          <p:cNvSpPr/>
          <p:nvPr/>
        </p:nvSpPr>
        <p:spPr>
          <a:xfrm>
            <a:off x="15849600" y="0"/>
            <a:ext cx="2249611" cy="2021838"/>
          </a:xfrm>
          <a:custGeom>
            <a:avLst/>
            <a:gdLst/>
            <a:ahLst/>
            <a:cxnLst/>
            <a:rect l="l" t="t" r="r" b="b"/>
            <a:pathLst>
              <a:path w="2249611" h="2021838">
                <a:moveTo>
                  <a:pt x="0" y="0"/>
                </a:moveTo>
                <a:lnTo>
                  <a:pt x="2249611" y="0"/>
                </a:lnTo>
                <a:lnTo>
                  <a:pt x="2249611" y="2021838"/>
                </a:lnTo>
                <a:lnTo>
                  <a:pt x="0" y="202183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8" name="Freeform 8"/>
          <p:cNvSpPr/>
          <p:nvPr/>
        </p:nvSpPr>
        <p:spPr>
          <a:xfrm rot="7392751">
            <a:off x="315786" y="337417"/>
            <a:ext cx="1539641" cy="1614302"/>
          </a:xfrm>
          <a:custGeom>
            <a:avLst/>
            <a:gdLst/>
            <a:ahLst/>
            <a:cxnLst/>
            <a:rect l="l" t="t" r="r" b="b"/>
            <a:pathLst>
              <a:path w="1539641" h="1614302">
                <a:moveTo>
                  <a:pt x="0" y="0"/>
                </a:moveTo>
                <a:lnTo>
                  <a:pt x="1539640" y="0"/>
                </a:lnTo>
                <a:lnTo>
                  <a:pt x="1539640" y="1614302"/>
                </a:lnTo>
                <a:lnTo>
                  <a:pt x="0" y="161430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7" name="Freeform 7"/>
          <p:cNvSpPr/>
          <p:nvPr/>
        </p:nvSpPr>
        <p:spPr>
          <a:xfrm rot="-1000848" flipH="1">
            <a:off x="18200" y="7231191"/>
            <a:ext cx="2134809" cy="2903729"/>
          </a:xfrm>
          <a:custGeom>
            <a:avLst/>
            <a:gdLst/>
            <a:ahLst/>
            <a:cxnLst/>
            <a:rect l="l" t="t" r="r" b="b"/>
            <a:pathLst>
              <a:path w="2134809" h="2903729">
                <a:moveTo>
                  <a:pt x="2134808" y="0"/>
                </a:moveTo>
                <a:lnTo>
                  <a:pt x="0" y="0"/>
                </a:lnTo>
                <a:lnTo>
                  <a:pt x="0" y="2903729"/>
                </a:lnTo>
                <a:lnTo>
                  <a:pt x="2134808" y="2903729"/>
                </a:lnTo>
                <a:lnTo>
                  <a:pt x="2134808"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6" name="Freeform 6"/>
          <p:cNvSpPr/>
          <p:nvPr/>
        </p:nvSpPr>
        <p:spPr>
          <a:xfrm rot="-953349" flipH="1">
            <a:off x="16830117" y="8344144"/>
            <a:ext cx="1377150" cy="1788507"/>
          </a:xfrm>
          <a:custGeom>
            <a:avLst/>
            <a:gdLst/>
            <a:ahLst/>
            <a:cxnLst/>
            <a:rect l="l" t="t" r="r" b="b"/>
            <a:pathLst>
              <a:path w="1377150" h="1788507">
                <a:moveTo>
                  <a:pt x="1377150" y="0"/>
                </a:moveTo>
                <a:lnTo>
                  <a:pt x="0" y="0"/>
                </a:lnTo>
                <a:lnTo>
                  <a:pt x="0" y="1788506"/>
                </a:lnTo>
                <a:lnTo>
                  <a:pt x="1377150" y="1788506"/>
                </a:lnTo>
                <a:lnTo>
                  <a:pt x="137715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6ED"/>
        </a:solidFill>
        <a:effectLst/>
      </p:bgPr>
    </p:bg>
    <p:spTree>
      <p:nvGrpSpPr>
        <p:cNvPr id="1" name=""/>
        <p:cNvGrpSpPr/>
        <p:nvPr/>
      </p:nvGrpSpPr>
      <p:grpSpPr>
        <a:xfrm>
          <a:off x="0" y="0"/>
          <a:ext cx="0" cy="0"/>
          <a:chOff x="0" y="0"/>
          <a:chExt cx="0" cy="0"/>
        </a:xfrm>
      </p:grpSpPr>
      <p:sp>
        <p:nvSpPr>
          <p:cNvPr id="19" name="Freeform 19"/>
          <p:cNvSpPr/>
          <p:nvPr/>
        </p:nvSpPr>
        <p:spPr>
          <a:xfrm rot="1802362">
            <a:off x="17208729" y="-125799"/>
            <a:ext cx="1252187" cy="1808349"/>
          </a:xfrm>
          <a:custGeom>
            <a:avLst/>
            <a:gdLst/>
            <a:ahLst/>
            <a:cxnLst/>
            <a:rect l="l" t="t" r="r" b="b"/>
            <a:pathLst>
              <a:path w="1671573" h="2801014">
                <a:moveTo>
                  <a:pt x="0" y="0"/>
                </a:moveTo>
                <a:lnTo>
                  <a:pt x="1671573" y="0"/>
                </a:lnTo>
                <a:lnTo>
                  <a:pt x="1671573" y="2801014"/>
                </a:lnTo>
                <a:lnTo>
                  <a:pt x="0" y="28010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3" name="Picture 6">
            <a:extLst>
              <a:ext uri="{FF2B5EF4-FFF2-40B4-BE49-F238E27FC236}">
                <a16:creationId xmlns:a16="http://schemas.microsoft.com/office/drawing/2014/main" xmlns="" id="{CAD06C04-45BC-1A0C-668E-2BA06D74E50D}"/>
              </a:ext>
            </a:extLst>
          </p:cNvPr>
          <p:cNvPicPr>
            <a:picLocks noChangeAspect="1"/>
          </p:cNvPicPr>
          <p:nvPr/>
        </p:nvPicPr>
        <p:blipFill>
          <a:blip r:embed="rId4">
            <a:grayscl/>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07452">
            <a:off x="294530" y="466337"/>
            <a:ext cx="8771981" cy="9786067"/>
          </a:xfrm>
          <a:prstGeom prst="rect">
            <a:avLst/>
          </a:prstGeom>
        </p:spPr>
      </p:pic>
      <p:grpSp>
        <p:nvGrpSpPr>
          <p:cNvPr id="4" name="Group 3">
            <a:extLst>
              <a:ext uri="{FF2B5EF4-FFF2-40B4-BE49-F238E27FC236}">
                <a16:creationId xmlns:a16="http://schemas.microsoft.com/office/drawing/2014/main" xmlns="" id="{9EEEC0A3-F461-D471-4624-A1A65012F77F}"/>
              </a:ext>
            </a:extLst>
          </p:cNvPr>
          <p:cNvGrpSpPr/>
          <p:nvPr/>
        </p:nvGrpSpPr>
        <p:grpSpPr>
          <a:xfrm>
            <a:off x="-62137" y="515362"/>
            <a:ext cx="7277132" cy="1157110"/>
            <a:chOff x="203132" y="534842"/>
            <a:chExt cx="6827420" cy="1157110"/>
          </a:xfrm>
        </p:grpSpPr>
        <p:grpSp>
          <p:nvGrpSpPr>
            <p:cNvPr id="5" name="Group 10">
              <a:extLst>
                <a:ext uri="{FF2B5EF4-FFF2-40B4-BE49-F238E27FC236}">
                  <a16:creationId xmlns:a16="http://schemas.microsoft.com/office/drawing/2014/main" xmlns="" id="{FE3BB9A8-5FE0-C21E-A7C1-05F750202AFC}"/>
                </a:ext>
              </a:extLst>
            </p:cNvPr>
            <p:cNvGrpSpPr/>
            <p:nvPr/>
          </p:nvGrpSpPr>
          <p:grpSpPr>
            <a:xfrm rot="-143938">
              <a:off x="203132" y="534842"/>
              <a:ext cx="6827420" cy="1157110"/>
              <a:chOff x="0" y="0"/>
              <a:chExt cx="5761308" cy="848774"/>
            </a:xfrm>
          </p:grpSpPr>
          <p:sp>
            <p:nvSpPr>
              <p:cNvPr id="7" name="Freeform 11">
                <a:extLst>
                  <a:ext uri="{FF2B5EF4-FFF2-40B4-BE49-F238E27FC236}">
                    <a16:creationId xmlns:a16="http://schemas.microsoft.com/office/drawing/2014/main" xmlns="" id="{D883E36C-D91A-55E6-80BD-63AD48059A40}"/>
                  </a:ext>
                </a:extLst>
              </p:cNvPr>
              <p:cNvSpPr/>
              <p:nvPr/>
            </p:nvSpPr>
            <p:spPr>
              <a:xfrm>
                <a:off x="0" y="0"/>
                <a:ext cx="5761308" cy="848774"/>
              </a:xfrm>
              <a:custGeom>
                <a:avLst/>
                <a:gdLst/>
                <a:ahLst/>
                <a:cxnLst/>
                <a:rect l="l" t="t" r="r" b="b"/>
                <a:pathLst>
                  <a:path w="5761308" h="848774">
                    <a:moveTo>
                      <a:pt x="5636848" y="848774"/>
                    </a:moveTo>
                    <a:lnTo>
                      <a:pt x="124460" y="848774"/>
                    </a:lnTo>
                    <a:cubicBezTo>
                      <a:pt x="55880" y="848774"/>
                      <a:pt x="0" y="792894"/>
                      <a:pt x="0" y="724314"/>
                    </a:cubicBezTo>
                    <a:lnTo>
                      <a:pt x="0" y="124460"/>
                    </a:lnTo>
                    <a:cubicBezTo>
                      <a:pt x="0" y="55880"/>
                      <a:pt x="55880" y="0"/>
                      <a:pt x="124460" y="0"/>
                    </a:cubicBezTo>
                    <a:lnTo>
                      <a:pt x="5636848" y="0"/>
                    </a:lnTo>
                    <a:cubicBezTo>
                      <a:pt x="5705428" y="0"/>
                      <a:pt x="5761308" y="55880"/>
                      <a:pt x="5761308" y="124460"/>
                    </a:cubicBezTo>
                    <a:lnTo>
                      <a:pt x="5761308" y="724314"/>
                    </a:lnTo>
                    <a:cubicBezTo>
                      <a:pt x="5761308" y="792894"/>
                      <a:pt x="5705428" y="848774"/>
                      <a:pt x="5636848" y="848774"/>
                    </a:cubicBezTo>
                    <a:close/>
                  </a:path>
                </a:pathLst>
              </a:custGeom>
              <a:solidFill>
                <a:schemeClr val="accent1">
                  <a:lumMod val="75000"/>
                </a:schemeClr>
              </a:solidFill>
            </p:spPr>
            <p:txBody>
              <a:bodyPr/>
              <a:lstStyle/>
              <a:p>
                <a:endParaRPr lang="en-US">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xmlns="" id="{4469472E-83A6-9803-5D09-A295657C8AD6}"/>
                </a:ext>
              </a:extLst>
            </p:cNvPr>
            <p:cNvSpPr txBox="1"/>
            <p:nvPr/>
          </p:nvSpPr>
          <p:spPr>
            <a:xfrm rot="21459337">
              <a:off x="546080" y="778482"/>
              <a:ext cx="6141524" cy="641201"/>
            </a:xfrm>
            <a:prstGeom prst="rect">
              <a:avLst/>
            </a:prstGeom>
          </p:spPr>
          <p:txBody>
            <a:bodyPr wrap="square" lIns="0" tIns="0" rIns="0" bIns="0" rtlCol="0" anchor="t">
              <a:spAutoFit/>
            </a:bodyPr>
            <a:lstStyle/>
            <a:p>
              <a:pPr marL="0" lvl="0" indent="0" algn="ctr">
                <a:lnSpc>
                  <a:spcPts val="5040"/>
                </a:lnSpc>
                <a:spcBef>
                  <a:spcPct val="0"/>
                </a:spcBef>
              </a:pPr>
              <a:r>
                <a:rPr lang="en-US" sz="4400" b="1" spc="179">
                  <a:solidFill>
                    <a:srgbClr val="FFFFFF"/>
                  </a:solidFill>
                  <a:latin typeface="Arial" panose="020B0604020202020204" pitchFamily="34" charset="0"/>
                  <a:cs typeface="Arial" panose="020B0604020202020204" pitchFamily="34" charset="0"/>
                </a:rPr>
                <a:t>HOẠT ĐỘNG NHÓM</a:t>
              </a:r>
              <a:endParaRPr lang="en-US" sz="4400" b="1" spc="179" dirty="0">
                <a:solidFill>
                  <a:srgbClr val="FFFFFF"/>
                </a:solidFill>
                <a:latin typeface="Arial" panose="020B0604020202020204" pitchFamily="34" charset="0"/>
                <a:cs typeface="Arial" panose="020B0604020202020204" pitchFamily="34" charset="0"/>
              </a:endParaRPr>
            </a:p>
          </p:txBody>
        </p:sp>
      </p:grpSp>
      <p:sp>
        <p:nvSpPr>
          <p:cNvPr id="8" name="Freeform 5">
            <a:extLst>
              <a:ext uri="{FF2B5EF4-FFF2-40B4-BE49-F238E27FC236}">
                <a16:creationId xmlns:a16="http://schemas.microsoft.com/office/drawing/2014/main" xmlns="" id="{42ADADF6-2E26-9898-C207-A5BE673E1406}"/>
              </a:ext>
            </a:extLst>
          </p:cNvPr>
          <p:cNvSpPr/>
          <p:nvPr/>
        </p:nvSpPr>
        <p:spPr>
          <a:xfrm>
            <a:off x="9535981" y="2462774"/>
            <a:ext cx="7913819" cy="5793189"/>
          </a:xfrm>
          <a:custGeom>
            <a:avLst/>
            <a:gdLst/>
            <a:ahLst/>
            <a:cxnLst/>
            <a:rect l="l" t="t" r="r" b="b"/>
            <a:pathLst>
              <a:path w="2140210" h="1544802">
                <a:moveTo>
                  <a:pt x="48589" y="0"/>
                </a:moveTo>
                <a:lnTo>
                  <a:pt x="2091622" y="0"/>
                </a:lnTo>
                <a:cubicBezTo>
                  <a:pt x="2104508" y="0"/>
                  <a:pt x="2116867" y="5119"/>
                  <a:pt x="2125979" y="14231"/>
                </a:cubicBezTo>
                <a:cubicBezTo>
                  <a:pt x="2135091" y="23343"/>
                  <a:pt x="2140210" y="35702"/>
                  <a:pt x="2140210" y="48589"/>
                </a:cubicBezTo>
                <a:lnTo>
                  <a:pt x="2140210" y="1496213"/>
                </a:lnTo>
                <a:cubicBezTo>
                  <a:pt x="2140210" y="1509099"/>
                  <a:pt x="2135091" y="1521458"/>
                  <a:pt x="2125979" y="1530570"/>
                </a:cubicBezTo>
                <a:cubicBezTo>
                  <a:pt x="2116867" y="1539682"/>
                  <a:pt x="2104508" y="1544802"/>
                  <a:pt x="2091622" y="1544802"/>
                </a:cubicBezTo>
                <a:lnTo>
                  <a:pt x="48589" y="1544802"/>
                </a:lnTo>
                <a:cubicBezTo>
                  <a:pt x="35702" y="1544802"/>
                  <a:pt x="23343" y="1539682"/>
                  <a:pt x="14231" y="1530570"/>
                </a:cubicBezTo>
                <a:cubicBezTo>
                  <a:pt x="5119" y="1521458"/>
                  <a:pt x="0" y="1509099"/>
                  <a:pt x="0" y="1496213"/>
                </a:cubicBezTo>
                <a:lnTo>
                  <a:pt x="0" y="48589"/>
                </a:lnTo>
                <a:cubicBezTo>
                  <a:pt x="0" y="35702"/>
                  <a:pt x="5119" y="23343"/>
                  <a:pt x="14231" y="14231"/>
                </a:cubicBezTo>
                <a:cubicBezTo>
                  <a:pt x="23343" y="5119"/>
                  <a:pt x="35702" y="0"/>
                  <a:pt x="48589" y="0"/>
                </a:cubicBezTo>
                <a:close/>
              </a:path>
            </a:pathLst>
          </a:custGeom>
          <a:solidFill>
            <a:schemeClr val="bg1"/>
          </a:solidFill>
          <a:ln>
            <a:solidFill>
              <a:schemeClr val="tx2">
                <a:lumMod val="50000"/>
              </a:schemeClr>
            </a:solidFill>
          </a:ln>
        </p:spPr>
        <p:txBody>
          <a:bodyPr/>
          <a:lstStyle/>
          <a:p>
            <a:endParaRPr lang="en-US">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721A75E7-EEEB-61CE-BF1D-EE76C00B1620}"/>
              </a:ext>
            </a:extLst>
          </p:cNvPr>
          <p:cNvSpPr txBox="1"/>
          <p:nvPr/>
        </p:nvSpPr>
        <p:spPr>
          <a:xfrm>
            <a:off x="10223341" y="3033418"/>
            <a:ext cx="6539098" cy="4594912"/>
          </a:xfrm>
          <a:prstGeom prst="rect">
            <a:avLst/>
          </a:prstGeom>
          <a:noFill/>
        </p:spPr>
        <p:txBody>
          <a:bodyPr wrap="square">
            <a:spAutoFit/>
          </a:bodyPr>
          <a:lstStyle/>
          <a:p>
            <a:pPr algn="just">
              <a:lnSpc>
                <a:spcPct val="150000"/>
              </a:lnSpc>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Các em chia sẻ với bạn trong nhóm về những điều mình quan sát được trong chuyến đi tham quan cùng lớp và người thân. </a:t>
            </a:r>
          </a:p>
        </p:txBody>
      </p:sp>
      <p:sp>
        <p:nvSpPr>
          <p:cNvPr id="18" name="Freeform 18"/>
          <p:cNvSpPr/>
          <p:nvPr/>
        </p:nvSpPr>
        <p:spPr>
          <a:xfrm rot="114808" flipH="1">
            <a:off x="9182725" y="7842088"/>
            <a:ext cx="1095566" cy="1537323"/>
          </a:xfrm>
          <a:custGeom>
            <a:avLst/>
            <a:gdLst/>
            <a:ahLst/>
            <a:cxnLst/>
            <a:rect l="l" t="t" r="r" b="b"/>
            <a:pathLst>
              <a:path w="2079730" h="2700948">
                <a:moveTo>
                  <a:pt x="2079730" y="0"/>
                </a:moveTo>
                <a:lnTo>
                  <a:pt x="0" y="0"/>
                </a:lnTo>
                <a:lnTo>
                  <a:pt x="0" y="2700948"/>
                </a:lnTo>
                <a:lnTo>
                  <a:pt x="2079730" y="2700948"/>
                </a:lnTo>
                <a:lnTo>
                  <a:pt x="207973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14" name="Picture 13" descr="A group of kids sitting around a table&#10;&#10;Description automatically generated with low confidence">
            <a:extLst>
              <a:ext uri="{FF2B5EF4-FFF2-40B4-BE49-F238E27FC236}">
                <a16:creationId xmlns:a16="http://schemas.microsoft.com/office/drawing/2014/main" xmlns="" id="{D6A8FDD1-4035-846C-9D1C-D411DAA910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386161" y="8083699"/>
            <a:ext cx="4199662" cy="2203301"/>
          </a:xfrm>
          <a:prstGeom prst="rect">
            <a:avLst/>
          </a:prstGeom>
        </p:spPr>
      </p:pic>
      <p:grpSp>
        <p:nvGrpSpPr>
          <p:cNvPr id="16" name="Group 15">
            <a:extLst>
              <a:ext uri="{FF2B5EF4-FFF2-40B4-BE49-F238E27FC236}">
                <a16:creationId xmlns:a16="http://schemas.microsoft.com/office/drawing/2014/main" xmlns="" id="{F34D0DB3-377D-2FC6-ED5E-B7BF7F60E071}"/>
              </a:ext>
            </a:extLst>
          </p:cNvPr>
          <p:cNvGrpSpPr/>
          <p:nvPr/>
        </p:nvGrpSpPr>
        <p:grpSpPr>
          <a:xfrm>
            <a:off x="822734" y="3033418"/>
            <a:ext cx="6884337" cy="5508062"/>
            <a:chOff x="800263" y="3192771"/>
            <a:chExt cx="6884337" cy="5508062"/>
          </a:xfrm>
        </p:grpSpPr>
        <p:pic>
          <p:nvPicPr>
            <p:cNvPr id="15" name="Picture 14" descr="A group of girls sitting at a desk&#10;&#10;Description automatically generated">
              <a:extLst>
                <a:ext uri="{FF2B5EF4-FFF2-40B4-BE49-F238E27FC236}">
                  <a16:creationId xmlns:a16="http://schemas.microsoft.com/office/drawing/2014/main" xmlns="" id="{A1D5700A-21A2-45A8-E925-1230AD43130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0263" y="3685873"/>
              <a:ext cx="6884337" cy="50149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Picture 2" descr="Push pin ">
              <a:extLst>
                <a:ext uri="{FF2B5EF4-FFF2-40B4-BE49-F238E27FC236}">
                  <a16:creationId xmlns:a16="http://schemas.microsoft.com/office/drawing/2014/main" xmlns="" id="{030847AC-3490-D576-CEA3-EA23566C113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9961352">
              <a:off x="3670467" y="3192771"/>
              <a:ext cx="698163" cy="6981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8402718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6ED"/>
        </a:solidFill>
        <a:effectLst/>
      </p:bgPr>
    </p:bg>
    <p:spTree>
      <p:nvGrpSpPr>
        <p:cNvPr id="1" name=""/>
        <p:cNvGrpSpPr/>
        <p:nvPr/>
      </p:nvGrpSpPr>
      <p:grpSpPr>
        <a:xfrm>
          <a:off x="0" y="0"/>
          <a:ext cx="0" cy="0"/>
          <a:chOff x="0" y="0"/>
          <a:chExt cx="0" cy="0"/>
        </a:xfrm>
      </p:grpSpPr>
      <p:sp>
        <p:nvSpPr>
          <p:cNvPr id="16" name="Freeform 5">
            <a:extLst>
              <a:ext uri="{FF2B5EF4-FFF2-40B4-BE49-F238E27FC236}">
                <a16:creationId xmlns:a16="http://schemas.microsoft.com/office/drawing/2014/main" xmlns="" id="{292E8330-8C5E-4004-A8EE-D7CEDA24C852}"/>
              </a:ext>
            </a:extLst>
          </p:cNvPr>
          <p:cNvSpPr/>
          <p:nvPr/>
        </p:nvSpPr>
        <p:spPr>
          <a:xfrm rot="10800000">
            <a:off x="6566347" y="1028700"/>
            <a:ext cx="10890530" cy="8610600"/>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xmlns="" id="{07337212-2345-3C34-0267-4405EE069268}"/>
              </a:ext>
            </a:extLst>
          </p:cNvPr>
          <p:cNvSpPr txBox="1"/>
          <p:nvPr/>
        </p:nvSpPr>
        <p:spPr>
          <a:xfrm>
            <a:off x="7213546" y="1189952"/>
            <a:ext cx="9690905" cy="8168839"/>
          </a:xfrm>
          <a:prstGeom prst="rect">
            <a:avLst/>
          </a:prstGeom>
          <a:noFill/>
        </p:spPr>
        <p:txBody>
          <a:bodyPr wrap="square">
            <a:spAutoFit/>
          </a:bodyPr>
          <a:lstStyle/>
          <a:p>
            <a:pPr algn="ctr">
              <a:lnSpc>
                <a:spcPct val="200000"/>
              </a:lnSpc>
            </a:pPr>
            <a:r>
              <a:rPr lang="en-US" sz="4000" b="1">
                <a:solidFill>
                  <a:srgbClr val="C00000"/>
                </a:solidFill>
                <a:latin typeface="Arial" panose="020B0604020202020204" pitchFamily="34" charset="0"/>
                <a:ea typeface="Calibri" panose="020F0502020204030204" pitchFamily="34" charset="0"/>
                <a:cs typeface="Arial" panose="020B0604020202020204" pitchFamily="34" charset="0"/>
              </a:rPr>
              <a:t>Mỗi </a:t>
            </a:r>
            <a:r>
              <a:rPr lang="vi-VN" sz="4000" b="1">
                <a:solidFill>
                  <a:srgbClr val="C00000"/>
                </a:solidFill>
                <a:latin typeface="Arial" panose="020B0604020202020204" pitchFamily="34" charset="0"/>
                <a:ea typeface="Calibri" panose="020F0502020204030204" pitchFamily="34" charset="0"/>
                <a:cs typeface="Arial" panose="020B0604020202020204" pitchFamily="34" charset="0"/>
              </a:rPr>
              <a:t>nhóm</a:t>
            </a:r>
            <a:r>
              <a:rPr lang="en-US" sz="4000" b="1">
                <a:solidFill>
                  <a:srgbClr val="C00000"/>
                </a:solidFill>
                <a:latin typeface="Arial" panose="020B0604020202020204" pitchFamily="34" charset="0"/>
                <a:ea typeface="Calibri" panose="020F0502020204030204" pitchFamily="34" charset="0"/>
                <a:cs typeface="Arial" panose="020B0604020202020204" pitchFamily="34" charset="0"/>
              </a:rPr>
              <a:t> trao đổi với nhau và</a:t>
            </a:r>
            <a:r>
              <a:rPr lang="vi-VN" sz="4000" b="1">
                <a:solidFill>
                  <a:srgbClr val="C00000"/>
                </a:solidFill>
                <a:latin typeface="Arial" panose="020B0604020202020204" pitchFamily="34" charset="0"/>
                <a:ea typeface="Calibri" panose="020F0502020204030204" pitchFamily="34" charset="0"/>
                <a:cs typeface="Arial" panose="020B0604020202020204" pitchFamily="34" charset="0"/>
              </a:rPr>
              <a:t> thực hiện những nhiệm vụ sau</a:t>
            </a:r>
            <a:r>
              <a:rPr lang="en-US" sz="4000" b="1">
                <a:solidFill>
                  <a:srgbClr val="C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200000"/>
              </a:lnSpc>
              <a:buFont typeface="Courier New" panose="02070309020205020404" pitchFamily="49" charset="0"/>
              <a:buChar char="o"/>
            </a:pPr>
            <a:r>
              <a:rPr lang="vi-VN" sz="3800">
                <a:latin typeface="Arial" panose="020B0604020202020204" pitchFamily="34" charset="0"/>
                <a:ea typeface="Calibri" panose="020F0502020204030204" pitchFamily="34" charset="0"/>
                <a:cs typeface="Arial" panose="020B0604020202020204" pitchFamily="34" charset="0"/>
              </a:rPr>
              <a:t>Kể tên địa danh em đã đến</a:t>
            </a:r>
            <a:r>
              <a:rPr lang="en-US" sz="3800">
                <a:latin typeface="Arial" panose="020B0604020202020204" pitchFamily="34" charset="0"/>
                <a:ea typeface="Calibri" panose="020F0502020204030204" pitchFamily="34" charset="0"/>
                <a:cs typeface="Arial" panose="020B0604020202020204" pitchFamily="34" charset="0"/>
              </a:rPr>
              <a:t>.</a:t>
            </a:r>
            <a:endParaRPr lang="vi-VN" sz="38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200000"/>
              </a:lnSpc>
              <a:buFont typeface="Courier New" panose="02070309020205020404" pitchFamily="49" charset="0"/>
              <a:buChar char="o"/>
            </a:pPr>
            <a:r>
              <a:rPr lang="vi-VN" sz="3800">
                <a:latin typeface="Arial" panose="020B0604020202020204" pitchFamily="34" charset="0"/>
                <a:ea typeface="Calibri" panose="020F0502020204030204" pitchFamily="34" charset="0"/>
                <a:cs typeface="Arial" panose="020B0604020202020204" pitchFamily="34" charset="0"/>
              </a:rPr>
              <a:t>Chia sẻ những điều em quan sát được:</a:t>
            </a:r>
            <a:endParaRPr lang="en-US" sz="3800">
              <a:latin typeface="Arial" panose="020B0604020202020204" pitchFamily="34" charset="0"/>
              <a:ea typeface="Calibri" panose="020F0502020204030204" pitchFamily="34" charset="0"/>
              <a:cs typeface="Arial" panose="020B0604020202020204" pitchFamily="34" charset="0"/>
            </a:endParaRPr>
          </a:p>
          <a:p>
            <a:pPr marL="1028700" lvl="1" indent="-571500" algn="just">
              <a:lnSpc>
                <a:spcPct val="200000"/>
              </a:lnSpc>
              <a:buFont typeface="Wingdings" panose="05000000000000000000" pitchFamily="2" charset="2"/>
              <a:buChar char="§"/>
            </a:pPr>
            <a:r>
              <a:rPr lang="vi-VN" sz="3600">
                <a:latin typeface="Arial" panose="020B0604020202020204" pitchFamily="34" charset="0"/>
                <a:ea typeface="Calibri" panose="020F0502020204030204" pitchFamily="34" charset="0"/>
                <a:cs typeface="Arial" panose="020B0604020202020204" pitchFamily="34" charset="0"/>
              </a:rPr>
              <a:t>Cảnh quan được chăm sóc cẩn thận, chu đáo hay cảnh quan đang bị phá hoại?</a:t>
            </a:r>
            <a:endParaRPr lang="en-US" sz="3600">
              <a:latin typeface="Arial" panose="020B0604020202020204" pitchFamily="34" charset="0"/>
              <a:ea typeface="Calibri" panose="020F0502020204030204" pitchFamily="34" charset="0"/>
              <a:cs typeface="Arial" panose="020B0604020202020204" pitchFamily="34" charset="0"/>
            </a:endParaRPr>
          </a:p>
          <a:p>
            <a:pPr marL="1028700" lvl="1" indent="-571500" algn="just">
              <a:lnSpc>
                <a:spcPct val="200000"/>
              </a:lnSpc>
              <a:buFont typeface="Wingdings" panose="05000000000000000000" pitchFamily="2" charset="2"/>
              <a:buChar char="§"/>
            </a:pPr>
            <a:r>
              <a:rPr lang="vi-VN" sz="3600">
                <a:latin typeface="Arial" panose="020B0604020202020204" pitchFamily="34" charset="0"/>
                <a:ea typeface="Calibri" panose="020F0502020204030204" pitchFamily="34" charset="0"/>
                <a:cs typeface="Arial" panose="020B0604020202020204" pitchFamily="34" charset="0"/>
              </a:rPr>
              <a:t>Liệt kê các dấu hiệu cụ thể</a:t>
            </a:r>
            <a:r>
              <a:rPr lang="en-US" sz="3600">
                <a:latin typeface="Arial" panose="020B0604020202020204" pitchFamily="34" charset="0"/>
                <a:ea typeface="Calibri" panose="020F0502020204030204" pitchFamily="34" charset="0"/>
                <a:cs typeface="Arial" panose="020B0604020202020204" pitchFamily="34" charset="0"/>
              </a:rPr>
              <a:t>.</a:t>
            </a:r>
            <a:endParaRPr lang="vi-VN" sz="3600">
              <a:latin typeface="Arial" panose="020B0604020202020204" pitchFamily="34" charset="0"/>
              <a:ea typeface="Calibri" panose="020F0502020204030204" pitchFamily="34" charset="0"/>
              <a:cs typeface="Arial" panose="020B0604020202020204" pitchFamily="34" charset="0"/>
            </a:endParaRPr>
          </a:p>
        </p:txBody>
      </p:sp>
      <p:sp>
        <p:nvSpPr>
          <p:cNvPr id="18" name="Freeform 4">
            <a:extLst>
              <a:ext uri="{FF2B5EF4-FFF2-40B4-BE49-F238E27FC236}">
                <a16:creationId xmlns:a16="http://schemas.microsoft.com/office/drawing/2014/main" xmlns="" id="{4A913C6D-E9B2-26A1-4D2E-EB5DA11DCF00}"/>
              </a:ext>
            </a:extLst>
          </p:cNvPr>
          <p:cNvSpPr/>
          <p:nvPr/>
        </p:nvSpPr>
        <p:spPr>
          <a:xfrm>
            <a:off x="831122" y="1028699"/>
            <a:ext cx="5417278" cy="8610600"/>
          </a:xfrm>
          <a:custGeom>
            <a:avLst/>
            <a:gdLst/>
            <a:ahLst/>
            <a:cxnLst/>
            <a:rect l="l" t="t" r="r" b="b"/>
            <a:pathLst>
              <a:path w="1375888" h="2069539">
                <a:moveTo>
                  <a:pt x="75580" y="0"/>
                </a:moveTo>
                <a:lnTo>
                  <a:pt x="1300307" y="0"/>
                </a:lnTo>
                <a:cubicBezTo>
                  <a:pt x="1320352" y="0"/>
                  <a:pt x="1339577" y="7963"/>
                  <a:pt x="1353751" y="22137"/>
                </a:cubicBezTo>
                <a:cubicBezTo>
                  <a:pt x="1367925" y="36311"/>
                  <a:pt x="1375888" y="55535"/>
                  <a:pt x="1375888" y="75580"/>
                </a:cubicBezTo>
                <a:lnTo>
                  <a:pt x="1375888" y="1993959"/>
                </a:lnTo>
                <a:cubicBezTo>
                  <a:pt x="1375888" y="2014004"/>
                  <a:pt x="1367925" y="2033228"/>
                  <a:pt x="1353751" y="2047402"/>
                </a:cubicBezTo>
                <a:cubicBezTo>
                  <a:pt x="1339577" y="2061576"/>
                  <a:pt x="1320352" y="2069539"/>
                  <a:pt x="1300307" y="2069539"/>
                </a:cubicBezTo>
                <a:lnTo>
                  <a:pt x="75580" y="2069539"/>
                </a:lnTo>
                <a:cubicBezTo>
                  <a:pt x="55535" y="2069539"/>
                  <a:pt x="36311" y="2061576"/>
                  <a:pt x="22137" y="2047402"/>
                </a:cubicBezTo>
                <a:cubicBezTo>
                  <a:pt x="7963" y="2033228"/>
                  <a:pt x="0" y="2014004"/>
                  <a:pt x="0" y="1993959"/>
                </a:cubicBezTo>
                <a:lnTo>
                  <a:pt x="0" y="75580"/>
                </a:lnTo>
                <a:cubicBezTo>
                  <a:pt x="0" y="55535"/>
                  <a:pt x="7963" y="36311"/>
                  <a:pt x="22137" y="22137"/>
                </a:cubicBezTo>
                <a:cubicBezTo>
                  <a:pt x="36311" y="7963"/>
                  <a:pt x="55535" y="0"/>
                  <a:pt x="75580" y="0"/>
                </a:cubicBez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xmlns="" id="{E0FBEE94-70B6-557F-E791-A2F832C22793}"/>
              </a:ext>
            </a:extLst>
          </p:cNvPr>
          <p:cNvSpPr txBox="1"/>
          <p:nvPr/>
        </p:nvSpPr>
        <p:spPr>
          <a:xfrm>
            <a:off x="1507693" y="4145345"/>
            <a:ext cx="4210807" cy="2258054"/>
          </a:xfrm>
          <a:prstGeom prst="rect">
            <a:avLst/>
          </a:prstGeom>
          <a:noFill/>
        </p:spPr>
        <p:txBody>
          <a:bodyPr wrap="square" rtlCol="0">
            <a:spAutoFit/>
          </a:bodyPr>
          <a:lstStyle/>
          <a:p>
            <a:pPr algn="ctr">
              <a:lnSpc>
                <a:spcPct val="150000"/>
              </a:lnSpc>
            </a:pPr>
            <a:r>
              <a:rPr lang="en-US" sz="5000" b="1">
                <a:solidFill>
                  <a:srgbClr val="C00000"/>
                </a:solidFill>
                <a:latin typeface="Arial" panose="020B0604020202020204" pitchFamily="34" charset="0"/>
                <a:ea typeface="Calibri" panose="020F0502020204030204" pitchFamily="34" charset="0"/>
                <a:cs typeface="Arial" panose="020B0604020202020204" pitchFamily="34" charset="0"/>
              </a:rPr>
              <a:t>THẢO LUẬN THEO NHÓM</a:t>
            </a:r>
            <a:endParaRPr lang="en-US" sz="50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pic>
        <p:nvPicPr>
          <p:cNvPr id="20" name="Picture 19" descr="Icon&#10;&#10;Description automatically generated">
            <a:extLst>
              <a:ext uri="{FF2B5EF4-FFF2-40B4-BE49-F238E27FC236}">
                <a16:creationId xmlns:a16="http://schemas.microsoft.com/office/drawing/2014/main" xmlns="" id="{84215DEC-B595-7931-B0A5-ADB75BE48E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2172" y="1419286"/>
            <a:ext cx="2721851" cy="2721851"/>
          </a:xfrm>
          <a:prstGeom prst="rect">
            <a:avLst/>
          </a:prstGeom>
        </p:spPr>
      </p:pic>
      <p:pic>
        <p:nvPicPr>
          <p:cNvPr id="21" name="Picture 10">
            <a:extLst>
              <a:ext uri="{FF2B5EF4-FFF2-40B4-BE49-F238E27FC236}">
                <a16:creationId xmlns:a16="http://schemas.microsoft.com/office/drawing/2014/main" xmlns="" id="{28F67068-ADD5-CFDB-B8B7-E561ACF8E9F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19200" y="6776022"/>
            <a:ext cx="4361465" cy="3510978"/>
          </a:xfrm>
          <a:prstGeom prst="rect">
            <a:avLst/>
          </a:prstGeom>
        </p:spPr>
      </p:pic>
      <p:sp>
        <p:nvSpPr>
          <p:cNvPr id="13" name="Freeform 13"/>
          <p:cNvSpPr/>
          <p:nvPr/>
        </p:nvSpPr>
        <p:spPr>
          <a:xfrm rot="-1000848" flipH="1">
            <a:off x="16755821" y="8793273"/>
            <a:ext cx="1318032" cy="1685334"/>
          </a:xfrm>
          <a:custGeom>
            <a:avLst/>
            <a:gdLst/>
            <a:ahLst/>
            <a:cxnLst/>
            <a:rect l="l" t="t" r="r" b="b"/>
            <a:pathLst>
              <a:path w="2134809" h="2903729">
                <a:moveTo>
                  <a:pt x="2134808" y="0"/>
                </a:moveTo>
                <a:lnTo>
                  <a:pt x="0" y="0"/>
                </a:lnTo>
                <a:lnTo>
                  <a:pt x="0" y="2903729"/>
                </a:lnTo>
                <a:lnTo>
                  <a:pt x="2134808" y="2903729"/>
                </a:lnTo>
                <a:lnTo>
                  <a:pt x="2134808"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4" name="Freeform 14"/>
          <p:cNvSpPr/>
          <p:nvPr/>
        </p:nvSpPr>
        <p:spPr>
          <a:xfrm rot="-1583062">
            <a:off x="242099" y="33709"/>
            <a:ext cx="1286778" cy="1994382"/>
          </a:xfrm>
          <a:custGeom>
            <a:avLst/>
            <a:gdLst/>
            <a:ahLst/>
            <a:cxnLst/>
            <a:rect l="l" t="t" r="r" b="b"/>
            <a:pathLst>
              <a:path w="1406321" h="2356538">
                <a:moveTo>
                  <a:pt x="0" y="0"/>
                </a:moveTo>
                <a:lnTo>
                  <a:pt x="1406321" y="0"/>
                </a:lnTo>
                <a:lnTo>
                  <a:pt x="1406321" y="2356538"/>
                </a:lnTo>
                <a:lnTo>
                  <a:pt x="0" y="235653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wipe(left)">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animEffect transition="in" filter="wipe(left)">
                                      <p:cBhvr>
                                        <p:cTn id="17" dur="500"/>
                                        <p:tgtEl>
                                          <p:spTgt spid="1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
                                            <p:txEl>
                                              <p:pRg st="2" end="2"/>
                                            </p:txEl>
                                          </p:spTgt>
                                        </p:tgtEl>
                                        <p:attrNameLst>
                                          <p:attrName>style.visibility</p:attrName>
                                        </p:attrNameLst>
                                      </p:cBhvr>
                                      <p:to>
                                        <p:strVal val="visible"/>
                                      </p:to>
                                    </p:set>
                                    <p:animEffect transition="in" filter="wipe(left)">
                                      <p:cBhvr>
                                        <p:cTn id="22" dur="500"/>
                                        <p:tgtEl>
                                          <p:spTgt spid="1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
                                            <p:txEl>
                                              <p:pRg st="3" end="3"/>
                                            </p:txEl>
                                          </p:spTgt>
                                        </p:tgtEl>
                                        <p:attrNameLst>
                                          <p:attrName>style.visibility</p:attrName>
                                        </p:attrNameLst>
                                      </p:cBhvr>
                                      <p:to>
                                        <p:strVal val="visible"/>
                                      </p:to>
                                    </p:set>
                                    <p:animEffect transition="in" filter="wipe(left)">
                                      <p:cBhvr>
                                        <p:cTn id="27" dur="500"/>
                                        <p:tgtEl>
                                          <p:spTgt spid="17">
                                            <p:txEl>
                                              <p:pRg st="3" end="3"/>
                                            </p:txEl>
                                          </p:spTgt>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17">
                                            <p:txEl>
                                              <p:pRg st="4" end="4"/>
                                            </p:txEl>
                                          </p:spTgt>
                                        </p:tgtEl>
                                        <p:attrNameLst>
                                          <p:attrName>style.visibility</p:attrName>
                                        </p:attrNameLst>
                                      </p:cBhvr>
                                      <p:to>
                                        <p:strVal val="visible"/>
                                      </p:to>
                                    </p:set>
                                    <p:animEffect transition="in" filter="wipe(left)">
                                      <p:cBhvr>
                                        <p:cTn id="31"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TotalTime>
  <Words>662</Words>
  <Application>Microsoft Office PowerPoint</Application>
  <PresentationFormat>Custom</PresentationFormat>
  <Paragraphs>57</Paragraphs>
  <Slides>20</Slides>
  <Notes>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Times New Roman</vt:lpstr>
      <vt:lpstr>Calibri</vt:lpstr>
      <vt:lpstr>Wingdings</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Pink Abstract Playful Creative Portfolio Presentation</dc:title>
  <dc:creator>Administrator</dc:creator>
  <cp:lastModifiedBy>A</cp:lastModifiedBy>
  <cp:revision>4</cp:revision>
  <dcterms:created xsi:type="dcterms:W3CDTF">2006-08-16T00:00:00Z</dcterms:created>
  <dcterms:modified xsi:type="dcterms:W3CDTF">2025-04-12T14:33:27Z</dcterms:modified>
  <dc:identifier>DAF0ZCioPLU</dc:identifier>
</cp:coreProperties>
</file>