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2" r:id="rId4"/>
    <p:sldId id="260" r:id="rId5"/>
    <p:sldId id="261" r:id="rId6"/>
    <p:sldId id="263" r:id="rId7"/>
    <p:sldId id="264" r:id="rId8"/>
    <p:sldId id="282" r:id="rId9"/>
    <p:sldId id="276" r:id="rId10"/>
    <p:sldId id="283" r:id="rId11"/>
    <p:sldId id="266" r:id="rId12"/>
    <p:sldId id="284" r:id="rId13"/>
    <p:sldId id="271" r:id="rId14"/>
    <p:sldId id="272" r:id="rId15"/>
    <p:sldId id="285" r:id="rId16"/>
    <p:sldId id="286" r:id="rId17"/>
    <p:sldId id="277" r:id="rId18"/>
    <p:sldId id="287" r:id="rId19"/>
    <p:sldId id="288" r:id="rId20"/>
    <p:sldId id="278" r:id="rId21"/>
    <p:sldId id="281" r:id="rId22"/>
    <p:sldId id="265" r:id="rId23"/>
  </p:sldIdLst>
  <p:sldSz cx="18288000" cy="10287000"/>
  <p:notesSz cx="6858000" cy="9144000"/>
  <p:embeddedFontLst>
    <p:embeddedFont>
      <p:font typeface="Calibri" pitchFamily="34" charset="0"/>
      <p:regular r:id="rId24"/>
      <p:bold r:id="rId25"/>
      <p:italic r:id="rId26"/>
      <p:boldItalic r:id="rId27"/>
    </p:embeddedFont>
    <p:embeddedFont>
      <p:font typeface="SimSun" pitchFamily="2" charset="-122"/>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FFDF"/>
    <a:srgbClr val="FFF5D5"/>
    <a:srgbClr val="61FFA8"/>
    <a:srgbClr val="FF6161"/>
    <a:srgbClr val="E0F4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0313" autoAdjust="0"/>
  </p:normalViewPr>
  <p:slideViewPr>
    <p:cSldViewPr>
      <p:cViewPr>
        <p:scale>
          <a:sx n="39" d="100"/>
          <a:sy n="39" d="100"/>
        </p:scale>
        <p:origin x="-1128"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6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9.svg"/><Relationship Id="rId7" Type="http://schemas.openxmlformats.org/officeDocument/2006/relationships/image" Target="../media/image4.png"/><Relationship Id="rId12" Type="http://schemas.openxmlformats.org/officeDocument/2006/relationships/image" Target="../media/image3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0.svg"/><Relationship Id="rId4" Type="http://schemas.openxmlformats.org/officeDocument/2006/relationships/image" Target="../media/image19.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3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7.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svg"/><Relationship Id="rId7" Type="http://schemas.openxmlformats.org/officeDocument/2006/relationships/image" Target="../media/image4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svg"/><Relationship Id="rId10" Type="http://schemas.openxmlformats.org/officeDocument/2006/relationships/image" Target="../media/image45.svg"/><Relationship Id="rId4" Type="http://schemas.openxmlformats.org/officeDocument/2006/relationships/image" Target="../media/image1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53.sv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svg"/><Relationship Id="rId7" Type="http://schemas.openxmlformats.org/officeDocument/2006/relationships/image" Target="../media/image5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29.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1.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2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4" name="Freeform 4"/>
          <p:cNvSpPr/>
          <p:nvPr/>
        </p:nvSpPr>
        <p:spPr>
          <a:xfrm>
            <a:off x="16353157" y="7886700"/>
            <a:ext cx="2209800" cy="2938048"/>
          </a:xfrm>
          <a:custGeom>
            <a:avLst/>
            <a:gdLst/>
            <a:ahLst/>
            <a:cxnLst/>
            <a:rect l="l" t="t" r="r" b="b"/>
            <a:pathLst>
              <a:path w="4163098" h="5122380">
                <a:moveTo>
                  <a:pt x="0" y="0"/>
                </a:moveTo>
                <a:lnTo>
                  <a:pt x="4163097" y="0"/>
                </a:lnTo>
                <a:lnTo>
                  <a:pt x="4163097" y="5122379"/>
                </a:lnTo>
                <a:lnTo>
                  <a:pt x="0" y="51223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0" y="7124702"/>
            <a:ext cx="2657966" cy="3124200"/>
          </a:xfrm>
          <a:custGeom>
            <a:avLst/>
            <a:gdLst/>
            <a:ahLst/>
            <a:cxnLst/>
            <a:rect l="l" t="t" r="r" b="b"/>
            <a:pathLst>
              <a:path w="3888013" h="4618590">
                <a:moveTo>
                  <a:pt x="0" y="0"/>
                </a:moveTo>
                <a:lnTo>
                  <a:pt x="3888013" y="0"/>
                </a:lnTo>
                <a:lnTo>
                  <a:pt x="3888013" y="4618589"/>
                </a:lnTo>
                <a:lnTo>
                  <a:pt x="0" y="46185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230600" y="-342900"/>
            <a:ext cx="2299700" cy="1913110"/>
          </a:xfrm>
          <a:custGeom>
            <a:avLst/>
            <a:gdLst/>
            <a:ahLst/>
            <a:cxnLst/>
            <a:rect l="l" t="t" r="r" b="b"/>
            <a:pathLst>
              <a:path w="3557000" h="2823369">
                <a:moveTo>
                  <a:pt x="0" y="0"/>
                </a:moveTo>
                <a:lnTo>
                  <a:pt x="3557000" y="0"/>
                </a:lnTo>
                <a:lnTo>
                  <a:pt x="3557000" y="2823369"/>
                </a:lnTo>
                <a:lnTo>
                  <a:pt x="0" y="28233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70589">
            <a:off x="23093" y="50210"/>
            <a:ext cx="1202983" cy="2261776"/>
          </a:xfrm>
          <a:custGeom>
            <a:avLst/>
            <a:gdLst/>
            <a:ahLst/>
            <a:cxnLst/>
            <a:rect l="l" t="t" r="r" b="b"/>
            <a:pathLst>
              <a:path w="1700496" h="3063957">
                <a:moveTo>
                  <a:pt x="0" y="0"/>
                </a:moveTo>
                <a:lnTo>
                  <a:pt x="1700496" y="0"/>
                </a:lnTo>
                <a:lnTo>
                  <a:pt x="1700496" y="3063957"/>
                </a:lnTo>
                <a:lnTo>
                  <a:pt x="0" y="30639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F82D1F48-9511-BABE-6981-21EA73DF672C}"/>
              </a:ext>
            </a:extLst>
          </p:cNvPr>
          <p:cNvSpPr txBox="1"/>
          <p:nvPr/>
        </p:nvSpPr>
        <p:spPr>
          <a:xfrm>
            <a:off x="725279" y="3410910"/>
            <a:ext cx="16837442" cy="3465179"/>
          </a:xfrm>
          <a:prstGeom prst="rect">
            <a:avLst/>
          </a:prstGeom>
        </p:spPr>
        <p:txBody>
          <a:bodyPr wrap="square" lIns="0" tIns="0" rIns="0" bIns="0" rtlCol="0" anchor="t">
            <a:spAutoFit/>
          </a:bodyPr>
          <a:lstStyle/>
          <a:p>
            <a:pPr algn="ctr">
              <a:lnSpc>
                <a:spcPct val="150000"/>
              </a:lnSpc>
            </a:pPr>
            <a:r>
              <a:rPr lang="en-US" sz="8000" b="1" dirty="0">
                <a:solidFill>
                  <a:schemeClr val="accent3">
                    <a:lumMod val="50000"/>
                  </a:schemeClr>
                </a:solidFill>
                <a:latin typeface="Arial" panose="020B0604020202020204" pitchFamily="34" charset="0"/>
                <a:cs typeface="Arial" panose="020B0604020202020204" pitchFamily="34" charset="0"/>
              </a:rPr>
              <a:t>CHÀO MỪNG CÁC EM ĐẾN VỚI  BÀI GIẢNG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F4E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A92D809-A03C-C853-0306-5FAA2128B179}"/>
              </a:ext>
            </a:extLst>
          </p:cNvPr>
          <p:cNvGraphicFramePr>
            <a:graphicFrameLocks noGrp="1"/>
          </p:cNvGraphicFramePr>
          <p:nvPr>
            <p:extLst>
              <p:ext uri="{D42A27DB-BD31-4B8C-83A1-F6EECF244321}">
                <p14:modId xmlns:p14="http://schemas.microsoft.com/office/powerpoint/2010/main" val="2851381261"/>
              </p:ext>
            </p:extLst>
          </p:nvPr>
        </p:nvGraphicFramePr>
        <p:xfrm>
          <a:off x="584426" y="657008"/>
          <a:ext cx="17119148" cy="9134692"/>
        </p:xfrm>
        <a:graphic>
          <a:graphicData uri="http://schemas.openxmlformats.org/drawingml/2006/table">
            <a:tbl>
              <a:tblPr firstRow="1" firstCol="1" bandRow="1">
                <a:tableStyleId>{5C22544A-7EE6-4342-B048-85BDC9FD1C3A}</a:tableStyleId>
              </a:tblPr>
              <a:tblGrid>
                <a:gridCol w="9016774">
                  <a:extLst>
                    <a:ext uri="{9D8B030D-6E8A-4147-A177-3AD203B41FA5}">
                      <a16:colId xmlns:a16="http://schemas.microsoft.com/office/drawing/2014/main" xmlns="" val="21619836"/>
                    </a:ext>
                  </a:extLst>
                </a:gridCol>
                <a:gridCol w="8102374">
                  <a:extLst>
                    <a:ext uri="{9D8B030D-6E8A-4147-A177-3AD203B41FA5}">
                      <a16:colId xmlns:a16="http://schemas.microsoft.com/office/drawing/2014/main" xmlns="" val="770213435"/>
                    </a:ext>
                  </a:extLst>
                </a:gridCol>
              </a:tblGrid>
              <a:tr h="1949595">
                <a:tc>
                  <a:txBody>
                    <a:bodyPr/>
                    <a:lstStyle/>
                    <a:p>
                      <a:pPr marL="0" marR="0" algn="ctr">
                        <a:lnSpc>
                          <a:spcPct val="100000"/>
                        </a:lnSpc>
                        <a:spcBef>
                          <a:spcPts val="0"/>
                        </a:spcBef>
                        <a:spcAft>
                          <a:spcPts val="0"/>
                        </a:spcAft>
                      </a:pPr>
                      <a:r>
                        <a:rPr lang="en-US" sz="3600">
                          <a:solidFill>
                            <a:schemeClr val="tx1"/>
                          </a:solidFill>
                          <a:effectLst/>
                          <a:latin typeface="Arial" panose="020B0604020202020204" pitchFamily="34" charset="0"/>
                          <a:cs typeface="Arial" panose="020B0604020202020204" pitchFamily="34" charset="0"/>
                        </a:rPr>
                        <a:t>Câu</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0"/>
                        </a:spcBef>
                        <a:spcAft>
                          <a:spcPts val="0"/>
                        </a:spcAft>
                      </a:pPr>
                      <a:r>
                        <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rPr>
                        <a:t>Tác dụng của dấu ngoặc đơn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494696060"/>
                  </a:ext>
                </a:extLst>
              </a:tr>
              <a:tr h="3375097">
                <a:tc>
                  <a:txBody>
                    <a:bodyPr/>
                    <a:lstStyle/>
                    <a:p>
                      <a:pPr marL="0" marR="0" lvl="0" indent="0" algn="just">
                        <a:lnSpc>
                          <a:spcPct val="150000"/>
                        </a:lnSpc>
                        <a:spcBef>
                          <a:spcPts val="0"/>
                        </a:spcBef>
                        <a:spcAft>
                          <a:spcPts val="0"/>
                        </a:spcAft>
                        <a:buFontTx/>
                        <a:buNone/>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 </a:t>
                      </a:r>
                      <a:r>
                        <a:rPr lang="vi-VN" sz="3600" b="0">
                          <a:solidFill>
                            <a:srgbClr val="000000"/>
                          </a:solidFill>
                          <a:effectLst/>
                          <a:latin typeface="Arial" panose="020B0604020202020204" pitchFamily="34" charset="0"/>
                          <a:ea typeface="Calibri" panose="020F0502020204030204" pitchFamily="34" charset="0"/>
                          <a:cs typeface="Arial" panose="020B0604020202020204" pitchFamily="34" charset="0"/>
                        </a:rPr>
                        <a:t>Nguyễn Phan Hách (1944 – 2019) là một nhà văn Việt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a:lnSpc>
                          <a:spcPct val="150000"/>
                        </a:lnSpc>
                        <a:spcBef>
                          <a:spcPts val="0"/>
                        </a:spcBef>
                        <a:spcAft>
                          <a:spcPts val="0"/>
                        </a:spcAft>
                        <a:buFontTx/>
                        <a:buNone/>
                      </a:pPr>
                      <a:endParaRPr lang="vi-VN" sz="36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57363357"/>
                  </a:ext>
                </a:extLst>
              </a:tr>
              <a:tr h="3810000">
                <a:tc>
                  <a:txBody>
                    <a:bodyPr/>
                    <a:lstStyle/>
                    <a:p>
                      <a:pPr marL="0" marR="0" lvl="0" indent="0" algn="just">
                        <a:lnSpc>
                          <a:spcPct val="150000"/>
                        </a:lnSpc>
                        <a:spcBef>
                          <a:spcPts val="0"/>
                        </a:spcBef>
                        <a:spcAft>
                          <a:spcPts val="0"/>
                        </a:spcAft>
                        <a:buFontTx/>
                        <a:buNone/>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sz="3600" b="0">
                          <a:solidFill>
                            <a:srgbClr val="000000"/>
                          </a:solidFill>
                          <a:effectLst/>
                          <a:latin typeface="Arial" panose="020B0604020202020204" pitchFamily="34" charset="0"/>
                          <a:ea typeface="Calibri" panose="020F0502020204030204" pitchFamily="34" charset="0"/>
                          <a:cs typeface="Arial" panose="020B0604020202020204" pitchFamily="34" charset="0"/>
                        </a:rPr>
                        <a:t>Sông Bạch Đằng (còn gọi là sông Rừng) là con sông gắn liền với lịch sử chống giặc ngoại xâm của người Việt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a:lnSpc>
                          <a:spcPct val="150000"/>
                        </a:lnSpc>
                        <a:spcBef>
                          <a:spcPts val="0"/>
                        </a:spcBef>
                        <a:spcAft>
                          <a:spcPts val="0"/>
                        </a:spcAft>
                        <a:buFontTx/>
                        <a:buNone/>
                      </a:pPr>
                      <a:endParaRPr lang="vi-VN" sz="36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40564597"/>
                  </a:ext>
                </a:extLst>
              </a:tr>
            </a:tbl>
          </a:graphicData>
        </a:graphic>
      </p:graphicFrame>
      <p:sp>
        <p:nvSpPr>
          <p:cNvPr id="3" name="TextBox 2">
            <a:extLst>
              <a:ext uri="{FF2B5EF4-FFF2-40B4-BE49-F238E27FC236}">
                <a16:creationId xmlns:a16="http://schemas.microsoft.com/office/drawing/2014/main" xmlns="" id="{A60CC58A-1BC2-FBE9-63C2-7F2F8CF26658}"/>
              </a:ext>
            </a:extLst>
          </p:cNvPr>
          <p:cNvSpPr txBox="1"/>
          <p:nvPr/>
        </p:nvSpPr>
        <p:spPr>
          <a:xfrm>
            <a:off x="10210800" y="3031354"/>
            <a:ext cx="7010400" cy="2482667"/>
          </a:xfrm>
          <a:prstGeom prst="rect">
            <a:avLst/>
          </a:prstGeom>
          <a:noFill/>
        </p:spPr>
        <p:txBody>
          <a:bodyPr wrap="square">
            <a:spAutoFit/>
          </a:bodyPr>
          <a:lstStyle/>
          <a:p>
            <a:pPr algn="just">
              <a:lnSpc>
                <a:spcPct val="150000"/>
              </a:lnSpc>
            </a:pPr>
            <a:r>
              <a:rPr lang="vi-VN" sz="3600">
                <a:solidFill>
                  <a:srgbClr val="FF0000"/>
                </a:solidFill>
                <a:effectLst/>
                <a:latin typeface="Arial" panose="020B0604020202020204" pitchFamily="34" charset="0"/>
                <a:ea typeface="SimSun" panose="02010600030101010101" pitchFamily="2" charset="-122"/>
                <a:cs typeface="Arial" panose="020B0604020202020204" pitchFamily="34" charset="0"/>
              </a:rPr>
              <a:t>Bổ sung thông tin về năm sinh, năm mất của nhà văn Nguyễn Phan Hách.</a:t>
            </a:r>
            <a:endParaRPr lang="en-US" sz="360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904D7589-46BA-39EB-59E6-7C812D289C96}"/>
              </a:ext>
            </a:extLst>
          </p:cNvPr>
          <p:cNvSpPr txBox="1"/>
          <p:nvPr/>
        </p:nvSpPr>
        <p:spPr>
          <a:xfrm>
            <a:off x="10210800" y="6827025"/>
            <a:ext cx="7010400" cy="1651671"/>
          </a:xfrm>
          <a:prstGeom prst="rect">
            <a:avLst/>
          </a:prstGeom>
          <a:noFill/>
        </p:spPr>
        <p:txBody>
          <a:bodyPr wrap="square">
            <a:spAutoFit/>
          </a:bodyPr>
          <a:lstStyle/>
          <a:p>
            <a:pPr algn="just">
              <a:lnSpc>
                <a:spcPct val="150000"/>
              </a:lnSpc>
            </a:pPr>
            <a:r>
              <a:rPr lang="vi-VN" sz="3600">
                <a:solidFill>
                  <a:srgbClr val="FF0000"/>
                </a:solidFill>
                <a:effectLst/>
                <a:latin typeface="Arial" panose="020B0604020202020204" pitchFamily="34" charset="0"/>
                <a:ea typeface="SimSun" panose="02010600030101010101" pitchFamily="2" charset="-122"/>
                <a:cs typeface="Arial" panose="020B0604020202020204" pitchFamily="34" charset="0"/>
              </a:rPr>
              <a:t>Bổ sung thông tin về tên khác của sông</a:t>
            </a:r>
            <a:endParaRPr lang="en-US" sz="36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0992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34" name="Freeform 6">
            <a:extLst>
              <a:ext uri="{FF2B5EF4-FFF2-40B4-BE49-F238E27FC236}">
                <a16:creationId xmlns:a16="http://schemas.microsoft.com/office/drawing/2014/main" xmlns="" id="{E92744F5-60D2-40F9-93E8-E7A63FDF9C94}"/>
              </a:ext>
            </a:extLst>
          </p:cNvPr>
          <p:cNvSpPr/>
          <p:nvPr/>
        </p:nvSpPr>
        <p:spPr>
          <a:xfrm rot="2307102">
            <a:off x="16006831" y="-70379"/>
            <a:ext cx="2481947" cy="1890024"/>
          </a:xfrm>
          <a:custGeom>
            <a:avLst/>
            <a:gdLst/>
            <a:ahLst/>
            <a:cxnLst/>
            <a:rect l="l" t="t" r="r" b="b"/>
            <a:pathLst>
              <a:path w="3295659" h="2317947">
                <a:moveTo>
                  <a:pt x="0" y="0"/>
                </a:moveTo>
                <a:lnTo>
                  <a:pt x="3295659" y="0"/>
                </a:lnTo>
                <a:lnTo>
                  <a:pt x="3295659" y="2317947"/>
                </a:lnTo>
                <a:lnTo>
                  <a:pt x="0" y="23179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0" name="Picture 9" descr="A picture containing text&#10;&#10;Description automatically generated">
            <a:extLst>
              <a:ext uri="{FF2B5EF4-FFF2-40B4-BE49-F238E27FC236}">
                <a16:creationId xmlns:a16="http://schemas.microsoft.com/office/drawing/2014/main" xmlns="" id="{052D0EA4-29C3-3FBC-0C5F-11FE467DD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73" y="8260095"/>
            <a:ext cx="2362200" cy="2362200"/>
          </a:xfrm>
          <a:prstGeom prst="rect">
            <a:avLst/>
          </a:prstGeom>
        </p:spPr>
      </p:pic>
      <p:grpSp>
        <p:nvGrpSpPr>
          <p:cNvPr id="14" name="Group 15">
            <a:extLst>
              <a:ext uri="{FF2B5EF4-FFF2-40B4-BE49-F238E27FC236}">
                <a16:creationId xmlns:a16="http://schemas.microsoft.com/office/drawing/2014/main" xmlns="" id="{00260D65-6E2F-744B-18D6-B292F87517DD}"/>
              </a:ext>
            </a:extLst>
          </p:cNvPr>
          <p:cNvGrpSpPr/>
          <p:nvPr/>
        </p:nvGrpSpPr>
        <p:grpSpPr>
          <a:xfrm>
            <a:off x="12211973" y="2819455"/>
            <a:ext cx="5246370" cy="5661618"/>
            <a:chOff x="0" y="0"/>
            <a:chExt cx="1913890" cy="1913890"/>
          </a:xfrm>
        </p:grpSpPr>
        <p:sp>
          <p:nvSpPr>
            <p:cNvPr id="15" name="Freeform 16">
              <a:extLst>
                <a:ext uri="{FF2B5EF4-FFF2-40B4-BE49-F238E27FC236}">
                  <a16:creationId xmlns:a16="http://schemas.microsoft.com/office/drawing/2014/main" xmlns="" id="{FF9A56C5-4F60-17DA-0F8A-F03EFD13D5B1}"/>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3F6F2"/>
            </a:solidFill>
          </p:spPr>
          <p:txBody>
            <a:bodyPr/>
            <a:lstStyle/>
            <a:p>
              <a:endParaRPr lang="en-US">
                <a:latin typeface="Arial" panose="020B0604020202020204" pitchFamily="34" charset="0"/>
                <a:cs typeface="Arial" panose="020B0604020202020204" pitchFamily="34" charset="0"/>
              </a:endParaRPr>
            </a:p>
          </p:txBody>
        </p:sp>
      </p:grpSp>
      <p:grpSp>
        <p:nvGrpSpPr>
          <p:cNvPr id="16" name="Group 19">
            <a:extLst>
              <a:ext uri="{FF2B5EF4-FFF2-40B4-BE49-F238E27FC236}">
                <a16:creationId xmlns:a16="http://schemas.microsoft.com/office/drawing/2014/main" xmlns="" id="{22D14691-7033-BB14-DC1B-5C76C8299F6D}"/>
              </a:ext>
            </a:extLst>
          </p:cNvPr>
          <p:cNvGrpSpPr/>
          <p:nvPr/>
        </p:nvGrpSpPr>
        <p:grpSpPr>
          <a:xfrm>
            <a:off x="1110734" y="2777892"/>
            <a:ext cx="10305147" cy="5703181"/>
            <a:chOff x="0" y="0"/>
            <a:chExt cx="3297847" cy="1742657"/>
          </a:xfrm>
        </p:grpSpPr>
        <p:sp>
          <p:nvSpPr>
            <p:cNvPr id="17" name="Freeform 20">
              <a:extLst>
                <a:ext uri="{FF2B5EF4-FFF2-40B4-BE49-F238E27FC236}">
                  <a16:creationId xmlns:a16="http://schemas.microsoft.com/office/drawing/2014/main" xmlns="" id="{4B40EFC9-005A-077D-7C16-9F6C660A303E}"/>
                </a:ext>
              </a:extLst>
            </p:cNvPr>
            <p:cNvSpPr/>
            <p:nvPr/>
          </p:nvSpPr>
          <p:spPr>
            <a:xfrm>
              <a:off x="92710" y="106680"/>
              <a:ext cx="3193707" cy="1623277"/>
            </a:xfrm>
            <a:custGeom>
              <a:avLst/>
              <a:gdLst/>
              <a:ahLst/>
              <a:cxnLst/>
              <a:rect l="l" t="t" r="r" b="b"/>
              <a:pathLst>
                <a:path w="3193707" h="1623277">
                  <a:moveTo>
                    <a:pt x="3167037" y="1434047"/>
                  </a:moveTo>
                  <a:cubicBezTo>
                    <a:pt x="3167037" y="1521677"/>
                    <a:pt x="3090837" y="1592797"/>
                    <a:pt x="3009557" y="1592797"/>
                  </a:cubicBezTo>
                  <a:lnTo>
                    <a:pt x="66040" y="1592797"/>
                  </a:lnTo>
                  <a:cubicBezTo>
                    <a:pt x="43180" y="1592797"/>
                    <a:pt x="20320" y="1587717"/>
                    <a:pt x="0" y="1578827"/>
                  </a:cubicBezTo>
                  <a:cubicBezTo>
                    <a:pt x="26670" y="1606767"/>
                    <a:pt x="63500" y="1623277"/>
                    <a:pt x="114483" y="1623277"/>
                  </a:cubicBezTo>
                  <a:lnTo>
                    <a:pt x="3047657" y="1623277"/>
                  </a:lnTo>
                  <a:cubicBezTo>
                    <a:pt x="3127667" y="1623277"/>
                    <a:pt x="3193707" y="1557237"/>
                    <a:pt x="3193707" y="1477227"/>
                  </a:cubicBezTo>
                  <a:lnTo>
                    <a:pt x="3193707" y="95250"/>
                  </a:lnTo>
                  <a:cubicBezTo>
                    <a:pt x="3193707" y="58420"/>
                    <a:pt x="3179737" y="25400"/>
                    <a:pt x="3158147" y="0"/>
                  </a:cubicBezTo>
                  <a:cubicBezTo>
                    <a:pt x="3164497" y="16510"/>
                    <a:pt x="3167037" y="34290"/>
                    <a:pt x="3167037" y="52070"/>
                  </a:cubicBezTo>
                  <a:lnTo>
                    <a:pt x="3167037" y="1434047"/>
                  </a:lnTo>
                  <a:close/>
                </a:path>
              </a:pathLst>
            </a:custGeom>
            <a:solidFill>
              <a:srgbClr val="A8ECE7"/>
            </a:solidFill>
          </p:spPr>
          <p:txBody>
            <a:bodyPr/>
            <a:lstStyle/>
            <a:p>
              <a:endParaRPr lang="en-US">
                <a:latin typeface="Arial" panose="020B0604020202020204" pitchFamily="34" charset="0"/>
                <a:cs typeface="Arial" panose="020B0604020202020204" pitchFamily="34" charset="0"/>
              </a:endParaRPr>
            </a:p>
          </p:txBody>
        </p:sp>
        <p:sp>
          <p:nvSpPr>
            <p:cNvPr id="18" name="Freeform 21">
              <a:extLst>
                <a:ext uri="{FF2B5EF4-FFF2-40B4-BE49-F238E27FC236}">
                  <a16:creationId xmlns:a16="http://schemas.microsoft.com/office/drawing/2014/main" xmlns="" id="{74BCAEF6-37F1-E0F3-835D-59A1A46C408C}"/>
                </a:ext>
              </a:extLst>
            </p:cNvPr>
            <p:cNvSpPr/>
            <p:nvPr/>
          </p:nvSpPr>
          <p:spPr>
            <a:xfrm>
              <a:off x="12700" y="12700"/>
              <a:ext cx="3233077" cy="1674077"/>
            </a:xfrm>
            <a:custGeom>
              <a:avLst/>
              <a:gdLst/>
              <a:ahLst/>
              <a:cxnLst/>
              <a:rect l="l" t="t" r="r" b="b"/>
              <a:pathLst>
                <a:path w="3233077" h="1674077">
                  <a:moveTo>
                    <a:pt x="146050" y="1674077"/>
                  </a:moveTo>
                  <a:lnTo>
                    <a:pt x="3087027" y="1674077"/>
                  </a:lnTo>
                  <a:cubicBezTo>
                    <a:pt x="3167037" y="1674077"/>
                    <a:pt x="3233077" y="1608037"/>
                    <a:pt x="3233077" y="1528027"/>
                  </a:cubicBezTo>
                  <a:lnTo>
                    <a:pt x="3233077" y="146050"/>
                  </a:lnTo>
                  <a:cubicBezTo>
                    <a:pt x="3233077" y="66040"/>
                    <a:pt x="3167037" y="0"/>
                    <a:pt x="3087027" y="0"/>
                  </a:cubicBezTo>
                  <a:lnTo>
                    <a:pt x="146050" y="0"/>
                  </a:lnTo>
                  <a:cubicBezTo>
                    <a:pt x="66040" y="0"/>
                    <a:pt x="0" y="66040"/>
                    <a:pt x="0" y="146050"/>
                  </a:cubicBezTo>
                  <a:lnTo>
                    <a:pt x="0" y="1528027"/>
                  </a:lnTo>
                  <a:cubicBezTo>
                    <a:pt x="0" y="1609307"/>
                    <a:pt x="66040" y="1674077"/>
                    <a:pt x="146050" y="1674077"/>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9" name="Freeform 22">
              <a:extLst>
                <a:ext uri="{FF2B5EF4-FFF2-40B4-BE49-F238E27FC236}">
                  <a16:creationId xmlns:a16="http://schemas.microsoft.com/office/drawing/2014/main" xmlns="" id="{F94E39A0-1454-A148-BF9C-1AE6C380745F}"/>
                </a:ext>
              </a:extLst>
            </p:cNvPr>
            <p:cNvSpPr/>
            <p:nvPr/>
          </p:nvSpPr>
          <p:spPr>
            <a:xfrm>
              <a:off x="0" y="0"/>
              <a:ext cx="3297847" cy="1742657"/>
            </a:xfrm>
            <a:custGeom>
              <a:avLst/>
              <a:gdLst/>
              <a:ahLst/>
              <a:cxnLst/>
              <a:rect l="l" t="t" r="r" b="b"/>
              <a:pathLst>
                <a:path w="3297847" h="1742657">
                  <a:moveTo>
                    <a:pt x="3234347" y="74930"/>
                  </a:moveTo>
                  <a:cubicBezTo>
                    <a:pt x="3206407" y="30480"/>
                    <a:pt x="3156877" y="0"/>
                    <a:pt x="3099727" y="0"/>
                  </a:cubicBezTo>
                  <a:lnTo>
                    <a:pt x="158750" y="0"/>
                  </a:lnTo>
                  <a:cubicBezTo>
                    <a:pt x="71120" y="0"/>
                    <a:pt x="0" y="71120"/>
                    <a:pt x="0" y="158750"/>
                  </a:cubicBezTo>
                  <a:lnTo>
                    <a:pt x="0" y="1540727"/>
                  </a:lnTo>
                  <a:cubicBezTo>
                    <a:pt x="0" y="1592797"/>
                    <a:pt x="25400" y="1638517"/>
                    <a:pt x="63500" y="1667727"/>
                  </a:cubicBezTo>
                  <a:cubicBezTo>
                    <a:pt x="91440" y="1712177"/>
                    <a:pt x="140970" y="1742657"/>
                    <a:pt x="210076" y="1742657"/>
                  </a:cubicBezTo>
                  <a:lnTo>
                    <a:pt x="3139097" y="1742657"/>
                  </a:lnTo>
                  <a:cubicBezTo>
                    <a:pt x="3226727" y="1742657"/>
                    <a:pt x="3297847" y="1671537"/>
                    <a:pt x="3297847" y="1583907"/>
                  </a:cubicBezTo>
                  <a:lnTo>
                    <a:pt x="3297847" y="201930"/>
                  </a:lnTo>
                  <a:cubicBezTo>
                    <a:pt x="3297847" y="149860"/>
                    <a:pt x="3272447" y="104140"/>
                    <a:pt x="3234347" y="74930"/>
                  </a:cubicBezTo>
                  <a:close/>
                  <a:moveTo>
                    <a:pt x="12700" y="1540727"/>
                  </a:moveTo>
                  <a:lnTo>
                    <a:pt x="12700" y="158750"/>
                  </a:lnTo>
                  <a:cubicBezTo>
                    <a:pt x="12700" y="78740"/>
                    <a:pt x="78740" y="12700"/>
                    <a:pt x="158750" y="12700"/>
                  </a:cubicBezTo>
                  <a:lnTo>
                    <a:pt x="3099727" y="12700"/>
                  </a:lnTo>
                  <a:cubicBezTo>
                    <a:pt x="3179737" y="12700"/>
                    <a:pt x="3245777" y="78740"/>
                    <a:pt x="3245777" y="158750"/>
                  </a:cubicBezTo>
                  <a:lnTo>
                    <a:pt x="3245777" y="1540727"/>
                  </a:lnTo>
                  <a:cubicBezTo>
                    <a:pt x="3245777" y="1620737"/>
                    <a:pt x="3179737" y="1686777"/>
                    <a:pt x="3099727" y="1686777"/>
                  </a:cubicBezTo>
                  <a:lnTo>
                    <a:pt x="158750" y="1686777"/>
                  </a:lnTo>
                  <a:cubicBezTo>
                    <a:pt x="78740" y="1686777"/>
                    <a:pt x="12700" y="1622007"/>
                    <a:pt x="12700" y="1540727"/>
                  </a:cubicBezTo>
                  <a:close/>
                  <a:moveTo>
                    <a:pt x="3286417" y="1583907"/>
                  </a:moveTo>
                  <a:cubicBezTo>
                    <a:pt x="3286417" y="1663917"/>
                    <a:pt x="3219107" y="1729957"/>
                    <a:pt x="3139097" y="1729957"/>
                  </a:cubicBezTo>
                  <a:lnTo>
                    <a:pt x="210076" y="1729957"/>
                  </a:lnTo>
                  <a:cubicBezTo>
                    <a:pt x="157480" y="1729957"/>
                    <a:pt x="120650" y="1713447"/>
                    <a:pt x="93980" y="1685507"/>
                  </a:cubicBezTo>
                  <a:cubicBezTo>
                    <a:pt x="114300" y="1694397"/>
                    <a:pt x="135890" y="1699477"/>
                    <a:pt x="160020" y="1699477"/>
                  </a:cubicBezTo>
                  <a:lnTo>
                    <a:pt x="3100997" y="1699477"/>
                  </a:lnTo>
                  <a:cubicBezTo>
                    <a:pt x="3188627" y="1699477"/>
                    <a:pt x="3259747" y="1628357"/>
                    <a:pt x="3259747" y="1540727"/>
                  </a:cubicBezTo>
                  <a:lnTo>
                    <a:pt x="3259747" y="158750"/>
                  </a:lnTo>
                  <a:cubicBezTo>
                    <a:pt x="3259747" y="140970"/>
                    <a:pt x="3255937" y="123190"/>
                    <a:pt x="3250857" y="106680"/>
                  </a:cubicBezTo>
                  <a:cubicBezTo>
                    <a:pt x="3272447" y="132080"/>
                    <a:pt x="3286417" y="165100"/>
                    <a:pt x="3286417" y="201930"/>
                  </a:cubicBezTo>
                  <a:lnTo>
                    <a:pt x="3286417" y="1583907"/>
                  </a:lnTo>
                  <a:close/>
                </a:path>
              </a:pathLst>
            </a:custGeom>
            <a:solidFill>
              <a:srgbClr val="C3F6F2"/>
            </a:solidFill>
          </p:spPr>
          <p:txBody>
            <a:bodyPr/>
            <a:lstStyle/>
            <a:p>
              <a:endParaRPr lang="en-US">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xmlns="" id="{CC443B6F-B2C4-FC45-D669-011924E02C0F}"/>
              </a:ext>
            </a:extLst>
          </p:cNvPr>
          <p:cNvSpPr txBox="1"/>
          <p:nvPr/>
        </p:nvSpPr>
        <p:spPr>
          <a:xfrm>
            <a:off x="1812193" y="3489176"/>
            <a:ext cx="8779203" cy="3944862"/>
          </a:xfrm>
          <a:prstGeom prst="rect">
            <a:avLst/>
          </a:prstGeom>
          <a:noFill/>
        </p:spPr>
        <p:txBody>
          <a:bodyPr wrap="square">
            <a:spAutoFit/>
          </a:bodyPr>
          <a:lstStyle/>
          <a:p>
            <a:pPr marR="0" algn="just">
              <a:lnSpc>
                <a:spcPct val="200000"/>
              </a:lnSpc>
              <a:spcBef>
                <a:spcPts val="0"/>
              </a:spcBef>
              <a:spcAft>
                <a:spcPts val="0"/>
              </a:spcAft>
            </a:pPr>
            <a:r>
              <a:rPr lang="en-US" sz="4400" i="1">
                <a:solidFill>
                  <a:srgbClr val="FF0000"/>
                </a:solidFill>
                <a:latin typeface="Arial" panose="020B0604020202020204" pitchFamily="34" charset="0"/>
                <a:ea typeface="Calibri" panose="020F0502020204030204" pitchFamily="34" charset="0"/>
                <a:cs typeface="Arial" panose="020B0604020202020204" pitchFamily="34" charset="0"/>
              </a:rPr>
              <a:t>Dấu ngoặc đơn </a:t>
            </a:r>
            <a:r>
              <a:rPr lang="en-US" sz="4400">
                <a:latin typeface="Arial" panose="020B0604020202020204" pitchFamily="34" charset="0"/>
                <a:ea typeface="Calibri" panose="020F0502020204030204" pitchFamily="34" charset="0"/>
                <a:cs typeface="Arial" panose="020B0604020202020204" pitchFamily="34" charset="0"/>
              </a:rPr>
              <a:t>được dùng để dánh dấu phần chú thích (giải thích, thuyết minh, bổ sung thêm).</a:t>
            </a:r>
            <a:endParaRPr lang="vi-VN" sz="4400"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xmlns="" id="{84E9B4FB-1845-95AC-110D-8AF09AE2BB0E}"/>
              </a:ext>
            </a:extLst>
          </p:cNvPr>
          <p:cNvGrpSpPr/>
          <p:nvPr/>
        </p:nvGrpSpPr>
        <p:grpSpPr>
          <a:xfrm>
            <a:off x="5158865" y="0"/>
            <a:ext cx="7970270" cy="1735078"/>
            <a:chOff x="5322947" y="831974"/>
            <a:chExt cx="7970270" cy="1735078"/>
          </a:xfrm>
        </p:grpSpPr>
        <p:sp>
          <p:nvSpPr>
            <p:cNvPr id="27" name="Freeform 3">
              <a:extLst>
                <a:ext uri="{FF2B5EF4-FFF2-40B4-BE49-F238E27FC236}">
                  <a16:creationId xmlns:a16="http://schemas.microsoft.com/office/drawing/2014/main" xmlns="" id="{CB7C114E-4062-C699-8911-9F7F7EA26064}"/>
                </a:ext>
              </a:extLst>
            </p:cNvPr>
            <p:cNvSpPr/>
            <p:nvPr/>
          </p:nvSpPr>
          <p:spPr>
            <a:xfrm>
              <a:off x="5322947" y="831974"/>
              <a:ext cx="797027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xmlns="" r:embed="rId6"/>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6EEDC0DC-AAD6-DFA0-C514-50EFBB0A7023}"/>
                </a:ext>
              </a:extLst>
            </p:cNvPr>
            <p:cNvSpPr txBox="1"/>
            <p:nvPr/>
          </p:nvSpPr>
          <p:spPr>
            <a:xfrm>
              <a:off x="6237347" y="1151879"/>
              <a:ext cx="6141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4F81B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GHI NHỚ</a:t>
              </a:r>
              <a:endParaRPr kumimoji="0" lang="en-US" sz="6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5" name="Freeform 8">
            <a:extLst>
              <a:ext uri="{FF2B5EF4-FFF2-40B4-BE49-F238E27FC236}">
                <a16:creationId xmlns:a16="http://schemas.microsoft.com/office/drawing/2014/main" xmlns="" id="{440DFF6D-AB9E-F88E-CDD2-4C8FE103675C}"/>
              </a:ext>
            </a:extLst>
          </p:cNvPr>
          <p:cNvSpPr/>
          <p:nvPr/>
        </p:nvSpPr>
        <p:spPr>
          <a:xfrm rot="70589">
            <a:off x="10207386" y="7348565"/>
            <a:ext cx="1627695" cy="1899261"/>
          </a:xfrm>
          <a:custGeom>
            <a:avLst/>
            <a:gdLst/>
            <a:ahLst/>
            <a:cxnLst/>
            <a:rect l="l" t="t" r="r" b="b"/>
            <a:pathLst>
              <a:path w="1524593" h="2747014">
                <a:moveTo>
                  <a:pt x="0" y="0"/>
                </a:moveTo>
                <a:lnTo>
                  <a:pt x="1524593" y="0"/>
                </a:lnTo>
                <a:lnTo>
                  <a:pt x="1524593" y="2747013"/>
                </a:lnTo>
                <a:lnTo>
                  <a:pt x="0" y="27470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9" name="Freeform 14">
            <a:extLst>
              <a:ext uri="{FF2B5EF4-FFF2-40B4-BE49-F238E27FC236}">
                <a16:creationId xmlns:a16="http://schemas.microsoft.com/office/drawing/2014/main" xmlns="" id="{71CAAD8D-BB4C-89C8-BACF-6BDDB6C41642}"/>
              </a:ext>
            </a:extLst>
          </p:cNvPr>
          <p:cNvSpPr/>
          <p:nvPr/>
        </p:nvSpPr>
        <p:spPr>
          <a:xfrm rot="3705057">
            <a:off x="247496" y="-179262"/>
            <a:ext cx="1551861" cy="2107791"/>
          </a:xfrm>
          <a:custGeom>
            <a:avLst/>
            <a:gdLst/>
            <a:ahLst/>
            <a:cxnLst/>
            <a:rect l="l" t="t" r="r" b="b"/>
            <a:pathLst>
              <a:path w="1551861" h="2107791">
                <a:moveTo>
                  <a:pt x="0" y="0"/>
                </a:moveTo>
                <a:lnTo>
                  <a:pt x="1551861" y="0"/>
                </a:lnTo>
                <a:lnTo>
                  <a:pt x="1551861" y="2107792"/>
                </a:lnTo>
                <a:lnTo>
                  <a:pt x="0" y="21077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30" name="Picture 10">
            <a:extLst>
              <a:ext uri="{FF2B5EF4-FFF2-40B4-BE49-F238E27FC236}">
                <a16:creationId xmlns:a16="http://schemas.microsoft.com/office/drawing/2014/main" xmlns="" id="{0B51FC5D-0831-6393-6B9D-07985D12D7B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301149" y="3924300"/>
            <a:ext cx="5111553" cy="4114800"/>
          </a:xfrm>
          <a:prstGeom prst="rect">
            <a:avLst/>
          </a:prstGeom>
        </p:spPr>
      </p:pic>
    </p:spTree>
    <p:extLst>
      <p:ext uri="{BB962C8B-B14F-4D97-AF65-F5344CB8AC3E}">
        <p14:creationId xmlns:p14="http://schemas.microsoft.com/office/powerpoint/2010/main" val="1783847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xmlns="" id="{E230DFEB-3190-7504-0CD7-D986351024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76600" y="2787293"/>
            <a:ext cx="10591800" cy="3018663"/>
          </a:xfrm>
          <a:prstGeom prst="rect">
            <a:avLst/>
          </a:prstGeom>
        </p:spPr>
      </p:pic>
      <p:grpSp>
        <p:nvGrpSpPr>
          <p:cNvPr id="3" name="Group 3"/>
          <p:cNvGrpSpPr/>
          <p:nvPr/>
        </p:nvGrpSpPr>
        <p:grpSpPr>
          <a:xfrm>
            <a:off x="838686" y="4991100"/>
            <a:ext cx="16610626" cy="6418284"/>
            <a:chOff x="0" y="0"/>
            <a:chExt cx="2067007" cy="798684"/>
          </a:xfrm>
        </p:grpSpPr>
        <p:sp>
          <p:nvSpPr>
            <p:cNvPr id="4" name="Freeform 4"/>
            <p:cNvSpPr/>
            <p:nvPr/>
          </p:nvSpPr>
          <p:spPr>
            <a:xfrm>
              <a:off x="0" y="0"/>
              <a:ext cx="2067007" cy="798684"/>
            </a:xfrm>
            <a:custGeom>
              <a:avLst/>
              <a:gdLst/>
              <a:ahLst/>
              <a:cxnLst/>
              <a:rect l="l" t="t" r="r" b="b"/>
              <a:pathLst>
                <a:path w="2067007" h="798684">
                  <a:moveTo>
                    <a:pt x="1942547" y="798684"/>
                  </a:moveTo>
                  <a:lnTo>
                    <a:pt x="124460" y="798684"/>
                  </a:lnTo>
                  <a:cubicBezTo>
                    <a:pt x="55880" y="798684"/>
                    <a:pt x="0" y="742804"/>
                    <a:pt x="0" y="674224"/>
                  </a:cubicBezTo>
                  <a:lnTo>
                    <a:pt x="0" y="124460"/>
                  </a:lnTo>
                  <a:cubicBezTo>
                    <a:pt x="0" y="55880"/>
                    <a:pt x="55880" y="0"/>
                    <a:pt x="124460" y="0"/>
                  </a:cubicBezTo>
                  <a:lnTo>
                    <a:pt x="1942547" y="0"/>
                  </a:lnTo>
                  <a:cubicBezTo>
                    <a:pt x="2011127" y="0"/>
                    <a:pt x="2067007" y="55880"/>
                    <a:pt x="2067007" y="124460"/>
                  </a:cubicBezTo>
                  <a:lnTo>
                    <a:pt x="2067007" y="674224"/>
                  </a:lnTo>
                  <a:cubicBezTo>
                    <a:pt x="2067007" y="742804"/>
                    <a:pt x="2011127" y="798684"/>
                    <a:pt x="1942547" y="79868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Freeform 10"/>
          <p:cNvSpPr/>
          <p:nvPr/>
        </p:nvSpPr>
        <p:spPr>
          <a:xfrm rot="815559">
            <a:off x="7496170" y="-36147"/>
            <a:ext cx="3295659" cy="2317947"/>
          </a:xfrm>
          <a:custGeom>
            <a:avLst/>
            <a:gdLst/>
            <a:ahLst/>
            <a:cxnLst/>
            <a:rect l="l" t="t" r="r" b="b"/>
            <a:pathLst>
              <a:path w="3295659" h="2317947">
                <a:moveTo>
                  <a:pt x="0" y="0"/>
                </a:moveTo>
                <a:lnTo>
                  <a:pt x="3295659" y="0"/>
                </a:lnTo>
                <a:lnTo>
                  <a:pt x="3295659" y="2317947"/>
                </a:lnTo>
                <a:lnTo>
                  <a:pt x="0" y="23179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20">
            <a:extLst>
              <a:ext uri="{FF2B5EF4-FFF2-40B4-BE49-F238E27FC236}">
                <a16:creationId xmlns:a16="http://schemas.microsoft.com/office/drawing/2014/main" xmlns="" id="{1EA76037-60FA-37B0-B34D-9304BB9128FE}"/>
              </a:ext>
            </a:extLst>
          </p:cNvPr>
          <p:cNvSpPr txBox="1"/>
          <p:nvPr/>
        </p:nvSpPr>
        <p:spPr>
          <a:xfrm>
            <a:off x="1866898" y="5448300"/>
            <a:ext cx="14554202" cy="4116704"/>
          </a:xfrm>
          <a:prstGeom prst="rect">
            <a:avLst/>
          </a:prstGeom>
        </p:spPr>
        <p:txBody>
          <a:bodyPr wrap="square" lIns="0" tIns="0" rIns="0" bIns="0" rtlCol="0" anchor="t">
            <a:spAutoFit/>
          </a:bodyPr>
          <a:lstStyle/>
          <a:p>
            <a:pPr lvl="0" algn="ctr">
              <a:lnSpc>
                <a:spcPct val="150000"/>
              </a:lnSpc>
            </a:pPr>
            <a:r>
              <a:rPr kumimoji="0" lang="vi-VN" sz="6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a:t>
            </a:r>
            <a:r>
              <a:rPr lang="vi-VN" sz="6200" b="1">
                <a:solidFill>
                  <a:srgbClr val="C00000"/>
                </a:solidFill>
                <a:ea typeface="Calibri" panose="020F0502020204030204" pitchFamily="34" charset="0"/>
                <a:cs typeface="Arial" panose="020B0604020202020204" pitchFamily="34" charset="0"/>
              </a:rPr>
              <a:t>: </a:t>
            </a:r>
            <a:endParaRPr lang="en-US" sz="6200" b="1">
              <a:solidFill>
                <a:srgbClr val="C00000"/>
              </a:solidFill>
              <a:ea typeface="Calibri" panose="020F0502020204030204" pitchFamily="34" charset="0"/>
              <a:cs typeface="Arial" panose="020B0604020202020204" pitchFamily="34" charset="0"/>
            </a:endParaRPr>
          </a:p>
          <a:p>
            <a:pPr lvl="0" algn="ctr">
              <a:lnSpc>
                <a:spcPct val="150000"/>
              </a:lnSpc>
            </a:pPr>
            <a:r>
              <a:rPr lang="vi-VN" sz="6200" b="1">
                <a:solidFill>
                  <a:srgbClr val="C00000"/>
                </a:solidFill>
                <a:ea typeface="Calibri" panose="020F0502020204030204" pitchFamily="34" charset="0"/>
                <a:cs typeface="Arial" panose="020B0604020202020204" pitchFamily="34" charset="0"/>
              </a:rPr>
              <a:t>Có thể đặt dấu ngoặc đơn vào vị trí nào trong mỗi đoạn văn dưới đây?</a:t>
            </a:r>
            <a:endParaRPr kumimoji="0" lang="vi-VN" sz="6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7062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F4E1"/>
        </a:solidFill>
        <a:effectLst/>
      </p:bgPr>
    </p:bg>
    <p:spTree>
      <p:nvGrpSpPr>
        <p:cNvPr id="1" name=""/>
        <p:cNvGrpSpPr/>
        <p:nvPr/>
      </p:nvGrpSpPr>
      <p:grpSpPr>
        <a:xfrm>
          <a:off x="0" y="0"/>
          <a:ext cx="0" cy="0"/>
          <a:chOff x="0" y="0"/>
          <a:chExt cx="0" cy="0"/>
        </a:xfrm>
      </p:grpSpPr>
      <p:sp>
        <p:nvSpPr>
          <p:cNvPr id="8" name="Freeform 8"/>
          <p:cNvSpPr/>
          <p:nvPr/>
        </p:nvSpPr>
        <p:spPr>
          <a:xfrm rot="70589">
            <a:off x="219608" y="11827"/>
            <a:ext cx="1171821" cy="1919445"/>
          </a:xfrm>
          <a:custGeom>
            <a:avLst/>
            <a:gdLst/>
            <a:ahLst/>
            <a:cxnLst/>
            <a:rect l="l" t="t" r="r" b="b"/>
            <a:pathLst>
              <a:path w="1524593" h="2747014">
                <a:moveTo>
                  <a:pt x="0" y="0"/>
                </a:moveTo>
                <a:lnTo>
                  <a:pt x="1524593" y="0"/>
                </a:lnTo>
                <a:lnTo>
                  <a:pt x="1524593" y="2747013"/>
                </a:lnTo>
                <a:lnTo>
                  <a:pt x="0" y="27470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6" name="Picture 3">
            <a:extLst>
              <a:ext uri="{FF2B5EF4-FFF2-40B4-BE49-F238E27FC236}">
                <a16:creationId xmlns:a16="http://schemas.microsoft.com/office/drawing/2014/main" xmlns="" id="{689938F8-BA63-96E1-9469-CDBE09CEBB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33132" y="46229"/>
            <a:ext cx="1358481" cy="1937227"/>
          </a:xfrm>
          <a:prstGeom prst="rect">
            <a:avLst/>
          </a:prstGeom>
        </p:spPr>
      </p:pic>
      <p:grpSp>
        <p:nvGrpSpPr>
          <p:cNvPr id="17" name="Group 16">
            <a:extLst>
              <a:ext uri="{FF2B5EF4-FFF2-40B4-BE49-F238E27FC236}">
                <a16:creationId xmlns:a16="http://schemas.microsoft.com/office/drawing/2014/main" xmlns="" id="{D9F43506-4B53-DACC-58F3-97F277A3F6B6}"/>
              </a:ext>
            </a:extLst>
          </p:cNvPr>
          <p:cNvGrpSpPr/>
          <p:nvPr/>
        </p:nvGrpSpPr>
        <p:grpSpPr>
          <a:xfrm>
            <a:off x="7417258" y="933125"/>
            <a:ext cx="10113564" cy="8553774"/>
            <a:chOff x="7458457" y="1699178"/>
            <a:chExt cx="10113564" cy="8553774"/>
          </a:xfrm>
        </p:grpSpPr>
        <p:grpSp>
          <p:nvGrpSpPr>
            <p:cNvPr id="18" name="Group 17">
              <a:extLst>
                <a:ext uri="{FF2B5EF4-FFF2-40B4-BE49-F238E27FC236}">
                  <a16:creationId xmlns:a16="http://schemas.microsoft.com/office/drawing/2014/main" xmlns="" id="{3DC5DFE1-1842-D5DB-2C31-F969E4BBA065}"/>
                </a:ext>
              </a:extLst>
            </p:cNvPr>
            <p:cNvGrpSpPr/>
            <p:nvPr/>
          </p:nvGrpSpPr>
          <p:grpSpPr>
            <a:xfrm>
              <a:off x="7458457" y="1699178"/>
              <a:ext cx="10113564" cy="8553774"/>
              <a:chOff x="-75756" y="-47625"/>
              <a:chExt cx="2596016" cy="2349464"/>
            </a:xfrm>
          </p:grpSpPr>
          <p:sp>
            <p:nvSpPr>
              <p:cNvPr id="20" name="Freeform 7">
                <a:extLst>
                  <a:ext uri="{FF2B5EF4-FFF2-40B4-BE49-F238E27FC236}">
                    <a16:creationId xmlns:a16="http://schemas.microsoft.com/office/drawing/2014/main" xmlns="" id="{A13A3EAE-F3F1-3C37-F65E-49DAC656B08E}"/>
                  </a:ext>
                </a:extLst>
              </p:cNvPr>
              <p:cNvSpPr/>
              <p:nvPr/>
            </p:nvSpPr>
            <p:spPr>
              <a:xfrm>
                <a:off x="-75756" y="204506"/>
                <a:ext cx="2596016" cy="2097333"/>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FF5D5"/>
              </a:solidFill>
            </p:spPr>
            <p:txBody>
              <a:bodyPr/>
              <a:lstStyle/>
              <a:p>
                <a:endParaRPr lang="en-US"/>
              </a:p>
            </p:txBody>
          </p:sp>
          <p:sp>
            <p:nvSpPr>
              <p:cNvPr id="23" name="TextBox 8">
                <a:extLst>
                  <a:ext uri="{FF2B5EF4-FFF2-40B4-BE49-F238E27FC236}">
                    <a16:creationId xmlns:a16="http://schemas.microsoft.com/office/drawing/2014/main" xmlns="" id="{136BA796-D193-CDED-7A64-96DD562ABA1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19" name="Picture 9">
              <a:extLst>
                <a:ext uri="{FF2B5EF4-FFF2-40B4-BE49-F238E27FC236}">
                  <a16:creationId xmlns:a16="http://schemas.microsoft.com/office/drawing/2014/main" xmlns="" id="{759BB322-1AD9-E509-38E1-1AD0309FAB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45674" y="2157704"/>
              <a:ext cx="3339128" cy="862102"/>
            </a:xfrm>
            <a:prstGeom prst="rect">
              <a:avLst/>
            </a:prstGeom>
          </p:spPr>
        </p:pic>
      </p:grpSp>
      <p:sp>
        <p:nvSpPr>
          <p:cNvPr id="24" name="TextBox 9">
            <a:extLst>
              <a:ext uri="{FF2B5EF4-FFF2-40B4-BE49-F238E27FC236}">
                <a16:creationId xmlns:a16="http://schemas.microsoft.com/office/drawing/2014/main" xmlns="" id="{5AF1610A-5E0F-CC80-4727-7994056F2310}"/>
              </a:ext>
            </a:extLst>
          </p:cNvPr>
          <p:cNvSpPr txBox="1"/>
          <p:nvPr/>
        </p:nvSpPr>
        <p:spPr>
          <a:xfrm>
            <a:off x="8017473" y="2625946"/>
            <a:ext cx="8913132" cy="6349239"/>
          </a:xfrm>
          <a:prstGeom prst="rect">
            <a:avLst/>
          </a:prstGeom>
        </p:spPr>
        <p:txBody>
          <a:bodyPr wrap="square" lIns="0" tIns="0" rIns="0" bIns="0" rtlCol="0" anchor="t">
            <a:spAutoFit/>
          </a:bodyPr>
          <a:lstStyle/>
          <a:p>
            <a:pPr marL="571500" indent="-571500" algn="just">
              <a:lnSpc>
                <a:spcPct val="150000"/>
              </a:lnSpc>
              <a:buFont typeface="Courier New" panose="02070309020205020404" pitchFamily="49" charset="0"/>
              <a:buChar char="o"/>
            </a:pPr>
            <a:r>
              <a:rPr lang="en-US" sz="4000" b="1">
                <a:latin typeface="Arial" panose="020B0604020202020204" pitchFamily="34" charset="0"/>
                <a:cs typeface="Arial" panose="020B0604020202020204" pitchFamily="34" charset="0"/>
              </a:rPr>
              <a:t>Yêu cầu: </a:t>
            </a:r>
            <a:r>
              <a:rPr lang="en-US" sz="4000">
                <a:latin typeface="Arial" panose="020B0604020202020204" pitchFamily="34" charset="0"/>
                <a:cs typeface="Arial" panose="020B0604020202020204" pitchFamily="34" charset="0"/>
              </a:rPr>
              <a:t>Các em đọc hai đoạn văn a, b </a:t>
            </a:r>
            <a:r>
              <a:rPr lang="en-US" sz="4000" i="1">
                <a:latin typeface="Arial" panose="020B0604020202020204" pitchFamily="34" charset="0"/>
                <a:cs typeface="Arial" panose="020B0604020202020204" pitchFamily="34" charset="0"/>
              </a:rPr>
              <a:t>(SGK – tr.100) </a:t>
            </a:r>
            <a:r>
              <a:rPr lang="en-US" sz="4000">
                <a:latin typeface="Arial" panose="020B0604020202020204" pitchFamily="34" charset="0"/>
                <a:cs typeface="Arial" panose="020B0604020202020204" pitchFamily="34" charset="0"/>
              </a:rPr>
              <a:t>và hoàn thành bài tập: </a:t>
            </a:r>
            <a:r>
              <a:rPr lang="vi-VN" sz="4000">
                <a:solidFill>
                  <a:srgbClr val="FF0000"/>
                </a:solidFill>
                <a:cs typeface="Arial" panose="020B0604020202020204" pitchFamily="34" charset="0"/>
              </a:rPr>
              <a:t>Có thể đặt dấu ngoặc đơn vào vị trí nào trong mỗi đoạn văn?</a:t>
            </a:r>
            <a:endParaRPr lang="en-US" sz="4000">
              <a:solidFill>
                <a:srgbClr val="FF0000"/>
              </a:solidFill>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latin typeface="Arial" panose="020B0604020202020204" pitchFamily="34" charset="0"/>
                <a:cs typeface="Arial" panose="020B0604020202020204" pitchFamily="34" charset="0"/>
              </a:rPr>
              <a:t>Hướng dẫn: </a:t>
            </a:r>
            <a:r>
              <a:rPr lang="en-US" sz="4000">
                <a:latin typeface="Arial" panose="020B0604020202020204" pitchFamily="34" charset="0"/>
                <a:cs typeface="Arial" panose="020B0604020202020204" pitchFamily="34" charset="0"/>
              </a:rPr>
              <a:t>Các em làm bài cá nhân, sau đó trao đổi đáp án với các bạn trong nhóm. </a:t>
            </a:r>
          </a:p>
        </p:txBody>
      </p:sp>
      <p:sp>
        <p:nvSpPr>
          <p:cNvPr id="9" name="Freeform 9"/>
          <p:cNvSpPr/>
          <p:nvPr/>
        </p:nvSpPr>
        <p:spPr>
          <a:xfrm rot="70589" flipH="1">
            <a:off x="16815672" y="8586435"/>
            <a:ext cx="1374714" cy="1686630"/>
          </a:xfrm>
          <a:custGeom>
            <a:avLst/>
            <a:gdLst/>
            <a:ahLst/>
            <a:cxnLst/>
            <a:rect l="l" t="t" r="r" b="b"/>
            <a:pathLst>
              <a:path w="1184768" h="2134717">
                <a:moveTo>
                  <a:pt x="1184767" y="0"/>
                </a:moveTo>
                <a:lnTo>
                  <a:pt x="0" y="0"/>
                </a:lnTo>
                <a:lnTo>
                  <a:pt x="0" y="2134716"/>
                </a:lnTo>
                <a:lnTo>
                  <a:pt x="1184767" y="2134716"/>
                </a:lnTo>
                <a:lnTo>
                  <a:pt x="118476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xmlns="" id="{91454658-6A54-074F-4C80-03B24F4D8CE0}"/>
              </a:ext>
            </a:extLst>
          </p:cNvPr>
          <p:cNvGrpSpPr/>
          <p:nvPr/>
        </p:nvGrpSpPr>
        <p:grpSpPr>
          <a:xfrm>
            <a:off x="757178" y="2328055"/>
            <a:ext cx="6324600" cy="6681855"/>
            <a:chOff x="757177" y="2252121"/>
            <a:chExt cx="6324600" cy="6681855"/>
          </a:xfrm>
        </p:grpSpPr>
        <p:grpSp>
          <p:nvGrpSpPr>
            <p:cNvPr id="26" name="Group 25">
              <a:extLst>
                <a:ext uri="{FF2B5EF4-FFF2-40B4-BE49-F238E27FC236}">
                  <a16:creationId xmlns:a16="http://schemas.microsoft.com/office/drawing/2014/main" xmlns="" id="{19943E00-1DB1-C39F-509C-276BA1825346}"/>
                </a:ext>
              </a:extLst>
            </p:cNvPr>
            <p:cNvGrpSpPr/>
            <p:nvPr/>
          </p:nvGrpSpPr>
          <p:grpSpPr>
            <a:xfrm>
              <a:off x="757177" y="2252121"/>
              <a:ext cx="6324600" cy="6681855"/>
              <a:chOff x="849062" y="2578006"/>
              <a:chExt cx="6324600" cy="6681855"/>
            </a:xfrm>
          </p:grpSpPr>
          <p:sp>
            <p:nvSpPr>
              <p:cNvPr id="28" name="Freeform 7">
                <a:extLst>
                  <a:ext uri="{FF2B5EF4-FFF2-40B4-BE49-F238E27FC236}">
                    <a16:creationId xmlns:a16="http://schemas.microsoft.com/office/drawing/2014/main" xmlns="" id="{8D9C54FA-862D-283A-5410-427CF9583633}"/>
                  </a:ext>
                </a:extLst>
              </p:cNvPr>
              <p:cNvSpPr/>
              <p:nvPr/>
            </p:nvSpPr>
            <p:spPr>
              <a:xfrm>
                <a:off x="849062" y="2578006"/>
                <a:ext cx="6324600" cy="6681855"/>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p>
            </p:txBody>
          </p:sp>
          <p:grpSp>
            <p:nvGrpSpPr>
              <p:cNvPr id="29" name="Group 28">
                <a:extLst>
                  <a:ext uri="{FF2B5EF4-FFF2-40B4-BE49-F238E27FC236}">
                    <a16:creationId xmlns:a16="http://schemas.microsoft.com/office/drawing/2014/main" xmlns="" id="{DBF6B3C2-29DA-5089-2EF7-4EF44EC1F6A6}"/>
                  </a:ext>
                </a:extLst>
              </p:cNvPr>
              <p:cNvGrpSpPr/>
              <p:nvPr/>
            </p:nvGrpSpPr>
            <p:grpSpPr>
              <a:xfrm>
                <a:off x="1112837" y="3118373"/>
                <a:ext cx="5826740" cy="1751337"/>
                <a:chOff x="1426698" y="3315451"/>
                <a:chExt cx="5826740" cy="1751337"/>
              </a:xfrm>
            </p:grpSpPr>
            <p:sp>
              <p:nvSpPr>
                <p:cNvPr id="30" name="Freeform 10">
                  <a:extLst>
                    <a:ext uri="{FF2B5EF4-FFF2-40B4-BE49-F238E27FC236}">
                      <a16:creationId xmlns:a16="http://schemas.microsoft.com/office/drawing/2014/main" xmlns="" id="{6DE5D79D-DBFB-CD99-AB31-E492056705DB}"/>
                    </a:ext>
                  </a:extLst>
                </p:cNvPr>
                <p:cNvSpPr/>
                <p:nvPr/>
              </p:nvSpPr>
              <p:spPr>
                <a:xfrm>
                  <a:off x="1426698" y="3315451"/>
                  <a:ext cx="5826740" cy="175133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31" name="TextBox 30">
                  <a:extLst>
                    <a:ext uri="{FF2B5EF4-FFF2-40B4-BE49-F238E27FC236}">
                      <a16:creationId xmlns:a16="http://schemas.microsoft.com/office/drawing/2014/main" xmlns="" id="{23A497FA-D0E9-0F5D-8476-CE1563F73B12}"/>
                    </a:ext>
                  </a:extLst>
                </p:cNvPr>
                <p:cNvSpPr txBox="1"/>
                <p:nvPr/>
              </p:nvSpPr>
              <p:spPr>
                <a:xfrm>
                  <a:off x="1426698" y="3806398"/>
                  <a:ext cx="5826740" cy="769441"/>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BÀI TẬP 3</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34" name="Picture 33" descr="Cartoon children sitting at a desk reading a book&#10;&#10;Description automatically generated">
              <a:extLst>
                <a:ext uri="{FF2B5EF4-FFF2-40B4-BE49-F238E27FC236}">
                  <a16:creationId xmlns:a16="http://schemas.microsoft.com/office/drawing/2014/main" xmlns="" id="{DAB70D87-4D04-B9BF-2993-30F1FC93ECF9}"/>
                </a:ext>
              </a:extLst>
            </p:cNvPr>
            <p:cNvPicPr>
              <a:picLocks noChangeAspect="1"/>
            </p:cNvPicPr>
            <p:nvPr/>
          </p:nvPicPr>
          <p:blipFill rotWithShape="1">
            <a:blip r:embed="rId8">
              <a:extLst>
                <a:ext uri="{28A0092B-C50C-407E-A947-70E740481C1C}">
                  <a14:useLocalDpi xmlns:a14="http://schemas.microsoft.com/office/drawing/2010/main" val="0"/>
                </a:ext>
              </a:extLst>
            </a:blip>
            <a:srcRect t="14816" b="13352"/>
            <a:stretch/>
          </p:blipFill>
          <p:spPr>
            <a:xfrm>
              <a:off x="1326744" y="4902409"/>
              <a:ext cx="5185466" cy="3672982"/>
            </a:xfrm>
            <a:prstGeom prst="rect">
              <a:avLst/>
            </a:prstGeom>
          </p:spPr>
        </p:pic>
      </p:grpSp>
    </p:spTree>
    <p:extLst>
      <p:ext uri="{BB962C8B-B14F-4D97-AF65-F5344CB8AC3E}">
        <p14:creationId xmlns:p14="http://schemas.microsoft.com/office/powerpoint/2010/main" val="28144655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wipe(left)">
                                      <p:cBhvr>
                                        <p:cTn id="19"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F4E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5ABC6E8-2407-52CA-E5E9-268689F8EB16}"/>
              </a:ext>
            </a:extLst>
          </p:cNvPr>
          <p:cNvSpPr txBox="1"/>
          <p:nvPr/>
        </p:nvSpPr>
        <p:spPr>
          <a:xfrm>
            <a:off x="723899" y="520324"/>
            <a:ext cx="16840200" cy="3492623"/>
          </a:xfrm>
          <a:prstGeom prst="rect">
            <a:avLst/>
          </a:prstGeom>
          <a:noFill/>
        </p:spPr>
        <p:txBody>
          <a:bodyPr wrap="square">
            <a:spAutoFit/>
          </a:bodyPr>
          <a:lstStyle/>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 Chiếc xe đưa tôi từ Buôn Ma Thuật lên Buôn Đôn một làng ở gần biên giới. Những cánh rừng khộp bát ngát và bằng phẳng, kéo dài như không bao giờ dứt ở hai bên đường.</a:t>
            </a:r>
          </a:p>
          <a:p>
            <a:pPr algn="r">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(Minh Khôi)</a:t>
            </a:r>
          </a:p>
        </p:txBody>
      </p:sp>
      <p:sp>
        <p:nvSpPr>
          <p:cNvPr id="3" name="TextBox 2">
            <a:extLst>
              <a:ext uri="{FF2B5EF4-FFF2-40B4-BE49-F238E27FC236}">
                <a16:creationId xmlns:a16="http://schemas.microsoft.com/office/drawing/2014/main" xmlns="" id="{B9F74226-1DD1-F090-7760-B271123D5520}"/>
              </a:ext>
            </a:extLst>
          </p:cNvPr>
          <p:cNvSpPr txBox="1"/>
          <p:nvPr/>
        </p:nvSpPr>
        <p:spPr>
          <a:xfrm>
            <a:off x="723899" y="4886050"/>
            <a:ext cx="16840200" cy="4369786"/>
          </a:xfrm>
          <a:prstGeom prst="rect">
            <a:avLst/>
          </a:prstGeom>
          <a:noFill/>
        </p:spPr>
        <p:txBody>
          <a:bodyPr wrap="square">
            <a:spAutoFit/>
          </a:bodyPr>
          <a:lstStyle/>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b. Máu trên chân con voi vẫn chảy. Người quản tượng bèn hái lá sài đất và nhọ nồi những thứ lá cầm máu rất nhanh giã giập rồi đắp lên vết thương cho con voi. Sau đó ông lấy đất rừng nhào nhuyễn phủ lên trên. Lớp đất ấy sẽ giữ mảng thuốc như một lớp băng dính</a:t>
            </a:r>
          </a:p>
          <a:p>
            <a:pPr algn="r">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Vũ Hùng)</a:t>
            </a:r>
          </a:p>
        </p:txBody>
      </p:sp>
      <p:sp>
        <p:nvSpPr>
          <p:cNvPr id="18" name="TextBox 17">
            <a:extLst>
              <a:ext uri="{FF2B5EF4-FFF2-40B4-BE49-F238E27FC236}">
                <a16:creationId xmlns:a16="http://schemas.microsoft.com/office/drawing/2014/main" xmlns="" id="{FD33D1FF-9E8A-900E-3598-B15B80E2E53C}"/>
              </a:ext>
            </a:extLst>
          </p:cNvPr>
          <p:cNvSpPr txBox="1"/>
          <p:nvPr/>
        </p:nvSpPr>
        <p:spPr>
          <a:xfrm>
            <a:off x="2209800" y="4035359"/>
            <a:ext cx="6248400" cy="641981"/>
          </a:xfrm>
          <a:prstGeom prst="rect">
            <a:avLst/>
          </a:prstGeom>
          <a:noFill/>
        </p:spPr>
        <p:txBody>
          <a:bodyPr wrap="square">
            <a:spAutoFit/>
          </a:bodyPr>
          <a:lstStyle/>
          <a:p>
            <a:pPr algn="just"/>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600" i="1">
                <a:solidFill>
                  <a:srgbClr val="FF0000"/>
                </a:solidFill>
                <a:latin typeface="Arial" panose="020B0604020202020204" pitchFamily="34" charset="0"/>
                <a:ea typeface="Calibri" panose="020F0502020204030204" pitchFamily="34" charset="0"/>
                <a:cs typeface="Arial" panose="020B0604020202020204" pitchFamily="34" charset="0"/>
              </a:rPr>
              <a:t>một làng ở gần biên giới</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3600"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9" name="Arrow: Down 18">
            <a:extLst>
              <a:ext uri="{FF2B5EF4-FFF2-40B4-BE49-F238E27FC236}">
                <a16:creationId xmlns:a16="http://schemas.microsoft.com/office/drawing/2014/main" xmlns="" id="{0BA2A953-F5F7-F08C-934A-27F39DACAF75}"/>
              </a:ext>
            </a:extLst>
          </p:cNvPr>
          <p:cNvSpPr/>
          <p:nvPr/>
        </p:nvSpPr>
        <p:spPr>
          <a:xfrm rot="16200000">
            <a:off x="1337182" y="3900467"/>
            <a:ext cx="375350" cy="916115"/>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47F220C1-FF73-3FB7-D959-37F91E3ECD32}"/>
              </a:ext>
            </a:extLst>
          </p:cNvPr>
          <p:cNvSpPr txBox="1"/>
          <p:nvPr/>
        </p:nvSpPr>
        <p:spPr>
          <a:xfrm>
            <a:off x="2209800" y="9120345"/>
            <a:ext cx="8534400" cy="646331"/>
          </a:xfrm>
          <a:prstGeom prst="rect">
            <a:avLst/>
          </a:prstGeom>
          <a:noFill/>
        </p:spPr>
        <p:txBody>
          <a:bodyPr wrap="square">
            <a:spAutoFit/>
          </a:bodyPr>
          <a:lstStyle/>
          <a:p>
            <a:pPr algn="just"/>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600" i="1">
                <a:solidFill>
                  <a:srgbClr val="FF0000"/>
                </a:solidFill>
                <a:latin typeface="Arial" panose="020B0604020202020204" pitchFamily="34" charset="0"/>
                <a:ea typeface="Calibri" panose="020F0502020204030204" pitchFamily="34" charset="0"/>
                <a:cs typeface="Arial" panose="020B0604020202020204" pitchFamily="34" charset="0"/>
              </a:rPr>
              <a:t>những thứ lá cầm máu rất nhanh</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600" i="1">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3600"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Arrow: Down 22">
            <a:extLst>
              <a:ext uri="{FF2B5EF4-FFF2-40B4-BE49-F238E27FC236}">
                <a16:creationId xmlns:a16="http://schemas.microsoft.com/office/drawing/2014/main" xmlns="" id="{9473BFD2-3D6D-0284-99A9-246A201AAA07}"/>
              </a:ext>
            </a:extLst>
          </p:cNvPr>
          <p:cNvSpPr/>
          <p:nvPr/>
        </p:nvSpPr>
        <p:spPr>
          <a:xfrm rot="16200000">
            <a:off x="1337183" y="8985454"/>
            <a:ext cx="375350" cy="916115"/>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2277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2"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xmlns="" id="{E230DFEB-3190-7504-0CD7-D986351024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76600" y="2787293"/>
            <a:ext cx="10591800" cy="3018663"/>
          </a:xfrm>
          <a:prstGeom prst="rect">
            <a:avLst/>
          </a:prstGeom>
        </p:spPr>
      </p:pic>
      <p:grpSp>
        <p:nvGrpSpPr>
          <p:cNvPr id="3" name="Group 3"/>
          <p:cNvGrpSpPr/>
          <p:nvPr/>
        </p:nvGrpSpPr>
        <p:grpSpPr>
          <a:xfrm>
            <a:off x="838686" y="4991100"/>
            <a:ext cx="16610626" cy="6418284"/>
            <a:chOff x="0" y="0"/>
            <a:chExt cx="2067007" cy="798684"/>
          </a:xfrm>
        </p:grpSpPr>
        <p:sp>
          <p:nvSpPr>
            <p:cNvPr id="4" name="Freeform 4"/>
            <p:cNvSpPr/>
            <p:nvPr/>
          </p:nvSpPr>
          <p:spPr>
            <a:xfrm>
              <a:off x="0" y="0"/>
              <a:ext cx="2067007" cy="798684"/>
            </a:xfrm>
            <a:custGeom>
              <a:avLst/>
              <a:gdLst/>
              <a:ahLst/>
              <a:cxnLst/>
              <a:rect l="l" t="t" r="r" b="b"/>
              <a:pathLst>
                <a:path w="2067007" h="798684">
                  <a:moveTo>
                    <a:pt x="1942547" y="798684"/>
                  </a:moveTo>
                  <a:lnTo>
                    <a:pt x="124460" y="798684"/>
                  </a:lnTo>
                  <a:cubicBezTo>
                    <a:pt x="55880" y="798684"/>
                    <a:pt x="0" y="742804"/>
                    <a:pt x="0" y="674224"/>
                  </a:cubicBezTo>
                  <a:lnTo>
                    <a:pt x="0" y="124460"/>
                  </a:lnTo>
                  <a:cubicBezTo>
                    <a:pt x="0" y="55880"/>
                    <a:pt x="55880" y="0"/>
                    <a:pt x="124460" y="0"/>
                  </a:cubicBezTo>
                  <a:lnTo>
                    <a:pt x="1942547" y="0"/>
                  </a:lnTo>
                  <a:cubicBezTo>
                    <a:pt x="2011127" y="0"/>
                    <a:pt x="2067007" y="55880"/>
                    <a:pt x="2067007" y="124460"/>
                  </a:cubicBezTo>
                  <a:lnTo>
                    <a:pt x="2067007" y="674224"/>
                  </a:lnTo>
                  <a:cubicBezTo>
                    <a:pt x="2067007" y="742804"/>
                    <a:pt x="2011127" y="798684"/>
                    <a:pt x="1942547" y="79868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Freeform 10"/>
          <p:cNvSpPr/>
          <p:nvPr/>
        </p:nvSpPr>
        <p:spPr>
          <a:xfrm rot="815559">
            <a:off x="7496170" y="-36147"/>
            <a:ext cx="3295659" cy="2317947"/>
          </a:xfrm>
          <a:custGeom>
            <a:avLst/>
            <a:gdLst/>
            <a:ahLst/>
            <a:cxnLst/>
            <a:rect l="l" t="t" r="r" b="b"/>
            <a:pathLst>
              <a:path w="3295659" h="2317947">
                <a:moveTo>
                  <a:pt x="0" y="0"/>
                </a:moveTo>
                <a:lnTo>
                  <a:pt x="3295659" y="0"/>
                </a:lnTo>
                <a:lnTo>
                  <a:pt x="3295659" y="2317947"/>
                </a:lnTo>
                <a:lnTo>
                  <a:pt x="0" y="23179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20">
            <a:extLst>
              <a:ext uri="{FF2B5EF4-FFF2-40B4-BE49-F238E27FC236}">
                <a16:creationId xmlns:a16="http://schemas.microsoft.com/office/drawing/2014/main" xmlns="" id="{1EA76037-60FA-37B0-B34D-9304BB9128FE}"/>
              </a:ext>
            </a:extLst>
          </p:cNvPr>
          <p:cNvSpPr txBox="1"/>
          <p:nvPr/>
        </p:nvSpPr>
        <p:spPr>
          <a:xfrm>
            <a:off x="1142999" y="5600700"/>
            <a:ext cx="16002000" cy="398391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5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vi-VN" sz="5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5800" b="1">
                <a:solidFill>
                  <a:srgbClr val="C00000"/>
                </a:solidFill>
                <a:ea typeface="Calibri" panose="020F0502020204030204" pitchFamily="34" charset="0"/>
                <a:cs typeface="Arial" panose="020B0604020202020204" pitchFamily="34" charset="0"/>
              </a:rPr>
              <a:t>Viết đoạn văn (2 – 3 câu) về cảnh đẹp của một vùng quê hoặc nơi em sinh sống, trong đó có dùng dấu ngoặc đơn</a:t>
            </a:r>
            <a:endParaRPr kumimoji="0" lang="vi-VN" sz="5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5791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14" name="Freeform 14"/>
          <p:cNvSpPr/>
          <p:nvPr/>
        </p:nvSpPr>
        <p:spPr>
          <a:xfrm rot="3705057">
            <a:off x="16312076" y="8201439"/>
            <a:ext cx="1551861" cy="2107791"/>
          </a:xfrm>
          <a:custGeom>
            <a:avLst/>
            <a:gdLst/>
            <a:ahLst/>
            <a:cxnLst/>
            <a:rect l="l" t="t" r="r" b="b"/>
            <a:pathLst>
              <a:path w="1551861" h="2107791">
                <a:moveTo>
                  <a:pt x="0" y="0"/>
                </a:moveTo>
                <a:lnTo>
                  <a:pt x="1551861" y="0"/>
                </a:lnTo>
                <a:lnTo>
                  <a:pt x="1551861" y="2107792"/>
                </a:lnTo>
                <a:lnTo>
                  <a:pt x="0" y="21077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17"/>
          <p:cNvSpPr/>
          <p:nvPr/>
        </p:nvSpPr>
        <p:spPr>
          <a:xfrm rot="4929773">
            <a:off x="230908" y="-84057"/>
            <a:ext cx="996867" cy="1401157"/>
          </a:xfrm>
          <a:custGeom>
            <a:avLst/>
            <a:gdLst/>
            <a:ahLst/>
            <a:cxnLst/>
            <a:rect l="l" t="t" r="r" b="b"/>
            <a:pathLst>
              <a:path w="2547847" h="3460574">
                <a:moveTo>
                  <a:pt x="0" y="0"/>
                </a:moveTo>
                <a:lnTo>
                  <a:pt x="2547848" y="0"/>
                </a:lnTo>
                <a:lnTo>
                  <a:pt x="2547848" y="3460573"/>
                </a:lnTo>
                <a:lnTo>
                  <a:pt x="0" y="3460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xmlns="" id="{0E4AE1F9-6653-0B15-6154-651908BBC2C9}"/>
              </a:ext>
            </a:extLst>
          </p:cNvPr>
          <p:cNvSpPr/>
          <p:nvPr/>
        </p:nvSpPr>
        <p:spPr>
          <a:xfrm>
            <a:off x="1473033" y="1228624"/>
            <a:ext cx="15341925" cy="8391902"/>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xmlns="" id="{7B0BE534-D800-7171-BB31-C82B43C00AB4}"/>
              </a:ext>
            </a:extLst>
          </p:cNvPr>
          <p:cNvSpPr txBox="1"/>
          <p:nvPr/>
        </p:nvSpPr>
        <p:spPr>
          <a:xfrm>
            <a:off x="4548182" y="3346533"/>
            <a:ext cx="9191628" cy="3593933"/>
          </a:xfrm>
          <a:prstGeom prst="rect">
            <a:avLst/>
          </a:prstGeom>
        </p:spPr>
        <p:txBody>
          <a:bodyPr wrap="square" lIns="0" tIns="0" rIns="0" bIns="0" rtlCol="0" anchor="t">
            <a:spAutoFit/>
          </a:bodyPr>
          <a:lstStyle/>
          <a:p>
            <a:pPr algn="ctr">
              <a:lnSpc>
                <a:spcPct val="150000"/>
              </a:lnSpc>
              <a:spcBef>
                <a:spcPct val="0"/>
              </a:spcBef>
            </a:pPr>
            <a:r>
              <a:rPr lang="en-US" sz="4000">
                <a:latin typeface="Arial" panose="020B0604020202020204" pitchFamily="34" charset="0"/>
                <a:cs typeface="Arial" panose="020B0604020202020204" pitchFamily="34" charset="0"/>
              </a:rPr>
              <a:t>Các em hãy v</a:t>
            </a:r>
            <a:r>
              <a:rPr lang="vi-VN" sz="4000">
                <a:latin typeface="Arial" panose="020B0604020202020204" pitchFamily="34" charset="0"/>
                <a:cs typeface="Arial" panose="020B0604020202020204" pitchFamily="34" charset="0"/>
              </a:rPr>
              <a:t>iết đoạn văn (2 – 3 câu) về cảnh đẹp của một vùng quê hoặc nơi em sinh sống, trong đó có dùng dấu ngoặc đơn</a:t>
            </a:r>
            <a:r>
              <a:rPr lang="en-US" sz="4000">
                <a:latin typeface="Arial" panose="020B0604020202020204" pitchFamily="34" charset="0"/>
                <a:cs typeface="Arial" panose="020B0604020202020204" pitchFamily="34" charset="0"/>
              </a:rPr>
              <a:t> theo hướng dẫn dưới đây</a:t>
            </a:r>
            <a:endParaRPr lang="vi-VN" sz="4000" i="1" dirty="0">
              <a:latin typeface="Arial" panose="020B0604020202020204" pitchFamily="34" charset="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xmlns="" id="{D193E663-1BC8-263D-50C8-32245B771A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514">
            <a:off x="13000167" y="528479"/>
            <a:ext cx="3907882" cy="3994230"/>
          </a:xfrm>
          <a:prstGeom prst="rect">
            <a:avLst/>
          </a:prstGeom>
        </p:spPr>
      </p:pic>
      <p:pic>
        <p:nvPicPr>
          <p:cNvPr id="2" name="Picture 14">
            <a:extLst>
              <a:ext uri="{FF2B5EF4-FFF2-40B4-BE49-F238E27FC236}">
                <a16:creationId xmlns:a16="http://schemas.microsoft.com/office/drawing/2014/main" xmlns="" id="{C67684E0-3B34-6CFC-37CD-48EC54C2CFD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110" y="5707580"/>
            <a:ext cx="4343778" cy="4730848"/>
          </a:xfrm>
          <a:prstGeom prst="rect">
            <a:avLst/>
          </a:prstGeom>
        </p:spPr>
      </p:pic>
    </p:spTree>
    <p:extLst>
      <p:ext uri="{BB962C8B-B14F-4D97-AF65-F5344CB8AC3E}">
        <p14:creationId xmlns:p14="http://schemas.microsoft.com/office/powerpoint/2010/main" val="32984503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8" name="Freeform 8"/>
          <p:cNvSpPr/>
          <p:nvPr/>
        </p:nvSpPr>
        <p:spPr>
          <a:xfrm rot="70589">
            <a:off x="16935981" y="33599"/>
            <a:ext cx="1171821" cy="1919445"/>
          </a:xfrm>
          <a:custGeom>
            <a:avLst/>
            <a:gdLst/>
            <a:ahLst/>
            <a:cxnLst/>
            <a:rect l="l" t="t" r="r" b="b"/>
            <a:pathLst>
              <a:path w="1524593" h="2747014">
                <a:moveTo>
                  <a:pt x="0" y="0"/>
                </a:moveTo>
                <a:lnTo>
                  <a:pt x="1524593" y="0"/>
                </a:lnTo>
                <a:lnTo>
                  <a:pt x="1524593" y="2747013"/>
                </a:lnTo>
                <a:lnTo>
                  <a:pt x="0" y="27470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70589" flipH="1">
            <a:off x="16211" y="8685457"/>
            <a:ext cx="1102790" cy="1590389"/>
          </a:xfrm>
          <a:custGeom>
            <a:avLst/>
            <a:gdLst/>
            <a:ahLst/>
            <a:cxnLst/>
            <a:rect l="l" t="t" r="r" b="b"/>
            <a:pathLst>
              <a:path w="1184768" h="2134717">
                <a:moveTo>
                  <a:pt x="1184767" y="0"/>
                </a:moveTo>
                <a:lnTo>
                  <a:pt x="0" y="0"/>
                </a:lnTo>
                <a:lnTo>
                  <a:pt x="0" y="2134716"/>
                </a:lnTo>
                <a:lnTo>
                  <a:pt x="1184767" y="2134716"/>
                </a:lnTo>
                <a:lnTo>
                  <a:pt x="118476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Arrow: Pentagon 1">
            <a:extLst>
              <a:ext uri="{FF2B5EF4-FFF2-40B4-BE49-F238E27FC236}">
                <a16:creationId xmlns:a16="http://schemas.microsoft.com/office/drawing/2014/main" xmlns="" id="{B979EE10-9CCB-14D9-7617-393755FB3269}"/>
              </a:ext>
            </a:extLst>
          </p:cNvPr>
          <p:cNvSpPr/>
          <p:nvPr/>
        </p:nvSpPr>
        <p:spPr>
          <a:xfrm>
            <a:off x="0" y="647700"/>
            <a:ext cx="8686800" cy="1371600"/>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HƯỚNG DẪN VIẾT BÀI</a:t>
            </a:r>
          </a:p>
        </p:txBody>
      </p:sp>
      <p:sp>
        <p:nvSpPr>
          <p:cNvPr id="3" name="Freeform 3">
            <a:extLst>
              <a:ext uri="{FF2B5EF4-FFF2-40B4-BE49-F238E27FC236}">
                <a16:creationId xmlns:a16="http://schemas.microsoft.com/office/drawing/2014/main" xmlns="" id="{A217E6A8-70FE-192B-761A-7CFD16FA26CB}"/>
              </a:ext>
            </a:extLst>
          </p:cNvPr>
          <p:cNvSpPr/>
          <p:nvPr/>
        </p:nvSpPr>
        <p:spPr>
          <a:xfrm>
            <a:off x="723900" y="2686751"/>
            <a:ext cx="16840199" cy="687330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xmlns="" id="{7820B506-C898-572B-B5A8-4924E12E2D13}"/>
              </a:ext>
            </a:extLst>
          </p:cNvPr>
          <p:cNvSpPr txBox="1"/>
          <p:nvPr/>
        </p:nvSpPr>
        <p:spPr>
          <a:xfrm>
            <a:off x="6746322" y="2928359"/>
            <a:ext cx="10038714" cy="6056851"/>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Chọn một cảnh đẹp ở vùng quê hoặc nơi em sinh sống.</a:t>
            </a:r>
          </a:p>
          <a:p>
            <a:pPr marL="571500" indent="-571500" algn="just">
              <a:lnSpc>
                <a:spcPct val="20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sự vật nêu trong mỗi câu gồm đối tượng nào? (tên làng xã, tên người, tên cảnh vật,...)</a:t>
            </a:r>
          </a:p>
        </p:txBody>
      </p:sp>
      <p:grpSp>
        <p:nvGrpSpPr>
          <p:cNvPr id="13" name="Group 12">
            <a:extLst>
              <a:ext uri="{FF2B5EF4-FFF2-40B4-BE49-F238E27FC236}">
                <a16:creationId xmlns:a16="http://schemas.microsoft.com/office/drawing/2014/main" xmlns="" id="{569E1F51-8DEF-BC85-1641-B0356BA0A8EE}"/>
              </a:ext>
            </a:extLst>
          </p:cNvPr>
          <p:cNvGrpSpPr/>
          <p:nvPr/>
        </p:nvGrpSpPr>
        <p:grpSpPr>
          <a:xfrm>
            <a:off x="1645576" y="4287836"/>
            <a:ext cx="4179071" cy="3671134"/>
            <a:chOff x="1645576" y="4287836"/>
            <a:chExt cx="4179071" cy="3671134"/>
          </a:xfrm>
        </p:grpSpPr>
        <p:grpSp>
          <p:nvGrpSpPr>
            <p:cNvPr id="6" name="Group 8">
              <a:extLst>
                <a:ext uri="{FF2B5EF4-FFF2-40B4-BE49-F238E27FC236}">
                  <a16:creationId xmlns:a16="http://schemas.microsoft.com/office/drawing/2014/main" xmlns="" id="{39942238-C952-FDE9-739E-74F939A3A92A}"/>
                </a:ext>
              </a:extLst>
            </p:cNvPr>
            <p:cNvGrpSpPr/>
            <p:nvPr/>
          </p:nvGrpSpPr>
          <p:grpSpPr>
            <a:xfrm>
              <a:off x="1645576" y="4287836"/>
              <a:ext cx="4179071" cy="3671134"/>
              <a:chOff x="0" y="0"/>
              <a:chExt cx="1100661" cy="893945"/>
            </a:xfrm>
          </p:grpSpPr>
          <p:sp>
            <p:nvSpPr>
              <p:cNvPr id="10" name="Freeform 9">
                <a:extLst>
                  <a:ext uri="{FF2B5EF4-FFF2-40B4-BE49-F238E27FC236}">
                    <a16:creationId xmlns:a16="http://schemas.microsoft.com/office/drawing/2014/main" xmlns="" id="{5DB909AD-582D-007E-AAE4-F254D4EF542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0AEF2570-0E70-5623-C955-C6B74EC05815}"/>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sp>
          <p:nvSpPr>
            <p:cNvPr id="12" name="Freeform 12">
              <a:extLst>
                <a:ext uri="{FF2B5EF4-FFF2-40B4-BE49-F238E27FC236}">
                  <a16:creationId xmlns:a16="http://schemas.microsoft.com/office/drawing/2014/main" xmlns="" id="{AFEC4BC7-BE0E-32DB-BA05-46225CA6A5DA}"/>
                </a:ext>
              </a:extLst>
            </p:cNvPr>
            <p:cNvSpPr/>
            <p:nvPr/>
          </p:nvSpPr>
          <p:spPr>
            <a:xfrm>
              <a:off x="2361539" y="4800055"/>
              <a:ext cx="2747144" cy="2646696"/>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217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8" name="Freeform 8"/>
          <p:cNvSpPr/>
          <p:nvPr/>
        </p:nvSpPr>
        <p:spPr>
          <a:xfrm rot="70589">
            <a:off x="16935981" y="33599"/>
            <a:ext cx="1171821" cy="1919445"/>
          </a:xfrm>
          <a:custGeom>
            <a:avLst/>
            <a:gdLst/>
            <a:ahLst/>
            <a:cxnLst/>
            <a:rect l="l" t="t" r="r" b="b"/>
            <a:pathLst>
              <a:path w="1524593" h="2747014">
                <a:moveTo>
                  <a:pt x="0" y="0"/>
                </a:moveTo>
                <a:lnTo>
                  <a:pt x="1524593" y="0"/>
                </a:lnTo>
                <a:lnTo>
                  <a:pt x="1524593" y="2747013"/>
                </a:lnTo>
                <a:lnTo>
                  <a:pt x="0" y="27470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70589" flipH="1">
            <a:off x="16211" y="8685457"/>
            <a:ext cx="1102790" cy="1590389"/>
          </a:xfrm>
          <a:custGeom>
            <a:avLst/>
            <a:gdLst/>
            <a:ahLst/>
            <a:cxnLst/>
            <a:rect l="l" t="t" r="r" b="b"/>
            <a:pathLst>
              <a:path w="1184768" h="2134717">
                <a:moveTo>
                  <a:pt x="1184767" y="0"/>
                </a:moveTo>
                <a:lnTo>
                  <a:pt x="0" y="0"/>
                </a:lnTo>
                <a:lnTo>
                  <a:pt x="0" y="2134716"/>
                </a:lnTo>
                <a:lnTo>
                  <a:pt x="1184767" y="2134716"/>
                </a:lnTo>
                <a:lnTo>
                  <a:pt x="118476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Arrow: Pentagon 1">
            <a:extLst>
              <a:ext uri="{FF2B5EF4-FFF2-40B4-BE49-F238E27FC236}">
                <a16:creationId xmlns:a16="http://schemas.microsoft.com/office/drawing/2014/main" xmlns="" id="{B979EE10-9CCB-14D9-7617-393755FB3269}"/>
              </a:ext>
            </a:extLst>
          </p:cNvPr>
          <p:cNvSpPr/>
          <p:nvPr/>
        </p:nvSpPr>
        <p:spPr>
          <a:xfrm>
            <a:off x="0" y="647700"/>
            <a:ext cx="8686800" cy="1371600"/>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HƯỚNG DẪN VIẾT BÀI</a:t>
            </a:r>
          </a:p>
        </p:txBody>
      </p:sp>
      <p:sp>
        <p:nvSpPr>
          <p:cNvPr id="3" name="Freeform 3">
            <a:extLst>
              <a:ext uri="{FF2B5EF4-FFF2-40B4-BE49-F238E27FC236}">
                <a16:creationId xmlns:a16="http://schemas.microsoft.com/office/drawing/2014/main" xmlns="" id="{A217E6A8-70FE-192B-761A-7CFD16FA26CB}"/>
              </a:ext>
            </a:extLst>
          </p:cNvPr>
          <p:cNvSpPr/>
          <p:nvPr/>
        </p:nvSpPr>
        <p:spPr>
          <a:xfrm>
            <a:off x="723900" y="2749666"/>
            <a:ext cx="16840199" cy="687330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xmlns="" id="{7820B506-C898-572B-B5A8-4924E12E2D13}"/>
              </a:ext>
            </a:extLst>
          </p:cNvPr>
          <p:cNvSpPr txBox="1"/>
          <p:nvPr/>
        </p:nvSpPr>
        <p:spPr>
          <a:xfrm>
            <a:off x="6746322" y="2928359"/>
            <a:ext cx="10038714" cy="6056851"/>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Chọn một đối tượng có thể bổ sung thông tin hoặc giải thích, sau đó viết thông tin bổ sung.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Dùng dấu ngoặc đơn để đánh dấu phần chú thích đó.</a:t>
            </a:r>
          </a:p>
        </p:txBody>
      </p:sp>
      <p:grpSp>
        <p:nvGrpSpPr>
          <p:cNvPr id="13" name="Group 12">
            <a:extLst>
              <a:ext uri="{FF2B5EF4-FFF2-40B4-BE49-F238E27FC236}">
                <a16:creationId xmlns:a16="http://schemas.microsoft.com/office/drawing/2014/main" xmlns="" id="{569E1F51-8DEF-BC85-1641-B0356BA0A8EE}"/>
              </a:ext>
            </a:extLst>
          </p:cNvPr>
          <p:cNvGrpSpPr/>
          <p:nvPr/>
        </p:nvGrpSpPr>
        <p:grpSpPr>
          <a:xfrm>
            <a:off x="1645576" y="4287836"/>
            <a:ext cx="4179071" cy="3671134"/>
            <a:chOff x="1645576" y="4287836"/>
            <a:chExt cx="4179071" cy="3671134"/>
          </a:xfrm>
        </p:grpSpPr>
        <p:grpSp>
          <p:nvGrpSpPr>
            <p:cNvPr id="6" name="Group 8">
              <a:extLst>
                <a:ext uri="{FF2B5EF4-FFF2-40B4-BE49-F238E27FC236}">
                  <a16:creationId xmlns:a16="http://schemas.microsoft.com/office/drawing/2014/main" xmlns="" id="{39942238-C952-FDE9-739E-74F939A3A92A}"/>
                </a:ext>
              </a:extLst>
            </p:cNvPr>
            <p:cNvGrpSpPr/>
            <p:nvPr/>
          </p:nvGrpSpPr>
          <p:grpSpPr>
            <a:xfrm>
              <a:off x="1645576" y="4287836"/>
              <a:ext cx="4179071" cy="3671134"/>
              <a:chOff x="0" y="0"/>
              <a:chExt cx="1100661" cy="893945"/>
            </a:xfrm>
          </p:grpSpPr>
          <p:sp>
            <p:nvSpPr>
              <p:cNvPr id="10" name="Freeform 9">
                <a:extLst>
                  <a:ext uri="{FF2B5EF4-FFF2-40B4-BE49-F238E27FC236}">
                    <a16:creationId xmlns:a16="http://schemas.microsoft.com/office/drawing/2014/main" xmlns="" id="{5DB909AD-582D-007E-AAE4-F254D4EF542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0AEF2570-0E70-5623-C955-C6B74EC05815}"/>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sp>
          <p:nvSpPr>
            <p:cNvPr id="12" name="Freeform 12">
              <a:extLst>
                <a:ext uri="{FF2B5EF4-FFF2-40B4-BE49-F238E27FC236}">
                  <a16:creationId xmlns:a16="http://schemas.microsoft.com/office/drawing/2014/main" xmlns="" id="{AFEC4BC7-BE0E-32DB-BA05-46225CA6A5DA}"/>
                </a:ext>
              </a:extLst>
            </p:cNvPr>
            <p:cNvSpPr/>
            <p:nvPr/>
          </p:nvSpPr>
          <p:spPr>
            <a:xfrm>
              <a:off x="2361539" y="4800055"/>
              <a:ext cx="2747144" cy="2646696"/>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242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8" name="Freeform 8"/>
          <p:cNvSpPr/>
          <p:nvPr/>
        </p:nvSpPr>
        <p:spPr>
          <a:xfrm rot="70589">
            <a:off x="16935981" y="33599"/>
            <a:ext cx="1171821" cy="1919445"/>
          </a:xfrm>
          <a:custGeom>
            <a:avLst/>
            <a:gdLst/>
            <a:ahLst/>
            <a:cxnLst/>
            <a:rect l="l" t="t" r="r" b="b"/>
            <a:pathLst>
              <a:path w="1524593" h="2747014">
                <a:moveTo>
                  <a:pt x="0" y="0"/>
                </a:moveTo>
                <a:lnTo>
                  <a:pt x="1524593" y="0"/>
                </a:lnTo>
                <a:lnTo>
                  <a:pt x="1524593" y="2747013"/>
                </a:lnTo>
                <a:lnTo>
                  <a:pt x="0" y="27470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70589" flipH="1">
            <a:off x="16211" y="8685457"/>
            <a:ext cx="1102790" cy="1590389"/>
          </a:xfrm>
          <a:custGeom>
            <a:avLst/>
            <a:gdLst/>
            <a:ahLst/>
            <a:cxnLst/>
            <a:rect l="l" t="t" r="r" b="b"/>
            <a:pathLst>
              <a:path w="1184768" h="2134717">
                <a:moveTo>
                  <a:pt x="1184767" y="0"/>
                </a:moveTo>
                <a:lnTo>
                  <a:pt x="0" y="0"/>
                </a:lnTo>
                <a:lnTo>
                  <a:pt x="0" y="2134716"/>
                </a:lnTo>
                <a:lnTo>
                  <a:pt x="1184767" y="2134716"/>
                </a:lnTo>
                <a:lnTo>
                  <a:pt x="118476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 name="Arrow: Pentagon 1">
            <a:extLst>
              <a:ext uri="{FF2B5EF4-FFF2-40B4-BE49-F238E27FC236}">
                <a16:creationId xmlns:a16="http://schemas.microsoft.com/office/drawing/2014/main" xmlns="" id="{B979EE10-9CCB-14D9-7617-393755FB3269}"/>
              </a:ext>
            </a:extLst>
          </p:cNvPr>
          <p:cNvSpPr/>
          <p:nvPr/>
        </p:nvSpPr>
        <p:spPr>
          <a:xfrm>
            <a:off x="0" y="647700"/>
            <a:ext cx="8686800" cy="1371600"/>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HƯỚNG DẪN VIẾT BÀI</a:t>
            </a:r>
          </a:p>
        </p:txBody>
      </p:sp>
      <p:sp>
        <p:nvSpPr>
          <p:cNvPr id="3" name="Freeform 3">
            <a:extLst>
              <a:ext uri="{FF2B5EF4-FFF2-40B4-BE49-F238E27FC236}">
                <a16:creationId xmlns:a16="http://schemas.microsoft.com/office/drawing/2014/main" xmlns="" id="{A217E6A8-70FE-192B-761A-7CFD16FA26CB}"/>
              </a:ext>
            </a:extLst>
          </p:cNvPr>
          <p:cNvSpPr/>
          <p:nvPr/>
        </p:nvSpPr>
        <p:spPr>
          <a:xfrm>
            <a:off x="723900" y="2686751"/>
            <a:ext cx="16840199" cy="687330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xmlns="" id="{7820B506-C898-572B-B5A8-4924E12E2D13}"/>
              </a:ext>
            </a:extLst>
          </p:cNvPr>
          <p:cNvSpPr txBox="1"/>
          <p:nvPr/>
        </p:nvSpPr>
        <p:spPr>
          <a:xfrm>
            <a:off x="6685534" y="2928359"/>
            <a:ext cx="10017678" cy="6056851"/>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Viết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2 – 3 câu miêu tả cảnh đẹp vào vở, trong đó có ít nhất 1 câu sử dụng dấu ngoặc đơn để đánh dấu phần chú thích.</a:t>
            </a:r>
          </a:p>
          <a:p>
            <a:pPr marL="571500" indent="-571500" algn="just">
              <a:lnSpc>
                <a:spcPct val="20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Sau đó,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trao đổi bài làm trong nhóm (4</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HS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để sửa chữa và bổ sung (nếu cần).</a:t>
            </a:r>
          </a:p>
        </p:txBody>
      </p:sp>
      <p:grpSp>
        <p:nvGrpSpPr>
          <p:cNvPr id="13" name="Group 12">
            <a:extLst>
              <a:ext uri="{FF2B5EF4-FFF2-40B4-BE49-F238E27FC236}">
                <a16:creationId xmlns:a16="http://schemas.microsoft.com/office/drawing/2014/main" xmlns="" id="{569E1F51-8DEF-BC85-1641-B0356BA0A8EE}"/>
              </a:ext>
            </a:extLst>
          </p:cNvPr>
          <p:cNvGrpSpPr/>
          <p:nvPr/>
        </p:nvGrpSpPr>
        <p:grpSpPr>
          <a:xfrm>
            <a:off x="1645576" y="4287836"/>
            <a:ext cx="4179071" cy="3671134"/>
            <a:chOff x="1645576" y="4287836"/>
            <a:chExt cx="4179071" cy="3671134"/>
          </a:xfrm>
        </p:grpSpPr>
        <p:grpSp>
          <p:nvGrpSpPr>
            <p:cNvPr id="6" name="Group 8">
              <a:extLst>
                <a:ext uri="{FF2B5EF4-FFF2-40B4-BE49-F238E27FC236}">
                  <a16:creationId xmlns:a16="http://schemas.microsoft.com/office/drawing/2014/main" xmlns="" id="{39942238-C952-FDE9-739E-74F939A3A92A}"/>
                </a:ext>
              </a:extLst>
            </p:cNvPr>
            <p:cNvGrpSpPr/>
            <p:nvPr/>
          </p:nvGrpSpPr>
          <p:grpSpPr>
            <a:xfrm>
              <a:off x="1645576" y="4287836"/>
              <a:ext cx="4179071" cy="3671134"/>
              <a:chOff x="0" y="0"/>
              <a:chExt cx="1100661" cy="893945"/>
            </a:xfrm>
          </p:grpSpPr>
          <p:sp>
            <p:nvSpPr>
              <p:cNvPr id="10" name="Freeform 9">
                <a:extLst>
                  <a:ext uri="{FF2B5EF4-FFF2-40B4-BE49-F238E27FC236}">
                    <a16:creationId xmlns:a16="http://schemas.microsoft.com/office/drawing/2014/main" xmlns="" id="{5DB909AD-582D-007E-AAE4-F254D4EF542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0AEF2570-0E70-5623-C955-C6B74EC05815}"/>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sp>
          <p:nvSpPr>
            <p:cNvPr id="12" name="Freeform 12">
              <a:extLst>
                <a:ext uri="{FF2B5EF4-FFF2-40B4-BE49-F238E27FC236}">
                  <a16:creationId xmlns:a16="http://schemas.microsoft.com/office/drawing/2014/main" xmlns="" id="{AFEC4BC7-BE0E-32DB-BA05-46225CA6A5DA}"/>
                </a:ext>
              </a:extLst>
            </p:cNvPr>
            <p:cNvSpPr/>
            <p:nvPr/>
          </p:nvSpPr>
          <p:spPr>
            <a:xfrm>
              <a:off x="2361539" y="4800055"/>
              <a:ext cx="2747144" cy="2646696"/>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5616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8" name="Freeform 8"/>
          <p:cNvSpPr/>
          <p:nvPr/>
        </p:nvSpPr>
        <p:spPr>
          <a:xfrm rot="3705057">
            <a:off x="17013734" y="-128395"/>
            <a:ext cx="1009892" cy="1179344"/>
          </a:xfrm>
          <a:custGeom>
            <a:avLst/>
            <a:gdLst/>
            <a:ahLst/>
            <a:cxnLst/>
            <a:rect l="l" t="t" r="r" b="b"/>
            <a:pathLst>
              <a:path w="1551861" h="2107791">
                <a:moveTo>
                  <a:pt x="0" y="0"/>
                </a:moveTo>
                <a:lnTo>
                  <a:pt x="1551861" y="0"/>
                </a:lnTo>
                <a:lnTo>
                  <a:pt x="1551861" y="2107791"/>
                </a:lnTo>
                <a:lnTo>
                  <a:pt x="0" y="21077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 name="Freeform 30">
            <a:extLst>
              <a:ext uri="{FF2B5EF4-FFF2-40B4-BE49-F238E27FC236}">
                <a16:creationId xmlns:a16="http://schemas.microsoft.com/office/drawing/2014/main" xmlns="" id="{43BE0A5D-5E3B-B655-C1B7-DA4742675C59}"/>
              </a:ext>
            </a:extLst>
          </p:cNvPr>
          <p:cNvSpPr/>
          <p:nvPr/>
        </p:nvSpPr>
        <p:spPr>
          <a:xfrm>
            <a:off x="17132311" y="9247075"/>
            <a:ext cx="1131104" cy="1039925"/>
          </a:xfrm>
          <a:custGeom>
            <a:avLst/>
            <a:gdLst/>
            <a:ahLst/>
            <a:cxnLst/>
            <a:rect l="l" t="t" r="r" b="b"/>
            <a:pathLst>
              <a:path w="1856724" h="1545723">
                <a:moveTo>
                  <a:pt x="0" y="0"/>
                </a:moveTo>
                <a:lnTo>
                  <a:pt x="1856724" y="0"/>
                </a:lnTo>
                <a:lnTo>
                  <a:pt x="1856724" y="1545723"/>
                </a:lnTo>
                <a:lnTo>
                  <a:pt x="0" y="15457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5">
            <a:extLst>
              <a:ext uri="{FF2B5EF4-FFF2-40B4-BE49-F238E27FC236}">
                <a16:creationId xmlns:a16="http://schemas.microsoft.com/office/drawing/2014/main" xmlns="" id="{186DCBFD-8827-5F87-E427-666DE39A6DE8}"/>
              </a:ext>
            </a:extLst>
          </p:cNvPr>
          <p:cNvSpPr/>
          <p:nvPr/>
        </p:nvSpPr>
        <p:spPr>
          <a:xfrm rot="10800000">
            <a:off x="6566348" y="1028700"/>
            <a:ext cx="10692947" cy="84582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52CAF5BC-5E40-0F6B-1F3A-47D0AD88408F}"/>
              </a:ext>
            </a:extLst>
          </p:cNvPr>
          <p:cNvGrpSpPr/>
          <p:nvPr/>
        </p:nvGrpSpPr>
        <p:grpSpPr>
          <a:xfrm>
            <a:off x="8538138" y="1851858"/>
            <a:ext cx="6749352" cy="1206686"/>
            <a:chOff x="8286895" y="1846073"/>
            <a:chExt cx="6749352" cy="1206686"/>
          </a:xfrm>
        </p:grpSpPr>
        <p:sp>
          <p:nvSpPr>
            <p:cNvPr id="5" name="Freeform 8">
              <a:extLst>
                <a:ext uri="{FF2B5EF4-FFF2-40B4-BE49-F238E27FC236}">
                  <a16:creationId xmlns:a16="http://schemas.microsoft.com/office/drawing/2014/main" xmlns="" id="{1AC88536-40CE-C9AB-709A-42FCC744BD3D}"/>
                </a:ext>
              </a:extLst>
            </p:cNvPr>
            <p:cNvSpPr/>
            <p:nvPr/>
          </p:nvSpPr>
          <p:spPr>
            <a:xfrm>
              <a:off x="8286895" y="1846073"/>
              <a:ext cx="6749352" cy="1206686"/>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D3A67903-43E2-E65B-B62B-769D16B5F060}"/>
                </a:ext>
              </a:extLst>
            </p:cNvPr>
            <p:cNvSpPr txBox="1"/>
            <p:nvPr/>
          </p:nvSpPr>
          <p:spPr>
            <a:xfrm>
              <a:off x="8672855" y="2047255"/>
              <a:ext cx="5977431"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xmlns="" id="{63F6DE28-462D-194C-FCD2-0281B7B38325}"/>
              </a:ext>
            </a:extLst>
          </p:cNvPr>
          <p:cNvSpPr txBox="1"/>
          <p:nvPr/>
        </p:nvSpPr>
        <p:spPr>
          <a:xfrm>
            <a:off x="6941313" y="3307708"/>
            <a:ext cx="9670287" cy="3671583"/>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Cả lớp chia thành các nhóm.</a:t>
            </a:r>
          </a:p>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Các em cùng nhau tham gia </a:t>
            </a:r>
            <a:r>
              <a:rPr lang="vi-VN" sz="4000">
                <a:latin typeface="Arial" panose="020B0604020202020204" pitchFamily="34" charset="0"/>
                <a:ea typeface="Calibri" panose="020F0502020204030204" pitchFamily="34" charset="0"/>
                <a:cs typeface="Arial" panose="020B0604020202020204" pitchFamily="34" charset="0"/>
              </a:rPr>
              <a:t>chơi trò chơi </a:t>
            </a:r>
            <a:r>
              <a:rPr lang="en-US" sz="4000">
                <a:latin typeface="Arial" panose="020B0604020202020204" pitchFamily="34" charset="0"/>
                <a:ea typeface="Calibri" panose="020F0502020204030204" pitchFamily="34" charset="0"/>
                <a:cs typeface="Arial" panose="020B0604020202020204" pitchFamily="34" charset="0"/>
              </a:rPr>
              <a:t>dưới sự hướng dẫn của GV thông qua link dưới đây:</a:t>
            </a:r>
            <a:endParaRPr lang="vi-VN" sz="4000" dirty="0">
              <a:latin typeface="Arial" panose="020B0604020202020204" pitchFamily="34" charset="0"/>
              <a:ea typeface="Calibri" panose="020F0502020204030204" pitchFamily="34" charset="0"/>
              <a:cs typeface="Arial" panose="020B0604020202020204" pitchFamily="34" charset="0"/>
            </a:endParaRPr>
          </a:p>
        </p:txBody>
      </p:sp>
      <p:sp>
        <p:nvSpPr>
          <p:cNvPr id="9" name="Freeform 4">
            <a:extLst>
              <a:ext uri="{FF2B5EF4-FFF2-40B4-BE49-F238E27FC236}">
                <a16:creationId xmlns:a16="http://schemas.microsoft.com/office/drawing/2014/main" xmlns="" id="{C2CC8C84-2D9C-8D95-ED1A-CE4EE4761A57}"/>
              </a:ext>
            </a:extLst>
          </p:cNvPr>
          <p:cNvSpPr/>
          <p:nvPr/>
        </p:nvSpPr>
        <p:spPr>
          <a:xfrm>
            <a:off x="831122" y="1028699"/>
            <a:ext cx="5224073" cy="84582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60A88191-C050-0B1F-F64B-3E1B4EEA4C63}"/>
              </a:ext>
            </a:extLst>
          </p:cNvPr>
          <p:cNvSpPr txBox="1"/>
          <p:nvPr/>
        </p:nvSpPr>
        <p:spPr>
          <a:xfrm>
            <a:off x="1028705" y="4526738"/>
            <a:ext cx="4985539"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KHỞI ĐỘNG</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xmlns="" id="{6B975134-8013-84EF-3C4A-758CC330A3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809" y="1416793"/>
            <a:ext cx="2721851" cy="2721851"/>
          </a:xfrm>
          <a:prstGeom prst="rect">
            <a:avLst/>
          </a:prstGeom>
        </p:spPr>
      </p:pic>
      <p:sp>
        <p:nvSpPr>
          <p:cNvPr id="12" name="Freeform 28">
            <a:extLst>
              <a:ext uri="{FF2B5EF4-FFF2-40B4-BE49-F238E27FC236}">
                <a16:creationId xmlns:a16="http://schemas.microsoft.com/office/drawing/2014/main" xmlns="" id="{46E742D0-4B4A-3B23-0B90-001C6DBB41FA}"/>
              </a:ext>
            </a:extLst>
          </p:cNvPr>
          <p:cNvSpPr/>
          <p:nvPr/>
        </p:nvSpPr>
        <p:spPr>
          <a:xfrm>
            <a:off x="6080745" y="499294"/>
            <a:ext cx="1066800" cy="1206685"/>
          </a:xfrm>
          <a:custGeom>
            <a:avLst/>
            <a:gdLst/>
            <a:ahLst/>
            <a:cxnLst/>
            <a:rect l="l" t="t" r="r" b="b"/>
            <a:pathLst>
              <a:path w="922659" h="1135029">
                <a:moveTo>
                  <a:pt x="0" y="0"/>
                </a:moveTo>
                <a:lnTo>
                  <a:pt x="922659" y="0"/>
                </a:lnTo>
                <a:lnTo>
                  <a:pt x="922659" y="1135028"/>
                </a:lnTo>
                <a:lnTo>
                  <a:pt x="0" y="1135028"/>
                </a:lnTo>
                <a:lnTo>
                  <a:pt x="0" y="0"/>
                </a:lnTo>
                <a:close/>
              </a:path>
            </a:pathLst>
          </a:custGeom>
          <a:blipFill>
            <a:blip r:embed="rId7">
              <a:extLst>
                <a:ext uri="{96DAC541-7B7A-43D3-8B79-37D633B846F1}">
                  <asvg:svgBlip xmlns:asvg="http://schemas.microsoft.com/office/drawing/2016/SVG/main" xmlns="" r:embed="rId8"/>
                </a:ext>
              </a:extLst>
            </a:blip>
            <a:stretch>
              <a:fillRect l="-51038" b="-88100"/>
            </a:stretch>
          </a:blipFill>
        </p:spPr>
        <p:txBody>
          <a:bodyPr/>
          <a:lstStyle/>
          <a:p>
            <a:endParaRPr lang="en-US">
              <a:latin typeface="Arial" panose="020B0604020202020204" pitchFamily="34" charset="0"/>
              <a:cs typeface="Arial" panose="020B0604020202020204" pitchFamily="34" charset="0"/>
            </a:endParaRPr>
          </a:p>
        </p:txBody>
      </p:sp>
      <p:pic>
        <p:nvPicPr>
          <p:cNvPr id="14" name="Picture 11">
            <a:extLst>
              <a:ext uri="{FF2B5EF4-FFF2-40B4-BE49-F238E27FC236}">
                <a16:creationId xmlns:a16="http://schemas.microsoft.com/office/drawing/2014/main" xmlns="" id="{258B1602-F015-74C1-005A-D131E7AE4D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23095" y="6163088"/>
            <a:ext cx="4640126" cy="4123912"/>
          </a:xfrm>
          <a:prstGeom prst="rect">
            <a:avLst/>
          </a:prstGeom>
        </p:spPr>
      </p:pic>
      <p:sp>
        <p:nvSpPr>
          <p:cNvPr id="17" name="TextBox 16">
            <a:extLst>
              <a:ext uri="{FF2B5EF4-FFF2-40B4-BE49-F238E27FC236}">
                <a16:creationId xmlns:a16="http://schemas.microsoft.com/office/drawing/2014/main" xmlns="" id="{6F761719-82C4-F7E1-6FC3-A2D3491EA333}"/>
              </a:ext>
            </a:extLst>
          </p:cNvPr>
          <p:cNvSpPr txBox="1"/>
          <p:nvPr/>
        </p:nvSpPr>
        <p:spPr>
          <a:xfrm>
            <a:off x="7639489" y="7015789"/>
            <a:ext cx="8546647" cy="1824923"/>
          </a:xfrm>
          <a:prstGeom prst="rect">
            <a:avLst/>
          </a:prstGeom>
          <a:noFill/>
        </p:spPr>
        <p:txBody>
          <a:bodyPr wrap="square">
            <a:spAutoFit/>
          </a:bodyPr>
          <a:lstStyle/>
          <a:p>
            <a:pPr algn="ctr">
              <a:lnSpc>
                <a:spcPct val="150000"/>
              </a:lnSpc>
              <a:spcAft>
                <a:spcPts val="1000"/>
              </a:spcAft>
            </a:pPr>
            <a:r>
              <a:rPr lang="vi-VN" sz="4000" u="sng">
                <a:solidFill>
                  <a:srgbClr val="0070C0"/>
                </a:solidFill>
                <a:latin typeface="Arial" panose="020B0604020202020204" pitchFamily="34" charset="0"/>
                <a:ea typeface="SimSun" panose="02010600030101010101" pitchFamily="2" charset="-122"/>
                <a:cs typeface="Arial" panose="020B0604020202020204" pitchFamily="34" charset="0"/>
              </a:rPr>
              <a:t>https://quizizz.com/join?gc=707258&amp;source=liveDashboard</a:t>
            </a:r>
            <a:endParaRPr lang="en-US" sz="400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xmlns="" id="{5B8DC5F9-E710-78A0-A4EF-D23C9D76EF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9356">
            <a:off x="16855318" y="8877154"/>
            <a:ext cx="1393642" cy="1092109"/>
          </a:xfrm>
          <a:prstGeom prst="rect">
            <a:avLst/>
          </a:prstGeom>
        </p:spPr>
      </p:pic>
      <p:sp>
        <p:nvSpPr>
          <p:cNvPr id="14" name="Freeform 14"/>
          <p:cNvSpPr/>
          <p:nvPr/>
        </p:nvSpPr>
        <p:spPr>
          <a:xfrm rot="3705057">
            <a:off x="-24539" y="9335162"/>
            <a:ext cx="963478" cy="849037"/>
          </a:xfrm>
          <a:custGeom>
            <a:avLst/>
            <a:gdLst/>
            <a:ahLst/>
            <a:cxnLst/>
            <a:rect l="l" t="t" r="r" b="b"/>
            <a:pathLst>
              <a:path w="1551861" h="2107791">
                <a:moveTo>
                  <a:pt x="0" y="0"/>
                </a:moveTo>
                <a:lnTo>
                  <a:pt x="1551861" y="0"/>
                </a:lnTo>
                <a:lnTo>
                  <a:pt x="1551861" y="2107792"/>
                </a:lnTo>
                <a:lnTo>
                  <a:pt x="0" y="21077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9251BDEF-9A0A-37F5-DCFE-A949CA6E6C6F}"/>
              </a:ext>
            </a:extLst>
          </p:cNvPr>
          <p:cNvGrpSpPr/>
          <p:nvPr/>
        </p:nvGrpSpPr>
        <p:grpSpPr>
          <a:xfrm>
            <a:off x="457200" y="571500"/>
            <a:ext cx="16061991" cy="2005892"/>
            <a:chOff x="506332" y="514245"/>
            <a:chExt cx="16372478" cy="2005892"/>
          </a:xfrm>
        </p:grpSpPr>
        <p:sp>
          <p:nvSpPr>
            <p:cNvPr id="17" name="Line Callout 1 (Border and Accent Bar) 3">
              <a:extLst>
                <a:ext uri="{FF2B5EF4-FFF2-40B4-BE49-F238E27FC236}">
                  <a16:creationId xmlns:a16="http://schemas.microsoft.com/office/drawing/2014/main" xmlns="" id="{1220E37D-F269-CD6E-6BC5-5BB390185855}"/>
                </a:ext>
              </a:extLst>
            </p:cNvPr>
            <p:cNvSpPr/>
            <p:nvPr/>
          </p:nvSpPr>
          <p:spPr>
            <a:xfrm>
              <a:off x="506332" y="742845"/>
              <a:ext cx="16000635" cy="1777292"/>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hãy nhận xét bài làm của một số bạn theo gợi ý sau:</a:t>
              </a:r>
            </a:p>
          </p:txBody>
        </p:sp>
        <p:pic>
          <p:nvPicPr>
            <p:cNvPr id="20" name="Picture 48">
              <a:extLst>
                <a:ext uri="{FF2B5EF4-FFF2-40B4-BE49-F238E27FC236}">
                  <a16:creationId xmlns:a16="http://schemas.microsoft.com/office/drawing/2014/main" xmlns="" id="{6671DF3F-6B28-20AE-399F-7FCA13BBA5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35124" y="514245"/>
              <a:ext cx="743686" cy="1213757"/>
            </a:xfrm>
            <a:prstGeom prst="rect">
              <a:avLst/>
            </a:prstGeom>
          </p:spPr>
        </p:pic>
      </p:grpSp>
      <p:sp>
        <p:nvSpPr>
          <p:cNvPr id="21" name="Speech Bubble: Rectangle with Corners Rounded 20">
            <a:extLst>
              <a:ext uri="{FF2B5EF4-FFF2-40B4-BE49-F238E27FC236}">
                <a16:creationId xmlns:a16="http://schemas.microsoft.com/office/drawing/2014/main" xmlns="" id="{D1D3050C-3CD8-216F-3F75-BCD04215C352}"/>
              </a:ext>
            </a:extLst>
          </p:cNvPr>
          <p:cNvSpPr/>
          <p:nvPr/>
        </p:nvSpPr>
        <p:spPr>
          <a:xfrm>
            <a:off x="6705601" y="3160624"/>
            <a:ext cx="9448799" cy="2985822"/>
          </a:xfrm>
          <a:prstGeom prst="wedgeRoundRectCallout">
            <a:avLst>
              <a:gd name="adj1" fmla="val -58100"/>
              <a:gd name="adj2" fmla="val 49598"/>
              <a:gd name="adj3" fmla="val 16667"/>
            </a:avLst>
          </a:prstGeom>
          <a:solidFill>
            <a:srgbClr val="FFF5D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Câu nào trong bài có sử dụng dấu ngoặc đơn?</a:t>
            </a:r>
          </a:p>
        </p:txBody>
      </p:sp>
      <p:sp>
        <p:nvSpPr>
          <p:cNvPr id="22" name="Speech Bubble: Rectangle with Corners Rounded 21">
            <a:extLst>
              <a:ext uri="{FF2B5EF4-FFF2-40B4-BE49-F238E27FC236}">
                <a16:creationId xmlns:a16="http://schemas.microsoft.com/office/drawing/2014/main" xmlns="" id="{F5BEF814-D0BB-16FE-480E-586ACC7A491C}"/>
              </a:ext>
            </a:extLst>
          </p:cNvPr>
          <p:cNvSpPr/>
          <p:nvPr/>
        </p:nvSpPr>
        <p:spPr>
          <a:xfrm>
            <a:off x="6705601" y="6729678"/>
            <a:ext cx="9448799" cy="2985822"/>
          </a:xfrm>
          <a:prstGeom prst="wedgeRoundRectCallout">
            <a:avLst>
              <a:gd name="adj1" fmla="val -58328"/>
              <a:gd name="adj2" fmla="val -46594"/>
              <a:gd name="adj3" fmla="val 16667"/>
            </a:avLst>
          </a:prstGeom>
          <a:solidFill>
            <a:srgbClr val="C5FFD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Dấu ngoặc đơn trong câu đó dùng để làm gì?</a:t>
            </a:r>
            <a:endParaRPr lang="en-US" sz="4000">
              <a:solidFill>
                <a:schemeClr val="tx1"/>
              </a:solidFill>
              <a:latin typeface="Arial" panose="020B0604020202020204" pitchFamily="34" charset="0"/>
              <a:cs typeface="Arial" panose="020B0604020202020204" pitchFamily="34" charset="0"/>
            </a:endParaRPr>
          </a:p>
        </p:txBody>
      </p:sp>
      <p:pic>
        <p:nvPicPr>
          <p:cNvPr id="23" name="Picture 5">
            <a:extLst>
              <a:ext uri="{FF2B5EF4-FFF2-40B4-BE49-F238E27FC236}">
                <a16:creationId xmlns:a16="http://schemas.microsoft.com/office/drawing/2014/main" xmlns="" id="{41F3A677-2D4B-10A9-476C-42C7D70C61E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78704" y="3467100"/>
            <a:ext cx="4091940" cy="6819900"/>
          </a:xfrm>
          <a:prstGeom prst="rect">
            <a:avLst/>
          </a:prstGeom>
        </p:spPr>
      </p:pic>
    </p:spTree>
    <p:extLst>
      <p:ext uri="{BB962C8B-B14F-4D97-AF65-F5344CB8AC3E}">
        <p14:creationId xmlns:p14="http://schemas.microsoft.com/office/powerpoint/2010/main" val="28164135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14" name="Freeform 14"/>
          <p:cNvSpPr/>
          <p:nvPr/>
        </p:nvSpPr>
        <p:spPr>
          <a:xfrm rot="3705057">
            <a:off x="16521695" y="-418498"/>
            <a:ext cx="1551861" cy="2107791"/>
          </a:xfrm>
          <a:custGeom>
            <a:avLst/>
            <a:gdLst/>
            <a:ahLst/>
            <a:cxnLst/>
            <a:rect l="l" t="t" r="r" b="b"/>
            <a:pathLst>
              <a:path w="1551861" h="2107791">
                <a:moveTo>
                  <a:pt x="0" y="0"/>
                </a:moveTo>
                <a:lnTo>
                  <a:pt x="1551861" y="0"/>
                </a:lnTo>
                <a:lnTo>
                  <a:pt x="1551861" y="2107792"/>
                </a:lnTo>
                <a:lnTo>
                  <a:pt x="0" y="21077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17"/>
          <p:cNvSpPr/>
          <p:nvPr/>
        </p:nvSpPr>
        <p:spPr>
          <a:xfrm rot="4929773">
            <a:off x="230908" y="-84057"/>
            <a:ext cx="996867" cy="1401157"/>
          </a:xfrm>
          <a:custGeom>
            <a:avLst/>
            <a:gdLst/>
            <a:ahLst/>
            <a:cxnLst/>
            <a:rect l="l" t="t" r="r" b="b"/>
            <a:pathLst>
              <a:path w="2547847" h="3460574">
                <a:moveTo>
                  <a:pt x="0" y="0"/>
                </a:moveTo>
                <a:lnTo>
                  <a:pt x="2547848" y="0"/>
                </a:lnTo>
                <a:lnTo>
                  <a:pt x="2547848" y="3460573"/>
                </a:lnTo>
                <a:lnTo>
                  <a:pt x="0" y="3460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xmlns="" id="{DEF7FB28-5CCB-197A-F4DB-5BEB23CB5EA9}"/>
              </a:ext>
            </a:extLst>
          </p:cNvPr>
          <p:cNvSpPr/>
          <p:nvPr/>
        </p:nvSpPr>
        <p:spPr>
          <a:xfrm>
            <a:off x="876930" y="1124092"/>
            <a:ext cx="11963401" cy="7849469"/>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FF5D5"/>
          </a:solidFill>
        </p:spPr>
        <p:txBody>
          <a:bodyPr/>
          <a:lstStyle/>
          <a:p>
            <a:endParaRPr lang="en-US"/>
          </a:p>
        </p:txBody>
      </p:sp>
      <p:grpSp>
        <p:nvGrpSpPr>
          <p:cNvPr id="8" name="Group 7">
            <a:extLst>
              <a:ext uri="{FF2B5EF4-FFF2-40B4-BE49-F238E27FC236}">
                <a16:creationId xmlns:a16="http://schemas.microsoft.com/office/drawing/2014/main" xmlns="" id="{9C05659F-6987-E1DA-D2BA-60891A03A559}"/>
              </a:ext>
            </a:extLst>
          </p:cNvPr>
          <p:cNvGrpSpPr/>
          <p:nvPr/>
        </p:nvGrpSpPr>
        <p:grpSpPr>
          <a:xfrm>
            <a:off x="11768469" y="2438399"/>
            <a:ext cx="5902343" cy="5410201"/>
            <a:chOff x="11776056" y="2628899"/>
            <a:chExt cx="5902343" cy="5410201"/>
          </a:xfrm>
        </p:grpSpPr>
        <p:sp>
          <p:nvSpPr>
            <p:cNvPr id="6" name="Oval 5">
              <a:extLst>
                <a:ext uri="{FF2B5EF4-FFF2-40B4-BE49-F238E27FC236}">
                  <a16:creationId xmlns:a16="http://schemas.microsoft.com/office/drawing/2014/main" xmlns="" id="{30EDC9DF-F892-BAC1-E3B8-D549E4E40B00}"/>
                </a:ext>
              </a:extLst>
            </p:cNvPr>
            <p:cNvSpPr/>
            <p:nvPr/>
          </p:nvSpPr>
          <p:spPr>
            <a:xfrm>
              <a:off x="11776056" y="2628899"/>
              <a:ext cx="5902343" cy="5410201"/>
            </a:xfrm>
            <a:prstGeom prst="ellips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64A1CDD-D929-4E3E-57E6-2525577D0AB5}"/>
                </a:ext>
              </a:extLst>
            </p:cNvPr>
            <p:cNvSpPr txBox="1"/>
            <p:nvPr/>
          </p:nvSpPr>
          <p:spPr>
            <a:xfrm>
              <a:off x="11928457" y="4016444"/>
              <a:ext cx="5597544" cy="2691250"/>
            </a:xfrm>
            <a:prstGeom prst="rect">
              <a:avLst/>
            </a:prstGeom>
            <a:noFill/>
          </p:spPr>
          <p:txBody>
            <a:bodyPr wrap="square" rtlCol="0">
              <a:spAutoFit/>
            </a:bodyPr>
            <a:lstStyle/>
            <a:p>
              <a:pPr algn="ctr">
                <a:lnSpc>
                  <a:spcPct val="150000"/>
                </a:lnSpc>
              </a:pPr>
              <a:r>
                <a:rPr lang="en-US" sz="6000" b="1" dirty="0">
                  <a:solidFill>
                    <a:schemeClr val="accent2">
                      <a:lumMod val="50000"/>
                    </a:schemeClr>
                  </a:solidFill>
                  <a:latin typeface="Arial" panose="020B0604020202020204" pitchFamily="34" charset="0"/>
                  <a:cs typeface="Arial" panose="020B0604020202020204" pitchFamily="34" charset="0"/>
                </a:rPr>
                <a:t>HƯỚNG DẪN VỀ NHÀ</a:t>
              </a:r>
            </a:p>
          </p:txBody>
        </p:sp>
      </p:grpSp>
      <p:sp>
        <p:nvSpPr>
          <p:cNvPr id="12" name="TextBox 11">
            <a:extLst>
              <a:ext uri="{FF2B5EF4-FFF2-40B4-BE49-F238E27FC236}">
                <a16:creationId xmlns:a16="http://schemas.microsoft.com/office/drawing/2014/main" xmlns="" id="{FA7CD37D-2296-D918-F233-4B52B31AC003}"/>
              </a:ext>
            </a:extLst>
          </p:cNvPr>
          <p:cNvSpPr txBox="1"/>
          <p:nvPr/>
        </p:nvSpPr>
        <p:spPr>
          <a:xfrm>
            <a:off x="1767596" y="1722178"/>
            <a:ext cx="9127863" cy="6653296"/>
          </a:xfrm>
          <a:prstGeom prst="rect">
            <a:avLst/>
          </a:prstGeom>
          <a:noFill/>
        </p:spPr>
        <p:txBody>
          <a:bodyPr wrap="square">
            <a:spAutoFit/>
          </a:bodyPr>
          <a:lstStyle/>
          <a:p>
            <a:pPr marL="685800" marR="0" indent="-685800" algn="just">
              <a:lnSpc>
                <a:spcPct val="200000"/>
              </a:lnSpc>
              <a:spcBef>
                <a:spcPts val="0"/>
              </a:spcBef>
              <a:spcAft>
                <a:spcPts val="0"/>
              </a:spcAft>
              <a:buFont typeface="Wingdings" panose="05000000000000000000" pitchFamily="2" charset="2"/>
              <a:buChar char="§"/>
            </a:pPr>
            <a:r>
              <a:rPr lang="vi-VN" sz="4400">
                <a:latin typeface="Arial" panose="020B0604020202020204" pitchFamily="34" charset="0"/>
                <a:ea typeface="Calibri" panose="020F0502020204030204" pitchFamily="34" charset="0"/>
                <a:cs typeface="Arial" panose="020B0604020202020204" pitchFamily="34" charset="0"/>
              </a:rPr>
              <a:t>Đọc lại ghi nhớ </a:t>
            </a:r>
            <a:r>
              <a:rPr lang="vi-VN" sz="4400" b="1">
                <a:latin typeface="Arial" panose="020B0604020202020204" pitchFamily="34" charset="0"/>
                <a:ea typeface="Calibri" panose="020F0502020204030204" pitchFamily="34" charset="0"/>
                <a:cs typeface="Arial" panose="020B0604020202020204" pitchFamily="34" charset="0"/>
              </a:rPr>
              <a:t>Dấu ngoặc đơn</a:t>
            </a:r>
            <a:r>
              <a:rPr lang="vi-VN" sz="4400">
                <a:latin typeface="Arial" panose="020B0604020202020204" pitchFamily="34" charset="0"/>
                <a:ea typeface="Calibri" panose="020F0502020204030204" pitchFamily="34" charset="0"/>
                <a:cs typeface="Arial" panose="020B0604020202020204" pitchFamily="34" charset="0"/>
              </a:rPr>
              <a:t>.</a:t>
            </a:r>
          </a:p>
          <a:p>
            <a:pPr marL="685800" marR="0" indent="-685800" algn="just">
              <a:lnSpc>
                <a:spcPct val="200000"/>
              </a:lnSpc>
              <a:spcBef>
                <a:spcPts val="0"/>
              </a:spcBef>
              <a:spcAft>
                <a:spcPts val="0"/>
              </a:spcAft>
              <a:buFont typeface="Wingdings" panose="05000000000000000000" pitchFamily="2" charset="2"/>
              <a:buChar char="§"/>
            </a:pPr>
            <a:r>
              <a:rPr lang="vi-VN" sz="4400">
                <a:latin typeface="Arial" panose="020B0604020202020204" pitchFamily="34" charset="0"/>
                <a:ea typeface="Calibri" panose="020F0502020204030204" pitchFamily="34" charset="0"/>
                <a:cs typeface="Arial" panose="020B0604020202020204" pitchFamily="34" charset="0"/>
              </a:rPr>
              <a:t>Đọc trước nội dung </a:t>
            </a:r>
            <a:r>
              <a:rPr lang="vi-VN" sz="4400" b="1" i="1">
                <a:latin typeface="Arial" panose="020B0604020202020204" pitchFamily="34" charset="0"/>
                <a:ea typeface="Calibri" panose="020F0502020204030204" pitchFamily="34" charset="0"/>
                <a:cs typeface="Arial" panose="020B0604020202020204" pitchFamily="34" charset="0"/>
              </a:rPr>
              <a:t>Tiết học sau: Luyện viết mở bài, kết bài cho bài văn miêu tả cây cối </a:t>
            </a:r>
            <a:r>
              <a:rPr lang="en-US" sz="4400" i="1">
                <a:latin typeface="Arial" panose="020B0604020202020204" pitchFamily="34" charset="0"/>
                <a:ea typeface="Calibri" panose="020F0502020204030204" pitchFamily="34" charset="0"/>
                <a:cs typeface="Arial" panose="020B0604020202020204" pitchFamily="34" charset="0"/>
              </a:rPr>
              <a:t>(</a:t>
            </a:r>
            <a:r>
              <a:rPr lang="vi-VN" sz="4400" i="1">
                <a:latin typeface="Arial" panose="020B0604020202020204" pitchFamily="34" charset="0"/>
                <a:ea typeface="Calibri" panose="020F0502020204030204" pitchFamily="34" charset="0"/>
                <a:cs typeface="Arial" panose="020B0604020202020204" pitchFamily="34" charset="0"/>
              </a:rPr>
              <a:t>SGK </a:t>
            </a:r>
            <a:r>
              <a:rPr lang="en-US" sz="4400" i="1">
                <a:latin typeface="Arial" panose="020B0604020202020204" pitchFamily="34" charset="0"/>
                <a:ea typeface="Calibri" panose="020F0502020204030204" pitchFamily="34" charset="0"/>
                <a:cs typeface="Arial" panose="020B0604020202020204" pitchFamily="34" charset="0"/>
              </a:rPr>
              <a:t>– tr.101).</a:t>
            </a:r>
            <a:endParaRPr lang="vi-VN" sz="4400" i="1">
              <a:latin typeface="Arial" panose="020B0604020202020204" pitchFamily="34" charset="0"/>
              <a:ea typeface="Calibri" panose="020F0502020204030204" pitchFamily="34" charset="0"/>
              <a:cs typeface="Arial" panose="020B0604020202020204" pitchFamily="34" charset="0"/>
            </a:endParaRPr>
          </a:p>
        </p:txBody>
      </p:sp>
      <p:pic>
        <p:nvPicPr>
          <p:cNvPr id="15" name="Picture 6">
            <a:extLst>
              <a:ext uri="{FF2B5EF4-FFF2-40B4-BE49-F238E27FC236}">
                <a16:creationId xmlns:a16="http://schemas.microsoft.com/office/drawing/2014/main" xmlns="" id="{25EDC940-D69D-EA14-72CE-F228D1FE40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8568909"/>
            <a:ext cx="2759545" cy="1738513"/>
          </a:xfrm>
          <a:prstGeom prst="rect">
            <a:avLst/>
          </a:prstGeom>
        </p:spPr>
      </p:pic>
      <p:pic>
        <p:nvPicPr>
          <p:cNvPr id="9" name="Picture 7">
            <a:extLst>
              <a:ext uri="{FF2B5EF4-FFF2-40B4-BE49-F238E27FC236}">
                <a16:creationId xmlns:a16="http://schemas.microsoft.com/office/drawing/2014/main" xmlns="" id="{D24E3AE0-4472-C6AB-9D84-7B319FAAE6D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465240" y="6896100"/>
            <a:ext cx="6508803" cy="3411322"/>
          </a:xfrm>
          <a:prstGeom prst="rect">
            <a:avLst/>
          </a:prstGeom>
        </p:spPr>
      </p:pic>
    </p:spTree>
    <p:extLst>
      <p:ext uri="{BB962C8B-B14F-4D97-AF65-F5344CB8AC3E}">
        <p14:creationId xmlns:p14="http://schemas.microsoft.com/office/powerpoint/2010/main" val="6441590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4" name="Freeform 4"/>
          <p:cNvSpPr/>
          <p:nvPr/>
        </p:nvSpPr>
        <p:spPr>
          <a:xfrm flipH="1">
            <a:off x="-990600" y="6743700"/>
            <a:ext cx="3429000" cy="5739914"/>
          </a:xfrm>
          <a:custGeom>
            <a:avLst/>
            <a:gdLst/>
            <a:ahLst/>
            <a:cxnLst/>
            <a:rect l="l" t="t" r="r" b="b"/>
            <a:pathLst>
              <a:path w="4029055" h="6349514">
                <a:moveTo>
                  <a:pt x="4029055" y="0"/>
                </a:moveTo>
                <a:lnTo>
                  <a:pt x="0" y="0"/>
                </a:lnTo>
                <a:lnTo>
                  <a:pt x="0" y="6349514"/>
                </a:lnTo>
                <a:lnTo>
                  <a:pt x="4029055" y="6349514"/>
                </a:lnTo>
                <a:lnTo>
                  <a:pt x="402905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6687800" y="6743700"/>
            <a:ext cx="3573588" cy="4650981"/>
          </a:xfrm>
          <a:custGeom>
            <a:avLst/>
            <a:gdLst/>
            <a:ahLst/>
            <a:cxnLst/>
            <a:rect l="l" t="t" r="r" b="b"/>
            <a:pathLst>
              <a:path w="4259388" h="5324235">
                <a:moveTo>
                  <a:pt x="0" y="0"/>
                </a:moveTo>
                <a:lnTo>
                  <a:pt x="4259388" y="0"/>
                </a:lnTo>
                <a:lnTo>
                  <a:pt x="4259388" y="5324235"/>
                </a:lnTo>
                <a:lnTo>
                  <a:pt x="0" y="53242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3418508">
            <a:off x="16182324" y="-258500"/>
            <a:ext cx="2677368" cy="1883082"/>
          </a:xfrm>
          <a:custGeom>
            <a:avLst/>
            <a:gdLst/>
            <a:ahLst/>
            <a:cxnLst/>
            <a:rect l="l" t="t" r="r" b="b"/>
            <a:pathLst>
              <a:path w="2677368" h="1883082">
                <a:moveTo>
                  <a:pt x="0" y="0"/>
                </a:moveTo>
                <a:lnTo>
                  <a:pt x="2677369" y="0"/>
                </a:lnTo>
                <a:lnTo>
                  <a:pt x="2677369" y="1883082"/>
                </a:lnTo>
                <a:lnTo>
                  <a:pt x="0" y="18830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xmlns="" id="{A9C8DCD8-39B6-3B1F-B89E-6DE18490CB5E}"/>
              </a:ext>
            </a:extLst>
          </p:cNvPr>
          <p:cNvSpPr txBox="1"/>
          <p:nvPr/>
        </p:nvSpPr>
        <p:spPr>
          <a:xfrm>
            <a:off x="725279" y="3410910"/>
            <a:ext cx="16837442" cy="3465179"/>
          </a:xfrm>
          <a:prstGeom prst="rect">
            <a:avLst/>
          </a:prstGeom>
        </p:spPr>
        <p:txBody>
          <a:bodyPr wrap="square" lIns="0" tIns="0" rIns="0" bIns="0" rtlCol="0" anchor="t">
            <a:spAutoFit/>
          </a:bodyPr>
          <a:lstStyle/>
          <a:p>
            <a:pPr algn="ctr">
              <a:lnSpc>
                <a:spcPct val="150000"/>
              </a:lnSpc>
            </a:pPr>
            <a:r>
              <a:rPr lang="en-US" sz="8000" b="1">
                <a:solidFill>
                  <a:schemeClr val="accent2">
                    <a:lumMod val="50000"/>
                  </a:schemeClr>
                </a:solidFill>
                <a:latin typeface="Arial" panose="020B0604020202020204" pitchFamily="34" charset="0"/>
                <a:cs typeface="Arial" panose="020B0604020202020204" pitchFamily="34" charset="0"/>
              </a:rPr>
              <a:t>CẢM ƠN CÁC EM ĐÃ LẮNG NGHE BÀI HỌC NGÀY HÔM NAY!</a:t>
            </a:r>
            <a:endParaRPr lang="en-US" sz="80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F4E1"/>
        </a:solidFill>
        <a:effectLst/>
      </p:bgPr>
    </p:bg>
    <p:spTree>
      <p:nvGrpSpPr>
        <p:cNvPr id="1" name=""/>
        <p:cNvGrpSpPr/>
        <p:nvPr/>
      </p:nvGrpSpPr>
      <p:grpSpPr>
        <a:xfrm>
          <a:off x="0" y="0"/>
          <a:ext cx="0" cy="0"/>
          <a:chOff x="0" y="0"/>
          <a:chExt cx="0" cy="0"/>
        </a:xfrm>
      </p:grpSpPr>
      <p:sp>
        <p:nvSpPr>
          <p:cNvPr id="28" name="Freeform 28"/>
          <p:cNvSpPr/>
          <p:nvPr/>
        </p:nvSpPr>
        <p:spPr>
          <a:xfrm rot="3705057">
            <a:off x="16521696" y="-315640"/>
            <a:ext cx="1551861" cy="2107791"/>
          </a:xfrm>
          <a:custGeom>
            <a:avLst/>
            <a:gdLst/>
            <a:ahLst/>
            <a:cxnLst/>
            <a:rect l="l" t="t" r="r" b="b"/>
            <a:pathLst>
              <a:path w="1551861" h="2107791">
                <a:moveTo>
                  <a:pt x="0" y="0"/>
                </a:moveTo>
                <a:lnTo>
                  <a:pt x="1551861" y="0"/>
                </a:lnTo>
                <a:lnTo>
                  <a:pt x="1551861" y="2107791"/>
                </a:lnTo>
                <a:lnTo>
                  <a:pt x="0" y="21077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9" name="Freeform 29"/>
          <p:cNvSpPr/>
          <p:nvPr/>
        </p:nvSpPr>
        <p:spPr>
          <a:xfrm rot="3705057">
            <a:off x="53390" y="8907848"/>
            <a:ext cx="960020" cy="1303932"/>
          </a:xfrm>
          <a:custGeom>
            <a:avLst/>
            <a:gdLst/>
            <a:ahLst/>
            <a:cxnLst/>
            <a:rect l="l" t="t" r="r" b="b"/>
            <a:pathLst>
              <a:path w="960020" h="1303932">
                <a:moveTo>
                  <a:pt x="0" y="0"/>
                </a:moveTo>
                <a:lnTo>
                  <a:pt x="960020" y="0"/>
                </a:lnTo>
                <a:lnTo>
                  <a:pt x="960020" y="1303932"/>
                </a:lnTo>
                <a:lnTo>
                  <a:pt x="0" y="13039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Arrow: Pentagon 4">
            <a:extLst>
              <a:ext uri="{FF2B5EF4-FFF2-40B4-BE49-F238E27FC236}">
                <a16:creationId xmlns:a16="http://schemas.microsoft.com/office/drawing/2014/main" xmlns="" id="{73A63827-443F-62CE-D2A5-3638BEB5E7C1}"/>
              </a:ext>
            </a:extLst>
          </p:cNvPr>
          <p:cNvSpPr/>
          <p:nvPr/>
        </p:nvSpPr>
        <p:spPr>
          <a:xfrm>
            <a:off x="-32657" y="1028701"/>
            <a:ext cx="11565354" cy="2057399"/>
          </a:xfrm>
          <a:prstGeom prst="homePlate">
            <a:avLst/>
          </a:prstGeom>
          <a:solidFill>
            <a:srgbClr val="FEFFD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0" b="1">
                <a:solidFill>
                  <a:schemeClr val="tx2">
                    <a:lumMod val="50000"/>
                  </a:schemeClr>
                </a:solidFill>
                <a:latin typeface="Arial" panose="020B0604020202020204" pitchFamily="34" charset="0"/>
                <a:cs typeface="Arial" panose="020B0604020202020204" pitchFamily="34" charset="0"/>
              </a:rPr>
              <a:t>BÀI 21</a:t>
            </a:r>
          </a:p>
        </p:txBody>
      </p:sp>
      <p:sp>
        <p:nvSpPr>
          <p:cNvPr id="6" name="TextBox 5">
            <a:extLst>
              <a:ext uri="{FF2B5EF4-FFF2-40B4-BE49-F238E27FC236}">
                <a16:creationId xmlns:a16="http://schemas.microsoft.com/office/drawing/2014/main" xmlns="" id="{061FD1CA-B484-D43F-D5DC-A29AA2450FAB}"/>
              </a:ext>
            </a:extLst>
          </p:cNvPr>
          <p:cNvSpPr txBox="1"/>
          <p:nvPr/>
        </p:nvSpPr>
        <p:spPr>
          <a:xfrm>
            <a:off x="533400" y="3516470"/>
            <a:ext cx="17221199"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2</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 LUYỆN TỪ VÀ CÂU</a:t>
            </a: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pPr algn="ctr">
              <a:lnSpc>
                <a:spcPct val="150000"/>
              </a:lnSpc>
            </a:pP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DẤU NGOẶC ĐƠN</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5">
            <a:extLst>
              <a:ext uri="{FF2B5EF4-FFF2-40B4-BE49-F238E27FC236}">
                <a16:creationId xmlns:a16="http://schemas.microsoft.com/office/drawing/2014/main" xmlns="" id="{7D9A553E-B37F-99D5-AB4C-9CE367430B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20680" y="7658100"/>
            <a:ext cx="10446638" cy="284670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sp>
        <p:nvSpPr>
          <p:cNvPr id="14" name="Freeform 14"/>
          <p:cNvSpPr/>
          <p:nvPr/>
        </p:nvSpPr>
        <p:spPr>
          <a:xfrm rot="3705057">
            <a:off x="16521695" y="-418498"/>
            <a:ext cx="1551861" cy="2107791"/>
          </a:xfrm>
          <a:custGeom>
            <a:avLst/>
            <a:gdLst/>
            <a:ahLst/>
            <a:cxnLst/>
            <a:rect l="l" t="t" r="r" b="b"/>
            <a:pathLst>
              <a:path w="1551861" h="2107791">
                <a:moveTo>
                  <a:pt x="0" y="0"/>
                </a:moveTo>
                <a:lnTo>
                  <a:pt x="1551861" y="0"/>
                </a:lnTo>
                <a:lnTo>
                  <a:pt x="1551861" y="2107792"/>
                </a:lnTo>
                <a:lnTo>
                  <a:pt x="0" y="21077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17"/>
          <p:cNvSpPr/>
          <p:nvPr/>
        </p:nvSpPr>
        <p:spPr>
          <a:xfrm rot="4929773">
            <a:off x="230908" y="-84057"/>
            <a:ext cx="996867" cy="1401157"/>
          </a:xfrm>
          <a:custGeom>
            <a:avLst/>
            <a:gdLst/>
            <a:ahLst/>
            <a:cxnLst/>
            <a:rect l="l" t="t" r="r" b="b"/>
            <a:pathLst>
              <a:path w="2547847" h="3460574">
                <a:moveTo>
                  <a:pt x="0" y="0"/>
                </a:moveTo>
                <a:lnTo>
                  <a:pt x="2547848" y="0"/>
                </a:lnTo>
                <a:lnTo>
                  <a:pt x="2547848" y="3460573"/>
                </a:lnTo>
                <a:lnTo>
                  <a:pt x="0" y="3460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9" name="Group 18">
            <a:extLst>
              <a:ext uri="{FF2B5EF4-FFF2-40B4-BE49-F238E27FC236}">
                <a16:creationId xmlns:a16="http://schemas.microsoft.com/office/drawing/2014/main" xmlns="" id="{98BF04CA-DDF8-26E9-2F36-B9BE6D585B85}"/>
              </a:ext>
            </a:extLst>
          </p:cNvPr>
          <p:cNvGrpSpPr/>
          <p:nvPr/>
        </p:nvGrpSpPr>
        <p:grpSpPr>
          <a:xfrm>
            <a:off x="3636442" y="-3722"/>
            <a:ext cx="11165555" cy="2151705"/>
            <a:chOff x="3677277" y="831973"/>
            <a:chExt cx="11165555" cy="2151705"/>
          </a:xfrm>
        </p:grpSpPr>
        <p:sp>
          <p:nvSpPr>
            <p:cNvPr id="20" name="Freeform 3">
              <a:extLst>
                <a:ext uri="{FF2B5EF4-FFF2-40B4-BE49-F238E27FC236}">
                  <a16:creationId xmlns:a16="http://schemas.microsoft.com/office/drawing/2014/main" xmlns="" id="{AF5C9E23-F760-4EB1-2EAA-B0413A325409}"/>
                </a:ext>
              </a:extLst>
            </p:cNvPr>
            <p:cNvSpPr/>
            <p:nvPr/>
          </p:nvSpPr>
          <p:spPr>
            <a:xfrm>
              <a:off x="3677277" y="831973"/>
              <a:ext cx="10758940" cy="1991047"/>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1">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p>
          </p:txBody>
        </p:sp>
        <p:sp>
          <p:nvSpPr>
            <p:cNvPr id="21" name="Freeform 5">
              <a:extLst>
                <a:ext uri="{FF2B5EF4-FFF2-40B4-BE49-F238E27FC236}">
                  <a16:creationId xmlns:a16="http://schemas.microsoft.com/office/drawing/2014/main" xmlns="" id="{109AE26D-5E70-262E-09A3-8E6F694EC812}"/>
                </a:ext>
              </a:extLst>
            </p:cNvPr>
            <p:cNvSpPr/>
            <p:nvPr/>
          </p:nvSpPr>
          <p:spPr>
            <a:xfrm>
              <a:off x="13927892" y="1973508"/>
              <a:ext cx="914940" cy="1010170"/>
            </a:xfrm>
            <a:custGeom>
              <a:avLst/>
              <a:gdLst/>
              <a:ahLst/>
              <a:cxnLst/>
              <a:rect l="l" t="t" r="r" b="b"/>
              <a:pathLst>
                <a:path w="1250672" h="1289352">
                  <a:moveTo>
                    <a:pt x="0" y="0"/>
                  </a:moveTo>
                  <a:lnTo>
                    <a:pt x="1250672" y="0"/>
                  </a:lnTo>
                  <a:lnTo>
                    <a:pt x="1250672" y="1289352"/>
                  </a:lnTo>
                  <a:lnTo>
                    <a:pt x="0" y="1289352"/>
                  </a:lnTo>
                  <a:lnTo>
                    <a:pt x="0" y="0"/>
                  </a:lnTo>
                  <a:close/>
                </a:path>
              </a:pathLst>
            </a:custGeom>
            <a:blipFill>
              <a:blip r:embed="rId8">
                <a:duotone>
                  <a:schemeClr val="accent1">
                    <a:shade val="45000"/>
                    <a:satMod val="135000"/>
                  </a:schemeClr>
                  <a:prstClr val="white"/>
                </a:duotone>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xmlns="" id="{503733D1-60E4-EC77-B2D5-301068C20E17}"/>
                </a:ext>
              </a:extLst>
            </p:cNvPr>
            <p:cNvSpPr txBox="1"/>
            <p:nvPr/>
          </p:nvSpPr>
          <p:spPr>
            <a:xfrm>
              <a:off x="4790787" y="1269477"/>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xmlns="" id="{C7B44F5C-BD14-3AE3-4D40-704C4F86C8B0}"/>
              </a:ext>
            </a:extLst>
          </p:cNvPr>
          <p:cNvGrpSpPr/>
          <p:nvPr/>
        </p:nvGrpSpPr>
        <p:grpSpPr>
          <a:xfrm>
            <a:off x="914400" y="2526771"/>
            <a:ext cx="16912902" cy="864984"/>
            <a:chOff x="2334023" y="3058267"/>
            <a:chExt cx="16912902" cy="864984"/>
          </a:xfrm>
        </p:grpSpPr>
        <p:sp>
          <p:nvSpPr>
            <p:cNvPr id="3" name="TextBox 2">
              <a:extLst>
                <a:ext uri="{FF2B5EF4-FFF2-40B4-BE49-F238E27FC236}">
                  <a16:creationId xmlns:a16="http://schemas.microsoft.com/office/drawing/2014/main" xmlns="" id="{ECE8C608-9CA3-49B4-DD5A-3C9FA6C12232}"/>
                </a:ext>
              </a:extLst>
            </p:cNvPr>
            <p:cNvSpPr txBox="1"/>
            <p:nvPr/>
          </p:nvSpPr>
          <p:spPr>
            <a:xfrm>
              <a:off x="3752939" y="3167942"/>
              <a:ext cx="15493986" cy="707886"/>
            </a:xfrm>
            <a:prstGeom prst="rect">
              <a:avLst/>
            </a:prstGeom>
            <a:noFill/>
          </p:spPr>
          <p:txBody>
            <a:bodyPr wrap="square" rtlCol="0">
              <a:spAutoFit/>
            </a:bodyPr>
            <a:lstStyle/>
            <a:p>
              <a:pPr algn="just"/>
              <a:r>
                <a:rPr lang="en-US" sz="4000" b="1">
                  <a:latin typeface="Arial" panose="020B0604020202020204" pitchFamily="34" charset="0"/>
                  <a:cs typeface="Arial" panose="020B0604020202020204" pitchFamily="34" charset="0"/>
                </a:rPr>
                <a:t>Hoạt động 1: </a:t>
              </a:r>
              <a:r>
                <a:rPr lang="vi-VN" sz="4000">
                  <a:latin typeface="Arial" panose="020B0604020202020204" pitchFamily="34" charset="0"/>
                  <a:cs typeface="Arial" panose="020B0604020202020204" pitchFamily="34" charset="0"/>
                </a:rPr>
                <a:t>Các câu ở cột A có gì khác các câu ở cột B?</a:t>
              </a:r>
              <a:endParaRPr lang="en-US" sz="40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505916ED-F9F9-8E23-939F-3BD95E8D5D78}"/>
                </a:ext>
              </a:extLst>
            </p:cNvPr>
            <p:cNvSpPr/>
            <p:nvPr/>
          </p:nvSpPr>
          <p:spPr>
            <a:xfrm>
              <a:off x="2334023" y="3058267"/>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grpSp>
        <p:nvGrpSpPr>
          <p:cNvPr id="5" name="Group 4">
            <a:extLst>
              <a:ext uri="{FF2B5EF4-FFF2-40B4-BE49-F238E27FC236}">
                <a16:creationId xmlns:a16="http://schemas.microsoft.com/office/drawing/2014/main" xmlns="" id="{C1578D7B-80EB-21B5-A0DC-40B9D9630B3B}"/>
              </a:ext>
            </a:extLst>
          </p:cNvPr>
          <p:cNvGrpSpPr/>
          <p:nvPr/>
        </p:nvGrpSpPr>
        <p:grpSpPr>
          <a:xfrm>
            <a:off x="914400" y="3775863"/>
            <a:ext cx="16764000" cy="1824923"/>
            <a:chOff x="2334022" y="3568828"/>
            <a:chExt cx="16764000" cy="1824923"/>
          </a:xfrm>
        </p:grpSpPr>
        <p:sp>
          <p:nvSpPr>
            <p:cNvPr id="6" name="Rectangle: Rounded Corners 5">
              <a:extLst>
                <a:ext uri="{FF2B5EF4-FFF2-40B4-BE49-F238E27FC236}">
                  <a16:creationId xmlns:a16="http://schemas.microsoft.com/office/drawing/2014/main" xmlns="" id="{6411B085-817E-01A2-80B4-31B2EB63C9AF}"/>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xmlns="" id="{DE24D9E5-D5B8-CD97-0FF0-4D63C2E6BE8D}"/>
                </a:ext>
              </a:extLst>
            </p:cNvPr>
            <p:cNvSpPr txBox="1"/>
            <p:nvPr/>
          </p:nvSpPr>
          <p:spPr>
            <a:xfrm>
              <a:off x="3752938" y="3568828"/>
              <a:ext cx="15345084"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2: </a:t>
              </a:r>
              <a:r>
                <a:rPr lang="vi-VN" sz="4000">
                  <a:latin typeface="Arial" panose="020B0604020202020204" pitchFamily="34" charset="0"/>
                  <a:cs typeface="Arial" panose="020B0604020202020204" pitchFamily="34" charset="0"/>
                </a:rPr>
                <a:t>Dấu ngoặc đơn trong mỗi câu ở cột B (bài tập 1) có tác dụng gì?</a:t>
              </a:r>
              <a:endParaRPr lang="en-US" sz="400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xmlns="" id="{4ECC61AB-5022-B1BF-4121-E7509382F335}"/>
              </a:ext>
            </a:extLst>
          </p:cNvPr>
          <p:cNvGrpSpPr/>
          <p:nvPr/>
        </p:nvGrpSpPr>
        <p:grpSpPr>
          <a:xfrm>
            <a:off x="914400" y="5831818"/>
            <a:ext cx="16744682" cy="1824923"/>
            <a:chOff x="2301848" y="5036258"/>
            <a:chExt cx="16744682" cy="1824923"/>
          </a:xfrm>
        </p:grpSpPr>
        <p:sp>
          <p:nvSpPr>
            <p:cNvPr id="9" name="Rectangle: Rounded Corners 8">
              <a:extLst>
                <a:ext uri="{FF2B5EF4-FFF2-40B4-BE49-F238E27FC236}">
                  <a16:creationId xmlns:a16="http://schemas.microsoft.com/office/drawing/2014/main" xmlns="" id="{A9D5C2B0-6D9C-C515-2D51-91E1A7890B94}"/>
                </a:ext>
              </a:extLst>
            </p:cNvPr>
            <p:cNvSpPr/>
            <p:nvPr/>
          </p:nvSpPr>
          <p:spPr>
            <a:xfrm>
              <a:off x="2301848" y="547291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sp>
          <p:nvSpPr>
            <p:cNvPr id="10" name="TextBox 9">
              <a:extLst>
                <a:ext uri="{FF2B5EF4-FFF2-40B4-BE49-F238E27FC236}">
                  <a16:creationId xmlns:a16="http://schemas.microsoft.com/office/drawing/2014/main" xmlns="" id="{2BF59F32-DA0C-E554-7C65-AF1A0ABFE345}"/>
                </a:ext>
              </a:extLst>
            </p:cNvPr>
            <p:cNvSpPr txBox="1"/>
            <p:nvPr/>
          </p:nvSpPr>
          <p:spPr>
            <a:xfrm>
              <a:off x="3701446" y="5036258"/>
              <a:ext cx="15345084"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3: </a:t>
              </a:r>
              <a:r>
                <a:rPr lang="vi-VN" sz="4000">
                  <a:latin typeface="Arial" panose="020B0604020202020204" pitchFamily="34" charset="0"/>
                  <a:cs typeface="Arial" panose="020B0604020202020204" pitchFamily="34" charset="0"/>
                </a:rPr>
                <a:t>Có thể đặt dấu ngoặc đơn vào vị trí nào trong mỗi đoạn văn dưới đây?</a:t>
              </a:r>
              <a:endParaRPr lang="en-US" sz="40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xmlns="" id="{2AA304AC-FD21-6CCB-19E0-7B810E2CA1F1}"/>
              </a:ext>
            </a:extLst>
          </p:cNvPr>
          <p:cNvGrpSpPr/>
          <p:nvPr/>
        </p:nvGrpSpPr>
        <p:grpSpPr>
          <a:xfrm>
            <a:off x="914400" y="7911882"/>
            <a:ext cx="16764000" cy="1824923"/>
            <a:chOff x="2334023" y="2259075"/>
            <a:chExt cx="16764000" cy="1824923"/>
          </a:xfrm>
        </p:grpSpPr>
        <p:sp>
          <p:nvSpPr>
            <p:cNvPr id="12" name="TextBox 11">
              <a:extLst>
                <a:ext uri="{FF2B5EF4-FFF2-40B4-BE49-F238E27FC236}">
                  <a16:creationId xmlns:a16="http://schemas.microsoft.com/office/drawing/2014/main" xmlns="" id="{AB9C9875-FC7D-D67D-1CF6-6B02D70B9A1B}"/>
                </a:ext>
              </a:extLst>
            </p:cNvPr>
            <p:cNvSpPr txBox="1"/>
            <p:nvPr/>
          </p:nvSpPr>
          <p:spPr>
            <a:xfrm>
              <a:off x="3752939" y="2259075"/>
              <a:ext cx="15345084"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4: </a:t>
              </a:r>
              <a:r>
                <a:rPr lang="vi-VN" sz="4000">
                  <a:latin typeface="Arial" panose="020B0604020202020204" pitchFamily="34" charset="0"/>
                  <a:cs typeface="Arial" panose="020B0604020202020204" pitchFamily="34" charset="0"/>
                </a:rPr>
                <a:t>Viết đoạn văn (2 – 3 câu) về cảnh đẹp của một vùng quê hoặc nơi em sinh sống, trong đó có dùng dấu ngoặc đơn</a:t>
              </a:r>
              <a:endParaRPr lang="en-US" sz="400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627A5EA4-A5B7-F522-B784-85E77C003826}"/>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xmlns="" id="{E230DFEB-3190-7504-0CD7-D986351024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76600" y="2787293"/>
            <a:ext cx="10591800" cy="3018663"/>
          </a:xfrm>
          <a:prstGeom prst="rect">
            <a:avLst/>
          </a:prstGeom>
        </p:spPr>
      </p:pic>
      <p:grpSp>
        <p:nvGrpSpPr>
          <p:cNvPr id="3" name="Group 3"/>
          <p:cNvGrpSpPr/>
          <p:nvPr/>
        </p:nvGrpSpPr>
        <p:grpSpPr>
          <a:xfrm>
            <a:off x="838686" y="4991100"/>
            <a:ext cx="16610626" cy="6418284"/>
            <a:chOff x="0" y="0"/>
            <a:chExt cx="2067007" cy="798684"/>
          </a:xfrm>
        </p:grpSpPr>
        <p:sp>
          <p:nvSpPr>
            <p:cNvPr id="4" name="Freeform 4"/>
            <p:cNvSpPr/>
            <p:nvPr/>
          </p:nvSpPr>
          <p:spPr>
            <a:xfrm>
              <a:off x="0" y="0"/>
              <a:ext cx="2067007" cy="798684"/>
            </a:xfrm>
            <a:custGeom>
              <a:avLst/>
              <a:gdLst/>
              <a:ahLst/>
              <a:cxnLst/>
              <a:rect l="l" t="t" r="r" b="b"/>
              <a:pathLst>
                <a:path w="2067007" h="798684">
                  <a:moveTo>
                    <a:pt x="1942547" y="798684"/>
                  </a:moveTo>
                  <a:lnTo>
                    <a:pt x="124460" y="798684"/>
                  </a:lnTo>
                  <a:cubicBezTo>
                    <a:pt x="55880" y="798684"/>
                    <a:pt x="0" y="742804"/>
                    <a:pt x="0" y="674224"/>
                  </a:cubicBezTo>
                  <a:lnTo>
                    <a:pt x="0" y="124460"/>
                  </a:lnTo>
                  <a:cubicBezTo>
                    <a:pt x="0" y="55880"/>
                    <a:pt x="55880" y="0"/>
                    <a:pt x="124460" y="0"/>
                  </a:cubicBezTo>
                  <a:lnTo>
                    <a:pt x="1942547" y="0"/>
                  </a:lnTo>
                  <a:cubicBezTo>
                    <a:pt x="2011127" y="0"/>
                    <a:pt x="2067007" y="55880"/>
                    <a:pt x="2067007" y="124460"/>
                  </a:cubicBezTo>
                  <a:lnTo>
                    <a:pt x="2067007" y="674224"/>
                  </a:lnTo>
                  <a:cubicBezTo>
                    <a:pt x="2067007" y="742804"/>
                    <a:pt x="2011127" y="798684"/>
                    <a:pt x="1942547" y="798684"/>
                  </a:cubicBezTo>
                  <a:close/>
                </a:path>
              </a:pathLst>
            </a:custGeom>
            <a:solidFill>
              <a:srgbClr val="FFFFFF"/>
            </a:solidFill>
          </p:spPr>
          <p:txBody>
            <a:bodyPr/>
            <a:lstStyle/>
            <a:p>
              <a:endParaRPr lang="en-US"/>
            </a:p>
          </p:txBody>
        </p:sp>
      </p:grpSp>
      <p:sp>
        <p:nvSpPr>
          <p:cNvPr id="10" name="Freeform 10"/>
          <p:cNvSpPr/>
          <p:nvPr/>
        </p:nvSpPr>
        <p:spPr>
          <a:xfrm rot="815559">
            <a:off x="7496170" y="-36147"/>
            <a:ext cx="3295659" cy="2317947"/>
          </a:xfrm>
          <a:custGeom>
            <a:avLst/>
            <a:gdLst/>
            <a:ahLst/>
            <a:cxnLst/>
            <a:rect l="l" t="t" r="r" b="b"/>
            <a:pathLst>
              <a:path w="3295659" h="2317947">
                <a:moveTo>
                  <a:pt x="0" y="0"/>
                </a:moveTo>
                <a:lnTo>
                  <a:pt x="3295659" y="0"/>
                </a:lnTo>
                <a:lnTo>
                  <a:pt x="3295659" y="2317947"/>
                </a:lnTo>
                <a:lnTo>
                  <a:pt x="0" y="23179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xmlns="" id="{1EA76037-60FA-37B0-B34D-9304BB9128FE}"/>
              </a:ext>
            </a:extLst>
          </p:cNvPr>
          <p:cNvSpPr txBox="1"/>
          <p:nvPr/>
        </p:nvSpPr>
        <p:spPr>
          <a:xfrm>
            <a:off x="3048000" y="6210300"/>
            <a:ext cx="12746953" cy="2772169"/>
          </a:xfrm>
          <a:prstGeom prst="rect">
            <a:avLst/>
          </a:prstGeom>
        </p:spPr>
        <p:txBody>
          <a:bodyPr wrap="square" lIns="0" tIns="0" rIns="0" bIns="0" rtlCol="0" anchor="t">
            <a:spAutoFit/>
          </a:bodyPr>
          <a:lstStyle/>
          <a:p>
            <a:pPr algn="ctr">
              <a:lnSpc>
                <a:spcPct val="150000"/>
              </a:lnSpc>
            </a:pPr>
            <a:r>
              <a:rPr lang="vi-VN" sz="6400" b="1">
                <a:solidFill>
                  <a:srgbClr val="C00000"/>
                </a:solidFill>
                <a:ea typeface="Calibri" panose="020F0502020204030204" pitchFamily="34" charset="0"/>
                <a:cs typeface="Arial" panose="020B0604020202020204" pitchFamily="34" charset="0"/>
              </a:rPr>
              <a:t>Hoạt động 1: Các câu ở cột A có gì khác các câu ở cột B?</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8" name="Freeform 8"/>
          <p:cNvSpPr/>
          <p:nvPr/>
        </p:nvSpPr>
        <p:spPr>
          <a:xfrm rot="70589">
            <a:off x="219608" y="11827"/>
            <a:ext cx="1171821" cy="1919445"/>
          </a:xfrm>
          <a:custGeom>
            <a:avLst/>
            <a:gdLst/>
            <a:ahLst/>
            <a:cxnLst/>
            <a:rect l="l" t="t" r="r" b="b"/>
            <a:pathLst>
              <a:path w="1524593" h="2747014">
                <a:moveTo>
                  <a:pt x="0" y="0"/>
                </a:moveTo>
                <a:lnTo>
                  <a:pt x="1524593" y="0"/>
                </a:lnTo>
                <a:lnTo>
                  <a:pt x="1524593" y="2747013"/>
                </a:lnTo>
                <a:lnTo>
                  <a:pt x="0" y="27470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70589" flipH="1">
            <a:off x="16927065" y="98122"/>
            <a:ext cx="1102790" cy="1590389"/>
          </a:xfrm>
          <a:custGeom>
            <a:avLst/>
            <a:gdLst/>
            <a:ahLst/>
            <a:cxnLst/>
            <a:rect l="l" t="t" r="r" b="b"/>
            <a:pathLst>
              <a:path w="1184768" h="2134717">
                <a:moveTo>
                  <a:pt x="1184767" y="0"/>
                </a:moveTo>
                <a:lnTo>
                  <a:pt x="0" y="0"/>
                </a:lnTo>
                <a:lnTo>
                  <a:pt x="0" y="2134716"/>
                </a:lnTo>
                <a:lnTo>
                  <a:pt x="1184767" y="2134716"/>
                </a:lnTo>
                <a:lnTo>
                  <a:pt x="118476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xmlns="" id="{FAD514B0-9A96-F284-246F-055AB99188F6}"/>
              </a:ext>
            </a:extLst>
          </p:cNvPr>
          <p:cNvGrpSpPr/>
          <p:nvPr/>
        </p:nvGrpSpPr>
        <p:grpSpPr>
          <a:xfrm>
            <a:off x="5143499" y="0"/>
            <a:ext cx="8001001" cy="1376853"/>
            <a:chOff x="5010864" y="-7"/>
            <a:chExt cx="7807228" cy="1319976"/>
          </a:xfrm>
        </p:grpSpPr>
        <p:sp>
          <p:nvSpPr>
            <p:cNvPr id="4" name="Round Same Side Corner Rectangle 11">
              <a:extLst>
                <a:ext uri="{FF2B5EF4-FFF2-40B4-BE49-F238E27FC236}">
                  <a16:creationId xmlns:a16="http://schemas.microsoft.com/office/drawing/2014/main" xmlns="" id="{06B13C7A-4164-2509-3FE0-26D522DE22E5}"/>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ADDBBE0E-A254-E469-624E-A93F9A7C2C62}"/>
                </a:ext>
              </a:extLst>
            </p:cNvPr>
            <p:cNvSpPr txBox="1"/>
            <p:nvPr/>
          </p:nvSpPr>
          <p:spPr>
            <a:xfrm>
              <a:off x="5531345" y="246893"/>
              <a:ext cx="6766264" cy="826175"/>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LÀM VIỆC THEO CẶP</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68B3C57E-CCF9-DB32-B603-EECAA40586CD}"/>
              </a:ext>
            </a:extLst>
          </p:cNvPr>
          <p:cNvGrpSpPr/>
          <p:nvPr/>
        </p:nvGrpSpPr>
        <p:grpSpPr>
          <a:xfrm>
            <a:off x="658649" y="1941696"/>
            <a:ext cx="16970695" cy="2019064"/>
            <a:chOff x="686711" y="2549953"/>
            <a:chExt cx="16970695" cy="2019064"/>
          </a:xfrm>
        </p:grpSpPr>
        <p:sp>
          <p:nvSpPr>
            <p:cNvPr id="7" name="TextBox 6">
              <a:extLst>
                <a:ext uri="{FF2B5EF4-FFF2-40B4-BE49-F238E27FC236}">
                  <a16:creationId xmlns:a16="http://schemas.microsoft.com/office/drawing/2014/main" xmlns="" id="{A132C931-345F-0A92-9E6D-2942FBACC5D5}"/>
                </a:ext>
              </a:extLst>
            </p:cNvPr>
            <p:cNvSpPr txBox="1"/>
            <p:nvPr/>
          </p:nvSpPr>
          <p:spPr>
            <a:xfrm>
              <a:off x="2417406" y="2549953"/>
              <a:ext cx="15240000" cy="2019064"/>
            </a:xfrm>
            <a:prstGeom prst="roundRect">
              <a:avLst/>
            </a:prstGeom>
            <a:solidFill>
              <a:srgbClr val="FFF5D5"/>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1"/>
                  </a:solidFill>
                  <a:latin typeface="Arial" panose="020B0604020202020204" pitchFamily="34" charset="0"/>
                  <a:cs typeface="Arial" panose="020B0604020202020204" pitchFamily="34" charset="0"/>
                </a:rPr>
                <a:t>Bài tập 1: </a:t>
              </a:r>
              <a:r>
                <a:rPr lang="en-US" sz="4000">
                  <a:latin typeface="Arial" panose="020B0604020202020204" pitchFamily="34" charset="0"/>
                  <a:cs typeface="Arial" panose="020B0604020202020204" pitchFamily="34" charset="0"/>
                </a:rPr>
                <a:t>Mỗi cặp </a:t>
              </a:r>
              <a:r>
                <a:rPr lang="vi-VN" sz="4000">
                  <a:latin typeface="Arial" panose="020B0604020202020204" pitchFamily="34" charset="0"/>
                  <a:cs typeface="Arial" panose="020B0604020202020204" pitchFamily="34" charset="0"/>
                </a:rPr>
                <a:t>đọc </a:t>
              </a:r>
              <a:r>
                <a:rPr lang="en-US" sz="4000">
                  <a:latin typeface="Arial" panose="020B0604020202020204" pitchFamily="34" charset="0"/>
                  <a:cs typeface="Arial" panose="020B0604020202020204" pitchFamily="34" charset="0"/>
                </a:rPr>
                <a:t>kĩ các câu ở hai cột </a:t>
              </a:r>
              <a:r>
                <a:rPr lang="en-US" sz="4000" i="1">
                  <a:latin typeface="Arial" panose="020B0604020202020204" pitchFamily="34" charset="0"/>
                  <a:cs typeface="Arial" panose="020B0604020202020204" pitchFamily="34" charset="0"/>
                </a:rPr>
                <a:t>(SGK – tr.100), </a:t>
              </a:r>
              <a:r>
                <a:rPr lang="en-US" sz="4000">
                  <a:latin typeface="Arial" panose="020B0604020202020204" pitchFamily="34" charset="0"/>
                  <a:cs typeface="Arial" panose="020B0604020202020204" pitchFamily="34" charset="0"/>
                </a:rPr>
                <a:t>thảo luận và cho biết: </a:t>
              </a:r>
              <a:r>
                <a:rPr lang="en-US" sz="4000">
                  <a:solidFill>
                    <a:srgbClr val="FF0000"/>
                  </a:solidFill>
                  <a:latin typeface="Arial" panose="020B0604020202020204" pitchFamily="34" charset="0"/>
                  <a:cs typeface="Arial" panose="020B0604020202020204" pitchFamily="34" charset="0"/>
                </a:rPr>
                <a:t>Các câu ở cột A có gì khác các câu ở cột B?</a:t>
              </a:r>
            </a:p>
          </p:txBody>
        </p:sp>
        <p:pic>
          <p:nvPicPr>
            <p:cNvPr id="13" name="Picture 9">
              <a:extLst>
                <a:ext uri="{FF2B5EF4-FFF2-40B4-BE49-F238E27FC236}">
                  <a16:creationId xmlns:a16="http://schemas.microsoft.com/office/drawing/2014/main" xmlns="" id="{AF9BBF26-C582-C547-F55F-5093B57CF1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6711" y="2750854"/>
              <a:ext cx="1439365" cy="1617263"/>
            </a:xfrm>
            <a:prstGeom prst="rect">
              <a:avLst/>
            </a:prstGeom>
          </p:spPr>
        </p:pic>
      </p:grpSp>
      <p:graphicFrame>
        <p:nvGraphicFramePr>
          <p:cNvPr id="27" name="Table 26">
            <a:extLst>
              <a:ext uri="{FF2B5EF4-FFF2-40B4-BE49-F238E27FC236}">
                <a16:creationId xmlns:a16="http://schemas.microsoft.com/office/drawing/2014/main" xmlns="" id="{2C2458A3-FB27-1A0A-24CD-245016A07A63}"/>
              </a:ext>
            </a:extLst>
          </p:cNvPr>
          <p:cNvGraphicFramePr>
            <a:graphicFrameLocks noGrp="1"/>
          </p:cNvGraphicFramePr>
          <p:nvPr>
            <p:extLst>
              <p:ext uri="{D42A27DB-BD31-4B8C-83A1-F6EECF244321}">
                <p14:modId xmlns:p14="http://schemas.microsoft.com/office/powerpoint/2010/main" val="3402174493"/>
              </p:ext>
            </p:extLst>
          </p:nvPr>
        </p:nvGraphicFramePr>
        <p:xfrm>
          <a:off x="1264031" y="4525603"/>
          <a:ext cx="15888762" cy="5277073"/>
        </p:xfrm>
        <a:graphic>
          <a:graphicData uri="http://schemas.openxmlformats.org/drawingml/2006/table">
            <a:tbl>
              <a:tblPr firstRow="1" firstCol="1" bandRow="1">
                <a:tableStyleId>{5C22544A-7EE6-4342-B048-85BDC9FD1C3A}</a:tableStyleId>
              </a:tblPr>
              <a:tblGrid>
                <a:gridCol w="8040162">
                  <a:extLst>
                    <a:ext uri="{9D8B030D-6E8A-4147-A177-3AD203B41FA5}">
                      <a16:colId xmlns:a16="http://schemas.microsoft.com/office/drawing/2014/main" xmlns="" val="1317957263"/>
                    </a:ext>
                  </a:extLst>
                </a:gridCol>
                <a:gridCol w="7848600">
                  <a:extLst>
                    <a:ext uri="{9D8B030D-6E8A-4147-A177-3AD203B41FA5}">
                      <a16:colId xmlns:a16="http://schemas.microsoft.com/office/drawing/2014/main" xmlns="" val="2326218558"/>
                    </a:ext>
                  </a:extLst>
                </a:gridCol>
              </a:tblGrid>
              <a:tr h="1120281">
                <a:tc>
                  <a:txBody>
                    <a:bodyPr/>
                    <a:lstStyle/>
                    <a:p>
                      <a:pPr marL="0" marR="0" algn="ctr">
                        <a:lnSpc>
                          <a:spcPct val="100000"/>
                        </a:lnSpc>
                        <a:spcBef>
                          <a:spcPts val="0"/>
                        </a:spcBef>
                        <a:spcAft>
                          <a:spcPts val="0"/>
                        </a:spcAft>
                      </a:pPr>
                      <a:r>
                        <a:rPr lang="en-US" sz="3000" b="1">
                          <a:solidFill>
                            <a:srgbClr val="C00000"/>
                          </a:solidFill>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000" b="1">
                          <a:solidFill>
                            <a:srgbClr val="00B050"/>
                          </a:solidFill>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94696060"/>
                  </a:ext>
                </a:extLst>
              </a:tr>
              <a:tr h="1684187">
                <a:tc>
                  <a:txBody>
                    <a:bodyPr/>
                    <a:lstStyle/>
                    <a:p>
                      <a:pPr marL="457200" marR="0" lvl="1" algn="l">
                        <a:lnSpc>
                          <a:spcPct val="100000"/>
                        </a:lnSpc>
                        <a:spcBef>
                          <a:spcPts val="0"/>
                        </a:spcBef>
                        <a:spcAft>
                          <a:spcPts val="0"/>
                        </a:spcAft>
                      </a:pPr>
                      <a:r>
                        <a:rPr lang="en-US" sz="2800" b="0">
                          <a:solidFill>
                            <a:schemeClr val="tx1"/>
                          </a:solidFill>
                          <a:effectLst/>
                          <a:latin typeface="Arial" panose="020B0604020202020204" pitchFamily="34" charset="0"/>
                          <a:ea typeface="Calibri" panose="020F0502020204030204" pitchFamily="34" charset="0"/>
                          <a:cs typeface="Arial" panose="020B0604020202020204" pitchFamily="34" charset="0"/>
                        </a:rPr>
                        <a:t>Nguyễn Phan Hách là một nhà văn Việt Nam.</a:t>
                      </a:r>
                      <a:endParaRPr lang="en-US" sz="28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D5"/>
                    </a:solidFill>
                  </a:tcPr>
                </a:tc>
                <a:tc>
                  <a:txBody>
                    <a:bodyPr/>
                    <a:lstStyle/>
                    <a:p>
                      <a:pPr marL="457200" marR="0" lvl="1" algn="l">
                        <a:lnSpc>
                          <a:spcPct val="150000"/>
                        </a:lnSpc>
                        <a:spcBef>
                          <a:spcPts val="0"/>
                        </a:spcBef>
                        <a:spcAft>
                          <a:spcPts val="0"/>
                        </a:spcAft>
                      </a:pPr>
                      <a:r>
                        <a:rPr lang="en-US" sz="2800" b="0">
                          <a:solidFill>
                            <a:schemeClr val="tx1"/>
                          </a:solidFill>
                          <a:effectLst/>
                          <a:latin typeface="Arial" panose="020B0604020202020204" pitchFamily="34" charset="0"/>
                          <a:ea typeface="Calibri" panose="020F0502020204030204" pitchFamily="34" charset="0"/>
                          <a:cs typeface="Arial" panose="020B0604020202020204" pitchFamily="34" charset="0"/>
                        </a:rPr>
                        <a:t>Nguyễn Phan Hách (1944 – 2019) là một nhà văn Việt Nam.</a:t>
                      </a:r>
                      <a:endParaRPr lang="en-US" sz="28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D5"/>
                    </a:solidFill>
                  </a:tcPr>
                </a:tc>
                <a:extLst>
                  <a:ext uri="{0D108BD9-81ED-4DB2-BD59-A6C34878D82A}">
                    <a16:rowId xmlns:a16="http://schemas.microsoft.com/office/drawing/2014/main" xmlns="" val="957363357"/>
                  </a:ext>
                </a:extLst>
              </a:tr>
              <a:tr h="2472605">
                <a:tc>
                  <a:txBody>
                    <a:bodyPr/>
                    <a:lstStyle/>
                    <a:p>
                      <a:pPr marL="457200" marR="0" lvl="1" algn="l">
                        <a:lnSpc>
                          <a:spcPct val="150000"/>
                        </a:lnSpc>
                        <a:spcBef>
                          <a:spcPts val="0"/>
                        </a:spcBef>
                        <a:spcAft>
                          <a:spcPts val="0"/>
                        </a:spcAft>
                      </a:pPr>
                      <a:r>
                        <a:rPr lang="en-US" sz="2800" b="0">
                          <a:solidFill>
                            <a:schemeClr val="tx1"/>
                          </a:solidFill>
                          <a:effectLst/>
                          <a:latin typeface="Arial" panose="020B0604020202020204" pitchFamily="34" charset="0"/>
                          <a:ea typeface="Calibri" panose="020F0502020204030204" pitchFamily="34" charset="0"/>
                          <a:cs typeface="Arial" panose="020B0604020202020204" pitchFamily="34" charset="0"/>
                        </a:rPr>
                        <a:t>Sông Bạch Đằng là con sông gắn liền với lịch sử chống giặc ngoại xâm của người Việt Nam.</a:t>
                      </a:r>
                      <a:endParaRPr lang="en-US" sz="28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457200" marR="0" lvl="1" algn="l">
                        <a:lnSpc>
                          <a:spcPct val="150000"/>
                        </a:lnSpc>
                        <a:spcBef>
                          <a:spcPts val="0"/>
                        </a:spcBef>
                        <a:spcAft>
                          <a:spcPts val="0"/>
                        </a:spcAft>
                      </a:pPr>
                      <a:r>
                        <a:rPr lang="en-US" sz="2800" b="0">
                          <a:solidFill>
                            <a:schemeClr val="tx1"/>
                          </a:solidFill>
                          <a:effectLst/>
                          <a:latin typeface="Arial" panose="020B0604020202020204" pitchFamily="34" charset="0"/>
                          <a:ea typeface="Calibri" panose="020F0502020204030204" pitchFamily="34" charset="0"/>
                          <a:cs typeface="Arial" panose="020B0604020202020204" pitchFamily="34" charset="0"/>
                        </a:rPr>
                        <a:t>Sông Bạch Đằng (còn gọi là sông Rừng) là con sông gắn liền với lịch sử chống giặc ngoại xâm của người Việt Nam.</a:t>
                      </a:r>
                      <a:endParaRPr lang="en-US" sz="28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776233766"/>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0B3A41F-422B-D6E6-6475-50902485430A}"/>
              </a:ext>
            </a:extLst>
          </p:cNvPr>
          <p:cNvGrpSpPr/>
          <p:nvPr/>
        </p:nvGrpSpPr>
        <p:grpSpPr>
          <a:xfrm>
            <a:off x="5446400" y="0"/>
            <a:ext cx="7583876" cy="1388058"/>
            <a:chOff x="4834930" y="84191"/>
            <a:chExt cx="7359542" cy="1232175"/>
          </a:xfrm>
        </p:grpSpPr>
        <p:sp>
          <p:nvSpPr>
            <p:cNvPr id="3" name="Round Same Side Corner Rectangle 11">
              <a:extLst>
                <a:ext uri="{FF2B5EF4-FFF2-40B4-BE49-F238E27FC236}">
                  <a16:creationId xmlns:a16="http://schemas.microsoft.com/office/drawing/2014/main" xmlns="" id="{78EA7587-6CB4-FAE2-A830-88007F512312}"/>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302626B1-0608-8361-C37A-6ED025A393E3}"/>
                </a:ext>
              </a:extLst>
            </p:cNvPr>
            <p:cNvSpPr txBox="1"/>
            <p:nvPr/>
          </p:nvSpPr>
          <p:spPr>
            <a:xfrm>
              <a:off x="5313042" y="325205"/>
              <a:ext cx="6403317" cy="792316"/>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xmlns="" id="{0BF49739-C983-A91B-954A-75C32481A4A5}"/>
              </a:ext>
            </a:extLst>
          </p:cNvPr>
          <p:cNvGraphicFramePr>
            <a:graphicFrameLocks noGrp="1"/>
          </p:cNvGraphicFramePr>
          <p:nvPr>
            <p:extLst>
              <p:ext uri="{D42A27DB-BD31-4B8C-83A1-F6EECF244321}">
                <p14:modId xmlns:p14="http://schemas.microsoft.com/office/powerpoint/2010/main" val="403870815"/>
              </p:ext>
            </p:extLst>
          </p:nvPr>
        </p:nvGraphicFramePr>
        <p:xfrm>
          <a:off x="1046837" y="1943100"/>
          <a:ext cx="16382999" cy="7848600"/>
        </p:xfrm>
        <a:graphic>
          <a:graphicData uri="http://schemas.openxmlformats.org/drawingml/2006/table">
            <a:tbl>
              <a:tblPr firstRow="1" firstCol="1" bandRow="1">
                <a:tableStyleId>{5C22544A-7EE6-4342-B048-85BDC9FD1C3A}</a:tableStyleId>
              </a:tblPr>
              <a:tblGrid>
                <a:gridCol w="8290260">
                  <a:extLst>
                    <a:ext uri="{9D8B030D-6E8A-4147-A177-3AD203B41FA5}">
                      <a16:colId xmlns:a16="http://schemas.microsoft.com/office/drawing/2014/main" xmlns="" val="1317957263"/>
                    </a:ext>
                  </a:extLst>
                </a:gridCol>
                <a:gridCol w="8092739">
                  <a:extLst>
                    <a:ext uri="{9D8B030D-6E8A-4147-A177-3AD203B41FA5}">
                      <a16:colId xmlns:a16="http://schemas.microsoft.com/office/drawing/2014/main" xmlns="" val="2326218558"/>
                    </a:ext>
                  </a:extLst>
                </a:gridCol>
              </a:tblGrid>
              <a:tr h="1652349">
                <a:tc>
                  <a:txBody>
                    <a:bodyPr/>
                    <a:lstStyle/>
                    <a:p>
                      <a:pPr marL="0" marR="0" algn="ctr">
                        <a:lnSpc>
                          <a:spcPct val="150000"/>
                        </a:lnSpc>
                        <a:spcBef>
                          <a:spcPts val="0"/>
                        </a:spcBef>
                        <a:spcAft>
                          <a:spcPts val="0"/>
                        </a:spcAft>
                      </a:pPr>
                      <a:r>
                        <a:rPr lang="en-US" sz="3400" b="1">
                          <a:solidFill>
                            <a:schemeClr val="tx1"/>
                          </a:solidFill>
                          <a:effectLst/>
                          <a:latin typeface="Arial" panose="020B0604020202020204" pitchFamily="34" charset="0"/>
                          <a:ea typeface="SimSun" panose="02010600030101010101" pitchFamily="2" charset="-122"/>
                          <a:cs typeface="Arial" panose="020B0604020202020204" pitchFamily="34" charset="0"/>
                        </a:rPr>
                        <a:t>Câu cột A</a:t>
                      </a: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50000"/>
                        </a:lnSpc>
                        <a:spcBef>
                          <a:spcPts val="0"/>
                        </a:spcBef>
                        <a:spcAft>
                          <a:spcPts val="0"/>
                        </a:spcAft>
                      </a:pPr>
                      <a:r>
                        <a:rPr lang="en-US" sz="3400" b="1">
                          <a:solidFill>
                            <a:schemeClr val="tx1"/>
                          </a:solidFill>
                          <a:effectLst/>
                          <a:latin typeface="Arial" panose="020B0604020202020204" pitchFamily="34" charset="0"/>
                          <a:ea typeface="SimSun" panose="02010600030101010101" pitchFamily="2" charset="-122"/>
                          <a:cs typeface="Arial" panose="020B0604020202020204" pitchFamily="34" charset="0"/>
                        </a:rPr>
                        <a:t>Câu cột B</a:t>
                      </a: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extLst>
                  <a:ext uri="{0D108BD9-81ED-4DB2-BD59-A6C34878D82A}">
                    <a16:rowId xmlns:a16="http://schemas.microsoft.com/office/drawing/2014/main" xmlns="" val="1494696060"/>
                  </a:ext>
                </a:extLst>
              </a:tr>
              <a:tr h="2843451">
                <a:tc>
                  <a:txBody>
                    <a:bodyPr/>
                    <a:lstStyle/>
                    <a:p>
                      <a:pPr marL="457200" marR="0" lvl="1" algn="l">
                        <a:lnSpc>
                          <a:spcPct val="150000"/>
                        </a:lnSpc>
                        <a:spcBef>
                          <a:spcPts val="0"/>
                        </a:spcBef>
                        <a:spcAft>
                          <a:spcPts val="0"/>
                        </a:spcAft>
                      </a:pPr>
                      <a:r>
                        <a:rPr lang="en-US" sz="3400" b="0">
                          <a:solidFill>
                            <a:srgbClr val="000000"/>
                          </a:solidFill>
                          <a:effectLst/>
                          <a:latin typeface="Arial" panose="020B0604020202020204" pitchFamily="34" charset="0"/>
                          <a:ea typeface="Calibri" panose="020F0502020204030204" pitchFamily="34" charset="0"/>
                          <a:cs typeface="Arial" panose="020B0604020202020204" pitchFamily="34" charset="0"/>
                        </a:rPr>
                        <a:t>Không có thông tin về năm sinh năm mất của nhà văn.</a:t>
                      </a:r>
                      <a:endParaRPr lang="en-US" sz="34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en-US" sz="3400" b="0">
                          <a:solidFill>
                            <a:srgbClr val="000000"/>
                          </a:solidFill>
                          <a:effectLst/>
                          <a:latin typeface="Arial" panose="020B0604020202020204" pitchFamily="34" charset="0"/>
                          <a:ea typeface="Calibri" panose="020F0502020204030204" pitchFamily="34" charset="0"/>
                          <a:cs typeface="Arial" panose="020B0604020202020204" pitchFamily="34" charset="0"/>
                        </a:rPr>
                        <a:t>Có thông tin về năm sinh, năm mất của nhà văn.</a:t>
                      </a:r>
                      <a:endParaRPr lang="en-US" sz="34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957363357"/>
                  </a:ext>
                </a:extLst>
              </a:tr>
              <a:tr h="3352800">
                <a:tc>
                  <a:txBody>
                    <a:bodyPr/>
                    <a:lstStyle/>
                    <a:p>
                      <a:pPr marL="457200" marR="0" lvl="1" algn="l">
                        <a:lnSpc>
                          <a:spcPct val="150000"/>
                        </a:lnSpc>
                        <a:spcBef>
                          <a:spcPts val="0"/>
                        </a:spcBef>
                        <a:spcAft>
                          <a:spcPts val="0"/>
                        </a:spcAft>
                      </a:pPr>
                      <a:r>
                        <a:rPr lang="en-US" sz="3400" b="0">
                          <a:solidFill>
                            <a:srgbClr val="000000"/>
                          </a:solidFill>
                          <a:effectLst/>
                          <a:latin typeface="Arial" panose="020B0604020202020204" pitchFamily="34" charset="0"/>
                          <a:ea typeface="Calibri" panose="020F0502020204030204" pitchFamily="34" charset="0"/>
                          <a:cs typeface="Arial" panose="020B0604020202020204" pitchFamily="34" charset="0"/>
                        </a:rPr>
                        <a:t>Không có thông tin về tên gọi khác của sông Bạch Đằng.</a:t>
                      </a:r>
                      <a:endParaRPr lang="en-US" sz="34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en-US" sz="3400" b="0">
                          <a:solidFill>
                            <a:srgbClr val="000000"/>
                          </a:solidFill>
                          <a:effectLst/>
                          <a:latin typeface="Arial" panose="020B0604020202020204" pitchFamily="34" charset="0"/>
                          <a:ea typeface="Calibri" panose="020F0502020204030204" pitchFamily="34" charset="0"/>
                          <a:cs typeface="Arial" panose="020B0604020202020204" pitchFamily="34" charset="0"/>
                        </a:rPr>
                        <a:t>Có thông tin về tên gọi khác của sông Bạch Đằng. </a:t>
                      </a:r>
                      <a:endParaRPr lang="en-US" sz="34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3776233766"/>
                  </a:ext>
                </a:extLst>
              </a:tr>
            </a:tbl>
          </a:graphicData>
        </a:graphic>
      </p:graphicFrame>
    </p:spTree>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DEE"/>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xmlns="" id="{E230DFEB-3190-7504-0CD7-D986351024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76600" y="2787293"/>
            <a:ext cx="10591800" cy="3018663"/>
          </a:xfrm>
          <a:prstGeom prst="rect">
            <a:avLst/>
          </a:prstGeom>
        </p:spPr>
      </p:pic>
      <p:grpSp>
        <p:nvGrpSpPr>
          <p:cNvPr id="3" name="Group 3"/>
          <p:cNvGrpSpPr/>
          <p:nvPr/>
        </p:nvGrpSpPr>
        <p:grpSpPr>
          <a:xfrm>
            <a:off x="838686" y="4991100"/>
            <a:ext cx="16610626" cy="6418284"/>
            <a:chOff x="0" y="0"/>
            <a:chExt cx="2067007" cy="798684"/>
          </a:xfrm>
        </p:grpSpPr>
        <p:sp>
          <p:nvSpPr>
            <p:cNvPr id="4" name="Freeform 4"/>
            <p:cNvSpPr/>
            <p:nvPr/>
          </p:nvSpPr>
          <p:spPr>
            <a:xfrm>
              <a:off x="0" y="0"/>
              <a:ext cx="2067007" cy="798684"/>
            </a:xfrm>
            <a:custGeom>
              <a:avLst/>
              <a:gdLst/>
              <a:ahLst/>
              <a:cxnLst/>
              <a:rect l="l" t="t" r="r" b="b"/>
              <a:pathLst>
                <a:path w="2067007" h="798684">
                  <a:moveTo>
                    <a:pt x="1942547" y="798684"/>
                  </a:moveTo>
                  <a:lnTo>
                    <a:pt x="124460" y="798684"/>
                  </a:lnTo>
                  <a:cubicBezTo>
                    <a:pt x="55880" y="798684"/>
                    <a:pt x="0" y="742804"/>
                    <a:pt x="0" y="674224"/>
                  </a:cubicBezTo>
                  <a:lnTo>
                    <a:pt x="0" y="124460"/>
                  </a:lnTo>
                  <a:cubicBezTo>
                    <a:pt x="0" y="55880"/>
                    <a:pt x="55880" y="0"/>
                    <a:pt x="124460" y="0"/>
                  </a:cubicBezTo>
                  <a:lnTo>
                    <a:pt x="1942547" y="0"/>
                  </a:lnTo>
                  <a:cubicBezTo>
                    <a:pt x="2011127" y="0"/>
                    <a:pt x="2067007" y="55880"/>
                    <a:pt x="2067007" y="124460"/>
                  </a:cubicBezTo>
                  <a:lnTo>
                    <a:pt x="2067007" y="674224"/>
                  </a:lnTo>
                  <a:cubicBezTo>
                    <a:pt x="2067007" y="742804"/>
                    <a:pt x="2011127" y="798684"/>
                    <a:pt x="1942547" y="79868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 name="Freeform 10"/>
          <p:cNvSpPr/>
          <p:nvPr/>
        </p:nvSpPr>
        <p:spPr>
          <a:xfrm rot="815559">
            <a:off x="7496170" y="-36147"/>
            <a:ext cx="3295659" cy="2317947"/>
          </a:xfrm>
          <a:custGeom>
            <a:avLst/>
            <a:gdLst/>
            <a:ahLst/>
            <a:cxnLst/>
            <a:rect l="l" t="t" r="r" b="b"/>
            <a:pathLst>
              <a:path w="3295659" h="2317947">
                <a:moveTo>
                  <a:pt x="0" y="0"/>
                </a:moveTo>
                <a:lnTo>
                  <a:pt x="3295659" y="0"/>
                </a:lnTo>
                <a:lnTo>
                  <a:pt x="3295659" y="2317947"/>
                </a:lnTo>
                <a:lnTo>
                  <a:pt x="0" y="23179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xmlns="" id="{1EA76037-60FA-37B0-B34D-9304BB9128FE}"/>
              </a:ext>
            </a:extLst>
          </p:cNvPr>
          <p:cNvSpPr txBox="1"/>
          <p:nvPr/>
        </p:nvSpPr>
        <p:spPr>
          <a:xfrm>
            <a:off x="1295399" y="6286500"/>
            <a:ext cx="15697200" cy="2772169"/>
          </a:xfrm>
          <a:prstGeom prst="rect">
            <a:avLst/>
          </a:prstGeom>
        </p:spPr>
        <p:txBody>
          <a:bodyPr wrap="square" lIns="0" tIns="0" rIns="0" bIns="0" rtlCol="0" anchor="t">
            <a:spAutoFit/>
          </a:bodyPr>
          <a:lstStyle/>
          <a:p>
            <a:pPr lvl="0" algn="ctr">
              <a:lnSpc>
                <a:spcPct val="150000"/>
              </a:lnSpc>
            </a:pP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Hoạt động 2: Dấu ngoặc đơn trong mỗi câu ở cột B (bài tập 1) có tác dụng gì?</a:t>
            </a:r>
            <a:endParaRPr kumimoji="0" lang="vi-VN" sz="6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55404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F4E1"/>
        </a:solidFill>
        <a:effectLst/>
      </p:bgPr>
    </p:bg>
    <p:spTree>
      <p:nvGrpSpPr>
        <p:cNvPr id="1" name=""/>
        <p:cNvGrpSpPr/>
        <p:nvPr/>
      </p:nvGrpSpPr>
      <p:grpSpPr>
        <a:xfrm>
          <a:off x="0" y="0"/>
          <a:ext cx="0" cy="0"/>
          <a:chOff x="0" y="0"/>
          <a:chExt cx="0" cy="0"/>
        </a:xfrm>
      </p:grpSpPr>
      <p:sp>
        <p:nvSpPr>
          <p:cNvPr id="28" name="Freeform 28"/>
          <p:cNvSpPr/>
          <p:nvPr/>
        </p:nvSpPr>
        <p:spPr>
          <a:xfrm rot="3705057">
            <a:off x="-148599" y="-415665"/>
            <a:ext cx="1551861" cy="2107791"/>
          </a:xfrm>
          <a:custGeom>
            <a:avLst/>
            <a:gdLst/>
            <a:ahLst/>
            <a:cxnLst/>
            <a:rect l="l" t="t" r="r" b="b"/>
            <a:pathLst>
              <a:path w="1551861" h="2107791">
                <a:moveTo>
                  <a:pt x="0" y="0"/>
                </a:moveTo>
                <a:lnTo>
                  <a:pt x="1551861" y="0"/>
                </a:lnTo>
                <a:lnTo>
                  <a:pt x="1551861" y="2107791"/>
                </a:lnTo>
                <a:lnTo>
                  <a:pt x="0" y="21077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9" name="Freeform 29"/>
          <p:cNvSpPr/>
          <p:nvPr/>
        </p:nvSpPr>
        <p:spPr>
          <a:xfrm rot="3705057">
            <a:off x="17006483" y="-204079"/>
            <a:ext cx="960020" cy="1303932"/>
          </a:xfrm>
          <a:custGeom>
            <a:avLst/>
            <a:gdLst/>
            <a:ahLst/>
            <a:cxnLst/>
            <a:rect l="l" t="t" r="r" b="b"/>
            <a:pathLst>
              <a:path w="960020" h="1303932">
                <a:moveTo>
                  <a:pt x="0" y="0"/>
                </a:moveTo>
                <a:lnTo>
                  <a:pt x="960020" y="0"/>
                </a:lnTo>
                <a:lnTo>
                  <a:pt x="960020" y="1303932"/>
                </a:lnTo>
                <a:lnTo>
                  <a:pt x="0" y="13039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xmlns="" id="{E4A12F9F-DD14-FFC5-8F72-B73D169ABD4A}"/>
              </a:ext>
            </a:extLst>
          </p:cNvPr>
          <p:cNvSpPr/>
          <p:nvPr/>
        </p:nvSpPr>
        <p:spPr>
          <a:xfrm rot="10800000">
            <a:off x="6524267" y="1443924"/>
            <a:ext cx="10934702" cy="8331714"/>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Freeform 12">
            <a:extLst>
              <a:ext uri="{FF2B5EF4-FFF2-40B4-BE49-F238E27FC236}">
                <a16:creationId xmlns:a16="http://schemas.microsoft.com/office/drawing/2014/main" xmlns="" id="{E860CF7B-B9A6-DD9B-DE03-8219172C7736}"/>
              </a:ext>
            </a:extLst>
          </p:cNvPr>
          <p:cNvSpPr/>
          <p:nvPr/>
        </p:nvSpPr>
        <p:spPr>
          <a:xfrm rot="10800000">
            <a:off x="1045028" y="1443924"/>
            <a:ext cx="4945207" cy="833171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D4612591-F684-0243-0752-34D3172AF8E6}"/>
              </a:ext>
            </a:extLst>
          </p:cNvPr>
          <p:cNvGrpSpPr/>
          <p:nvPr/>
        </p:nvGrpSpPr>
        <p:grpSpPr>
          <a:xfrm>
            <a:off x="8486417" y="2043520"/>
            <a:ext cx="7010401" cy="1247608"/>
            <a:chOff x="9810167" y="2034730"/>
            <a:chExt cx="7010401" cy="1247608"/>
          </a:xfrm>
        </p:grpSpPr>
        <p:sp>
          <p:nvSpPr>
            <p:cNvPr id="7" name="Freeform 8">
              <a:extLst>
                <a:ext uri="{FF2B5EF4-FFF2-40B4-BE49-F238E27FC236}">
                  <a16:creationId xmlns:a16="http://schemas.microsoft.com/office/drawing/2014/main" xmlns="" id="{3B8A00E4-D987-FCF7-4E73-9EB97AA2C865}"/>
                </a:ext>
              </a:extLst>
            </p:cNvPr>
            <p:cNvSpPr/>
            <p:nvPr/>
          </p:nvSpPr>
          <p:spPr>
            <a:xfrm>
              <a:off x="9810167" y="2034730"/>
              <a:ext cx="7010401" cy="1247608"/>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2A3A6229-1E91-524C-68F1-A74E92318C04}"/>
                </a:ext>
              </a:extLst>
            </p:cNvPr>
            <p:cNvSpPr txBox="1"/>
            <p:nvPr/>
          </p:nvSpPr>
          <p:spPr>
            <a:xfrm>
              <a:off x="10171263" y="2273814"/>
              <a:ext cx="638591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BÀI TẬP 2</a:t>
              </a:r>
            </a:p>
          </p:txBody>
        </p:sp>
      </p:grpSp>
      <p:sp>
        <p:nvSpPr>
          <p:cNvPr id="9" name="TextBox 8">
            <a:extLst>
              <a:ext uri="{FF2B5EF4-FFF2-40B4-BE49-F238E27FC236}">
                <a16:creationId xmlns:a16="http://schemas.microsoft.com/office/drawing/2014/main" xmlns="" id="{3DAB30E2-A9BF-7854-E3AB-B2D2B1C4CDDA}"/>
              </a:ext>
            </a:extLst>
          </p:cNvPr>
          <p:cNvSpPr txBox="1"/>
          <p:nvPr/>
        </p:nvSpPr>
        <p:spPr>
          <a:xfrm>
            <a:off x="7186840" y="3347989"/>
            <a:ext cx="9498145"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Yêu cầu: </a:t>
            </a:r>
            <a:r>
              <a:rPr lang="vi-VN" sz="4000">
                <a:ea typeface="Calibri" panose="020F0502020204030204" pitchFamily="34" charset="0"/>
                <a:cs typeface="Arial" panose="020B0604020202020204" pitchFamily="34" charset="0"/>
              </a:rPr>
              <a:t>Dấu ngoặc đơn trong mỗi câu ở cột B (bài tập 1) có tác dụng gì?</a:t>
            </a:r>
            <a:endParaRPr lang="en-US" sz="400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Hướng dẫn: </a:t>
            </a:r>
            <a:r>
              <a:rPr lang="en-US" sz="4000">
                <a:latin typeface="Arial" panose="020B0604020202020204" pitchFamily="34" charset="0"/>
                <a:ea typeface="Calibri" panose="020F0502020204030204" pitchFamily="34" charset="0"/>
                <a:cs typeface="Arial" panose="020B0604020202020204" pitchFamily="34" charset="0"/>
              </a:rPr>
              <a:t>Các em làm bài cá nhân, sau đó trao đổi đáp án với các bạn trong nhóm. </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10" name="Picture 11">
            <a:extLst>
              <a:ext uri="{FF2B5EF4-FFF2-40B4-BE49-F238E27FC236}">
                <a16:creationId xmlns:a16="http://schemas.microsoft.com/office/drawing/2014/main" xmlns="" id="{E517AA61-1B35-7BA3-F0A8-416070F731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9126" y="4646424"/>
            <a:ext cx="5765141" cy="5123771"/>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xmlns="" id="{671D42C7-2AD0-7860-3115-BD3B80D2E3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19274" y="9067800"/>
            <a:ext cx="1219200" cy="1219200"/>
          </a:xfrm>
          <a:prstGeom prst="rect">
            <a:avLst/>
          </a:prstGeom>
        </p:spPr>
      </p:pic>
    </p:spTree>
    <p:extLst>
      <p:ext uri="{BB962C8B-B14F-4D97-AF65-F5344CB8AC3E}">
        <p14:creationId xmlns:p14="http://schemas.microsoft.com/office/powerpoint/2010/main" val="4057750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barn(outVertical)">
                                      <p:cBhvr>
                                        <p:cTn id="21" dur="500"/>
                                        <p:tgtEl>
                                          <p:spTgt spid="9">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arn(outVertical)">
                                      <p:cBhvr>
                                        <p:cTn id="2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1050</Words>
  <Application>Microsoft Office PowerPoint</Application>
  <PresentationFormat>Custom</PresentationFormat>
  <Paragraphs>78</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SimSun</vt:lpstr>
      <vt:lpstr>Wingdings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Pink Creative Playful School Graduation Presentation</dc:title>
  <dc:creator>Linh Phan</dc:creator>
  <cp:lastModifiedBy>A</cp:lastModifiedBy>
  <cp:revision>7</cp:revision>
  <dcterms:created xsi:type="dcterms:W3CDTF">2006-08-16T00:00:00Z</dcterms:created>
  <dcterms:modified xsi:type="dcterms:W3CDTF">2025-04-12T14:21:39Z</dcterms:modified>
  <dc:identifier>DAFnGJN20Bc</dc:identifier>
</cp:coreProperties>
</file>