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4" r:id="rId4"/>
    <p:sldId id="260" r:id="rId5"/>
    <p:sldId id="265" r:id="rId6"/>
    <p:sldId id="258" r:id="rId7"/>
    <p:sldId id="266" r:id="rId8"/>
    <p:sldId id="272" r:id="rId9"/>
    <p:sldId id="257" r:id="rId10"/>
    <p:sldId id="270" r:id="rId11"/>
    <p:sldId id="259" r:id="rId12"/>
    <p:sldId id="263" r:id="rId13"/>
    <p:sldId id="262" r:id="rId14"/>
    <p:sldId id="273" r:id="rId15"/>
    <p:sldId id="274" r:id="rId16"/>
    <p:sldId id="275" r:id="rId17"/>
    <p:sldId id="269" r:id="rId18"/>
  </p:sldIdLst>
  <p:sldSz cx="18288000" cy="10287000"/>
  <p:notesSz cx="6858000" cy="9144000"/>
  <p:embeddedFontLst>
    <p:embeddedFont>
      <p:font typeface="Calibri" pitchFamily="34" charset="0"/>
      <p:regular r:id="rId19"/>
      <p:bold r:id="rId20"/>
      <p:italic r:id="rId21"/>
      <p:boldItalic r:id="rId22"/>
    </p:embeddedFont>
    <p:embeddedFont>
      <p:font typeface="SimSun" pitchFamily="2" charset="-122"/>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7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4.svg"/><Relationship Id="rId4" Type="http://schemas.openxmlformats.org/officeDocument/2006/relationships/image" Target="../media/image31.png"/><Relationship Id="rId9" Type="http://schemas.openxmlformats.org/officeDocument/2006/relationships/image" Target="../media/image5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34.sv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svg"/><Relationship Id="rId7" Type="http://schemas.openxmlformats.org/officeDocument/2006/relationships/image" Target="../media/image6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8.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1.svg"/><Relationship Id="rId7" Type="http://schemas.openxmlformats.org/officeDocument/2006/relationships/image" Target="../media/image7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9.svg"/><Relationship Id="rId5" Type="http://schemas.openxmlformats.org/officeDocument/2006/relationships/image" Target="../media/image69.svg"/><Relationship Id="rId10" Type="http://schemas.openxmlformats.org/officeDocument/2006/relationships/image" Target="../media/image11.png"/><Relationship Id="rId4" Type="http://schemas.openxmlformats.org/officeDocument/2006/relationships/image" Target="../media/image40.png"/><Relationship Id="rId9"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14.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12.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8.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2.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sv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EE0"/>
        </a:solidFill>
        <a:effectLst/>
      </p:bgPr>
    </p:bg>
    <p:spTree>
      <p:nvGrpSpPr>
        <p:cNvPr id="1" name=""/>
        <p:cNvGrpSpPr/>
        <p:nvPr/>
      </p:nvGrpSpPr>
      <p:grpSpPr>
        <a:xfrm>
          <a:off x="0" y="0"/>
          <a:ext cx="0" cy="0"/>
          <a:chOff x="0" y="0"/>
          <a:chExt cx="0" cy="0"/>
        </a:xfrm>
      </p:grpSpPr>
      <p:grpSp>
        <p:nvGrpSpPr>
          <p:cNvPr id="2" name="Group 2"/>
          <p:cNvGrpSpPr/>
          <p:nvPr/>
        </p:nvGrpSpPr>
        <p:grpSpPr>
          <a:xfrm>
            <a:off x="-199924" y="9754821"/>
            <a:ext cx="18687848" cy="1901356"/>
            <a:chOff x="0" y="0"/>
            <a:chExt cx="4921902" cy="666005"/>
          </a:xfrm>
        </p:grpSpPr>
        <p:sp>
          <p:nvSpPr>
            <p:cNvPr id="3" name="Freeform 3"/>
            <p:cNvSpPr/>
            <p:nvPr/>
          </p:nvSpPr>
          <p:spPr>
            <a:xfrm>
              <a:off x="0" y="0"/>
              <a:ext cx="4921902" cy="666005"/>
            </a:xfrm>
            <a:custGeom>
              <a:avLst/>
              <a:gdLst/>
              <a:ahLst/>
              <a:cxnLst/>
              <a:rect l="l" t="t" r="r" b="b"/>
              <a:pathLst>
                <a:path w="4921902" h="666005">
                  <a:moveTo>
                    <a:pt x="0" y="0"/>
                  </a:moveTo>
                  <a:lnTo>
                    <a:pt x="4921902" y="0"/>
                  </a:lnTo>
                  <a:lnTo>
                    <a:pt x="4921902" y="666005"/>
                  </a:lnTo>
                  <a:lnTo>
                    <a:pt x="0" y="666005"/>
                  </a:lnTo>
                  <a:close/>
                </a:path>
              </a:pathLst>
            </a:custGeom>
            <a:solidFill>
              <a:srgbClr val="97887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802499">
            <a:off x="-73102" y="-34933"/>
            <a:ext cx="980250" cy="1211431"/>
          </a:xfrm>
          <a:custGeom>
            <a:avLst/>
            <a:gdLst/>
            <a:ahLst/>
            <a:cxnLst/>
            <a:rect l="l" t="t" r="r" b="b"/>
            <a:pathLst>
              <a:path w="980250" h="1211431">
                <a:moveTo>
                  <a:pt x="0" y="0"/>
                </a:moveTo>
                <a:lnTo>
                  <a:pt x="980250" y="0"/>
                </a:lnTo>
                <a:lnTo>
                  <a:pt x="980250" y="1211431"/>
                </a:lnTo>
                <a:lnTo>
                  <a:pt x="0" y="12114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Freeform 9"/>
          <p:cNvSpPr/>
          <p:nvPr/>
        </p:nvSpPr>
        <p:spPr>
          <a:xfrm>
            <a:off x="633323" y="7007466"/>
            <a:ext cx="1789443" cy="3470033"/>
          </a:xfrm>
          <a:custGeom>
            <a:avLst/>
            <a:gdLst/>
            <a:ahLst/>
            <a:cxnLst/>
            <a:rect l="l" t="t" r="r" b="b"/>
            <a:pathLst>
              <a:path w="2252853" h="4114800">
                <a:moveTo>
                  <a:pt x="0" y="0"/>
                </a:moveTo>
                <a:lnTo>
                  <a:pt x="2252853" y="0"/>
                </a:lnTo>
                <a:lnTo>
                  <a:pt x="225285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15022062" y="20147"/>
            <a:ext cx="5162433" cy="2400531"/>
          </a:xfrm>
          <a:custGeom>
            <a:avLst/>
            <a:gdLst/>
            <a:ahLst/>
            <a:cxnLst/>
            <a:rect l="l" t="t" r="r" b="b"/>
            <a:pathLst>
              <a:path w="5162433" h="2400531">
                <a:moveTo>
                  <a:pt x="0" y="0"/>
                </a:moveTo>
                <a:lnTo>
                  <a:pt x="5162433" y="0"/>
                </a:lnTo>
                <a:lnTo>
                  <a:pt x="5162433" y="2400532"/>
                </a:lnTo>
                <a:lnTo>
                  <a:pt x="0" y="24005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18" name="Group 17">
            <a:extLst>
              <a:ext uri="{FF2B5EF4-FFF2-40B4-BE49-F238E27FC236}">
                <a16:creationId xmlns:a16="http://schemas.microsoft.com/office/drawing/2014/main" xmlns="" id="{E373C6F5-CF32-DCC9-A7A4-EFC0D969DBA1}"/>
              </a:ext>
            </a:extLst>
          </p:cNvPr>
          <p:cNvGrpSpPr/>
          <p:nvPr/>
        </p:nvGrpSpPr>
        <p:grpSpPr>
          <a:xfrm>
            <a:off x="15544800" y="8237495"/>
            <a:ext cx="2109877" cy="1533655"/>
            <a:chOff x="14339572" y="7007467"/>
            <a:chExt cx="3051324" cy="2336688"/>
          </a:xfrm>
        </p:grpSpPr>
        <p:sp>
          <p:nvSpPr>
            <p:cNvPr id="12" name="Freeform 12"/>
            <p:cNvSpPr/>
            <p:nvPr/>
          </p:nvSpPr>
          <p:spPr>
            <a:xfrm>
              <a:off x="14339572" y="7007467"/>
              <a:ext cx="1525662" cy="2336688"/>
            </a:xfrm>
            <a:custGeom>
              <a:avLst/>
              <a:gdLst/>
              <a:ahLst/>
              <a:cxnLst/>
              <a:rect l="l" t="t" r="r" b="b"/>
              <a:pathLst>
                <a:path w="1525662" h="2336688">
                  <a:moveTo>
                    <a:pt x="0" y="0"/>
                  </a:moveTo>
                  <a:lnTo>
                    <a:pt x="1525662" y="0"/>
                  </a:lnTo>
                  <a:lnTo>
                    <a:pt x="1525662" y="2336688"/>
                  </a:lnTo>
                  <a:lnTo>
                    <a:pt x="0" y="23366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Freeform 13"/>
            <p:cNvSpPr/>
            <p:nvPr/>
          </p:nvSpPr>
          <p:spPr>
            <a:xfrm flipH="1">
              <a:off x="15865234" y="7007467"/>
              <a:ext cx="1525662" cy="2336688"/>
            </a:xfrm>
            <a:custGeom>
              <a:avLst/>
              <a:gdLst/>
              <a:ahLst/>
              <a:cxnLst/>
              <a:rect l="l" t="t" r="r" b="b"/>
              <a:pathLst>
                <a:path w="1525662" h="2336688">
                  <a:moveTo>
                    <a:pt x="1525662" y="0"/>
                  </a:moveTo>
                  <a:lnTo>
                    <a:pt x="0" y="0"/>
                  </a:lnTo>
                  <a:lnTo>
                    <a:pt x="0" y="2336688"/>
                  </a:lnTo>
                  <a:lnTo>
                    <a:pt x="1525662" y="2336688"/>
                  </a:lnTo>
                  <a:lnTo>
                    <a:pt x="1525662"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grpSp>
      <p:sp>
        <p:nvSpPr>
          <p:cNvPr id="17" name="TextBox 12">
            <a:extLst>
              <a:ext uri="{FF2B5EF4-FFF2-40B4-BE49-F238E27FC236}">
                <a16:creationId xmlns:a16="http://schemas.microsoft.com/office/drawing/2014/main" xmlns="" id="{CC1A0115-AE9A-74D2-3FAE-EB52A61F8993}"/>
              </a:ext>
            </a:extLst>
          </p:cNvPr>
          <p:cNvSpPr txBox="1"/>
          <p:nvPr/>
        </p:nvSpPr>
        <p:spPr>
          <a:xfrm>
            <a:off x="1094536" y="3375159"/>
            <a:ext cx="16098927" cy="3205301"/>
          </a:xfrm>
          <a:prstGeom prst="rect">
            <a:avLst/>
          </a:prstGeom>
        </p:spPr>
        <p:txBody>
          <a:bodyPr wrap="square" lIns="0" tIns="0" rIns="0" bIns="0" rtlCol="0" anchor="t">
            <a:spAutoFit/>
          </a:bodyPr>
          <a:lstStyle/>
          <a:p>
            <a:pPr algn="ctr">
              <a:lnSpc>
                <a:spcPct val="150000"/>
              </a:lnSpc>
            </a:pPr>
            <a:r>
              <a:rPr lang="en-US" sz="7400" b="1">
                <a:latin typeface="Arial" panose="020B0604020202020204" pitchFamily="34" charset="0"/>
                <a:cs typeface="Arial" panose="020B0604020202020204" pitchFamily="34" charset="0"/>
              </a:rPr>
              <a:t>NHIỆT LIỆT CHÀO </a:t>
            </a:r>
            <a:r>
              <a:rPr lang="en-US" sz="7400" b="1" dirty="0">
                <a:latin typeface="Arial" panose="020B0604020202020204" pitchFamily="34" charset="0"/>
                <a:cs typeface="Arial" panose="020B0604020202020204" pitchFamily="34" charset="0"/>
              </a:rPr>
              <a:t>MỪNG CÁC EM ĐẾN </a:t>
            </a:r>
            <a:r>
              <a:rPr lang="en-US" sz="7400" b="1">
                <a:latin typeface="Arial" panose="020B0604020202020204" pitchFamily="34" charset="0"/>
                <a:cs typeface="Arial" panose="020B0604020202020204" pitchFamily="34" charset="0"/>
              </a:rPr>
              <a:t>VỚI BÀI HỌC HÔM </a:t>
            </a:r>
            <a:r>
              <a:rPr lang="en-US" sz="7400" b="1" dirty="0">
                <a:latin typeface="Arial" panose="020B0604020202020204" pitchFamily="34" charset="0"/>
                <a:cs typeface="Arial" panose="020B0604020202020204" pitchFamily="34" charset="0"/>
              </a:rPr>
              <a:t>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grpSp>
        <p:nvGrpSpPr>
          <p:cNvPr id="2" name="Group 2"/>
          <p:cNvGrpSpPr/>
          <p:nvPr/>
        </p:nvGrpSpPr>
        <p:grpSpPr>
          <a:xfrm>
            <a:off x="-224157" y="9139557"/>
            <a:ext cx="18736314" cy="2468153"/>
            <a:chOff x="0" y="0"/>
            <a:chExt cx="4934667" cy="650049"/>
          </a:xfrm>
        </p:grpSpPr>
        <p:sp>
          <p:nvSpPr>
            <p:cNvPr id="3" name="Freeform 3"/>
            <p:cNvSpPr/>
            <p:nvPr/>
          </p:nvSpPr>
          <p:spPr>
            <a:xfrm>
              <a:off x="0" y="0"/>
              <a:ext cx="4934667" cy="650049"/>
            </a:xfrm>
            <a:custGeom>
              <a:avLst/>
              <a:gdLst/>
              <a:ahLst/>
              <a:cxnLst/>
              <a:rect l="l" t="t" r="r" b="b"/>
              <a:pathLst>
                <a:path w="4934667" h="650049">
                  <a:moveTo>
                    <a:pt x="0" y="0"/>
                  </a:moveTo>
                  <a:lnTo>
                    <a:pt x="4934667" y="0"/>
                  </a:lnTo>
                  <a:lnTo>
                    <a:pt x="4934667" y="650049"/>
                  </a:lnTo>
                  <a:lnTo>
                    <a:pt x="0" y="650049"/>
                  </a:lnTo>
                  <a:close/>
                </a:path>
              </a:pathLst>
            </a:custGeom>
            <a:solidFill>
              <a:srgbClr val="C1A3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409700" y="800100"/>
            <a:ext cx="15468600" cy="7391400"/>
            <a:chOff x="1" y="-1"/>
            <a:chExt cx="18628314" cy="8798554"/>
          </a:xfrm>
        </p:grpSpPr>
        <p:sp>
          <p:nvSpPr>
            <p:cNvPr id="6" name="Freeform 6"/>
            <p:cNvSpPr/>
            <p:nvPr/>
          </p:nvSpPr>
          <p:spPr>
            <a:xfrm rot="5400000">
              <a:off x="2381882" y="-2381882"/>
              <a:ext cx="8798553" cy="13562316"/>
            </a:xfrm>
            <a:custGeom>
              <a:avLst/>
              <a:gdLst/>
              <a:ahLst/>
              <a:cxnLst/>
              <a:rect l="l" t="t" r="r" b="b"/>
              <a:pathLst>
                <a:path w="8798553" h="13562316">
                  <a:moveTo>
                    <a:pt x="0" y="0"/>
                  </a:moveTo>
                  <a:lnTo>
                    <a:pt x="8798553" y="0"/>
                  </a:lnTo>
                  <a:lnTo>
                    <a:pt x="8798553" y="13562317"/>
                  </a:lnTo>
                  <a:lnTo>
                    <a:pt x="0" y="13562317"/>
                  </a:lnTo>
                  <a:lnTo>
                    <a:pt x="0" y="0"/>
                  </a:lnTo>
                  <a:close/>
                </a:path>
              </a:pathLst>
            </a:custGeom>
            <a:blipFill>
              <a:blip r:embed="rId2">
                <a:duotone>
                  <a:schemeClr val="bg2">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5400000">
              <a:off x="7447880" y="-2381882"/>
              <a:ext cx="8798553" cy="13562316"/>
            </a:xfrm>
            <a:custGeom>
              <a:avLst/>
              <a:gdLst/>
              <a:ahLst/>
              <a:cxnLst/>
              <a:rect l="l" t="t" r="r" b="b"/>
              <a:pathLst>
                <a:path w="8798553" h="13562316">
                  <a:moveTo>
                    <a:pt x="0" y="0"/>
                  </a:moveTo>
                  <a:lnTo>
                    <a:pt x="8798553" y="0"/>
                  </a:lnTo>
                  <a:lnTo>
                    <a:pt x="8798553" y="13562317"/>
                  </a:lnTo>
                  <a:lnTo>
                    <a:pt x="0" y="13562317"/>
                  </a:lnTo>
                  <a:lnTo>
                    <a:pt x="0" y="0"/>
                  </a:lnTo>
                  <a:close/>
                </a:path>
              </a:pathLst>
            </a:custGeom>
            <a:blipFill>
              <a:blip r:embed="rId2">
                <a:duotone>
                  <a:schemeClr val="bg2">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flipH="1">
            <a:off x="15217396" y="5981700"/>
            <a:ext cx="1910368" cy="3773986"/>
          </a:xfrm>
          <a:custGeom>
            <a:avLst/>
            <a:gdLst/>
            <a:ahLst/>
            <a:cxnLst/>
            <a:rect l="l" t="t" r="r" b="b"/>
            <a:pathLst>
              <a:path w="2252853" h="4114800">
                <a:moveTo>
                  <a:pt x="2252853" y="0"/>
                </a:moveTo>
                <a:lnTo>
                  <a:pt x="0" y="0"/>
                </a:lnTo>
                <a:lnTo>
                  <a:pt x="0" y="4114800"/>
                </a:lnTo>
                <a:lnTo>
                  <a:pt x="2252853" y="4114800"/>
                </a:lnTo>
                <a:lnTo>
                  <a:pt x="225285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28700" y="7016635"/>
            <a:ext cx="1525662" cy="2336688"/>
          </a:xfrm>
          <a:custGeom>
            <a:avLst/>
            <a:gdLst/>
            <a:ahLst/>
            <a:cxnLst/>
            <a:rect l="l" t="t" r="r" b="b"/>
            <a:pathLst>
              <a:path w="1525662" h="2336688">
                <a:moveTo>
                  <a:pt x="0" y="0"/>
                </a:moveTo>
                <a:lnTo>
                  <a:pt x="1525662" y="0"/>
                </a:lnTo>
                <a:lnTo>
                  <a:pt x="1525662" y="2336687"/>
                </a:lnTo>
                <a:lnTo>
                  <a:pt x="0" y="23366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2766522" y="7016635"/>
            <a:ext cx="1525662" cy="2336688"/>
          </a:xfrm>
          <a:custGeom>
            <a:avLst/>
            <a:gdLst/>
            <a:ahLst/>
            <a:cxnLst/>
            <a:rect l="l" t="t" r="r" b="b"/>
            <a:pathLst>
              <a:path w="1525662" h="2336688">
                <a:moveTo>
                  <a:pt x="1525662" y="0"/>
                </a:moveTo>
                <a:lnTo>
                  <a:pt x="0" y="0"/>
                </a:lnTo>
                <a:lnTo>
                  <a:pt x="0" y="2336687"/>
                </a:lnTo>
                <a:lnTo>
                  <a:pt x="1525662" y="2336687"/>
                </a:lnTo>
                <a:lnTo>
                  <a:pt x="1525662"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20">
            <a:extLst>
              <a:ext uri="{FF2B5EF4-FFF2-40B4-BE49-F238E27FC236}">
                <a16:creationId xmlns:a16="http://schemas.microsoft.com/office/drawing/2014/main" xmlns="" id="{033F32D8-70A9-A739-8245-85F2D9C6AB7F}"/>
              </a:ext>
            </a:extLst>
          </p:cNvPr>
          <p:cNvSpPr txBox="1"/>
          <p:nvPr/>
        </p:nvSpPr>
        <p:spPr>
          <a:xfrm>
            <a:off x="3070602" y="2963948"/>
            <a:ext cx="12146795" cy="294542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kumimoji="0" lang="en-US" sz="68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8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LẬP</a:t>
            </a:r>
            <a:r>
              <a:rPr kumimoji="0" lang="en-US" sz="6800" b="1" i="0" u="none" strike="noStrike" kern="1200" cap="none" spc="0" normalizeH="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 DÀN Ý</a:t>
            </a:r>
            <a:endPar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867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grpSp>
        <p:nvGrpSpPr>
          <p:cNvPr id="2" name="Group 2"/>
          <p:cNvGrpSpPr/>
          <p:nvPr/>
        </p:nvGrpSpPr>
        <p:grpSpPr>
          <a:xfrm>
            <a:off x="-224157" y="9139557"/>
            <a:ext cx="18736314" cy="2468153"/>
            <a:chOff x="0" y="0"/>
            <a:chExt cx="4934667" cy="650049"/>
          </a:xfrm>
        </p:grpSpPr>
        <p:sp>
          <p:nvSpPr>
            <p:cNvPr id="3" name="Freeform 3"/>
            <p:cNvSpPr/>
            <p:nvPr/>
          </p:nvSpPr>
          <p:spPr>
            <a:xfrm>
              <a:off x="0" y="0"/>
              <a:ext cx="4934667" cy="650049"/>
            </a:xfrm>
            <a:custGeom>
              <a:avLst/>
              <a:gdLst/>
              <a:ahLst/>
              <a:cxnLst/>
              <a:rect l="l" t="t" r="r" b="b"/>
              <a:pathLst>
                <a:path w="4934667" h="650049">
                  <a:moveTo>
                    <a:pt x="0" y="0"/>
                  </a:moveTo>
                  <a:lnTo>
                    <a:pt x="4934667" y="0"/>
                  </a:lnTo>
                  <a:lnTo>
                    <a:pt x="4934667" y="650049"/>
                  </a:lnTo>
                  <a:lnTo>
                    <a:pt x="0" y="650049"/>
                  </a:lnTo>
                  <a:close/>
                </a:path>
              </a:pathLst>
            </a:custGeom>
            <a:solidFill>
              <a:srgbClr val="C1A395"/>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5400000">
            <a:off x="5844542" y="-842527"/>
            <a:ext cx="6598915" cy="11063793"/>
          </a:xfrm>
          <a:custGeom>
            <a:avLst/>
            <a:gdLst/>
            <a:ahLst/>
            <a:cxnLst/>
            <a:rect l="l" t="t" r="r" b="b"/>
            <a:pathLst>
              <a:path w="6598915" h="10171737">
                <a:moveTo>
                  <a:pt x="0" y="0"/>
                </a:moveTo>
                <a:lnTo>
                  <a:pt x="6598914" y="0"/>
                </a:lnTo>
                <a:lnTo>
                  <a:pt x="6598914" y="10171737"/>
                </a:lnTo>
                <a:lnTo>
                  <a:pt x="0" y="10171737"/>
                </a:lnTo>
                <a:lnTo>
                  <a:pt x="0" y="0"/>
                </a:lnTo>
                <a:close/>
              </a:path>
            </a:pathLst>
          </a:custGeom>
          <a:blipFill>
            <a:blip r:embed="rId2">
              <a:duotone>
                <a:schemeClr val="bg2">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787683">
            <a:off x="1172737" y="204822"/>
            <a:ext cx="2082637" cy="2425195"/>
          </a:xfrm>
          <a:custGeom>
            <a:avLst/>
            <a:gdLst/>
            <a:ahLst/>
            <a:cxnLst/>
            <a:rect l="l" t="t" r="r" b="b"/>
            <a:pathLst>
              <a:path w="2082637" h="2425195">
                <a:moveTo>
                  <a:pt x="0" y="0"/>
                </a:moveTo>
                <a:lnTo>
                  <a:pt x="2082637" y="0"/>
                </a:lnTo>
                <a:lnTo>
                  <a:pt x="2082637" y="2425195"/>
                </a:lnTo>
                <a:lnTo>
                  <a:pt x="0" y="24251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a:off x="15388480" y="1389912"/>
            <a:ext cx="1035653" cy="1136519"/>
          </a:xfrm>
          <a:custGeom>
            <a:avLst/>
            <a:gdLst/>
            <a:ahLst/>
            <a:cxnLst/>
            <a:rect l="l" t="t" r="r" b="b"/>
            <a:pathLst>
              <a:path w="1035653" h="1136519">
                <a:moveTo>
                  <a:pt x="0" y="0"/>
                </a:moveTo>
                <a:lnTo>
                  <a:pt x="1035653" y="0"/>
                </a:lnTo>
                <a:lnTo>
                  <a:pt x="1035653" y="1136519"/>
                </a:lnTo>
                <a:lnTo>
                  <a:pt x="0" y="11365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Freeform 12"/>
          <p:cNvSpPr/>
          <p:nvPr/>
        </p:nvSpPr>
        <p:spPr>
          <a:xfrm rot="9844243" flipH="1">
            <a:off x="2333982" y="6222775"/>
            <a:ext cx="912737" cy="1001632"/>
          </a:xfrm>
          <a:custGeom>
            <a:avLst/>
            <a:gdLst/>
            <a:ahLst/>
            <a:cxnLst/>
            <a:rect l="l" t="t" r="r" b="b"/>
            <a:pathLst>
              <a:path w="912737" h="1001632">
                <a:moveTo>
                  <a:pt x="912737" y="0"/>
                </a:moveTo>
                <a:lnTo>
                  <a:pt x="0" y="0"/>
                </a:lnTo>
                <a:lnTo>
                  <a:pt x="0" y="1001632"/>
                </a:lnTo>
                <a:lnTo>
                  <a:pt x="912737" y="1001632"/>
                </a:lnTo>
                <a:lnTo>
                  <a:pt x="91273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13" name="Picture 3">
            <a:extLst>
              <a:ext uri="{FF2B5EF4-FFF2-40B4-BE49-F238E27FC236}">
                <a16:creationId xmlns:a16="http://schemas.microsoft.com/office/drawing/2014/main" xmlns="" id="{5411F703-E3CE-FD21-033A-694B956040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45899" y="4335561"/>
            <a:ext cx="4133558" cy="5459846"/>
          </a:xfrm>
          <a:prstGeom prst="rect">
            <a:avLst/>
          </a:prstGeom>
        </p:spPr>
      </p:pic>
      <p:sp>
        <p:nvSpPr>
          <p:cNvPr id="14" name="TextBox 13">
            <a:extLst>
              <a:ext uri="{FF2B5EF4-FFF2-40B4-BE49-F238E27FC236}">
                <a16:creationId xmlns:a16="http://schemas.microsoft.com/office/drawing/2014/main" xmlns="" id="{7D30A7EB-77F1-FD84-AE66-2D2038D305C2}"/>
              </a:ext>
            </a:extLst>
          </p:cNvPr>
          <p:cNvSpPr txBox="1"/>
          <p:nvPr/>
        </p:nvSpPr>
        <p:spPr>
          <a:xfrm>
            <a:off x="5010149" y="2279350"/>
            <a:ext cx="8219361" cy="4820037"/>
          </a:xfrm>
          <a:prstGeom prst="rect">
            <a:avLst/>
          </a:prstGeom>
          <a:noFill/>
        </p:spPr>
        <p:txBody>
          <a:bodyPr wrap="square">
            <a:spAutoFit/>
          </a:bodyPr>
          <a:lstStyle/>
          <a:p>
            <a:pPr algn="ctr">
              <a:lnSpc>
                <a:spcPct val="150000"/>
              </a:lnSpc>
            </a:pPr>
            <a:r>
              <a:rPr lang="en-US" sz="4200" b="1">
                <a:solidFill>
                  <a:schemeClr val="tx2">
                    <a:lumMod val="50000"/>
                  </a:schemeClr>
                </a:solidFill>
                <a:latin typeface="Arial" panose="020B0604020202020204" pitchFamily="34" charset="0"/>
                <a:cs typeface="Arial" panose="020B0604020202020204" pitchFamily="34" charset="0"/>
              </a:rPr>
              <a:t>LÀM VIỆC CÁ NHÂN: </a:t>
            </a:r>
          </a:p>
          <a:p>
            <a:pPr algn="just">
              <a:lnSpc>
                <a:spcPct val="150000"/>
              </a:lnSpc>
            </a:pPr>
            <a:r>
              <a:rPr lang="en-US" sz="4000">
                <a:latin typeface="Arial" panose="020B0604020202020204" pitchFamily="34" charset="0"/>
                <a:cs typeface="Arial" panose="020B0604020202020204" pitchFamily="34" charset="0"/>
              </a:rPr>
              <a:t>Các em </a:t>
            </a:r>
            <a:r>
              <a:rPr lang="vi-VN" sz="4000">
                <a:latin typeface="Arial" panose="020B0604020202020204" pitchFamily="34" charset="0"/>
                <a:cs typeface="Arial" panose="020B0604020202020204" pitchFamily="34" charset="0"/>
              </a:rPr>
              <a:t>đọc thầm dàn ý được gợi ý </a:t>
            </a:r>
            <a:r>
              <a:rPr lang="en-US" sz="4000" i="1">
                <a:latin typeface="Arial" panose="020B0604020202020204" pitchFamily="34" charset="0"/>
                <a:cs typeface="Arial" panose="020B0604020202020204" pitchFamily="34" charset="0"/>
              </a:rPr>
              <a:t>(SGK – tr.104) </a:t>
            </a:r>
            <a:r>
              <a:rPr lang="en-US" sz="4000">
                <a:latin typeface="Arial" panose="020B0604020202020204" pitchFamily="34" charset="0"/>
                <a:cs typeface="Arial" panose="020B0604020202020204" pitchFamily="34" charset="0"/>
              </a:rPr>
              <a:t>kết hợp dựa vào nội dung đã chuẩn bị, hãy lập dàn ý cho bài văn của mình.</a:t>
            </a:r>
            <a:endParaRPr lang="en-US" sz="4000" b="1" i="1"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9BAA86F7-0124-405D-2FD6-98B2D4443314}"/>
              </a:ext>
            </a:extLst>
          </p:cNvPr>
          <p:cNvGrpSpPr/>
          <p:nvPr/>
        </p:nvGrpSpPr>
        <p:grpSpPr>
          <a:xfrm>
            <a:off x="6362680" y="15877"/>
            <a:ext cx="5562639" cy="1157115"/>
            <a:chOff x="6389655" y="105048"/>
            <a:chExt cx="5398093" cy="1027168"/>
          </a:xfrm>
        </p:grpSpPr>
        <p:sp>
          <p:nvSpPr>
            <p:cNvPr id="33" name="Round Same Side Corner Rectangle 11">
              <a:extLst>
                <a:ext uri="{FF2B5EF4-FFF2-40B4-BE49-F238E27FC236}">
                  <a16:creationId xmlns:a16="http://schemas.microsoft.com/office/drawing/2014/main" xmlns="" id="{2E18C583-D427-9D12-6689-BA0C892902AC}"/>
                </a:ext>
              </a:extLst>
            </p:cNvPr>
            <p:cNvSpPr/>
            <p:nvPr/>
          </p:nvSpPr>
          <p:spPr>
            <a:xfrm flipV="1">
              <a:off x="6389655" y="105048"/>
              <a:ext cx="5398093" cy="1027168"/>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6775DF11-9F25-3FCD-5899-A1D3C4733A7F}"/>
                </a:ext>
              </a:extLst>
            </p:cNvPr>
            <p:cNvSpPr txBox="1"/>
            <p:nvPr/>
          </p:nvSpPr>
          <p:spPr>
            <a:xfrm>
              <a:off x="7155115" y="249794"/>
              <a:ext cx="3867172" cy="73767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Dàn ý gợi ý</a:t>
              </a:r>
            </a:p>
          </p:txBody>
        </p:sp>
      </p:grpSp>
      <p:graphicFrame>
        <p:nvGraphicFramePr>
          <p:cNvPr id="35" name="Table 34">
            <a:extLst>
              <a:ext uri="{FF2B5EF4-FFF2-40B4-BE49-F238E27FC236}">
                <a16:creationId xmlns:a16="http://schemas.microsoft.com/office/drawing/2014/main" xmlns="" id="{C4B36ABE-1C0E-94A5-8C8D-5DF10796A1A8}"/>
              </a:ext>
            </a:extLst>
          </p:cNvPr>
          <p:cNvGraphicFramePr>
            <a:graphicFrameLocks noGrp="1"/>
          </p:cNvGraphicFramePr>
          <p:nvPr>
            <p:extLst>
              <p:ext uri="{D42A27DB-BD31-4B8C-83A1-F6EECF244321}">
                <p14:modId xmlns:p14="http://schemas.microsoft.com/office/powerpoint/2010/main" val="146927543"/>
              </p:ext>
            </p:extLst>
          </p:nvPr>
        </p:nvGraphicFramePr>
        <p:xfrm>
          <a:off x="1028699" y="1638300"/>
          <a:ext cx="16230600" cy="8134955"/>
        </p:xfrm>
        <a:graphic>
          <a:graphicData uri="http://schemas.openxmlformats.org/drawingml/2006/table">
            <a:tbl>
              <a:tblPr firstRow="1" firstCol="1" bandRow="1">
                <a:tableStyleId>{22838BEF-8BB2-4498-84A7-C5851F593DF1}</a:tableStyleId>
              </a:tblPr>
              <a:tblGrid>
                <a:gridCol w="3787072">
                  <a:extLst>
                    <a:ext uri="{9D8B030D-6E8A-4147-A177-3AD203B41FA5}">
                      <a16:colId xmlns:a16="http://schemas.microsoft.com/office/drawing/2014/main" xmlns="" val="3481963725"/>
                    </a:ext>
                  </a:extLst>
                </a:gridCol>
                <a:gridCol w="12443528">
                  <a:extLst>
                    <a:ext uri="{9D8B030D-6E8A-4147-A177-3AD203B41FA5}">
                      <a16:colId xmlns:a16="http://schemas.microsoft.com/office/drawing/2014/main" xmlns="" val="3965762359"/>
                    </a:ext>
                  </a:extLst>
                </a:gridCol>
              </a:tblGrid>
              <a:tr h="1407420">
                <a:tc>
                  <a:txBody>
                    <a:bodyPr/>
                    <a:lstStyle/>
                    <a:p>
                      <a:pPr marL="0" marR="0" lvl="0" algn="ctr">
                        <a:lnSpc>
                          <a:spcPct val="100000"/>
                        </a:lnSpc>
                        <a:spcBef>
                          <a:spcPts val="100"/>
                        </a:spcBef>
                        <a:spcAft>
                          <a:spcPts val="100"/>
                        </a:spcAft>
                      </a:pPr>
                      <a:r>
                        <a:rPr lang="en-US" sz="2800" b="1">
                          <a:effectLst/>
                          <a:latin typeface="Arial" panose="020B0604020202020204" pitchFamily="34" charset="0"/>
                          <a:cs typeface="Arial" panose="020B0604020202020204" pitchFamily="34" charset="0"/>
                        </a:rPr>
                        <a:t>Mở bài</a:t>
                      </a:r>
                      <a:endParaRPr lang="en-US" sz="28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457200" marR="0" lvl="1" algn="l">
                        <a:lnSpc>
                          <a:spcPct val="100000"/>
                        </a:lnSpc>
                        <a:spcBef>
                          <a:spcPts val="100"/>
                        </a:spcBef>
                        <a:spcAft>
                          <a:spcPts val="100"/>
                        </a:spcAft>
                      </a:pPr>
                      <a:r>
                        <a:rPr lang="en-US" sz="2800" b="0">
                          <a:effectLst/>
                          <a:latin typeface="Arial" panose="020B0604020202020204" pitchFamily="34" charset="0"/>
                          <a:cs typeface="Arial" panose="020B0604020202020204" pitchFamily="34" charset="0"/>
                        </a:rPr>
                        <a:t>Giới thiệu cây định tả theo cách mở bài trực tiếp hoặc gián tiếp.</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4281005408"/>
                  </a:ext>
                </a:extLst>
              </a:tr>
              <a:tr h="5320115">
                <a:tc>
                  <a:txBody>
                    <a:bodyPr/>
                    <a:lstStyle/>
                    <a:p>
                      <a:pPr marL="0" marR="0" lvl="0" algn="ctr">
                        <a:lnSpc>
                          <a:spcPct val="100000"/>
                        </a:lnSpc>
                        <a:spcBef>
                          <a:spcPts val="100"/>
                        </a:spcBef>
                        <a:spcAft>
                          <a:spcPts val="100"/>
                        </a:spcAft>
                      </a:pPr>
                      <a:r>
                        <a:rPr lang="en-US" sz="2800" b="1">
                          <a:effectLst/>
                          <a:latin typeface="Arial" panose="020B0604020202020204" pitchFamily="34" charset="0"/>
                          <a:cs typeface="Arial" panose="020B0604020202020204" pitchFamily="34" charset="0"/>
                        </a:rPr>
                        <a:t>Thân bài</a:t>
                      </a:r>
                      <a:endParaRPr lang="en-US" sz="28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914400" marR="0" lvl="1" indent="-457200" algn="l">
                        <a:lnSpc>
                          <a:spcPct val="150000"/>
                        </a:lnSpc>
                        <a:spcBef>
                          <a:spcPts val="100"/>
                        </a:spcBef>
                        <a:spcAft>
                          <a:spcPts val="100"/>
                        </a:spcAft>
                        <a:buFont typeface="Arial" panose="020B0604020202020204" pitchFamily="34" charset="0"/>
                        <a:buChar char="−"/>
                      </a:pPr>
                      <a:r>
                        <a:rPr lang="en-US" sz="2800" b="0">
                          <a:effectLst/>
                          <a:latin typeface="Arial" panose="020B0604020202020204" pitchFamily="34" charset="0"/>
                          <a:cs typeface="Arial" panose="020B0604020202020204" pitchFamily="34" charset="0"/>
                        </a:rPr>
                        <a:t>Tả đặc điểm của cây theo trình tự đã lựa chọn. Tập trung vào những đặc điểm đáng chú ý của cây (ví dụ: đặc điểm nổi bật của thân, cành, lá, hoa,...).</a:t>
                      </a:r>
                    </a:p>
                    <a:p>
                      <a:pPr marL="914400" marR="0" lvl="1" indent="-457200" algn="l">
                        <a:lnSpc>
                          <a:spcPct val="150000"/>
                        </a:lnSpc>
                        <a:spcBef>
                          <a:spcPts val="100"/>
                        </a:spcBef>
                        <a:spcAft>
                          <a:spcPts val="100"/>
                        </a:spcAft>
                        <a:buFont typeface="Arial" panose="020B0604020202020204" pitchFamily="34" charset="0"/>
                        <a:buChar char="−"/>
                      </a:pPr>
                      <a:r>
                        <a:rPr lang="en-US" sz="2800" b="0">
                          <a:effectLst/>
                          <a:latin typeface="Arial" panose="020B0604020202020204" pitchFamily="34" charset="0"/>
                          <a:cs typeface="Arial" panose="020B0604020202020204" pitchFamily="34" charset="0"/>
                        </a:rPr>
                        <a:t>Tả sự vật, hoạt động có liên quan đến cây (ví dụ: quang cảnh thiên nhiên, hoạt động của con người, các cây xung quanh,...).</a:t>
                      </a:r>
                    </a:p>
                    <a:p>
                      <a:pPr marL="457200" marR="0" lvl="1" algn="l">
                        <a:lnSpc>
                          <a:spcPct val="150000"/>
                        </a:lnSpc>
                        <a:spcBef>
                          <a:spcPts val="100"/>
                        </a:spcBef>
                        <a:spcAft>
                          <a:spcPts val="100"/>
                        </a:spcAft>
                      </a:pPr>
                      <a:r>
                        <a:rPr lang="en-US" sz="2800" b="0">
                          <a:effectLst/>
                          <a:latin typeface="Arial" panose="020B0604020202020204" pitchFamily="34" charset="0"/>
                          <a:cs typeface="Arial" panose="020B0604020202020204" pitchFamily="34" charset="0"/>
                        </a:rPr>
                        <a:t>(Cần lựa chọn từ ngữ miêu tả để làm nổi bật đặc điểm của cây, kết hợp thể hiện tình cảm đối với cây.)</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2005080068"/>
                  </a:ext>
                </a:extLst>
              </a:tr>
              <a:tr h="1407420">
                <a:tc>
                  <a:txBody>
                    <a:bodyPr/>
                    <a:lstStyle/>
                    <a:p>
                      <a:pPr marL="0" marR="0" lvl="0" algn="ctr">
                        <a:lnSpc>
                          <a:spcPct val="100000"/>
                        </a:lnSpc>
                        <a:spcBef>
                          <a:spcPts val="100"/>
                        </a:spcBef>
                        <a:spcAft>
                          <a:spcPts val="100"/>
                        </a:spcAft>
                      </a:pPr>
                      <a:r>
                        <a:rPr lang="en-US" sz="2800" b="1">
                          <a:effectLst/>
                          <a:latin typeface="Arial" panose="020B0604020202020204" pitchFamily="34" charset="0"/>
                          <a:cs typeface="Arial" panose="020B0604020202020204" pitchFamily="34" charset="0"/>
                        </a:rPr>
                        <a:t>Kết bài</a:t>
                      </a:r>
                      <a:endParaRPr lang="en-US" sz="28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457200" marR="0" lvl="1" algn="l">
                        <a:lnSpc>
                          <a:spcPct val="100000"/>
                        </a:lnSpc>
                        <a:spcBef>
                          <a:spcPts val="100"/>
                        </a:spcBef>
                        <a:spcAft>
                          <a:spcPts val="100"/>
                        </a:spcAft>
                      </a:pPr>
                      <a:r>
                        <a:rPr lang="en-US" sz="2800" b="0">
                          <a:effectLst/>
                          <a:latin typeface="Arial" panose="020B0604020202020204" pitchFamily="34" charset="0"/>
                          <a:cs typeface="Arial" panose="020B0604020202020204" pitchFamily="34" charset="0"/>
                        </a:rPr>
                        <a:t>Nêu cảm nghĩ của em theo cách kết bài mở rộng hoặc không mở rộng.</a:t>
                      </a:r>
                      <a:endParaRPr lang="en-US" sz="28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xmlns="" val="3375815763"/>
                  </a:ext>
                </a:extLst>
              </a:tr>
            </a:tbl>
          </a:graphicData>
        </a:graphic>
      </p:graphicFrame>
    </p:spTree>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32" name="Freeform 9">
            <a:extLst>
              <a:ext uri="{FF2B5EF4-FFF2-40B4-BE49-F238E27FC236}">
                <a16:creationId xmlns:a16="http://schemas.microsoft.com/office/drawing/2014/main" xmlns="" id="{7F223A65-3FAB-B5C7-FC57-D9E30C56732D}"/>
              </a:ext>
            </a:extLst>
          </p:cNvPr>
          <p:cNvSpPr/>
          <p:nvPr/>
        </p:nvSpPr>
        <p:spPr>
          <a:xfrm>
            <a:off x="17387253" y="0"/>
            <a:ext cx="740474" cy="1134430"/>
          </a:xfrm>
          <a:custGeom>
            <a:avLst/>
            <a:gdLst/>
            <a:ahLst/>
            <a:cxnLst/>
            <a:rect l="l" t="t" r="r" b="b"/>
            <a:pathLst>
              <a:path w="740474" h="1134430">
                <a:moveTo>
                  <a:pt x="0" y="0"/>
                </a:moveTo>
                <a:lnTo>
                  <a:pt x="740474" y="0"/>
                </a:lnTo>
                <a:lnTo>
                  <a:pt x="740474" y="1134430"/>
                </a:lnTo>
                <a:lnTo>
                  <a:pt x="0" y="11344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3">
            <a:extLst>
              <a:ext uri="{FF2B5EF4-FFF2-40B4-BE49-F238E27FC236}">
                <a16:creationId xmlns:a16="http://schemas.microsoft.com/office/drawing/2014/main" xmlns="" id="{BE362A67-36D0-D1BE-589A-C0DFBF5A287F}"/>
              </a:ext>
            </a:extLst>
          </p:cNvPr>
          <p:cNvSpPr/>
          <p:nvPr/>
        </p:nvSpPr>
        <p:spPr>
          <a:xfrm>
            <a:off x="742950" y="2542394"/>
            <a:ext cx="16802099" cy="7253544"/>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6">
              <a:lumMod val="20000"/>
              <a:lumOff val="80000"/>
            </a:schemeClr>
          </a:solidFill>
        </p:spPr>
        <p:txBody>
          <a:bodyPr/>
          <a:lstStyle/>
          <a:p>
            <a:r>
              <a:rPr lang="en-US">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xmlns="" id="{DFE4FFD2-20DC-88CB-3539-9A6373B1AE6A}"/>
              </a:ext>
            </a:extLst>
          </p:cNvPr>
          <p:cNvSpPr txBox="1"/>
          <p:nvPr/>
        </p:nvSpPr>
        <p:spPr>
          <a:xfrm>
            <a:off x="6796210" y="2941085"/>
            <a:ext cx="9933282" cy="6441572"/>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Khi lập dàn ý bài văn miêu tả cây cối, cần tập trung nêu điểm khác biệt của cây, nhấn mạnh những đặc điểm phù hợp với lợi ích của cây (lấy quả, lấy bóng mát, lấy hoa, làm rau,...), có thể nêu lí do em yêu thích cây (nếu chọn để 1), kỉ niệm của cây với em và các bạn (nếu chọn để 2),...</a:t>
            </a:r>
          </a:p>
        </p:txBody>
      </p:sp>
      <p:grpSp>
        <p:nvGrpSpPr>
          <p:cNvPr id="5" name="Group 4">
            <a:extLst>
              <a:ext uri="{FF2B5EF4-FFF2-40B4-BE49-F238E27FC236}">
                <a16:creationId xmlns:a16="http://schemas.microsoft.com/office/drawing/2014/main" xmlns="" id="{DA958980-A860-DA90-3DF3-F35F09779D67}"/>
              </a:ext>
            </a:extLst>
          </p:cNvPr>
          <p:cNvGrpSpPr/>
          <p:nvPr/>
        </p:nvGrpSpPr>
        <p:grpSpPr>
          <a:xfrm>
            <a:off x="-1981200" y="506105"/>
            <a:ext cx="12981541" cy="1492648"/>
            <a:chOff x="3467284" y="286730"/>
            <a:chExt cx="12981541" cy="1492648"/>
          </a:xfrm>
        </p:grpSpPr>
        <p:grpSp>
          <p:nvGrpSpPr>
            <p:cNvPr id="6" name="Group 18">
              <a:extLst>
                <a:ext uri="{FF2B5EF4-FFF2-40B4-BE49-F238E27FC236}">
                  <a16:creationId xmlns:a16="http://schemas.microsoft.com/office/drawing/2014/main" xmlns="" id="{90FF7931-6130-F4C1-D447-902D0A286B2C}"/>
                </a:ext>
              </a:extLst>
            </p:cNvPr>
            <p:cNvGrpSpPr/>
            <p:nvPr/>
          </p:nvGrpSpPr>
          <p:grpSpPr>
            <a:xfrm>
              <a:off x="3467284" y="286730"/>
              <a:ext cx="12981541" cy="1492648"/>
              <a:chOff x="0" y="-38100"/>
              <a:chExt cx="3542751" cy="444825"/>
            </a:xfrm>
          </p:grpSpPr>
          <p:sp>
            <p:nvSpPr>
              <p:cNvPr id="8" name="Freeform 19">
                <a:extLst>
                  <a:ext uri="{FF2B5EF4-FFF2-40B4-BE49-F238E27FC236}">
                    <a16:creationId xmlns:a16="http://schemas.microsoft.com/office/drawing/2014/main" xmlns="" id="{B3A367FC-5DBB-B53C-A4AC-909CB4BC3E73}"/>
                  </a:ext>
                </a:extLst>
              </p:cNvPr>
              <p:cNvSpPr/>
              <p:nvPr/>
            </p:nvSpPr>
            <p:spPr>
              <a:xfrm>
                <a:off x="203200" y="-326"/>
                <a:ext cx="3339551" cy="407051"/>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F81AC386-8C52-B6EA-B321-1E82CBD4941D}"/>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xmlns="" id="{D4686D94-4EC3-386C-690A-49498FE3288E}"/>
                </a:ext>
              </a:extLst>
            </p:cNvPr>
            <p:cNvSpPr txBox="1"/>
            <p:nvPr/>
          </p:nvSpPr>
          <p:spPr>
            <a:xfrm>
              <a:off x="5684450" y="612830"/>
              <a:ext cx="9593846" cy="86177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Lưu ý trước khi lập dàn ý</a:t>
              </a:r>
              <a:endParaRPr lang="en-US" sz="4800" b="1" dirty="0">
                <a:solidFill>
                  <a:schemeClr val="bg1"/>
                </a:solidFill>
                <a:latin typeface="Arial" panose="020B0604020202020204" pitchFamily="34" charset="0"/>
                <a:cs typeface="Arial" panose="020B0604020202020204" pitchFamily="34" charset="0"/>
              </a:endParaRPr>
            </a:p>
          </p:txBody>
        </p:sp>
      </p:grpSp>
      <p:pic>
        <p:nvPicPr>
          <p:cNvPr id="10" name="Picture 9" descr="Icon&#10;&#10;Description automatically generated">
            <a:extLst>
              <a:ext uri="{FF2B5EF4-FFF2-40B4-BE49-F238E27FC236}">
                <a16:creationId xmlns:a16="http://schemas.microsoft.com/office/drawing/2014/main" xmlns="" id="{3659AEDB-9DAB-E924-3959-41B72E7343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80205" y="8561773"/>
            <a:ext cx="1547504" cy="1547504"/>
          </a:xfrm>
          <a:prstGeom prst="rect">
            <a:avLst/>
          </a:prstGeom>
        </p:spPr>
      </p:pic>
      <p:sp>
        <p:nvSpPr>
          <p:cNvPr id="17" name="Freeform 17"/>
          <p:cNvSpPr/>
          <p:nvPr/>
        </p:nvSpPr>
        <p:spPr>
          <a:xfrm>
            <a:off x="251608" y="8122761"/>
            <a:ext cx="944585" cy="1957688"/>
          </a:xfrm>
          <a:custGeom>
            <a:avLst/>
            <a:gdLst/>
            <a:ahLst/>
            <a:cxnLst/>
            <a:rect l="l" t="t" r="r" b="b"/>
            <a:pathLst>
              <a:path w="944585" h="1957688">
                <a:moveTo>
                  <a:pt x="0" y="0"/>
                </a:moveTo>
                <a:lnTo>
                  <a:pt x="944584" y="0"/>
                </a:lnTo>
                <a:lnTo>
                  <a:pt x="944584" y="1957688"/>
                </a:lnTo>
                <a:lnTo>
                  <a:pt x="0" y="19576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4ED037F6-3F2E-2F3D-D624-CDEBEE9C31EF}"/>
              </a:ext>
            </a:extLst>
          </p:cNvPr>
          <p:cNvGrpSpPr/>
          <p:nvPr/>
        </p:nvGrpSpPr>
        <p:grpSpPr>
          <a:xfrm>
            <a:off x="1495599" y="4142463"/>
            <a:ext cx="4590679" cy="4038817"/>
            <a:chOff x="1495599" y="4142463"/>
            <a:chExt cx="4590679" cy="4038817"/>
          </a:xfrm>
        </p:grpSpPr>
        <p:sp>
          <p:nvSpPr>
            <p:cNvPr id="12" name="Freeform 9">
              <a:extLst>
                <a:ext uri="{FF2B5EF4-FFF2-40B4-BE49-F238E27FC236}">
                  <a16:creationId xmlns:a16="http://schemas.microsoft.com/office/drawing/2014/main" xmlns="" id="{AEA49CFB-E999-4320-D0FA-131C46A6283C}"/>
                </a:ext>
              </a:extLst>
            </p:cNvPr>
            <p:cNvSpPr/>
            <p:nvPr/>
          </p:nvSpPr>
          <p:spPr>
            <a:xfrm>
              <a:off x="1495599" y="4142463"/>
              <a:ext cx="4590679" cy="4038817"/>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pic>
          <p:nvPicPr>
            <p:cNvPr id="15" name="Picture 14" descr="A red and white circle with a exclamation mark&#10;&#10;Description automatically generated">
              <a:extLst>
                <a:ext uri="{FF2B5EF4-FFF2-40B4-BE49-F238E27FC236}">
                  <a16:creationId xmlns:a16="http://schemas.microsoft.com/office/drawing/2014/main" xmlns="" id="{8A77D167-39AE-7864-1279-582D13D5CD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51648">
              <a:off x="2265741" y="4643971"/>
              <a:ext cx="3050392" cy="3050392"/>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grpSp>
        <p:nvGrpSpPr>
          <p:cNvPr id="2" name="Group 2"/>
          <p:cNvGrpSpPr/>
          <p:nvPr/>
        </p:nvGrpSpPr>
        <p:grpSpPr>
          <a:xfrm>
            <a:off x="-224157" y="9139557"/>
            <a:ext cx="18736314" cy="2468153"/>
            <a:chOff x="0" y="0"/>
            <a:chExt cx="4934667" cy="650049"/>
          </a:xfrm>
        </p:grpSpPr>
        <p:sp>
          <p:nvSpPr>
            <p:cNvPr id="3" name="Freeform 3"/>
            <p:cNvSpPr/>
            <p:nvPr/>
          </p:nvSpPr>
          <p:spPr>
            <a:xfrm>
              <a:off x="0" y="0"/>
              <a:ext cx="4934667" cy="650049"/>
            </a:xfrm>
            <a:custGeom>
              <a:avLst/>
              <a:gdLst/>
              <a:ahLst/>
              <a:cxnLst/>
              <a:rect l="l" t="t" r="r" b="b"/>
              <a:pathLst>
                <a:path w="4934667" h="650049">
                  <a:moveTo>
                    <a:pt x="0" y="0"/>
                  </a:moveTo>
                  <a:lnTo>
                    <a:pt x="4934667" y="0"/>
                  </a:lnTo>
                  <a:lnTo>
                    <a:pt x="4934667" y="650049"/>
                  </a:lnTo>
                  <a:lnTo>
                    <a:pt x="0" y="650049"/>
                  </a:lnTo>
                  <a:close/>
                </a:path>
              </a:pathLst>
            </a:custGeom>
            <a:solidFill>
              <a:srgbClr val="C1A39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 name="Group 5"/>
          <p:cNvGrpSpPr/>
          <p:nvPr/>
        </p:nvGrpSpPr>
        <p:grpSpPr>
          <a:xfrm>
            <a:off x="1409700" y="800100"/>
            <a:ext cx="15468600" cy="7391400"/>
            <a:chOff x="1" y="-1"/>
            <a:chExt cx="18628314" cy="8798554"/>
          </a:xfrm>
        </p:grpSpPr>
        <p:sp>
          <p:nvSpPr>
            <p:cNvPr id="6" name="Freeform 6"/>
            <p:cNvSpPr/>
            <p:nvPr/>
          </p:nvSpPr>
          <p:spPr>
            <a:xfrm rot="5400000">
              <a:off x="2381882" y="-2381882"/>
              <a:ext cx="8798553" cy="13562316"/>
            </a:xfrm>
            <a:custGeom>
              <a:avLst/>
              <a:gdLst/>
              <a:ahLst/>
              <a:cxnLst/>
              <a:rect l="l" t="t" r="r" b="b"/>
              <a:pathLst>
                <a:path w="8798553" h="13562316">
                  <a:moveTo>
                    <a:pt x="0" y="0"/>
                  </a:moveTo>
                  <a:lnTo>
                    <a:pt x="8798553" y="0"/>
                  </a:lnTo>
                  <a:lnTo>
                    <a:pt x="8798553" y="13562317"/>
                  </a:lnTo>
                  <a:lnTo>
                    <a:pt x="0" y="13562317"/>
                  </a:lnTo>
                  <a:lnTo>
                    <a:pt x="0" y="0"/>
                  </a:lnTo>
                  <a:close/>
                </a:path>
              </a:pathLst>
            </a:custGeom>
            <a:blipFill>
              <a:blip r:embed="rId2">
                <a:duotone>
                  <a:schemeClr val="bg2">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7"/>
            <p:cNvSpPr/>
            <p:nvPr/>
          </p:nvSpPr>
          <p:spPr>
            <a:xfrm rot="5400000">
              <a:off x="7447880" y="-2381882"/>
              <a:ext cx="8798553" cy="13562316"/>
            </a:xfrm>
            <a:custGeom>
              <a:avLst/>
              <a:gdLst/>
              <a:ahLst/>
              <a:cxnLst/>
              <a:rect l="l" t="t" r="r" b="b"/>
              <a:pathLst>
                <a:path w="8798553" h="13562316">
                  <a:moveTo>
                    <a:pt x="0" y="0"/>
                  </a:moveTo>
                  <a:lnTo>
                    <a:pt x="8798553" y="0"/>
                  </a:lnTo>
                  <a:lnTo>
                    <a:pt x="8798553" y="13562317"/>
                  </a:lnTo>
                  <a:lnTo>
                    <a:pt x="0" y="13562317"/>
                  </a:lnTo>
                  <a:lnTo>
                    <a:pt x="0" y="0"/>
                  </a:lnTo>
                  <a:close/>
                </a:path>
              </a:pathLst>
            </a:custGeom>
            <a:blipFill>
              <a:blip r:embed="rId2">
                <a:duotone>
                  <a:schemeClr val="bg2">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0" name="Freeform 10"/>
          <p:cNvSpPr/>
          <p:nvPr/>
        </p:nvSpPr>
        <p:spPr>
          <a:xfrm flipH="1">
            <a:off x="15217396" y="5981700"/>
            <a:ext cx="1910368" cy="3773986"/>
          </a:xfrm>
          <a:custGeom>
            <a:avLst/>
            <a:gdLst/>
            <a:ahLst/>
            <a:cxnLst/>
            <a:rect l="l" t="t" r="r" b="b"/>
            <a:pathLst>
              <a:path w="2252853" h="4114800">
                <a:moveTo>
                  <a:pt x="2252853" y="0"/>
                </a:moveTo>
                <a:lnTo>
                  <a:pt x="0" y="0"/>
                </a:lnTo>
                <a:lnTo>
                  <a:pt x="0" y="4114800"/>
                </a:lnTo>
                <a:lnTo>
                  <a:pt x="2252853" y="4114800"/>
                </a:lnTo>
                <a:lnTo>
                  <a:pt x="225285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Freeform 11"/>
          <p:cNvSpPr/>
          <p:nvPr/>
        </p:nvSpPr>
        <p:spPr>
          <a:xfrm>
            <a:off x="1028700" y="7016635"/>
            <a:ext cx="1525662" cy="2336688"/>
          </a:xfrm>
          <a:custGeom>
            <a:avLst/>
            <a:gdLst/>
            <a:ahLst/>
            <a:cxnLst/>
            <a:rect l="l" t="t" r="r" b="b"/>
            <a:pathLst>
              <a:path w="1525662" h="2336688">
                <a:moveTo>
                  <a:pt x="0" y="0"/>
                </a:moveTo>
                <a:lnTo>
                  <a:pt x="1525662" y="0"/>
                </a:lnTo>
                <a:lnTo>
                  <a:pt x="1525662" y="2336687"/>
                </a:lnTo>
                <a:lnTo>
                  <a:pt x="0" y="23366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12"/>
          <p:cNvSpPr/>
          <p:nvPr/>
        </p:nvSpPr>
        <p:spPr>
          <a:xfrm flipH="1">
            <a:off x="2766522" y="7016635"/>
            <a:ext cx="1525662" cy="2336688"/>
          </a:xfrm>
          <a:custGeom>
            <a:avLst/>
            <a:gdLst/>
            <a:ahLst/>
            <a:cxnLst/>
            <a:rect l="l" t="t" r="r" b="b"/>
            <a:pathLst>
              <a:path w="1525662" h="2336688">
                <a:moveTo>
                  <a:pt x="1525662" y="0"/>
                </a:moveTo>
                <a:lnTo>
                  <a:pt x="0" y="0"/>
                </a:lnTo>
                <a:lnTo>
                  <a:pt x="0" y="2336687"/>
                </a:lnTo>
                <a:lnTo>
                  <a:pt x="1525662" y="2336687"/>
                </a:lnTo>
                <a:lnTo>
                  <a:pt x="1525662"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TextBox 20">
            <a:extLst>
              <a:ext uri="{FF2B5EF4-FFF2-40B4-BE49-F238E27FC236}">
                <a16:creationId xmlns:a16="http://schemas.microsoft.com/office/drawing/2014/main" xmlns="" id="{033F32D8-70A9-A739-8245-85F2D9C6AB7F}"/>
              </a:ext>
            </a:extLst>
          </p:cNvPr>
          <p:cNvSpPr txBox="1"/>
          <p:nvPr/>
        </p:nvSpPr>
        <p:spPr>
          <a:xfrm>
            <a:off x="2918562" y="2924618"/>
            <a:ext cx="12450876" cy="2945422"/>
          </a:xfrm>
          <a:prstGeom prst="rect">
            <a:avLst/>
          </a:prstGeom>
        </p:spPr>
        <p:txBody>
          <a:bodyPr wrap="square" lIns="0" tIns="0" rIns="0" bIns="0" rtlCol="0" anchor="t">
            <a:spAutoFit/>
          </a:bodyPr>
          <a:lstStyle/>
          <a:p>
            <a:pPr lvl="0" algn="ctr">
              <a:lnSpc>
                <a:spcPct val="150000"/>
              </a:lnSpc>
            </a:pPr>
            <a:r>
              <a:rPr lang="vi-VN" sz="6800" b="1">
                <a:solidFill>
                  <a:srgbClr val="1F497D">
                    <a:lumMod val="50000"/>
                  </a:srgbClr>
                </a:solidFill>
                <a:latin typeface="Arial" panose="020B0604020202020204" pitchFamily="34" charset="0"/>
                <a:ea typeface="Calibri" panose="020F0502020204030204" pitchFamily="34" charset="0"/>
                <a:cs typeface="Arial" panose="020B0604020202020204" pitchFamily="34" charset="0"/>
              </a:rPr>
              <a:t>HOẠT ĐỘNG 3: </a:t>
            </a:r>
            <a:endParaRPr lang="en-US" sz="6800" b="1">
              <a:solidFill>
                <a:srgbClr val="1F497D">
                  <a:lumMod val="50000"/>
                </a:srgbClr>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r>
              <a:rPr lang="vi-VN" sz="6800" b="1">
                <a:solidFill>
                  <a:srgbClr val="1F497D">
                    <a:lumMod val="50000"/>
                  </a:srgbClr>
                </a:solidFill>
                <a:latin typeface="Arial" panose="020B0604020202020204" pitchFamily="34" charset="0"/>
                <a:ea typeface="Calibri" panose="020F0502020204030204" pitchFamily="34" charset="0"/>
                <a:cs typeface="Arial" panose="020B0604020202020204" pitchFamily="34" charset="0"/>
              </a:rPr>
              <a:t>GÓP Ý VÀ CHỈNH SỬA DÀN Ý</a:t>
            </a:r>
            <a:endParaRPr kumimoji="0" lang="vi-VN" sz="6800" b="1" i="0" u="none" strike="noStrike" kern="1200" cap="none" spc="0" normalizeH="0" baseline="0" noProof="0">
              <a:ln>
                <a:noFill/>
              </a:ln>
              <a:solidFill>
                <a:srgbClr val="1F497D">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1382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15" name="Freeform 15"/>
          <p:cNvSpPr/>
          <p:nvPr/>
        </p:nvSpPr>
        <p:spPr>
          <a:xfrm rot="-10800000">
            <a:off x="17111921" y="25120"/>
            <a:ext cx="915818" cy="1120267"/>
          </a:xfrm>
          <a:custGeom>
            <a:avLst/>
            <a:gdLst/>
            <a:ahLst/>
            <a:cxnLst/>
            <a:rect l="l" t="t" r="r" b="b"/>
            <a:pathLst>
              <a:path w="915818" h="1120267">
                <a:moveTo>
                  <a:pt x="0" y="0"/>
                </a:moveTo>
                <a:lnTo>
                  <a:pt x="915818" y="0"/>
                </a:lnTo>
                <a:lnTo>
                  <a:pt x="915818" y="1120266"/>
                </a:lnTo>
                <a:lnTo>
                  <a:pt x="0" y="1120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380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xmlns="" id="{803D90CD-479E-F22C-6567-31F52509F0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52001">
            <a:off x="299247" y="203923"/>
            <a:ext cx="694951" cy="883881"/>
          </a:xfrm>
          <a:prstGeom prst="rect">
            <a:avLst/>
          </a:prstGeom>
        </p:spPr>
      </p:pic>
      <p:grpSp>
        <p:nvGrpSpPr>
          <p:cNvPr id="3" name="Group 2">
            <a:extLst>
              <a:ext uri="{FF2B5EF4-FFF2-40B4-BE49-F238E27FC236}">
                <a16:creationId xmlns:a16="http://schemas.microsoft.com/office/drawing/2014/main" xmlns="" id="{519107AA-9E4B-00F5-28EB-F26114B8C9D0}"/>
              </a:ext>
            </a:extLst>
          </p:cNvPr>
          <p:cNvGrpSpPr/>
          <p:nvPr/>
        </p:nvGrpSpPr>
        <p:grpSpPr>
          <a:xfrm>
            <a:off x="685801" y="1790700"/>
            <a:ext cx="6490167" cy="7238999"/>
            <a:chOff x="-232739" y="-159754"/>
            <a:chExt cx="6490167" cy="7595919"/>
          </a:xfrm>
        </p:grpSpPr>
        <p:sp>
          <p:nvSpPr>
            <p:cNvPr id="19" name="Rectangle: Rounded Corners 18">
              <a:extLst>
                <a:ext uri="{FF2B5EF4-FFF2-40B4-BE49-F238E27FC236}">
                  <a16:creationId xmlns:a16="http://schemas.microsoft.com/office/drawing/2014/main" xmlns="" id="{A2233B04-620F-2F75-7841-E66A3A9052D0}"/>
                </a:ext>
              </a:extLst>
            </p:cNvPr>
            <p:cNvSpPr/>
            <p:nvPr/>
          </p:nvSpPr>
          <p:spPr>
            <a:xfrm>
              <a:off x="-232739" y="8977"/>
              <a:ext cx="6490167" cy="742718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Các em làm việc theo nhóm (4 HS) và tiến hành nhận xét, góp ý về dàn ý bài văn của các bạn theo những ý sau:</a:t>
              </a:r>
              <a:endParaRPr lang="vi-VN" sz="4000">
                <a:solidFill>
                  <a:schemeClr val="tx1"/>
                </a:solidFill>
                <a:latin typeface="Arial" panose="020B0604020202020204" pitchFamily="34" charset="0"/>
                <a:cs typeface="Arial" panose="020B0604020202020204" pitchFamily="34" charset="0"/>
              </a:endParaRPr>
            </a:p>
          </p:txBody>
        </p:sp>
        <p:pic>
          <p:nvPicPr>
            <p:cNvPr id="20" name="Picture 6">
              <a:extLst>
                <a:ext uri="{FF2B5EF4-FFF2-40B4-BE49-F238E27FC236}">
                  <a16:creationId xmlns:a16="http://schemas.microsoft.com/office/drawing/2014/main" xmlns="" id="{47E95810-A44D-55EB-888A-A07096D416F7}"/>
                </a:ext>
              </a:extLst>
            </p:cNvPr>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98741" y="-159754"/>
              <a:ext cx="1427205" cy="1393311"/>
            </a:xfrm>
            <a:prstGeom prst="rect">
              <a:avLst/>
            </a:prstGeom>
          </p:spPr>
        </p:pic>
      </p:grpSp>
      <p:grpSp>
        <p:nvGrpSpPr>
          <p:cNvPr id="21" name="Group 20">
            <a:extLst>
              <a:ext uri="{FF2B5EF4-FFF2-40B4-BE49-F238E27FC236}">
                <a16:creationId xmlns:a16="http://schemas.microsoft.com/office/drawing/2014/main" xmlns="" id="{65DF1C45-0AB7-A771-482A-358121BB7637}"/>
              </a:ext>
            </a:extLst>
          </p:cNvPr>
          <p:cNvGrpSpPr/>
          <p:nvPr/>
        </p:nvGrpSpPr>
        <p:grpSpPr>
          <a:xfrm>
            <a:off x="5446400" y="0"/>
            <a:ext cx="7583876" cy="1388058"/>
            <a:chOff x="4834930" y="84191"/>
            <a:chExt cx="7359542" cy="1232175"/>
          </a:xfrm>
        </p:grpSpPr>
        <p:sp>
          <p:nvSpPr>
            <p:cNvPr id="22" name="Round Same Side Corner Rectangle 11">
              <a:extLst>
                <a:ext uri="{FF2B5EF4-FFF2-40B4-BE49-F238E27FC236}">
                  <a16:creationId xmlns:a16="http://schemas.microsoft.com/office/drawing/2014/main" xmlns="" id="{F91F2DBA-B0BC-6D90-C2F4-2EEF8FD1F799}"/>
                </a:ext>
              </a:extLst>
            </p:cNvPr>
            <p:cNvSpPr/>
            <p:nvPr/>
          </p:nvSpPr>
          <p:spPr>
            <a:xfrm flipV="1">
              <a:off x="4834930" y="84191"/>
              <a:ext cx="7359542" cy="1232175"/>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8B67ABD4-3399-E9F8-8020-8A0C42F82414}"/>
                </a:ext>
              </a:extLst>
            </p:cNvPr>
            <p:cNvSpPr txBox="1"/>
            <p:nvPr/>
          </p:nvSpPr>
          <p:spPr>
            <a:xfrm>
              <a:off x="5313042" y="337067"/>
              <a:ext cx="6403317" cy="73767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NHÓM</a:t>
              </a:r>
              <a:endParaRPr lang="en-US" sz="4800" b="1" dirty="0">
                <a:solidFill>
                  <a:schemeClr val="bg1"/>
                </a:solidFill>
                <a:latin typeface="Arial" panose="020B0604020202020204" pitchFamily="34" charset="0"/>
                <a:cs typeface="Arial" panose="020B0604020202020204" pitchFamily="34" charset="0"/>
              </a:endParaRPr>
            </a:p>
          </p:txBody>
        </p:sp>
      </p:grpSp>
      <p:pic>
        <p:nvPicPr>
          <p:cNvPr id="25" name="Picture 24" descr="A group of people using laptops&#10;&#10;Description automatically generated with medium confidence">
            <a:extLst>
              <a:ext uri="{FF2B5EF4-FFF2-40B4-BE49-F238E27FC236}">
                <a16:creationId xmlns:a16="http://schemas.microsoft.com/office/drawing/2014/main" xmlns="" id="{C929E966-60BB-E2DE-64E6-6D20F2FB9903}"/>
              </a:ext>
            </a:extLst>
          </p:cNvPr>
          <p:cNvPicPr>
            <a:picLocks noChangeAspect="1"/>
          </p:cNvPicPr>
          <p:nvPr/>
        </p:nvPicPr>
        <p:blipFill rotWithShape="1">
          <a:blip r:embed="rId8">
            <a:extLst>
              <a:ext uri="{28A0092B-C50C-407E-A947-70E740481C1C}">
                <a14:useLocalDpi xmlns:a14="http://schemas.microsoft.com/office/drawing/2010/main" val="0"/>
              </a:ext>
            </a:extLst>
          </a:blip>
          <a:srcRect t="13421" b="21109"/>
          <a:stretch/>
        </p:blipFill>
        <p:spPr>
          <a:xfrm>
            <a:off x="1981200" y="7818725"/>
            <a:ext cx="3699371" cy="2421948"/>
          </a:xfrm>
          <a:prstGeom prst="rect">
            <a:avLst/>
          </a:prstGeom>
        </p:spPr>
      </p:pic>
      <p:sp>
        <p:nvSpPr>
          <p:cNvPr id="26" name="Rounded Rectangle 18">
            <a:extLst>
              <a:ext uri="{FF2B5EF4-FFF2-40B4-BE49-F238E27FC236}">
                <a16:creationId xmlns:a16="http://schemas.microsoft.com/office/drawing/2014/main" xmlns="" id="{6CCBD969-2481-FC6D-9F28-B8BE1E7B28DC}"/>
              </a:ext>
            </a:extLst>
          </p:cNvPr>
          <p:cNvSpPr/>
          <p:nvPr/>
        </p:nvSpPr>
        <p:spPr>
          <a:xfrm>
            <a:off x="8319500" y="5828230"/>
            <a:ext cx="9188023" cy="1810137"/>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Về việc lựa chọn những đặc điểm của cây để miêu tả</a:t>
            </a:r>
            <a:r>
              <a:rPr lang="en-US" sz="3600">
                <a:latin typeface="Arial" panose="020B0604020202020204" pitchFamily="34" charset="0"/>
                <a:cs typeface="Arial" panose="020B0604020202020204" pitchFamily="34" charset="0"/>
              </a:rPr>
              <a:t>.</a:t>
            </a:r>
            <a:endParaRPr lang="en-US" sz="3600" dirty="0">
              <a:solidFill>
                <a:schemeClr val="tx1"/>
              </a:solidFill>
              <a:latin typeface="Arial" panose="020B0604020202020204" pitchFamily="34" charset="0"/>
              <a:cs typeface="Arial" panose="020B0604020202020204" pitchFamily="34" charset="0"/>
            </a:endParaRPr>
          </a:p>
        </p:txBody>
      </p:sp>
      <p:sp>
        <p:nvSpPr>
          <p:cNvPr id="27" name="Rounded Rectangle 19">
            <a:extLst>
              <a:ext uri="{FF2B5EF4-FFF2-40B4-BE49-F238E27FC236}">
                <a16:creationId xmlns:a16="http://schemas.microsoft.com/office/drawing/2014/main" xmlns="" id="{DE3B35E8-E54C-F38D-845A-D6F324DAFF59}"/>
              </a:ext>
            </a:extLst>
          </p:cNvPr>
          <p:cNvSpPr/>
          <p:nvPr/>
        </p:nvSpPr>
        <p:spPr>
          <a:xfrm>
            <a:off x="8335831" y="4030098"/>
            <a:ext cx="9143750" cy="1373667"/>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600">
                <a:latin typeface="Arial" panose="020B0604020202020204" pitchFamily="34" charset="0"/>
                <a:cs typeface="Arial" panose="020B0604020202020204" pitchFamily="34" charset="0"/>
              </a:rPr>
              <a:t>Về trình tự miêu tả.</a:t>
            </a:r>
            <a:endParaRPr lang="en-US" sz="3600" dirty="0">
              <a:solidFill>
                <a:schemeClr val="tx1"/>
              </a:solidFill>
              <a:latin typeface="Arial" panose="020B0604020202020204" pitchFamily="34" charset="0"/>
              <a:cs typeface="Arial" panose="020B0604020202020204" pitchFamily="34" charset="0"/>
            </a:endParaRPr>
          </a:p>
        </p:txBody>
      </p:sp>
      <p:sp>
        <p:nvSpPr>
          <p:cNvPr id="28" name="Rounded Rectangle 23">
            <a:extLst>
              <a:ext uri="{FF2B5EF4-FFF2-40B4-BE49-F238E27FC236}">
                <a16:creationId xmlns:a16="http://schemas.microsoft.com/office/drawing/2014/main" xmlns="" id="{3BCAEC6A-E843-13F8-78B8-7C433F1A4DE9}"/>
              </a:ext>
            </a:extLst>
          </p:cNvPr>
          <p:cNvSpPr/>
          <p:nvPr/>
        </p:nvSpPr>
        <p:spPr>
          <a:xfrm>
            <a:off x="8303171" y="8062831"/>
            <a:ext cx="9202788" cy="1530159"/>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a:latin typeface="Arial" panose="020B0604020202020204" pitchFamily="34" charset="0"/>
                <a:cs typeface="Arial" panose="020B0604020202020204" pitchFamily="34" charset="0"/>
              </a:rPr>
              <a:t>B</a:t>
            </a:r>
            <a:r>
              <a:rPr lang="vi-VN" sz="3600">
                <a:latin typeface="Arial" panose="020B0604020202020204" pitchFamily="34" charset="0"/>
                <a:cs typeface="Arial" panose="020B0604020202020204" pitchFamily="34" charset="0"/>
              </a:rPr>
              <a:t>ổ sung hoặc chỉnh sửa dàn ý (nếu cần).</a:t>
            </a:r>
            <a:endParaRPr lang="en-US" sz="3600" dirty="0">
              <a:solidFill>
                <a:schemeClr val="tx1"/>
              </a:solidFill>
              <a:latin typeface="Arial" panose="020B0604020202020204" pitchFamily="34" charset="0"/>
              <a:cs typeface="Arial" panose="020B0604020202020204" pitchFamily="34" charset="0"/>
            </a:endParaRPr>
          </a:p>
        </p:txBody>
      </p:sp>
      <p:sp>
        <p:nvSpPr>
          <p:cNvPr id="29" name="Rounded Rectangle 19">
            <a:extLst>
              <a:ext uri="{FF2B5EF4-FFF2-40B4-BE49-F238E27FC236}">
                <a16:creationId xmlns:a16="http://schemas.microsoft.com/office/drawing/2014/main" xmlns="" id="{F1ED02F4-D2CD-BCE4-E507-B8CF86E4C655}"/>
              </a:ext>
            </a:extLst>
          </p:cNvPr>
          <p:cNvSpPr/>
          <p:nvPr/>
        </p:nvSpPr>
        <p:spPr>
          <a:xfrm>
            <a:off x="8335790" y="2095500"/>
            <a:ext cx="9173290" cy="1510133"/>
          </a:xfrm>
          <a:prstGeom prst="roundRect">
            <a:avLst/>
          </a:prstGeom>
          <a:solidFill>
            <a:schemeClr val="bg1"/>
          </a:solidFill>
          <a:ln w="57150">
            <a:solidFill>
              <a:schemeClr val="accent2">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600">
                <a:latin typeface="Arial" panose="020B0604020202020204" pitchFamily="34" charset="0"/>
                <a:cs typeface="Arial" panose="020B0604020202020204" pitchFamily="34" charset="0"/>
              </a:rPr>
              <a:t>Về bố cục (mở bài, thân bài, kết bài).</a:t>
            </a:r>
            <a:endParaRPr lang="en-US" sz="3600" dirty="0">
              <a:solidFill>
                <a:schemeClr val="tx1"/>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xmlns="" id="{86767D04-A6CA-4E90-C488-B9BD621B7C97}"/>
              </a:ext>
            </a:extLst>
          </p:cNvPr>
          <p:cNvGrpSpPr/>
          <p:nvPr/>
        </p:nvGrpSpPr>
        <p:grpSpPr>
          <a:xfrm rot="16200000">
            <a:off x="6979760" y="3557970"/>
            <a:ext cx="2103918" cy="551635"/>
            <a:chOff x="6498137" y="3625822"/>
            <a:chExt cx="558104" cy="973671"/>
          </a:xfrm>
        </p:grpSpPr>
        <p:cxnSp>
          <p:nvCxnSpPr>
            <p:cNvPr id="31" name="Straight Connector 30">
              <a:extLst>
                <a:ext uri="{FF2B5EF4-FFF2-40B4-BE49-F238E27FC236}">
                  <a16:creationId xmlns:a16="http://schemas.microsoft.com/office/drawing/2014/main" xmlns="" id="{3B65C0A0-1ECB-11F3-37F7-427CE4618855}"/>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93C73C37-E475-7318-60D5-D851326F2637}"/>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xmlns="" id="{48D7E43A-6AC6-3C62-C19C-B55C1D36EB94}"/>
              </a:ext>
            </a:extLst>
          </p:cNvPr>
          <p:cNvGrpSpPr/>
          <p:nvPr/>
        </p:nvGrpSpPr>
        <p:grpSpPr>
          <a:xfrm rot="16200000" flipH="1">
            <a:off x="5069462" y="5468269"/>
            <a:ext cx="5924505" cy="551627"/>
            <a:chOff x="6498137" y="3625822"/>
            <a:chExt cx="558104" cy="973671"/>
          </a:xfrm>
        </p:grpSpPr>
        <p:cxnSp>
          <p:nvCxnSpPr>
            <p:cNvPr id="35" name="Straight Connector 34">
              <a:extLst>
                <a:ext uri="{FF2B5EF4-FFF2-40B4-BE49-F238E27FC236}">
                  <a16:creationId xmlns:a16="http://schemas.microsoft.com/office/drawing/2014/main" xmlns="" id="{963EBE3F-F9FA-BA18-B17D-532F0459030B}"/>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D6B29F4-B307-DDAA-CB3C-74D359A0AFCE}"/>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xmlns="" id="{47684D41-07E0-C722-BDEA-20B8BDE7EFE7}"/>
              </a:ext>
            </a:extLst>
          </p:cNvPr>
          <p:cNvGrpSpPr/>
          <p:nvPr/>
        </p:nvGrpSpPr>
        <p:grpSpPr>
          <a:xfrm rot="16200000">
            <a:off x="6687489" y="5192072"/>
            <a:ext cx="2716723" cy="579882"/>
            <a:chOff x="6498137" y="3625822"/>
            <a:chExt cx="558104" cy="973671"/>
          </a:xfrm>
        </p:grpSpPr>
        <p:cxnSp>
          <p:nvCxnSpPr>
            <p:cNvPr id="38" name="Straight Connector 37">
              <a:extLst>
                <a:ext uri="{FF2B5EF4-FFF2-40B4-BE49-F238E27FC236}">
                  <a16:creationId xmlns:a16="http://schemas.microsoft.com/office/drawing/2014/main" xmlns="" id="{B8EDAE9E-9D60-509C-6A20-18E644A45C7D}"/>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69005CD-64A3-4808-EE17-A1D3EE28D386}"/>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D49DCB93-6197-1FC3-E86C-32F031D2A633}"/>
              </a:ext>
            </a:extLst>
          </p:cNvPr>
          <p:cNvGrpSpPr/>
          <p:nvPr/>
        </p:nvGrpSpPr>
        <p:grpSpPr>
          <a:xfrm rot="16200000">
            <a:off x="6657841" y="7341290"/>
            <a:ext cx="2716724" cy="520602"/>
            <a:chOff x="6498137" y="3625822"/>
            <a:chExt cx="558104" cy="973671"/>
          </a:xfrm>
        </p:grpSpPr>
        <p:cxnSp>
          <p:nvCxnSpPr>
            <p:cNvPr id="41" name="Straight Connector 40">
              <a:extLst>
                <a:ext uri="{FF2B5EF4-FFF2-40B4-BE49-F238E27FC236}">
                  <a16:creationId xmlns:a16="http://schemas.microsoft.com/office/drawing/2014/main" xmlns="" id="{DFAE3798-219D-AF4E-1A77-2AFBDC97963C}"/>
                </a:ext>
              </a:extLst>
            </p:cNvPr>
            <p:cNvCxnSpPr>
              <a:cxnSpLocks/>
            </p:cNvCxnSpPr>
            <p:nvPr/>
          </p:nvCxnSpPr>
          <p:spPr>
            <a:xfrm flipH="1">
              <a:off x="6498137" y="3625823"/>
              <a:ext cx="558104"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406A049E-20C5-4DD8-91A4-2B312D357357}"/>
                </a:ext>
              </a:extLst>
            </p:cNvPr>
            <p:cNvCxnSpPr>
              <a:cxnSpLocks/>
            </p:cNvCxnSpPr>
            <p:nvPr/>
          </p:nvCxnSpPr>
          <p:spPr>
            <a:xfrm>
              <a:off x="6498137" y="3625822"/>
              <a:ext cx="0" cy="973671"/>
            </a:xfrm>
            <a:prstGeom prst="line">
              <a:avLst/>
            </a:prstGeom>
            <a:ln w="28575">
              <a:solidFill>
                <a:schemeClr val="accent2">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0408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randombar(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horizont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randombar(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00"/>
                            </p:stCondLst>
                            <p:childTnLst>
                              <p:par>
                                <p:cTn id="49" presetID="14" presetClass="entr" presetSubtype="1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7" name="Freeform 18">
            <a:extLst>
              <a:ext uri="{FF2B5EF4-FFF2-40B4-BE49-F238E27FC236}">
                <a16:creationId xmlns:a16="http://schemas.microsoft.com/office/drawing/2014/main" xmlns="" id="{1759426C-3FB1-CC8B-3A34-95F1193A537F}"/>
              </a:ext>
            </a:extLst>
          </p:cNvPr>
          <p:cNvSpPr/>
          <p:nvPr/>
        </p:nvSpPr>
        <p:spPr>
          <a:xfrm>
            <a:off x="17106209" y="51150"/>
            <a:ext cx="1119197" cy="1264364"/>
          </a:xfrm>
          <a:custGeom>
            <a:avLst/>
            <a:gdLst/>
            <a:ahLst/>
            <a:cxnLst/>
            <a:rect l="l" t="t" r="r" b="b"/>
            <a:pathLst>
              <a:path w="705489" h="691379">
                <a:moveTo>
                  <a:pt x="0" y="0"/>
                </a:moveTo>
                <a:lnTo>
                  <a:pt x="705489" y="0"/>
                </a:lnTo>
                <a:lnTo>
                  <a:pt x="705489" y="691379"/>
                </a:lnTo>
                <a:lnTo>
                  <a:pt x="0" y="6913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xmlns="" id="{9B6A85F3-16D4-F4C9-C5B6-7EF620B16F28}"/>
              </a:ext>
            </a:extLst>
          </p:cNvPr>
          <p:cNvGrpSpPr/>
          <p:nvPr/>
        </p:nvGrpSpPr>
        <p:grpSpPr>
          <a:xfrm>
            <a:off x="11163474" y="1369903"/>
            <a:ext cx="6014194" cy="6262921"/>
            <a:chOff x="11148842" y="1608274"/>
            <a:chExt cx="6014194" cy="6262921"/>
          </a:xfrm>
        </p:grpSpPr>
        <p:grpSp>
          <p:nvGrpSpPr>
            <p:cNvPr id="4" name="Group 6">
              <a:extLst>
                <a:ext uri="{FF2B5EF4-FFF2-40B4-BE49-F238E27FC236}">
                  <a16:creationId xmlns:a16="http://schemas.microsoft.com/office/drawing/2014/main" xmlns="" id="{16CA0C1C-699F-6BDE-0D3A-B75E7A9897CC}"/>
                </a:ext>
              </a:extLst>
            </p:cNvPr>
            <p:cNvGrpSpPr/>
            <p:nvPr/>
          </p:nvGrpSpPr>
          <p:grpSpPr>
            <a:xfrm>
              <a:off x="11148842" y="1857001"/>
              <a:ext cx="6014194" cy="6014194"/>
              <a:chOff x="0" y="0"/>
              <a:chExt cx="812800" cy="812800"/>
            </a:xfrm>
          </p:grpSpPr>
          <p:sp>
            <p:nvSpPr>
              <p:cNvPr id="11" name="Freeform 7">
                <a:extLst>
                  <a:ext uri="{FF2B5EF4-FFF2-40B4-BE49-F238E27FC236}">
                    <a16:creationId xmlns:a16="http://schemas.microsoft.com/office/drawing/2014/main" xmlns="" id="{4CE9C3B5-31BE-AB5D-2734-0A2D45C7252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dirty="0">
                  <a:latin typeface="Arial" panose="020B0604020202020204" pitchFamily="34" charset="0"/>
                  <a:cs typeface="Arial" panose="020B0604020202020204" pitchFamily="34" charset="0"/>
                </a:endParaRPr>
              </a:p>
            </p:txBody>
          </p:sp>
          <p:sp>
            <p:nvSpPr>
              <p:cNvPr id="13" name="TextBox 8">
                <a:extLst>
                  <a:ext uri="{FF2B5EF4-FFF2-40B4-BE49-F238E27FC236}">
                    <a16:creationId xmlns:a16="http://schemas.microsoft.com/office/drawing/2014/main" xmlns="" id="{AAC654E5-F197-7A69-15BD-242C0E307960}"/>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5" name="Picture 10">
              <a:extLst>
                <a:ext uri="{FF2B5EF4-FFF2-40B4-BE49-F238E27FC236}">
                  <a16:creationId xmlns:a16="http://schemas.microsoft.com/office/drawing/2014/main" xmlns="" id="{4F7BD053-3C56-BD0B-2475-9452A032FCD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95080">
              <a:off x="12081188" y="1608274"/>
              <a:ext cx="3564645" cy="920326"/>
            </a:xfrm>
            <a:prstGeom prst="rect">
              <a:avLst/>
            </a:prstGeom>
          </p:spPr>
        </p:pic>
        <p:sp>
          <p:nvSpPr>
            <p:cNvPr id="6" name="TextBox 5">
              <a:extLst>
                <a:ext uri="{FF2B5EF4-FFF2-40B4-BE49-F238E27FC236}">
                  <a16:creationId xmlns:a16="http://schemas.microsoft.com/office/drawing/2014/main" xmlns="" id="{97C09C9D-17AF-CFCA-4F87-B7D4667F69A7}"/>
                </a:ext>
              </a:extLst>
            </p:cNvPr>
            <p:cNvSpPr txBox="1"/>
            <p:nvPr/>
          </p:nvSpPr>
          <p:spPr>
            <a:xfrm>
              <a:off x="11663170" y="3522085"/>
              <a:ext cx="4985539" cy="2951064"/>
            </a:xfrm>
            <a:prstGeom prst="rect">
              <a:avLst/>
            </a:prstGeom>
            <a:noFill/>
          </p:spPr>
          <p:txBody>
            <a:bodyPr wrap="square" rtlCol="0">
              <a:spAutoFit/>
            </a:bodyPr>
            <a:lstStyle/>
            <a:p>
              <a:pPr algn="ctr">
                <a:lnSpc>
                  <a:spcPct val="150000"/>
                </a:lnSpc>
              </a:pPr>
              <a:r>
                <a:rPr lang="en-US" sz="6600" b="1" dirty="0">
                  <a:solidFill>
                    <a:schemeClr val="bg1"/>
                  </a:solidFill>
                  <a:latin typeface="Arial" panose="020B0604020202020204" pitchFamily="34" charset="0"/>
                  <a:ea typeface="Calibri" panose="020F0502020204030204" pitchFamily="34" charset="0"/>
                  <a:cs typeface="Arial" panose="020B0604020202020204" pitchFamily="34" charset="0"/>
                </a:rPr>
                <a:t>NỘI DUNG BÀI HỌC</a:t>
              </a:r>
            </a:p>
          </p:txBody>
        </p:sp>
      </p:grpSp>
      <p:grpSp>
        <p:nvGrpSpPr>
          <p:cNvPr id="14" name="Group 13">
            <a:extLst>
              <a:ext uri="{FF2B5EF4-FFF2-40B4-BE49-F238E27FC236}">
                <a16:creationId xmlns:a16="http://schemas.microsoft.com/office/drawing/2014/main" xmlns="" id="{9F6FB594-4E85-0BA8-A81A-D511EF3FC86F}"/>
              </a:ext>
            </a:extLst>
          </p:cNvPr>
          <p:cNvGrpSpPr/>
          <p:nvPr/>
        </p:nvGrpSpPr>
        <p:grpSpPr>
          <a:xfrm>
            <a:off x="1062280" y="1263239"/>
            <a:ext cx="9549579" cy="3405689"/>
            <a:chOff x="1077906" y="959621"/>
            <a:chExt cx="9549579" cy="3405689"/>
          </a:xfrm>
        </p:grpSpPr>
        <p:grpSp>
          <p:nvGrpSpPr>
            <p:cNvPr id="16" name="Group 15">
              <a:extLst>
                <a:ext uri="{FF2B5EF4-FFF2-40B4-BE49-F238E27FC236}">
                  <a16:creationId xmlns:a16="http://schemas.microsoft.com/office/drawing/2014/main" xmlns="" id="{903DA556-4998-764D-FE84-7D6C6B91645E}"/>
                </a:ext>
              </a:extLst>
            </p:cNvPr>
            <p:cNvGrpSpPr/>
            <p:nvPr/>
          </p:nvGrpSpPr>
          <p:grpSpPr>
            <a:xfrm>
              <a:off x="1077906" y="1204311"/>
              <a:ext cx="9549579" cy="3160999"/>
              <a:chOff x="1051751" y="1519237"/>
              <a:chExt cx="9549579" cy="3160999"/>
            </a:xfrm>
          </p:grpSpPr>
          <p:grpSp>
            <p:nvGrpSpPr>
              <p:cNvPr id="18" name="Group 3">
                <a:extLst>
                  <a:ext uri="{FF2B5EF4-FFF2-40B4-BE49-F238E27FC236}">
                    <a16:creationId xmlns:a16="http://schemas.microsoft.com/office/drawing/2014/main" xmlns="" id="{AAF0CA10-7DE9-2004-1C8F-E23652F26151}"/>
                  </a:ext>
                </a:extLst>
              </p:cNvPr>
              <p:cNvGrpSpPr/>
              <p:nvPr/>
            </p:nvGrpSpPr>
            <p:grpSpPr>
              <a:xfrm>
                <a:off x="1051751" y="1519237"/>
                <a:ext cx="9549579" cy="3160999"/>
                <a:chOff x="0" y="-47625"/>
                <a:chExt cx="2355171" cy="2496364"/>
              </a:xfrm>
            </p:grpSpPr>
            <p:sp>
              <p:nvSpPr>
                <p:cNvPr id="20" name="Freeform 4">
                  <a:extLst>
                    <a:ext uri="{FF2B5EF4-FFF2-40B4-BE49-F238E27FC236}">
                      <a16:creationId xmlns:a16="http://schemas.microsoft.com/office/drawing/2014/main" xmlns="" id="{DA8033D3-63DB-07DD-E1A2-5ACE60BC5CD4}"/>
                    </a:ext>
                  </a:extLst>
                </p:cNvPr>
                <p:cNvSpPr/>
                <p:nvPr/>
              </p:nvSpPr>
              <p:spPr>
                <a:xfrm>
                  <a:off x="0" y="0"/>
                  <a:ext cx="2355171" cy="2448739"/>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21" name="TextBox 5">
                  <a:extLst>
                    <a:ext uri="{FF2B5EF4-FFF2-40B4-BE49-F238E27FC236}">
                      <a16:creationId xmlns:a16="http://schemas.microsoft.com/office/drawing/2014/main" xmlns="" id="{D4247EB5-5790-D71D-F8B4-BB5632FC8E52}"/>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xmlns="" id="{90823996-31D4-C6BE-B700-070F41C334A3}"/>
                  </a:ext>
                </a:extLst>
              </p:cNvPr>
              <p:cNvSpPr txBox="1"/>
              <p:nvPr/>
            </p:nvSpPr>
            <p:spPr>
              <a:xfrm>
                <a:off x="1360992" y="2775946"/>
                <a:ext cx="8858522" cy="707886"/>
              </a:xfrm>
              <a:prstGeom prst="rect">
                <a:avLst/>
              </a:prstGeom>
              <a:noFill/>
            </p:spPr>
            <p:txBody>
              <a:bodyPr wrap="square">
                <a:spAutoFit/>
              </a:bodyPr>
              <a:lstStyle/>
              <a:p>
                <a:pPr marR="0" algn="ctr">
                  <a:spcBef>
                    <a:spcPts val="0"/>
                  </a:spcBef>
                  <a:spcAft>
                    <a:spcPts val="0"/>
                  </a:spcAft>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Ôn lại kiến thức đã học hôm nay</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9">
              <a:extLst>
                <a:ext uri="{FF2B5EF4-FFF2-40B4-BE49-F238E27FC236}">
                  <a16:creationId xmlns:a16="http://schemas.microsoft.com/office/drawing/2014/main" xmlns="" id="{794CF022-0D51-A4F9-9C59-B14D13DB51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34408" y="959621"/>
              <a:ext cx="3600289" cy="609990"/>
            </a:xfrm>
            <a:prstGeom prst="rect">
              <a:avLst/>
            </a:prstGeom>
          </p:spPr>
        </p:pic>
      </p:grpSp>
      <p:grpSp>
        <p:nvGrpSpPr>
          <p:cNvPr id="22" name="Group 21">
            <a:extLst>
              <a:ext uri="{FF2B5EF4-FFF2-40B4-BE49-F238E27FC236}">
                <a16:creationId xmlns:a16="http://schemas.microsoft.com/office/drawing/2014/main" xmlns="" id="{D7115005-F073-2A07-CEDB-3778AF4D37DA}"/>
              </a:ext>
            </a:extLst>
          </p:cNvPr>
          <p:cNvGrpSpPr/>
          <p:nvPr/>
        </p:nvGrpSpPr>
        <p:grpSpPr>
          <a:xfrm>
            <a:off x="1044136" y="5268132"/>
            <a:ext cx="9549579" cy="4066367"/>
            <a:chOff x="1077906" y="959621"/>
            <a:chExt cx="9549579" cy="4066367"/>
          </a:xfrm>
        </p:grpSpPr>
        <p:grpSp>
          <p:nvGrpSpPr>
            <p:cNvPr id="23" name="Group 22">
              <a:extLst>
                <a:ext uri="{FF2B5EF4-FFF2-40B4-BE49-F238E27FC236}">
                  <a16:creationId xmlns:a16="http://schemas.microsoft.com/office/drawing/2014/main" xmlns="" id="{6A795C78-3D30-EEC6-1497-25DA9AF1FBA2}"/>
                </a:ext>
              </a:extLst>
            </p:cNvPr>
            <p:cNvGrpSpPr/>
            <p:nvPr/>
          </p:nvGrpSpPr>
          <p:grpSpPr>
            <a:xfrm>
              <a:off x="1077906" y="1204311"/>
              <a:ext cx="9549579" cy="3821677"/>
              <a:chOff x="1051751" y="1519237"/>
              <a:chExt cx="9549579" cy="3821677"/>
            </a:xfrm>
          </p:grpSpPr>
          <p:grpSp>
            <p:nvGrpSpPr>
              <p:cNvPr id="25" name="Group 3">
                <a:extLst>
                  <a:ext uri="{FF2B5EF4-FFF2-40B4-BE49-F238E27FC236}">
                    <a16:creationId xmlns:a16="http://schemas.microsoft.com/office/drawing/2014/main" xmlns="" id="{88F1A16C-7B02-42E9-156F-6A43EC42DAE7}"/>
                  </a:ext>
                </a:extLst>
              </p:cNvPr>
              <p:cNvGrpSpPr/>
              <p:nvPr/>
            </p:nvGrpSpPr>
            <p:grpSpPr>
              <a:xfrm>
                <a:off x="1051751" y="1519237"/>
                <a:ext cx="9549579" cy="3821677"/>
                <a:chOff x="0" y="-47625"/>
                <a:chExt cx="2355171" cy="3018127"/>
              </a:xfrm>
            </p:grpSpPr>
            <p:sp>
              <p:nvSpPr>
                <p:cNvPr id="27" name="Freeform 4">
                  <a:extLst>
                    <a:ext uri="{FF2B5EF4-FFF2-40B4-BE49-F238E27FC236}">
                      <a16:creationId xmlns:a16="http://schemas.microsoft.com/office/drawing/2014/main" xmlns="" id="{D1DE740D-95E4-4E62-5AD0-6C55DA5BA837}"/>
                    </a:ext>
                  </a:extLst>
                </p:cNvPr>
                <p:cNvSpPr/>
                <p:nvPr/>
              </p:nvSpPr>
              <p:spPr>
                <a:xfrm>
                  <a:off x="0" y="-1"/>
                  <a:ext cx="2355171" cy="2970503"/>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28" name="TextBox 5">
                  <a:extLst>
                    <a:ext uri="{FF2B5EF4-FFF2-40B4-BE49-F238E27FC236}">
                      <a16:creationId xmlns:a16="http://schemas.microsoft.com/office/drawing/2014/main" xmlns="" id="{574F118B-4482-91D9-9A38-9A399B357F34}"/>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xmlns="" id="{3C018150-4EFD-6C53-8CED-66D32D5A1C68}"/>
                  </a:ext>
                </a:extLst>
              </p:cNvPr>
              <p:cNvSpPr txBox="1"/>
              <p:nvPr/>
            </p:nvSpPr>
            <p:spPr>
              <a:xfrm>
                <a:off x="1632274" y="2189530"/>
                <a:ext cx="8330332" cy="2748253"/>
              </a:xfrm>
              <a:prstGeom prst="rect">
                <a:avLst/>
              </a:prstGeom>
              <a:noFill/>
            </p:spPr>
            <p:txBody>
              <a:bodyPr wrap="square">
                <a:spAutoFit/>
              </a:bodyPr>
              <a:lstStyle/>
              <a:p>
                <a:pPr marR="0" algn="ctr">
                  <a:lnSpc>
                    <a:spcPct val="150000"/>
                  </a:lnSpc>
                  <a:spcBef>
                    <a:spcPts val="0"/>
                  </a:spcBef>
                  <a:spcAft>
                    <a:spcPts val="0"/>
                  </a:spcAft>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Đọc trước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Tiết tiếp theo: Nói và nghe – Kể chuyện Về quê ngoại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(SGK – tr.105)</a:t>
                </a:r>
                <a:endParaRPr lang="en-US" sz="40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24" name="Picture 9">
              <a:extLst>
                <a:ext uri="{FF2B5EF4-FFF2-40B4-BE49-F238E27FC236}">
                  <a16:creationId xmlns:a16="http://schemas.microsoft.com/office/drawing/2014/main" xmlns="" id="{7FF9146D-ABB9-8170-1B8E-94C11B2F2B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34408" y="959621"/>
              <a:ext cx="3600289" cy="609990"/>
            </a:xfrm>
            <a:prstGeom prst="rect">
              <a:avLst/>
            </a:prstGeom>
          </p:spPr>
        </p:pic>
      </p:grpSp>
      <p:sp>
        <p:nvSpPr>
          <p:cNvPr id="29" name="Freeform 13">
            <a:extLst>
              <a:ext uri="{FF2B5EF4-FFF2-40B4-BE49-F238E27FC236}">
                <a16:creationId xmlns:a16="http://schemas.microsoft.com/office/drawing/2014/main" xmlns="" id="{0A2232DB-7A7D-984D-5EB3-A81CEB6976B3}"/>
              </a:ext>
            </a:extLst>
          </p:cNvPr>
          <p:cNvSpPr/>
          <p:nvPr/>
        </p:nvSpPr>
        <p:spPr>
          <a:xfrm>
            <a:off x="12044178" y="6665037"/>
            <a:ext cx="4148171" cy="3583791"/>
          </a:xfrm>
          <a:custGeom>
            <a:avLst/>
            <a:gdLst/>
            <a:ahLst/>
            <a:cxnLst/>
            <a:rect l="l" t="t" r="r" b="b"/>
            <a:pathLst>
              <a:path w="4963026" h="4114800">
                <a:moveTo>
                  <a:pt x="0" y="0"/>
                </a:moveTo>
                <a:lnTo>
                  <a:pt x="4963026" y="0"/>
                </a:lnTo>
                <a:lnTo>
                  <a:pt x="496302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5"/>
          <p:cNvSpPr/>
          <p:nvPr/>
        </p:nvSpPr>
        <p:spPr>
          <a:xfrm>
            <a:off x="-307236" y="-1"/>
            <a:ext cx="1417720" cy="1496274"/>
          </a:xfrm>
          <a:custGeom>
            <a:avLst/>
            <a:gdLst/>
            <a:ahLst/>
            <a:cxnLst/>
            <a:rect l="l" t="t" r="r" b="b"/>
            <a:pathLst>
              <a:path w="1417720" h="1496274">
                <a:moveTo>
                  <a:pt x="0" y="0"/>
                </a:moveTo>
                <a:lnTo>
                  <a:pt x="1417720" y="0"/>
                </a:lnTo>
                <a:lnTo>
                  <a:pt x="1417720" y="1496274"/>
                </a:lnTo>
                <a:lnTo>
                  <a:pt x="0" y="149627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0814" y="8848765"/>
            <a:ext cx="1417720" cy="1496274"/>
          </a:xfrm>
          <a:custGeom>
            <a:avLst/>
            <a:gdLst/>
            <a:ahLst/>
            <a:cxnLst/>
            <a:rect l="l" t="t" r="r" b="b"/>
            <a:pathLst>
              <a:path w="1417720" h="1496274">
                <a:moveTo>
                  <a:pt x="0" y="0"/>
                </a:moveTo>
                <a:lnTo>
                  <a:pt x="1417720" y="0"/>
                </a:lnTo>
                <a:lnTo>
                  <a:pt x="1417720" y="1496274"/>
                </a:lnTo>
                <a:lnTo>
                  <a:pt x="0" y="149627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9610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EEE0"/>
        </a:solidFill>
        <a:effectLst/>
      </p:bgPr>
    </p:bg>
    <p:spTree>
      <p:nvGrpSpPr>
        <p:cNvPr id="1" name=""/>
        <p:cNvGrpSpPr/>
        <p:nvPr/>
      </p:nvGrpSpPr>
      <p:grpSpPr>
        <a:xfrm>
          <a:off x="0" y="0"/>
          <a:ext cx="0" cy="0"/>
          <a:chOff x="0" y="0"/>
          <a:chExt cx="0" cy="0"/>
        </a:xfrm>
      </p:grpSpPr>
      <p:grpSp>
        <p:nvGrpSpPr>
          <p:cNvPr id="2" name="Group 2"/>
          <p:cNvGrpSpPr/>
          <p:nvPr/>
        </p:nvGrpSpPr>
        <p:grpSpPr>
          <a:xfrm>
            <a:off x="-199924" y="9754821"/>
            <a:ext cx="18687848" cy="1901356"/>
            <a:chOff x="0" y="0"/>
            <a:chExt cx="4921902" cy="666005"/>
          </a:xfrm>
        </p:grpSpPr>
        <p:sp>
          <p:nvSpPr>
            <p:cNvPr id="3" name="Freeform 3"/>
            <p:cNvSpPr/>
            <p:nvPr/>
          </p:nvSpPr>
          <p:spPr>
            <a:xfrm>
              <a:off x="0" y="0"/>
              <a:ext cx="4921902" cy="666005"/>
            </a:xfrm>
            <a:custGeom>
              <a:avLst/>
              <a:gdLst/>
              <a:ahLst/>
              <a:cxnLst/>
              <a:rect l="l" t="t" r="r" b="b"/>
              <a:pathLst>
                <a:path w="4921902" h="666005">
                  <a:moveTo>
                    <a:pt x="0" y="0"/>
                  </a:moveTo>
                  <a:lnTo>
                    <a:pt x="4921902" y="0"/>
                  </a:lnTo>
                  <a:lnTo>
                    <a:pt x="4921902" y="666005"/>
                  </a:lnTo>
                  <a:lnTo>
                    <a:pt x="0" y="666005"/>
                  </a:lnTo>
                  <a:close/>
                </a:path>
              </a:pathLst>
            </a:custGeom>
            <a:solidFill>
              <a:srgbClr val="978879"/>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802499">
            <a:off x="-73102" y="-34933"/>
            <a:ext cx="980250" cy="1211431"/>
          </a:xfrm>
          <a:custGeom>
            <a:avLst/>
            <a:gdLst/>
            <a:ahLst/>
            <a:cxnLst/>
            <a:rect l="l" t="t" r="r" b="b"/>
            <a:pathLst>
              <a:path w="980250" h="1211431">
                <a:moveTo>
                  <a:pt x="0" y="0"/>
                </a:moveTo>
                <a:lnTo>
                  <a:pt x="980250" y="0"/>
                </a:lnTo>
                <a:lnTo>
                  <a:pt x="980250" y="1211431"/>
                </a:lnTo>
                <a:lnTo>
                  <a:pt x="0" y="121143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9" name="Freeform 9"/>
          <p:cNvSpPr/>
          <p:nvPr/>
        </p:nvSpPr>
        <p:spPr>
          <a:xfrm>
            <a:off x="633323" y="7007466"/>
            <a:ext cx="1789443" cy="3470033"/>
          </a:xfrm>
          <a:custGeom>
            <a:avLst/>
            <a:gdLst/>
            <a:ahLst/>
            <a:cxnLst/>
            <a:rect l="l" t="t" r="r" b="b"/>
            <a:pathLst>
              <a:path w="2252853" h="4114800">
                <a:moveTo>
                  <a:pt x="0" y="0"/>
                </a:moveTo>
                <a:lnTo>
                  <a:pt x="2252853" y="0"/>
                </a:lnTo>
                <a:lnTo>
                  <a:pt x="2252853"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15022062" y="20147"/>
            <a:ext cx="5162433" cy="2400531"/>
          </a:xfrm>
          <a:custGeom>
            <a:avLst/>
            <a:gdLst/>
            <a:ahLst/>
            <a:cxnLst/>
            <a:rect l="l" t="t" r="r" b="b"/>
            <a:pathLst>
              <a:path w="5162433" h="2400531">
                <a:moveTo>
                  <a:pt x="0" y="0"/>
                </a:moveTo>
                <a:lnTo>
                  <a:pt x="5162433" y="0"/>
                </a:lnTo>
                <a:lnTo>
                  <a:pt x="5162433" y="2400532"/>
                </a:lnTo>
                <a:lnTo>
                  <a:pt x="0" y="24005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18" name="Group 17">
            <a:extLst>
              <a:ext uri="{FF2B5EF4-FFF2-40B4-BE49-F238E27FC236}">
                <a16:creationId xmlns:a16="http://schemas.microsoft.com/office/drawing/2014/main" xmlns="" id="{E373C6F5-CF32-DCC9-A7A4-EFC0D969DBA1}"/>
              </a:ext>
            </a:extLst>
          </p:cNvPr>
          <p:cNvGrpSpPr/>
          <p:nvPr/>
        </p:nvGrpSpPr>
        <p:grpSpPr>
          <a:xfrm>
            <a:off x="15544800" y="8237495"/>
            <a:ext cx="2109877" cy="1533655"/>
            <a:chOff x="14339572" y="7007467"/>
            <a:chExt cx="3051324" cy="2336688"/>
          </a:xfrm>
        </p:grpSpPr>
        <p:sp>
          <p:nvSpPr>
            <p:cNvPr id="12" name="Freeform 12"/>
            <p:cNvSpPr/>
            <p:nvPr/>
          </p:nvSpPr>
          <p:spPr>
            <a:xfrm>
              <a:off x="14339572" y="7007467"/>
              <a:ext cx="1525662" cy="2336688"/>
            </a:xfrm>
            <a:custGeom>
              <a:avLst/>
              <a:gdLst/>
              <a:ahLst/>
              <a:cxnLst/>
              <a:rect l="l" t="t" r="r" b="b"/>
              <a:pathLst>
                <a:path w="1525662" h="2336688">
                  <a:moveTo>
                    <a:pt x="0" y="0"/>
                  </a:moveTo>
                  <a:lnTo>
                    <a:pt x="1525662" y="0"/>
                  </a:lnTo>
                  <a:lnTo>
                    <a:pt x="1525662" y="2336688"/>
                  </a:lnTo>
                  <a:lnTo>
                    <a:pt x="0" y="23366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Freeform 13"/>
            <p:cNvSpPr/>
            <p:nvPr/>
          </p:nvSpPr>
          <p:spPr>
            <a:xfrm flipH="1">
              <a:off x="15865234" y="7007467"/>
              <a:ext cx="1525662" cy="2336688"/>
            </a:xfrm>
            <a:custGeom>
              <a:avLst/>
              <a:gdLst/>
              <a:ahLst/>
              <a:cxnLst/>
              <a:rect l="l" t="t" r="r" b="b"/>
              <a:pathLst>
                <a:path w="1525662" h="2336688">
                  <a:moveTo>
                    <a:pt x="1525662" y="0"/>
                  </a:moveTo>
                  <a:lnTo>
                    <a:pt x="0" y="0"/>
                  </a:lnTo>
                  <a:lnTo>
                    <a:pt x="0" y="2336688"/>
                  </a:lnTo>
                  <a:lnTo>
                    <a:pt x="1525662" y="2336688"/>
                  </a:lnTo>
                  <a:lnTo>
                    <a:pt x="1525662"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grpSp>
      <p:sp>
        <p:nvSpPr>
          <p:cNvPr id="5" name="TextBox 12">
            <a:extLst>
              <a:ext uri="{FF2B5EF4-FFF2-40B4-BE49-F238E27FC236}">
                <a16:creationId xmlns:a16="http://schemas.microsoft.com/office/drawing/2014/main" xmlns="" id="{A306F398-0925-2804-DF52-7B279C0523AF}"/>
              </a:ext>
            </a:extLst>
          </p:cNvPr>
          <p:cNvSpPr txBox="1"/>
          <p:nvPr/>
        </p:nvSpPr>
        <p:spPr>
          <a:xfrm>
            <a:off x="697651" y="3207929"/>
            <a:ext cx="16935256" cy="3465179"/>
          </a:xfrm>
          <a:prstGeom prst="rect">
            <a:avLst/>
          </a:prstGeom>
        </p:spPr>
        <p:txBody>
          <a:bodyPr wrap="square" lIns="0" tIns="0" rIns="0" bIns="0" rtlCol="0" anchor="t">
            <a:spAutoFit/>
          </a:bodyPr>
          <a:lstStyle/>
          <a:p>
            <a:pPr algn="ctr">
              <a:lnSpc>
                <a:spcPct val="150000"/>
              </a:lnSpc>
            </a:pPr>
            <a:r>
              <a:rPr lang="en-US" sz="8000" b="1" dirty="0">
                <a:latin typeface="Arial" panose="020B0604020202020204" pitchFamily="34" charset="0"/>
                <a:cs typeface="Arial" panose="020B0604020202020204" pitchFamily="34" charset="0"/>
              </a:rPr>
              <a:t>CẢM ƠN </a:t>
            </a:r>
            <a:r>
              <a:rPr lang="en-US" sz="8000" b="1">
                <a:latin typeface="Arial" panose="020B0604020202020204" pitchFamily="34" charset="0"/>
                <a:cs typeface="Arial" panose="020B0604020202020204" pitchFamily="34" charset="0"/>
              </a:rPr>
              <a:t>CÁC EM HỌC SINH ĐÃ LẮNG </a:t>
            </a:r>
            <a:r>
              <a:rPr lang="en-US" sz="8000" b="1" dirty="0">
                <a:latin typeface="Arial" panose="020B0604020202020204" pitchFamily="34" charset="0"/>
                <a:cs typeface="Arial" panose="020B0604020202020204" pitchFamily="34" charset="0"/>
              </a:rPr>
              <a:t>NGHE, HẸN GẶP LẠI!</a:t>
            </a:r>
          </a:p>
        </p:txBody>
      </p:sp>
    </p:spTree>
    <p:extLst>
      <p:ext uri="{BB962C8B-B14F-4D97-AF65-F5344CB8AC3E}">
        <p14:creationId xmlns:p14="http://schemas.microsoft.com/office/powerpoint/2010/main" val="3146386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8" name="Freeform 8"/>
          <p:cNvSpPr/>
          <p:nvPr/>
        </p:nvSpPr>
        <p:spPr>
          <a:xfrm>
            <a:off x="16989283" y="9047734"/>
            <a:ext cx="1279446" cy="1222937"/>
          </a:xfrm>
          <a:custGeom>
            <a:avLst/>
            <a:gdLst/>
            <a:ahLst/>
            <a:cxnLst/>
            <a:rect l="l" t="t" r="r" b="b"/>
            <a:pathLst>
              <a:path w="1279446" h="1222937">
                <a:moveTo>
                  <a:pt x="0" y="0"/>
                </a:moveTo>
                <a:lnTo>
                  <a:pt x="1279446" y="0"/>
                </a:lnTo>
                <a:lnTo>
                  <a:pt x="1279446" y="1222937"/>
                </a:lnTo>
                <a:lnTo>
                  <a:pt x="0" y="12229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a:off x="48145" y="149555"/>
            <a:ext cx="1101137" cy="957085"/>
          </a:xfrm>
          <a:custGeom>
            <a:avLst/>
            <a:gdLst/>
            <a:ahLst/>
            <a:cxnLst/>
            <a:rect l="l" t="t" r="r" b="b"/>
            <a:pathLst>
              <a:path w="1440274" h="1422271">
                <a:moveTo>
                  <a:pt x="0" y="0"/>
                </a:moveTo>
                <a:lnTo>
                  <a:pt x="1440274" y="0"/>
                </a:lnTo>
                <a:lnTo>
                  <a:pt x="1440274" y="1422271"/>
                </a:lnTo>
                <a:lnTo>
                  <a:pt x="0" y="142227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7">
            <a:extLst>
              <a:ext uri="{FF2B5EF4-FFF2-40B4-BE49-F238E27FC236}">
                <a16:creationId xmlns:a16="http://schemas.microsoft.com/office/drawing/2014/main" xmlns="" id="{D104828E-E701-59F5-671B-4D429CA6228D}"/>
              </a:ext>
            </a:extLst>
          </p:cNvPr>
          <p:cNvGrpSpPr>
            <a:grpSpLocks noChangeAspect="1"/>
          </p:cNvGrpSpPr>
          <p:nvPr/>
        </p:nvGrpSpPr>
        <p:grpSpPr>
          <a:xfrm>
            <a:off x="1028700" y="3951146"/>
            <a:ext cx="10078534" cy="5669104"/>
            <a:chOff x="0" y="0"/>
            <a:chExt cx="11289030" cy="6350000"/>
          </a:xfrm>
        </p:grpSpPr>
        <p:sp>
          <p:nvSpPr>
            <p:cNvPr id="4" name="Freeform 8">
              <a:extLst>
                <a:ext uri="{FF2B5EF4-FFF2-40B4-BE49-F238E27FC236}">
                  <a16:creationId xmlns:a16="http://schemas.microsoft.com/office/drawing/2014/main" xmlns="" id="{E9837D15-EDB4-D23A-2280-59A92B4DC8FD}"/>
                </a:ext>
              </a:extLst>
            </p:cNvPr>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p:spPr>
          <p:txBody>
            <a:bodyPr/>
            <a:lstStyle/>
            <a:p>
              <a:endParaRPr lang="en-US"/>
            </a:p>
          </p:txBody>
        </p:sp>
      </p:grpSp>
      <p:grpSp>
        <p:nvGrpSpPr>
          <p:cNvPr id="5" name="Group 4">
            <a:extLst>
              <a:ext uri="{FF2B5EF4-FFF2-40B4-BE49-F238E27FC236}">
                <a16:creationId xmlns:a16="http://schemas.microsoft.com/office/drawing/2014/main" xmlns="" id="{A313C5E3-561B-8360-2082-5F5754E5C93A}"/>
              </a:ext>
            </a:extLst>
          </p:cNvPr>
          <p:cNvGrpSpPr/>
          <p:nvPr/>
        </p:nvGrpSpPr>
        <p:grpSpPr>
          <a:xfrm>
            <a:off x="5981699" y="-19897"/>
            <a:ext cx="6324600" cy="1590987"/>
            <a:chOff x="5715000" y="-27216"/>
            <a:chExt cx="6324600" cy="1590987"/>
          </a:xfrm>
        </p:grpSpPr>
        <p:sp>
          <p:nvSpPr>
            <p:cNvPr id="6" name="Round Same Side Corner Rectangle 11">
              <a:extLst>
                <a:ext uri="{FF2B5EF4-FFF2-40B4-BE49-F238E27FC236}">
                  <a16:creationId xmlns:a16="http://schemas.microsoft.com/office/drawing/2014/main" xmlns="" id="{8273A2D2-BE3C-A077-2E0A-2A283DE0EC8F}"/>
                </a:ext>
              </a:extLst>
            </p:cNvPr>
            <p:cNvSpPr/>
            <p:nvPr/>
          </p:nvSpPr>
          <p:spPr>
            <a:xfrm flipV="1">
              <a:off x="5715000" y="-27216"/>
              <a:ext cx="6324600" cy="1590987"/>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2C4152E1-5B5F-A55C-03ED-9E720DD6D4AC}"/>
                </a:ext>
              </a:extLst>
            </p:cNvPr>
            <p:cNvSpPr txBox="1"/>
            <p:nvPr/>
          </p:nvSpPr>
          <p:spPr>
            <a:xfrm>
              <a:off x="6515100" y="260445"/>
              <a:ext cx="47244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KHỞI ĐỘNG</a:t>
              </a:r>
            </a:p>
          </p:txBody>
        </p:sp>
      </p:grpSp>
      <p:pic>
        <p:nvPicPr>
          <p:cNvPr id="9" name="Picture 4" descr="la musique ">
            <a:extLst>
              <a:ext uri="{FF2B5EF4-FFF2-40B4-BE49-F238E27FC236}">
                <a16:creationId xmlns:a16="http://schemas.microsoft.com/office/drawing/2014/main" xmlns="" id="{69439C60-A61D-E26F-D6B7-5779933C18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92600" y="214579"/>
            <a:ext cx="1068848" cy="10688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xmlns="" id="{EE4E0044-B0A9-E5DD-E60D-37603D8E5ED2}"/>
              </a:ext>
            </a:extLst>
          </p:cNvPr>
          <p:cNvPicPr>
            <a:picLocks noChangeAspect="1"/>
          </p:cNvPicPr>
          <p:nvPr/>
        </p:nvPicPr>
        <p:blipFill>
          <a:blip r:embed="rId9"/>
          <a:srcRect/>
          <a:stretch>
            <a:fillRect/>
          </a:stretch>
        </p:blipFill>
        <p:spPr>
          <a:xfrm>
            <a:off x="4583884" y="4480560"/>
            <a:ext cx="8751116" cy="5961697"/>
          </a:xfrm>
          <a:prstGeom prst="rect">
            <a:avLst/>
          </a:prstGeom>
        </p:spPr>
      </p:pic>
      <p:sp>
        <p:nvSpPr>
          <p:cNvPr id="12" name="TextBox 11">
            <a:extLst>
              <a:ext uri="{FF2B5EF4-FFF2-40B4-BE49-F238E27FC236}">
                <a16:creationId xmlns:a16="http://schemas.microsoft.com/office/drawing/2014/main" xmlns="" id="{DDFBD2C5-7EBB-5C25-9267-EBD6A27477A5}"/>
              </a:ext>
            </a:extLst>
          </p:cNvPr>
          <p:cNvSpPr txBox="1"/>
          <p:nvPr/>
        </p:nvSpPr>
        <p:spPr>
          <a:xfrm>
            <a:off x="3116361" y="2100504"/>
            <a:ext cx="11686162" cy="1824923"/>
          </a:xfrm>
          <a:prstGeom prst="rect">
            <a:avLst/>
          </a:prstGeom>
          <a:noFill/>
        </p:spPr>
        <p:txBody>
          <a:bodyPr wrap="square" rtlCol="0">
            <a:spAutoFit/>
          </a:bodyPr>
          <a:lstStyle/>
          <a:p>
            <a:pPr algn="ctr">
              <a:lnSpc>
                <a:spcPct val="150000"/>
              </a:lnSpc>
            </a:pPr>
            <a:r>
              <a:rPr lang="en-US" sz="4000" b="1">
                <a:latin typeface="Arial" panose="020B0604020202020204" pitchFamily="34" charset="0"/>
                <a:cs typeface="Arial" panose="020B0604020202020204" pitchFamily="34" charset="0"/>
              </a:rPr>
              <a:t>Các em </a:t>
            </a:r>
            <a:r>
              <a:rPr lang="vi-VN" sz="4000" b="1">
                <a:latin typeface="Arial" panose="020B0604020202020204" pitchFamily="34" charset="0"/>
                <a:cs typeface="Arial" panose="020B0604020202020204" pitchFamily="34" charset="0"/>
              </a:rPr>
              <a:t>lắng nghe và </a:t>
            </a:r>
            <a:r>
              <a:rPr lang="en-US" sz="4000" b="1">
                <a:latin typeface="Arial" panose="020B0604020202020204" pitchFamily="34" charset="0"/>
                <a:cs typeface="Arial" panose="020B0604020202020204" pitchFamily="34" charset="0"/>
              </a:rPr>
              <a:t>vận động</a:t>
            </a:r>
            <a:r>
              <a:rPr lang="vi-VN" sz="4000" b="1">
                <a:latin typeface="Arial" panose="020B0604020202020204" pitchFamily="34" charset="0"/>
                <a:cs typeface="Arial" panose="020B0604020202020204" pitchFamily="34" charset="0"/>
              </a:rPr>
              <a:t> theo</a:t>
            </a:r>
            <a:r>
              <a:rPr lang="en-US" sz="4000" b="1">
                <a:latin typeface="Arial" panose="020B0604020202020204" pitchFamily="34" charset="0"/>
                <a:cs typeface="Arial" panose="020B0604020202020204" pitchFamily="34" charset="0"/>
              </a:rPr>
              <a:t> nhịp </a:t>
            </a:r>
            <a:r>
              <a:rPr lang="vi-VN" sz="4000" b="1">
                <a:latin typeface="Arial" panose="020B0604020202020204" pitchFamily="34" charset="0"/>
                <a:cs typeface="Arial" panose="020B0604020202020204" pitchFamily="34" charset="0"/>
              </a:rPr>
              <a:t>điệu bài hát </a:t>
            </a:r>
            <a:r>
              <a:rPr lang="en-US" sz="4000" b="1" i="1">
                <a:latin typeface="Arial" panose="020B0604020202020204" pitchFamily="34" charset="0"/>
                <a:cs typeface="Arial" panose="020B0604020202020204" pitchFamily="34" charset="0"/>
              </a:rPr>
              <a:t>Em yêu cây xanh</a:t>
            </a:r>
            <a:endParaRPr lang="en-US" sz="4000" b="1">
              <a:latin typeface="Arial" panose="020B0604020202020204" pitchFamily="34" charset="0"/>
              <a:cs typeface="Arial" panose="020B0604020202020204" pitchFamily="34" charset="0"/>
            </a:endParaRPr>
          </a:p>
        </p:txBody>
      </p:sp>
      <p:pic>
        <p:nvPicPr>
          <p:cNvPr id="14" name="EM YÊU CÂY XANH. NHẠC SĨ- HOÀNG VĂN YẾN">
            <a:hlinkClick r:id="" action="ppaction://media"/>
            <a:extLst>
              <a:ext uri="{FF2B5EF4-FFF2-40B4-BE49-F238E27FC236}">
                <a16:creationId xmlns:a16="http://schemas.microsoft.com/office/drawing/2014/main" xmlns="" id="{39EF65B9-E480-E267-9111-EE0E422EC99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70161" y="2456039"/>
            <a:ext cx="1346200" cy="1346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8061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4"/>
                </p:tgtEl>
              </p:cMediaNode>
            </p:audio>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12" name="Freeform 12"/>
          <p:cNvSpPr/>
          <p:nvPr/>
        </p:nvSpPr>
        <p:spPr>
          <a:xfrm>
            <a:off x="-10814" y="8848765"/>
            <a:ext cx="1417720" cy="1496274"/>
          </a:xfrm>
          <a:custGeom>
            <a:avLst/>
            <a:gdLst/>
            <a:ahLst/>
            <a:cxnLst/>
            <a:rect l="l" t="t" r="r" b="b"/>
            <a:pathLst>
              <a:path w="1417720" h="1496274">
                <a:moveTo>
                  <a:pt x="0" y="0"/>
                </a:moveTo>
                <a:lnTo>
                  <a:pt x="1417720" y="0"/>
                </a:lnTo>
                <a:lnTo>
                  <a:pt x="1417720" y="1496274"/>
                </a:lnTo>
                <a:lnTo>
                  <a:pt x="0" y="14962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Freeform 15"/>
          <p:cNvSpPr/>
          <p:nvPr/>
        </p:nvSpPr>
        <p:spPr>
          <a:xfrm>
            <a:off x="16902937" y="8658330"/>
            <a:ext cx="1417720" cy="1496274"/>
          </a:xfrm>
          <a:custGeom>
            <a:avLst/>
            <a:gdLst/>
            <a:ahLst/>
            <a:cxnLst/>
            <a:rect l="l" t="t" r="r" b="b"/>
            <a:pathLst>
              <a:path w="1417720" h="1496274">
                <a:moveTo>
                  <a:pt x="0" y="0"/>
                </a:moveTo>
                <a:lnTo>
                  <a:pt x="1417720" y="0"/>
                </a:lnTo>
                <a:lnTo>
                  <a:pt x="1417720" y="1496274"/>
                </a:lnTo>
                <a:lnTo>
                  <a:pt x="0" y="14962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18">
            <a:extLst>
              <a:ext uri="{FF2B5EF4-FFF2-40B4-BE49-F238E27FC236}">
                <a16:creationId xmlns:a16="http://schemas.microsoft.com/office/drawing/2014/main" xmlns="" id="{1759426C-3FB1-CC8B-3A34-95F1193A537F}"/>
              </a:ext>
            </a:extLst>
          </p:cNvPr>
          <p:cNvSpPr/>
          <p:nvPr/>
        </p:nvSpPr>
        <p:spPr>
          <a:xfrm>
            <a:off x="17106209" y="51150"/>
            <a:ext cx="1119197" cy="1264364"/>
          </a:xfrm>
          <a:custGeom>
            <a:avLst/>
            <a:gdLst/>
            <a:ahLst/>
            <a:cxnLst/>
            <a:rect l="l" t="t" r="r" b="b"/>
            <a:pathLst>
              <a:path w="705489" h="691379">
                <a:moveTo>
                  <a:pt x="0" y="0"/>
                </a:moveTo>
                <a:lnTo>
                  <a:pt x="705489" y="0"/>
                </a:lnTo>
                <a:lnTo>
                  <a:pt x="705489" y="691379"/>
                </a:lnTo>
                <a:lnTo>
                  <a:pt x="0" y="6913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xmlns="" id="{9242A6A1-BAD2-B3CE-2783-9C7DA6AAE92F}"/>
              </a:ext>
            </a:extLst>
          </p:cNvPr>
          <p:cNvSpPr/>
          <p:nvPr/>
        </p:nvSpPr>
        <p:spPr>
          <a:xfrm>
            <a:off x="-32657" y="1028701"/>
            <a:ext cx="11565354" cy="2057399"/>
          </a:xfrm>
          <a:prstGeom prst="homePlate">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a:solidFill>
                  <a:schemeClr val="accent4">
                    <a:lumMod val="50000"/>
                  </a:schemeClr>
                </a:solidFill>
                <a:latin typeface="Arial" panose="020B0604020202020204" pitchFamily="34" charset="0"/>
                <a:cs typeface="Arial" panose="020B0604020202020204" pitchFamily="34" charset="0"/>
              </a:rPr>
              <a:t>BÀI 22</a:t>
            </a:r>
          </a:p>
        </p:txBody>
      </p:sp>
      <p:sp>
        <p:nvSpPr>
          <p:cNvPr id="9" name="TextBox 8">
            <a:extLst>
              <a:ext uri="{FF2B5EF4-FFF2-40B4-BE49-F238E27FC236}">
                <a16:creationId xmlns:a16="http://schemas.microsoft.com/office/drawing/2014/main" xmlns="" id="{FCE0CF9E-E87E-C5C9-F7F5-6BBF7A184264}"/>
              </a:ext>
            </a:extLst>
          </p:cNvPr>
          <p:cNvSpPr txBox="1"/>
          <p:nvPr/>
        </p:nvSpPr>
        <p:spPr>
          <a:xfrm>
            <a:off x="533400" y="3643389"/>
            <a:ext cx="16992600" cy="3557512"/>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3 </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Viết</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L</a:t>
            </a:r>
            <a:r>
              <a:rPr lang="vi-VN" sz="8000" b="1">
                <a:solidFill>
                  <a:srgbClr val="C00000"/>
                </a:solidFill>
                <a:latin typeface="Arial" panose="020B0604020202020204" pitchFamily="34" charset="0"/>
                <a:ea typeface="Calibri" panose="020F0502020204030204" pitchFamily="34" charset="0"/>
                <a:cs typeface="Arial" panose="020B0604020202020204" pitchFamily="34" charset="0"/>
              </a:rPr>
              <a:t>ập dàn ý cho bài văn miêu tả cây cối</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5">
            <a:extLst>
              <a:ext uri="{FF2B5EF4-FFF2-40B4-BE49-F238E27FC236}">
                <a16:creationId xmlns:a16="http://schemas.microsoft.com/office/drawing/2014/main" xmlns="" id="{34E1703C-609B-0877-A1E9-70587F088B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20681" y="7720951"/>
            <a:ext cx="10446638" cy="284670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EE0"/>
        </a:solidFill>
        <a:effectLst/>
      </p:bgPr>
    </p:bg>
    <p:spTree>
      <p:nvGrpSpPr>
        <p:cNvPr id="1" name=""/>
        <p:cNvGrpSpPr/>
        <p:nvPr/>
      </p:nvGrpSpPr>
      <p:grpSpPr>
        <a:xfrm>
          <a:off x="0" y="0"/>
          <a:ext cx="0" cy="0"/>
          <a:chOff x="0" y="0"/>
          <a:chExt cx="0" cy="0"/>
        </a:xfrm>
      </p:grpSpPr>
      <p:sp>
        <p:nvSpPr>
          <p:cNvPr id="6" name="Freeform 6"/>
          <p:cNvSpPr/>
          <p:nvPr/>
        </p:nvSpPr>
        <p:spPr>
          <a:xfrm>
            <a:off x="16156915" y="-362614"/>
            <a:ext cx="2475491" cy="1483824"/>
          </a:xfrm>
          <a:custGeom>
            <a:avLst/>
            <a:gdLst/>
            <a:ahLst/>
            <a:cxnLst/>
            <a:rect l="l" t="t" r="r" b="b"/>
            <a:pathLst>
              <a:path w="4291451" h="1995524">
                <a:moveTo>
                  <a:pt x="0" y="0"/>
                </a:moveTo>
                <a:lnTo>
                  <a:pt x="4291450" y="0"/>
                </a:lnTo>
                <a:lnTo>
                  <a:pt x="4291450" y="1995525"/>
                </a:lnTo>
                <a:lnTo>
                  <a:pt x="0" y="19955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flipH="1">
            <a:off x="-212454" y="-231253"/>
            <a:ext cx="2211582" cy="1415444"/>
          </a:xfrm>
          <a:custGeom>
            <a:avLst/>
            <a:gdLst/>
            <a:ahLst/>
            <a:cxnLst/>
            <a:rect l="l" t="t" r="r" b="b"/>
            <a:pathLst>
              <a:path w="3599144" h="2264462">
                <a:moveTo>
                  <a:pt x="3599145" y="0"/>
                </a:moveTo>
                <a:lnTo>
                  <a:pt x="0" y="0"/>
                </a:lnTo>
                <a:lnTo>
                  <a:pt x="0" y="2264461"/>
                </a:lnTo>
                <a:lnTo>
                  <a:pt x="3599145" y="2264461"/>
                </a:lnTo>
                <a:lnTo>
                  <a:pt x="3599145"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9">
            <a:extLst>
              <a:ext uri="{FF2B5EF4-FFF2-40B4-BE49-F238E27FC236}">
                <a16:creationId xmlns:a16="http://schemas.microsoft.com/office/drawing/2014/main" xmlns="" id="{FCB4607F-B19A-F81E-92B4-23B6D45BA549}"/>
              </a:ext>
            </a:extLst>
          </p:cNvPr>
          <p:cNvSpPr/>
          <p:nvPr/>
        </p:nvSpPr>
        <p:spPr>
          <a:xfrm>
            <a:off x="16736786" y="8747271"/>
            <a:ext cx="1524000" cy="1499339"/>
          </a:xfrm>
          <a:custGeom>
            <a:avLst/>
            <a:gdLst/>
            <a:ahLst/>
            <a:cxnLst/>
            <a:rect l="l" t="t" r="r" b="b"/>
            <a:pathLst>
              <a:path w="2771928" h="2338814">
                <a:moveTo>
                  <a:pt x="0" y="0"/>
                </a:moveTo>
                <a:lnTo>
                  <a:pt x="2771928" y="0"/>
                </a:lnTo>
                <a:lnTo>
                  <a:pt x="2771928" y="2338814"/>
                </a:lnTo>
                <a:lnTo>
                  <a:pt x="0" y="2338814"/>
                </a:lnTo>
                <a:lnTo>
                  <a:pt x="0" y="0"/>
                </a:lnTo>
                <a:close/>
              </a:path>
            </a:pathLst>
          </a:custGeom>
          <a:blipFill>
            <a:blip r:embed="rId6"/>
            <a:stretch>
              <a:fillRect/>
            </a:stretch>
          </a:blipFill>
        </p:spPr>
        <p:txBody>
          <a:bodyPr/>
          <a:lstStyle/>
          <a:p>
            <a:endParaRPr lang="en-US"/>
          </a:p>
        </p:txBody>
      </p:sp>
      <p:grpSp>
        <p:nvGrpSpPr>
          <p:cNvPr id="5" name="Group 4">
            <a:extLst>
              <a:ext uri="{FF2B5EF4-FFF2-40B4-BE49-F238E27FC236}">
                <a16:creationId xmlns:a16="http://schemas.microsoft.com/office/drawing/2014/main" xmlns="" id="{CF2830CF-8A43-07C4-2A68-EC51E07BAAF4}"/>
              </a:ext>
            </a:extLst>
          </p:cNvPr>
          <p:cNvGrpSpPr/>
          <p:nvPr/>
        </p:nvGrpSpPr>
        <p:grpSpPr>
          <a:xfrm>
            <a:off x="5186788" y="0"/>
            <a:ext cx="8371462" cy="1497784"/>
            <a:chOff x="4734746" y="-10887"/>
            <a:chExt cx="8229642" cy="1497784"/>
          </a:xfrm>
        </p:grpSpPr>
        <p:sp>
          <p:nvSpPr>
            <p:cNvPr id="8" name="Round Same Side Corner Rectangle 11">
              <a:extLst>
                <a:ext uri="{FF2B5EF4-FFF2-40B4-BE49-F238E27FC236}">
                  <a16:creationId xmlns:a16="http://schemas.microsoft.com/office/drawing/2014/main" xmlns="" id="{721A3314-B09F-8666-A1C8-B15B0C92ECC3}"/>
                </a:ext>
              </a:extLst>
            </p:cNvPr>
            <p:cNvSpPr/>
            <p:nvPr/>
          </p:nvSpPr>
          <p:spPr>
            <a:xfrm flipV="1">
              <a:off x="4734746" y="-10887"/>
              <a:ext cx="8229642" cy="1497784"/>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EA0E9275-E7CD-1811-C2AB-3F885012B972}"/>
                </a:ext>
              </a:extLst>
            </p:cNvPr>
            <p:cNvSpPr txBox="1"/>
            <p:nvPr/>
          </p:nvSpPr>
          <p:spPr>
            <a:xfrm>
              <a:off x="4890330" y="188967"/>
              <a:ext cx="7929290" cy="1046440"/>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NỘI DUNG BÀI HỌC</a:t>
              </a:r>
            </a:p>
          </p:txBody>
        </p:sp>
      </p:grpSp>
      <p:grpSp>
        <p:nvGrpSpPr>
          <p:cNvPr id="10" name="Group 9">
            <a:extLst>
              <a:ext uri="{FF2B5EF4-FFF2-40B4-BE49-F238E27FC236}">
                <a16:creationId xmlns:a16="http://schemas.microsoft.com/office/drawing/2014/main" xmlns="" id="{17966A67-7B18-BE0B-BC3B-83E55BE9A80E}"/>
              </a:ext>
            </a:extLst>
          </p:cNvPr>
          <p:cNvGrpSpPr/>
          <p:nvPr/>
        </p:nvGrpSpPr>
        <p:grpSpPr>
          <a:xfrm>
            <a:off x="920280" y="2057925"/>
            <a:ext cx="7385521" cy="3423768"/>
            <a:chOff x="920280" y="2057925"/>
            <a:chExt cx="7385521" cy="3423768"/>
          </a:xfrm>
        </p:grpSpPr>
        <p:grpSp>
          <p:nvGrpSpPr>
            <p:cNvPr id="11" name="Group 10">
              <a:extLst>
                <a:ext uri="{FF2B5EF4-FFF2-40B4-BE49-F238E27FC236}">
                  <a16:creationId xmlns:a16="http://schemas.microsoft.com/office/drawing/2014/main" xmlns="" id="{8C20580A-E4C5-799F-9E17-EAB6A032ECEB}"/>
                </a:ext>
              </a:extLst>
            </p:cNvPr>
            <p:cNvGrpSpPr/>
            <p:nvPr/>
          </p:nvGrpSpPr>
          <p:grpSpPr>
            <a:xfrm>
              <a:off x="1219201" y="2353721"/>
              <a:ext cx="7086600" cy="3127972"/>
              <a:chOff x="1760101" y="2354219"/>
              <a:chExt cx="15162573" cy="3127972"/>
            </a:xfrm>
          </p:grpSpPr>
          <p:sp>
            <p:nvSpPr>
              <p:cNvPr id="16" name="Freeform 9">
                <a:extLst>
                  <a:ext uri="{FF2B5EF4-FFF2-40B4-BE49-F238E27FC236}">
                    <a16:creationId xmlns:a16="http://schemas.microsoft.com/office/drawing/2014/main" xmlns="" id="{FF597F88-B4C7-B27A-D2A9-2C1061DF9F92}"/>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solidFill>
            </p:spPr>
            <p:txBody>
              <a:bodyPr/>
              <a:lstStyle/>
              <a:p>
                <a:endParaRPr lang="en-US"/>
              </a:p>
            </p:txBody>
          </p:sp>
          <p:sp>
            <p:nvSpPr>
              <p:cNvPr id="17" name="Freeform 12">
                <a:extLst>
                  <a:ext uri="{FF2B5EF4-FFF2-40B4-BE49-F238E27FC236}">
                    <a16:creationId xmlns:a16="http://schemas.microsoft.com/office/drawing/2014/main" xmlns="" id="{07CD3897-A9E8-794E-4D21-285487396E5C}"/>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12" name="Group 24">
              <a:extLst>
                <a:ext uri="{FF2B5EF4-FFF2-40B4-BE49-F238E27FC236}">
                  <a16:creationId xmlns:a16="http://schemas.microsoft.com/office/drawing/2014/main" xmlns="" id="{DAA6F8B4-22B2-8C57-002F-8A993270BCC5}"/>
                </a:ext>
              </a:extLst>
            </p:cNvPr>
            <p:cNvGrpSpPr/>
            <p:nvPr/>
          </p:nvGrpSpPr>
          <p:grpSpPr>
            <a:xfrm>
              <a:off x="920280" y="2057925"/>
              <a:ext cx="930778" cy="930778"/>
              <a:chOff x="0" y="0"/>
              <a:chExt cx="812800" cy="812800"/>
            </a:xfrm>
          </p:grpSpPr>
          <p:sp>
            <p:nvSpPr>
              <p:cNvPr id="14" name="Freeform 25">
                <a:extLst>
                  <a:ext uri="{FF2B5EF4-FFF2-40B4-BE49-F238E27FC236}">
                    <a16:creationId xmlns:a16="http://schemas.microsoft.com/office/drawing/2014/main" xmlns="" id="{CB29D573-AB99-38F3-87E9-230505E658A8}"/>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endParaRPr lang="en-US"/>
              </a:p>
            </p:txBody>
          </p:sp>
          <p:sp>
            <p:nvSpPr>
              <p:cNvPr id="15" name="TextBox 26">
                <a:extLst>
                  <a:ext uri="{FF2B5EF4-FFF2-40B4-BE49-F238E27FC236}">
                    <a16:creationId xmlns:a16="http://schemas.microsoft.com/office/drawing/2014/main" xmlns="" id="{A222B3DB-2ACC-8A26-048F-A8924486B50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13" name="TextBox 12">
              <a:extLst>
                <a:ext uri="{FF2B5EF4-FFF2-40B4-BE49-F238E27FC236}">
                  <a16:creationId xmlns:a16="http://schemas.microsoft.com/office/drawing/2014/main" xmlns="" id="{1E1856A9-82F0-391D-2FFF-1623B18AD5C3}"/>
                </a:ext>
              </a:extLst>
            </p:cNvPr>
            <p:cNvSpPr txBox="1"/>
            <p:nvPr/>
          </p:nvSpPr>
          <p:spPr>
            <a:xfrm>
              <a:off x="1515299" y="2969868"/>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1:</a:t>
              </a:r>
            </a:p>
            <a:p>
              <a:pPr marR="0" algn="ctr">
                <a:lnSpc>
                  <a:spcPct val="150000"/>
                </a:lnSpc>
                <a:spcBef>
                  <a:spcPts val="0"/>
                </a:spcBef>
                <a:spcAft>
                  <a:spcPts val="0"/>
                </a:spcAft>
              </a:pPr>
              <a:r>
                <a:rPr lang="en-US" sz="4400">
                  <a:latin typeface="Arial" panose="020B0604020202020204" pitchFamily="34" charset="0"/>
                  <a:ea typeface="Calibri" panose="020F0502020204030204" pitchFamily="34" charset="0"/>
                  <a:cs typeface="Arial" panose="020B0604020202020204" pitchFamily="34" charset="0"/>
                </a:rPr>
                <a:t>Chuẩn bị</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xmlns="" id="{181BF2F8-3B93-F144-C514-00D2A85567F7}"/>
              </a:ext>
            </a:extLst>
          </p:cNvPr>
          <p:cNvGrpSpPr/>
          <p:nvPr/>
        </p:nvGrpSpPr>
        <p:grpSpPr>
          <a:xfrm>
            <a:off x="9144000" y="2057925"/>
            <a:ext cx="7385521" cy="3423768"/>
            <a:chOff x="920280" y="2057925"/>
            <a:chExt cx="7385521" cy="3423768"/>
          </a:xfrm>
        </p:grpSpPr>
        <p:grpSp>
          <p:nvGrpSpPr>
            <p:cNvPr id="32" name="Group 31">
              <a:extLst>
                <a:ext uri="{FF2B5EF4-FFF2-40B4-BE49-F238E27FC236}">
                  <a16:creationId xmlns:a16="http://schemas.microsoft.com/office/drawing/2014/main" xmlns="" id="{53FA0548-BB61-C053-896E-D98E989CDF96}"/>
                </a:ext>
              </a:extLst>
            </p:cNvPr>
            <p:cNvGrpSpPr/>
            <p:nvPr/>
          </p:nvGrpSpPr>
          <p:grpSpPr>
            <a:xfrm>
              <a:off x="1219201" y="2353721"/>
              <a:ext cx="7086600" cy="3127972"/>
              <a:chOff x="1760101" y="2354219"/>
              <a:chExt cx="15162573" cy="3127972"/>
            </a:xfrm>
          </p:grpSpPr>
          <p:sp>
            <p:nvSpPr>
              <p:cNvPr id="37" name="Freeform 9">
                <a:extLst>
                  <a:ext uri="{FF2B5EF4-FFF2-40B4-BE49-F238E27FC236}">
                    <a16:creationId xmlns:a16="http://schemas.microsoft.com/office/drawing/2014/main" xmlns="" id="{0097592C-6A04-C417-8587-F4477221F3C4}"/>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solidFill>
            </p:spPr>
            <p:txBody>
              <a:bodyPr/>
              <a:lstStyle/>
              <a:p>
                <a:endParaRPr lang="en-US"/>
              </a:p>
            </p:txBody>
          </p:sp>
          <p:sp>
            <p:nvSpPr>
              <p:cNvPr id="38" name="Freeform 12">
                <a:extLst>
                  <a:ext uri="{FF2B5EF4-FFF2-40B4-BE49-F238E27FC236}">
                    <a16:creationId xmlns:a16="http://schemas.microsoft.com/office/drawing/2014/main" xmlns="" id="{3C0ACE99-F82A-466B-A4DF-445AF66469A6}"/>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33" name="Group 24">
              <a:extLst>
                <a:ext uri="{FF2B5EF4-FFF2-40B4-BE49-F238E27FC236}">
                  <a16:creationId xmlns:a16="http://schemas.microsoft.com/office/drawing/2014/main" xmlns="" id="{9D3CF433-FE14-895C-37F7-8D8C0A5BCE3C}"/>
                </a:ext>
              </a:extLst>
            </p:cNvPr>
            <p:cNvGrpSpPr/>
            <p:nvPr/>
          </p:nvGrpSpPr>
          <p:grpSpPr>
            <a:xfrm>
              <a:off x="920280" y="2057925"/>
              <a:ext cx="930778" cy="930778"/>
              <a:chOff x="0" y="0"/>
              <a:chExt cx="812800" cy="812800"/>
            </a:xfrm>
          </p:grpSpPr>
          <p:sp>
            <p:nvSpPr>
              <p:cNvPr id="35" name="Freeform 25">
                <a:extLst>
                  <a:ext uri="{FF2B5EF4-FFF2-40B4-BE49-F238E27FC236}">
                    <a16:creationId xmlns:a16="http://schemas.microsoft.com/office/drawing/2014/main" xmlns="" id="{3C51C3E0-C047-CDF7-0ABA-F6DE8D953D1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endParaRPr lang="en-US"/>
              </a:p>
            </p:txBody>
          </p:sp>
          <p:sp>
            <p:nvSpPr>
              <p:cNvPr id="36" name="TextBox 26">
                <a:extLst>
                  <a:ext uri="{FF2B5EF4-FFF2-40B4-BE49-F238E27FC236}">
                    <a16:creationId xmlns:a16="http://schemas.microsoft.com/office/drawing/2014/main" xmlns="" id="{1962C4FB-E10D-4657-26E7-084A0E0B516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34" name="TextBox 33">
              <a:extLst>
                <a:ext uri="{FF2B5EF4-FFF2-40B4-BE49-F238E27FC236}">
                  <a16:creationId xmlns:a16="http://schemas.microsoft.com/office/drawing/2014/main" xmlns="" id="{BFF69882-F223-1D63-ECDC-4E4B0E43CB00}"/>
                </a:ext>
              </a:extLst>
            </p:cNvPr>
            <p:cNvSpPr txBox="1"/>
            <p:nvPr/>
          </p:nvSpPr>
          <p:spPr>
            <a:xfrm>
              <a:off x="1553428" y="2906621"/>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2:</a:t>
              </a:r>
            </a:p>
            <a:p>
              <a:pPr marR="0" algn="ctr">
                <a:lnSpc>
                  <a:spcPct val="150000"/>
                </a:lnSpc>
                <a:spcBef>
                  <a:spcPts val="0"/>
                </a:spcBef>
                <a:spcAft>
                  <a:spcPts val="0"/>
                </a:spcAft>
              </a:pPr>
              <a:r>
                <a:rPr lang="en-US" sz="4400">
                  <a:effectLst/>
                  <a:latin typeface="Arial" panose="020B0604020202020204" pitchFamily="34" charset="0"/>
                  <a:ea typeface="Calibri" panose="020F0502020204030204" pitchFamily="34" charset="0"/>
                  <a:cs typeface="Arial" panose="020B0604020202020204" pitchFamily="34" charset="0"/>
                </a:rPr>
                <a:t>Lập dàn ý</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xmlns="" id="{DD005F66-FCBF-D2A9-74A2-88819A1014F6}"/>
              </a:ext>
            </a:extLst>
          </p:cNvPr>
          <p:cNvGrpSpPr/>
          <p:nvPr/>
        </p:nvGrpSpPr>
        <p:grpSpPr>
          <a:xfrm>
            <a:off x="4745127" y="5962011"/>
            <a:ext cx="7385521" cy="3423768"/>
            <a:chOff x="920280" y="2057925"/>
            <a:chExt cx="7385521" cy="3423768"/>
          </a:xfrm>
        </p:grpSpPr>
        <p:grpSp>
          <p:nvGrpSpPr>
            <p:cNvPr id="40" name="Group 39">
              <a:extLst>
                <a:ext uri="{FF2B5EF4-FFF2-40B4-BE49-F238E27FC236}">
                  <a16:creationId xmlns:a16="http://schemas.microsoft.com/office/drawing/2014/main" xmlns="" id="{84F5109D-A5D0-189D-913B-88A614093A9F}"/>
                </a:ext>
              </a:extLst>
            </p:cNvPr>
            <p:cNvGrpSpPr/>
            <p:nvPr/>
          </p:nvGrpSpPr>
          <p:grpSpPr>
            <a:xfrm>
              <a:off x="1219201" y="2353721"/>
              <a:ext cx="7086600" cy="3127972"/>
              <a:chOff x="1760101" y="2354219"/>
              <a:chExt cx="15162573" cy="3127972"/>
            </a:xfrm>
          </p:grpSpPr>
          <p:sp>
            <p:nvSpPr>
              <p:cNvPr id="45" name="Freeform 9">
                <a:extLst>
                  <a:ext uri="{FF2B5EF4-FFF2-40B4-BE49-F238E27FC236}">
                    <a16:creationId xmlns:a16="http://schemas.microsoft.com/office/drawing/2014/main" xmlns="" id="{2CD33022-0704-2D81-FFAE-9336B28A9AD3}"/>
                  </a:ext>
                </a:extLst>
              </p:cNvPr>
              <p:cNvSpPr/>
              <p:nvPr/>
            </p:nvSpPr>
            <p:spPr>
              <a:xfrm>
                <a:off x="9159730" y="2354219"/>
                <a:ext cx="7762944" cy="874976"/>
              </a:xfrm>
              <a:custGeom>
                <a:avLst/>
                <a:gdLst/>
                <a:ahLst/>
                <a:cxnLst/>
                <a:rect l="l" t="t" r="r" b="b"/>
                <a:pathLst>
                  <a:path w="2044561" h="230446">
                    <a:moveTo>
                      <a:pt x="0" y="0"/>
                    </a:moveTo>
                    <a:lnTo>
                      <a:pt x="2044561" y="0"/>
                    </a:lnTo>
                    <a:lnTo>
                      <a:pt x="2044561" y="230446"/>
                    </a:lnTo>
                    <a:lnTo>
                      <a:pt x="0" y="230446"/>
                    </a:lnTo>
                    <a:close/>
                  </a:path>
                </a:pathLst>
              </a:custGeom>
              <a:solidFill>
                <a:schemeClr val="accent2"/>
              </a:solidFill>
            </p:spPr>
            <p:txBody>
              <a:bodyPr/>
              <a:lstStyle/>
              <a:p>
                <a:endParaRPr lang="en-US"/>
              </a:p>
            </p:txBody>
          </p:sp>
          <p:sp>
            <p:nvSpPr>
              <p:cNvPr id="46" name="Freeform 12">
                <a:extLst>
                  <a:ext uri="{FF2B5EF4-FFF2-40B4-BE49-F238E27FC236}">
                    <a16:creationId xmlns:a16="http://schemas.microsoft.com/office/drawing/2014/main" xmlns="" id="{A05B1C6F-F2BD-AD71-8B75-C8EC92878852}"/>
                  </a:ext>
                </a:extLst>
              </p:cNvPr>
              <p:cNvSpPr/>
              <p:nvPr/>
            </p:nvSpPr>
            <p:spPr>
              <a:xfrm>
                <a:off x="1760101" y="2538741"/>
                <a:ext cx="14962424" cy="2943450"/>
              </a:xfrm>
              <a:custGeom>
                <a:avLst/>
                <a:gdLst/>
                <a:ahLst/>
                <a:cxnLst/>
                <a:rect l="l" t="t" r="r" b="b"/>
                <a:pathLst>
                  <a:path w="3940721" h="775230">
                    <a:moveTo>
                      <a:pt x="0" y="0"/>
                    </a:moveTo>
                    <a:lnTo>
                      <a:pt x="3940721" y="0"/>
                    </a:lnTo>
                    <a:lnTo>
                      <a:pt x="3940721" y="775230"/>
                    </a:lnTo>
                    <a:lnTo>
                      <a:pt x="0" y="775230"/>
                    </a:lnTo>
                    <a:close/>
                  </a:path>
                </a:pathLst>
              </a:custGeom>
              <a:solidFill>
                <a:srgbClr val="FFFFFF"/>
              </a:solidFill>
            </p:spPr>
            <p:txBody>
              <a:bodyPr/>
              <a:lstStyle/>
              <a:p>
                <a:endParaRPr lang="en-US"/>
              </a:p>
            </p:txBody>
          </p:sp>
        </p:grpSp>
        <p:grpSp>
          <p:nvGrpSpPr>
            <p:cNvPr id="41" name="Group 24">
              <a:extLst>
                <a:ext uri="{FF2B5EF4-FFF2-40B4-BE49-F238E27FC236}">
                  <a16:creationId xmlns:a16="http://schemas.microsoft.com/office/drawing/2014/main" xmlns="" id="{AF32915E-1437-219E-533D-73845202D78A}"/>
                </a:ext>
              </a:extLst>
            </p:cNvPr>
            <p:cNvGrpSpPr/>
            <p:nvPr/>
          </p:nvGrpSpPr>
          <p:grpSpPr>
            <a:xfrm>
              <a:off x="920280" y="2057925"/>
              <a:ext cx="930778" cy="930778"/>
              <a:chOff x="0" y="0"/>
              <a:chExt cx="812800" cy="812800"/>
            </a:xfrm>
          </p:grpSpPr>
          <p:sp>
            <p:nvSpPr>
              <p:cNvPr id="43" name="Freeform 25">
                <a:extLst>
                  <a:ext uri="{FF2B5EF4-FFF2-40B4-BE49-F238E27FC236}">
                    <a16:creationId xmlns:a16="http://schemas.microsoft.com/office/drawing/2014/main" xmlns="" id="{DF752F07-FCA4-A6C0-2384-15A58BF8940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solidFill>
            </p:spPr>
            <p:txBody>
              <a:bodyPr/>
              <a:lstStyle/>
              <a:p>
                <a:endParaRPr lang="en-US"/>
              </a:p>
            </p:txBody>
          </p:sp>
          <p:sp>
            <p:nvSpPr>
              <p:cNvPr id="44" name="TextBox 26">
                <a:extLst>
                  <a:ext uri="{FF2B5EF4-FFF2-40B4-BE49-F238E27FC236}">
                    <a16:creationId xmlns:a16="http://schemas.microsoft.com/office/drawing/2014/main" xmlns="" id="{5590FC84-2CF9-91C0-4047-E657F5EA2AAD}"/>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4400"/>
              </a:p>
            </p:txBody>
          </p:sp>
        </p:grpSp>
        <p:sp>
          <p:nvSpPr>
            <p:cNvPr id="42" name="TextBox 41">
              <a:extLst>
                <a:ext uri="{FF2B5EF4-FFF2-40B4-BE49-F238E27FC236}">
                  <a16:creationId xmlns:a16="http://schemas.microsoft.com/office/drawing/2014/main" xmlns="" id="{4877C643-0F90-1A82-1A91-478E8F4FEB23}"/>
                </a:ext>
              </a:extLst>
            </p:cNvPr>
            <p:cNvSpPr txBox="1"/>
            <p:nvPr/>
          </p:nvSpPr>
          <p:spPr>
            <a:xfrm>
              <a:off x="1515299" y="3032333"/>
              <a:ext cx="6324600" cy="1998176"/>
            </a:xfrm>
            <a:prstGeom prst="rect">
              <a:avLst/>
            </a:prstGeom>
            <a:noFill/>
          </p:spPr>
          <p:txBody>
            <a:bodyPr wrap="square">
              <a:spAutoFit/>
            </a:bodyPr>
            <a:lstStyle/>
            <a:p>
              <a:pPr marR="0" algn="ctr">
                <a:lnSpc>
                  <a:spcPct val="150000"/>
                </a:lnSpc>
                <a:spcBef>
                  <a:spcPts val="0"/>
                </a:spcBef>
                <a:spcAft>
                  <a:spcPts val="0"/>
                </a:spcAft>
              </a:pPr>
              <a:r>
                <a:rPr lang="en-US" sz="4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b="1" err="1">
                  <a:solidFill>
                    <a:srgbClr val="000000"/>
                  </a:solidFill>
                  <a:effectLst/>
                  <a:latin typeface="Arial" panose="020B0604020202020204" pitchFamily="34" charset="0"/>
                  <a:ea typeface="Calibri" panose="020F0502020204030204" pitchFamily="34" charset="0"/>
                  <a:cs typeface="Arial" panose="020B0604020202020204" pitchFamily="34" charset="0"/>
                </a:rPr>
                <a:t>động</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 3: </a:t>
              </a:r>
              <a:r>
                <a:rPr lang="en-US" sz="4400">
                  <a:effectLst/>
                  <a:latin typeface="Arial" panose="020B0604020202020204" pitchFamily="34" charset="0"/>
                  <a:ea typeface="Calibri" panose="020F0502020204030204" pitchFamily="34" charset="0"/>
                  <a:cs typeface="Arial" panose="020B0604020202020204" pitchFamily="34" charset="0"/>
                </a:rPr>
                <a:t>Góp ý và chỉnh sửa dàn ý</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1+#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grpSp>
        <p:nvGrpSpPr>
          <p:cNvPr id="2" name="Group 2"/>
          <p:cNvGrpSpPr/>
          <p:nvPr/>
        </p:nvGrpSpPr>
        <p:grpSpPr>
          <a:xfrm>
            <a:off x="-224157" y="9139557"/>
            <a:ext cx="18736314" cy="2468153"/>
            <a:chOff x="0" y="0"/>
            <a:chExt cx="4934667" cy="650049"/>
          </a:xfrm>
        </p:grpSpPr>
        <p:sp>
          <p:nvSpPr>
            <p:cNvPr id="3" name="Freeform 3"/>
            <p:cNvSpPr/>
            <p:nvPr/>
          </p:nvSpPr>
          <p:spPr>
            <a:xfrm>
              <a:off x="0" y="0"/>
              <a:ext cx="4934667" cy="650049"/>
            </a:xfrm>
            <a:custGeom>
              <a:avLst/>
              <a:gdLst/>
              <a:ahLst/>
              <a:cxnLst/>
              <a:rect l="l" t="t" r="r" b="b"/>
              <a:pathLst>
                <a:path w="4934667" h="650049">
                  <a:moveTo>
                    <a:pt x="0" y="0"/>
                  </a:moveTo>
                  <a:lnTo>
                    <a:pt x="4934667" y="0"/>
                  </a:lnTo>
                  <a:lnTo>
                    <a:pt x="4934667" y="650049"/>
                  </a:lnTo>
                  <a:lnTo>
                    <a:pt x="0" y="650049"/>
                  </a:lnTo>
                  <a:close/>
                </a:path>
              </a:pathLst>
            </a:custGeom>
            <a:solidFill>
              <a:srgbClr val="C1A395"/>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09700" y="800100"/>
            <a:ext cx="15468600" cy="7391400"/>
            <a:chOff x="1" y="-1"/>
            <a:chExt cx="18628314" cy="8798554"/>
          </a:xfrm>
        </p:grpSpPr>
        <p:sp>
          <p:nvSpPr>
            <p:cNvPr id="6" name="Freeform 6"/>
            <p:cNvSpPr/>
            <p:nvPr/>
          </p:nvSpPr>
          <p:spPr>
            <a:xfrm rot="5400000">
              <a:off x="2381882" y="-2381882"/>
              <a:ext cx="8798553" cy="13562316"/>
            </a:xfrm>
            <a:custGeom>
              <a:avLst/>
              <a:gdLst/>
              <a:ahLst/>
              <a:cxnLst/>
              <a:rect l="l" t="t" r="r" b="b"/>
              <a:pathLst>
                <a:path w="8798553" h="13562316">
                  <a:moveTo>
                    <a:pt x="0" y="0"/>
                  </a:moveTo>
                  <a:lnTo>
                    <a:pt x="8798553" y="0"/>
                  </a:lnTo>
                  <a:lnTo>
                    <a:pt x="8798553" y="13562317"/>
                  </a:lnTo>
                  <a:lnTo>
                    <a:pt x="0" y="13562317"/>
                  </a:lnTo>
                  <a:lnTo>
                    <a:pt x="0" y="0"/>
                  </a:lnTo>
                  <a:close/>
                </a:path>
              </a:pathLst>
            </a:custGeom>
            <a:blipFill>
              <a:blip r:embed="rId2">
                <a:duotone>
                  <a:schemeClr val="bg2">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5400000">
              <a:off x="7447880" y="-2381882"/>
              <a:ext cx="8798553" cy="13562316"/>
            </a:xfrm>
            <a:custGeom>
              <a:avLst/>
              <a:gdLst/>
              <a:ahLst/>
              <a:cxnLst/>
              <a:rect l="l" t="t" r="r" b="b"/>
              <a:pathLst>
                <a:path w="8798553" h="13562316">
                  <a:moveTo>
                    <a:pt x="0" y="0"/>
                  </a:moveTo>
                  <a:lnTo>
                    <a:pt x="8798553" y="0"/>
                  </a:lnTo>
                  <a:lnTo>
                    <a:pt x="8798553" y="13562317"/>
                  </a:lnTo>
                  <a:lnTo>
                    <a:pt x="0" y="13562317"/>
                  </a:lnTo>
                  <a:lnTo>
                    <a:pt x="0" y="0"/>
                  </a:lnTo>
                  <a:close/>
                </a:path>
              </a:pathLst>
            </a:custGeom>
            <a:blipFill>
              <a:blip r:embed="rId2">
                <a:duotone>
                  <a:schemeClr val="bg2">
                    <a:shade val="45000"/>
                    <a:satMod val="135000"/>
                  </a:schemeClr>
                  <a:prstClr val="white"/>
                </a:duotone>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10" name="Freeform 10"/>
          <p:cNvSpPr/>
          <p:nvPr/>
        </p:nvSpPr>
        <p:spPr>
          <a:xfrm flipH="1">
            <a:off x="15217396" y="5981700"/>
            <a:ext cx="1910368" cy="3773986"/>
          </a:xfrm>
          <a:custGeom>
            <a:avLst/>
            <a:gdLst/>
            <a:ahLst/>
            <a:cxnLst/>
            <a:rect l="l" t="t" r="r" b="b"/>
            <a:pathLst>
              <a:path w="2252853" h="4114800">
                <a:moveTo>
                  <a:pt x="2252853" y="0"/>
                </a:moveTo>
                <a:lnTo>
                  <a:pt x="0" y="0"/>
                </a:lnTo>
                <a:lnTo>
                  <a:pt x="0" y="4114800"/>
                </a:lnTo>
                <a:lnTo>
                  <a:pt x="2252853" y="4114800"/>
                </a:lnTo>
                <a:lnTo>
                  <a:pt x="225285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Freeform 11"/>
          <p:cNvSpPr/>
          <p:nvPr/>
        </p:nvSpPr>
        <p:spPr>
          <a:xfrm>
            <a:off x="1028700" y="7016635"/>
            <a:ext cx="1525662" cy="2336688"/>
          </a:xfrm>
          <a:custGeom>
            <a:avLst/>
            <a:gdLst/>
            <a:ahLst/>
            <a:cxnLst/>
            <a:rect l="l" t="t" r="r" b="b"/>
            <a:pathLst>
              <a:path w="1525662" h="2336688">
                <a:moveTo>
                  <a:pt x="0" y="0"/>
                </a:moveTo>
                <a:lnTo>
                  <a:pt x="1525662" y="0"/>
                </a:lnTo>
                <a:lnTo>
                  <a:pt x="1525662" y="2336687"/>
                </a:lnTo>
                <a:lnTo>
                  <a:pt x="0" y="23366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Freeform 12"/>
          <p:cNvSpPr/>
          <p:nvPr/>
        </p:nvSpPr>
        <p:spPr>
          <a:xfrm flipH="1">
            <a:off x="2766522" y="7016635"/>
            <a:ext cx="1525662" cy="2336688"/>
          </a:xfrm>
          <a:custGeom>
            <a:avLst/>
            <a:gdLst/>
            <a:ahLst/>
            <a:cxnLst/>
            <a:rect l="l" t="t" r="r" b="b"/>
            <a:pathLst>
              <a:path w="1525662" h="2336688">
                <a:moveTo>
                  <a:pt x="1525662" y="0"/>
                </a:moveTo>
                <a:lnTo>
                  <a:pt x="0" y="0"/>
                </a:lnTo>
                <a:lnTo>
                  <a:pt x="0" y="2336687"/>
                </a:lnTo>
                <a:lnTo>
                  <a:pt x="1525662" y="2336687"/>
                </a:lnTo>
                <a:lnTo>
                  <a:pt x="1525662"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TextBox 20">
            <a:extLst>
              <a:ext uri="{FF2B5EF4-FFF2-40B4-BE49-F238E27FC236}">
                <a16:creationId xmlns:a16="http://schemas.microsoft.com/office/drawing/2014/main" xmlns="" id="{033F32D8-70A9-A739-8245-85F2D9C6AB7F}"/>
              </a:ext>
            </a:extLst>
          </p:cNvPr>
          <p:cNvSpPr txBox="1"/>
          <p:nvPr/>
        </p:nvSpPr>
        <p:spPr>
          <a:xfrm>
            <a:off x="3070602" y="2963948"/>
            <a:ext cx="12146795" cy="2945422"/>
          </a:xfrm>
          <a:prstGeom prst="rect">
            <a:avLst/>
          </a:prstGeom>
        </p:spPr>
        <p:txBody>
          <a:bodyPr wrap="square" lIns="0" tIns="0" rIns="0" bIns="0" rtlCol="0" anchor="t">
            <a:spAutoFit/>
          </a:bodyPr>
          <a:lstStyle/>
          <a:p>
            <a:pPr algn="ctr">
              <a:lnSpc>
                <a:spcPct val="150000"/>
              </a:lnSpc>
            </a:pPr>
            <a:r>
              <a:rPr lang="vi-VN" sz="68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 ĐỘNG 1:</a:t>
            </a:r>
          </a:p>
          <a:p>
            <a:pPr algn="ctr">
              <a:lnSpc>
                <a:spcPct val="150000"/>
              </a:lnSpc>
            </a:pPr>
            <a:r>
              <a:rPr lang="vi-VN" sz="68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CHUẨN BỊ</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15" name="Freeform 15"/>
          <p:cNvSpPr/>
          <p:nvPr/>
        </p:nvSpPr>
        <p:spPr>
          <a:xfrm rot="-10800000">
            <a:off x="17111921" y="25120"/>
            <a:ext cx="915818" cy="1120267"/>
          </a:xfrm>
          <a:custGeom>
            <a:avLst/>
            <a:gdLst/>
            <a:ahLst/>
            <a:cxnLst/>
            <a:rect l="l" t="t" r="r" b="b"/>
            <a:pathLst>
              <a:path w="915818" h="1120267">
                <a:moveTo>
                  <a:pt x="0" y="0"/>
                </a:moveTo>
                <a:lnTo>
                  <a:pt x="915818" y="0"/>
                </a:lnTo>
                <a:lnTo>
                  <a:pt x="915818" y="1120266"/>
                </a:lnTo>
                <a:lnTo>
                  <a:pt x="0" y="1120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3800"/>
          </a:p>
        </p:txBody>
      </p:sp>
      <p:pic>
        <p:nvPicPr>
          <p:cNvPr id="16" name="Picture 15">
            <a:extLst>
              <a:ext uri="{FF2B5EF4-FFF2-40B4-BE49-F238E27FC236}">
                <a16:creationId xmlns:a16="http://schemas.microsoft.com/office/drawing/2014/main" xmlns="" id="{803D90CD-479E-F22C-6567-31F52509F0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52001">
            <a:off x="299247" y="203923"/>
            <a:ext cx="694951" cy="883881"/>
          </a:xfrm>
          <a:prstGeom prst="rect">
            <a:avLst/>
          </a:prstGeom>
        </p:spPr>
      </p:pic>
      <p:grpSp>
        <p:nvGrpSpPr>
          <p:cNvPr id="4" name="Group 3">
            <a:extLst>
              <a:ext uri="{FF2B5EF4-FFF2-40B4-BE49-F238E27FC236}">
                <a16:creationId xmlns:a16="http://schemas.microsoft.com/office/drawing/2014/main" xmlns="" id="{0D154DDE-8301-9B48-ED98-D196A84DB391}"/>
              </a:ext>
            </a:extLst>
          </p:cNvPr>
          <p:cNvGrpSpPr/>
          <p:nvPr/>
        </p:nvGrpSpPr>
        <p:grpSpPr>
          <a:xfrm>
            <a:off x="5352062" y="0"/>
            <a:ext cx="7583876" cy="1388058"/>
            <a:chOff x="4834930" y="84191"/>
            <a:chExt cx="7359542" cy="1232175"/>
          </a:xfrm>
        </p:grpSpPr>
        <p:sp>
          <p:nvSpPr>
            <p:cNvPr id="5" name="Round Same Side Corner Rectangle 11">
              <a:extLst>
                <a:ext uri="{FF2B5EF4-FFF2-40B4-BE49-F238E27FC236}">
                  <a16:creationId xmlns:a16="http://schemas.microsoft.com/office/drawing/2014/main" xmlns="" id="{4F17218D-2703-AA23-3FDD-0CE6C8E841C5}"/>
                </a:ext>
              </a:extLst>
            </p:cNvPr>
            <p:cNvSpPr/>
            <p:nvPr/>
          </p:nvSpPr>
          <p:spPr>
            <a:xfrm flipV="1">
              <a:off x="4834930" y="84191"/>
              <a:ext cx="7359542" cy="1232175"/>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903028E-D390-6EC1-2CD5-14524F362983}"/>
                </a:ext>
              </a:extLst>
            </p:cNvPr>
            <p:cNvSpPr txBox="1"/>
            <p:nvPr/>
          </p:nvSpPr>
          <p:spPr>
            <a:xfrm>
              <a:off x="5224105" y="331441"/>
              <a:ext cx="6581192" cy="7376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LÀM VIỆC CÁ NHÂN</a:t>
              </a: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xmlns="" id="{55EE298F-0F48-73D8-00EC-9E24DD739729}"/>
              </a:ext>
            </a:extLst>
          </p:cNvPr>
          <p:cNvGrpSpPr/>
          <p:nvPr/>
        </p:nvGrpSpPr>
        <p:grpSpPr>
          <a:xfrm>
            <a:off x="1086996" y="1570842"/>
            <a:ext cx="15716546" cy="3078522"/>
            <a:chOff x="-551311" y="2130764"/>
            <a:chExt cx="15716546" cy="3078522"/>
          </a:xfrm>
        </p:grpSpPr>
        <p:sp>
          <p:nvSpPr>
            <p:cNvPr id="8" name="Speech Bubble: Rectangle with Corners Rounded 7">
              <a:extLst>
                <a:ext uri="{FF2B5EF4-FFF2-40B4-BE49-F238E27FC236}">
                  <a16:creationId xmlns:a16="http://schemas.microsoft.com/office/drawing/2014/main" xmlns="" id="{E33DEBAA-5E0C-E508-2178-7C3BEDFBD6AA}"/>
                </a:ext>
              </a:extLst>
            </p:cNvPr>
            <p:cNvSpPr/>
            <p:nvPr/>
          </p:nvSpPr>
          <p:spPr>
            <a:xfrm>
              <a:off x="-40673" y="2373879"/>
              <a:ext cx="15205908" cy="2835407"/>
            </a:xfrm>
            <a:prstGeom prst="wedgeRoundRectCallout">
              <a:avLst>
                <a:gd name="adj1" fmla="val -26405"/>
                <a:gd name="adj2" fmla="val 46900"/>
                <a:gd name="adj3" fmla="val 16667"/>
              </a:avLst>
            </a:prstGeom>
            <a:solidFill>
              <a:srgbClr val="EDF6F9"/>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hãy chọn 1 trong 3 đề dưới đây và thực hiện lập dàn ý theo yêu cầu đề bài dựa vào hướng dẫn cho sẵn:</a:t>
              </a:r>
              <a:endParaRPr lang="vi-VN" sz="4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9" name="Picture 4">
              <a:extLst>
                <a:ext uri="{FF2B5EF4-FFF2-40B4-BE49-F238E27FC236}">
                  <a16:creationId xmlns:a16="http://schemas.microsoft.com/office/drawing/2014/main" xmlns="" id="{4C259A96-E11A-B2E5-61A8-7700A1F390F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555803">
              <a:off x="-551311" y="2130764"/>
              <a:ext cx="1454937" cy="822702"/>
            </a:xfrm>
            <a:prstGeom prst="rect">
              <a:avLst/>
            </a:prstGeom>
          </p:spPr>
        </p:pic>
      </p:grpSp>
      <p:grpSp>
        <p:nvGrpSpPr>
          <p:cNvPr id="10" name="Group 9">
            <a:extLst>
              <a:ext uri="{FF2B5EF4-FFF2-40B4-BE49-F238E27FC236}">
                <a16:creationId xmlns:a16="http://schemas.microsoft.com/office/drawing/2014/main" xmlns="" id="{2D61C46D-C45A-5DD7-B87C-2F7354937A01}"/>
              </a:ext>
            </a:extLst>
          </p:cNvPr>
          <p:cNvGrpSpPr/>
          <p:nvPr/>
        </p:nvGrpSpPr>
        <p:grpSpPr>
          <a:xfrm>
            <a:off x="2857746" y="4649364"/>
            <a:ext cx="12572507" cy="910070"/>
            <a:chOff x="3029863" y="1823688"/>
            <a:chExt cx="12362538" cy="1262412"/>
          </a:xfrm>
        </p:grpSpPr>
        <p:cxnSp>
          <p:nvCxnSpPr>
            <p:cNvPr id="11" name="Straight Connector 10">
              <a:extLst>
                <a:ext uri="{FF2B5EF4-FFF2-40B4-BE49-F238E27FC236}">
                  <a16:creationId xmlns:a16="http://schemas.microsoft.com/office/drawing/2014/main" xmlns="" id="{D71CCD4A-1AA0-0615-C4D5-4DF5DA7D6F2B}"/>
                </a:ext>
              </a:extLst>
            </p:cNvPr>
            <p:cNvCxnSpPr>
              <a:cxnSpLocks/>
            </p:cNvCxnSpPr>
            <p:nvPr/>
          </p:nvCxnSpPr>
          <p:spPr>
            <a:xfrm>
              <a:off x="9144000" y="1823688"/>
              <a:ext cx="0" cy="12624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7BEC502-0280-2CF6-15D6-32EE848A442D}"/>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A73DDA22-49B5-EBF7-1CCE-403B6D1296E5}"/>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D11B037-105C-C52B-1140-DE33271724E1}"/>
                </a:ext>
              </a:extLst>
            </p:cNvPr>
            <p:cNvCxnSpPr>
              <a:cxnSpLocks/>
            </p:cNvCxnSpPr>
            <p:nvPr/>
          </p:nvCxnSpPr>
          <p:spPr>
            <a:xfrm>
              <a:off x="15392401" y="2400300"/>
              <a:ext cx="0" cy="644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xmlns="" id="{DCDEFAB6-EBCF-CBB3-973C-BB6E0FE65F3F}"/>
              </a:ext>
            </a:extLst>
          </p:cNvPr>
          <p:cNvSpPr/>
          <p:nvPr/>
        </p:nvSpPr>
        <p:spPr>
          <a:xfrm>
            <a:off x="533399" y="5559434"/>
            <a:ext cx="5470797" cy="415606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a:solidFill>
                  <a:schemeClr val="tx1"/>
                </a:solidFill>
                <a:cs typeface="Arial" panose="020B0604020202020204" pitchFamily="34" charset="0"/>
              </a:rPr>
              <a:t>Đề 1: </a:t>
            </a:r>
            <a:r>
              <a:rPr lang="vi-VN" sz="3800">
                <a:solidFill>
                  <a:schemeClr val="tx1"/>
                </a:solidFill>
                <a:cs typeface="Arial" panose="020B0604020202020204" pitchFamily="34" charset="0"/>
              </a:rPr>
              <a:t>Viết bài văn miêu tả một cây ăn quả mà em yêu thích</a:t>
            </a:r>
            <a:r>
              <a:rPr lang="en-US" sz="3800">
                <a:solidFill>
                  <a:schemeClr val="tx1"/>
                </a:solidFill>
                <a:cs typeface="Arial" panose="020B0604020202020204" pitchFamily="34" charset="0"/>
              </a:rPr>
              <a:t>.</a:t>
            </a:r>
            <a:endParaRPr lang="vi-VN" sz="3800" i="1">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xmlns="" id="{08653908-AD29-4B69-CD85-4E7CE35974F1}"/>
              </a:ext>
            </a:extLst>
          </p:cNvPr>
          <p:cNvSpPr/>
          <p:nvPr/>
        </p:nvSpPr>
        <p:spPr>
          <a:xfrm>
            <a:off x="6481821" y="5559434"/>
            <a:ext cx="5324356" cy="4156066"/>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a:solidFill>
                  <a:schemeClr val="tx1"/>
                </a:solidFill>
                <a:cs typeface="Arial" panose="020B0604020202020204" pitchFamily="34" charset="0"/>
              </a:rPr>
              <a:t>Đề 2: </a:t>
            </a:r>
            <a:r>
              <a:rPr lang="vi-VN" sz="3800">
                <a:solidFill>
                  <a:schemeClr val="tx1"/>
                </a:solidFill>
                <a:cs typeface="Arial" panose="020B0604020202020204" pitchFamily="34" charset="0"/>
              </a:rPr>
              <a:t>Viết bài văn miêu tả một cây ở sân trường đã gắn bó với em và bạn bè. </a:t>
            </a:r>
            <a:endParaRPr lang="vi-VN" sz="3800" i="1">
              <a:solidFill>
                <a:schemeClr val="tx1"/>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37F4A49E-705F-7E87-ED98-E345826BC3AF}"/>
              </a:ext>
            </a:extLst>
          </p:cNvPr>
          <p:cNvSpPr/>
          <p:nvPr/>
        </p:nvSpPr>
        <p:spPr>
          <a:xfrm>
            <a:off x="12283800" y="5559434"/>
            <a:ext cx="5470797" cy="4156064"/>
          </a:xfrm>
          <a:prstGeom prst="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a:solidFill>
                  <a:schemeClr val="tx1"/>
                </a:solidFill>
                <a:cs typeface="Arial" panose="020B0604020202020204" pitchFamily="34" charset="0"/>
              </a:rPr>
              <a:t>Đề 3: </a:t>
            </a:r>
            <a:r>
              <a:rPr lang="vi-VN" sz="3800">
                <a:solidFill>
                  <a:schemeClr val="tx1"/>
                </a:solidFill>
                <a:cs typeface="Arial" panose="020B0604020202020204" pitchFamily="34" charset="0"/>
              </a:rPr>
              <a:t>Viết bài văn miêu tả một cây mà em biết qua phim ảnh, sách báo.</a:t>
            </a:r>
            <a:endParaRPr lang="vi-VN" sz="3800" i="1">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10" name="Freeform 10"/>
          <p:cNvSpPr/>
          <p:nvPr/>
        </p:nvSpPr>
        <p:spPr>
          <a:xfrm>
            <a:off x="17207406" y="8877300"/>
            <a:ext cx="1409219" cy="1547506"/>
          </a:xfrm>
          <a:custGeom>
            <a:avLst/>
            <a:gdLst/>
            <a:ahLst/>
            <a:cxnLst/>
            <a:rect l="l" t="t" r="r" b="b"/>
            <a:pathLst>
              <a:path w="1440274" h="1422271">
                <a:moveTo>
                  <a:pt x="0" y="0"/>
                </a:moveTo>
                <a:lnTo>
                  <a:pt x="1440274" y="0"/>
                </a:lnTo>
                <a:lnTo>
                  <a:pt x="1440274" y="1422271"/>
                </a:lnTo>
                <a:lnTo>
                  <a:pt x="0" y="14222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a:off x="16694975" y="79551"/>
            <a:ext cx="1279446" cy="1222937"/>
          </a:xfrm>
          <a:custGeom>
            <a:avLst/>
            <a:gdLst/>
            <a:ahLst/>
            <a:cxnLst/>
            <a:rect l="l" t="t" r="r" b="b"/>
            <a:pathLst>
              <a:path w="1279446" h="1222937">
                <a:moveTo>
                  <a:pt x="0" y="0"/>
                </a:moveTo>
                <a:lnTo>
                  <a:pt x="1279446" y="0"/>
                </a:lnTo>
                <a:lnTo>
                  <a:pt x="1279446" y="1222937"/>
                </a:lnTo>
                <a:lnTo>
                  <a:pt x="0" y="12229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2032C4A6-BC7F-78B8-CFA0-115EF13A046D}"/>
              </a:ext>
            </a:extLst>
          </p:cNvPr>
          <p:cNvGrpSpPr/>
          <p:nvPr/>
        </p:nvGrpSpPr>
        <p:grpSpPr>
          <a:xfrm>
            <a:off x="0" y="646747"/>
            <a:ext cx="11193351" cy="1583414"/>
            <a:chOff x="-1" y="1723790"/>
            <a:chExt cx="11193351" cy="1583414"/>
          </a:xfrm>
        </p:grpSpPr>
        <p:sp>
          <p:nvSpPr>
            <p:cNvPr id="17" name="Rectangle 16">
              <a:extLst>
                <a:ext uri="{FF2B5EF4-FFF2-40B4-BE49-F238E27FC236}">
                  <a16:creationId xmlns:a16="http://schemas.microsoft.com/office/drawing/2014/main" xmlns="" id="{B9F9D9F6-5E66-7153-3AA5-01D154B7F1AC}"/>
                </a:ext>
              </a:extLst>
            </p:cNvPr>
            <p:cNvSpPr/>
            <p:nvPr/>
          </p:nvSpPr>
          <p:spPr>
            <a:xfrm>
              <a:off x="-1" y="1822685"/>
              <a:ext cx="10363200" cy="140254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cs typeface="Arial" panose="020B0604020202020204" pitchFamily="34" charset="0"/>
                </a:rPr>
                <a:t>HƯỚNG DẪN THỰC HIỆN</a:t>
              </a:r>
            </a:p>
          </p:txBody>
        </p:sp>
        <p:pic>
          <p:nvPicPr>
            <p:cNvPr id="18" name="Picture 103">
              <a:extLst>
                <a:ext uri="{FF2B5EF4-FFF2-40B4-BE49-F238E27FC236}">
                  <a16:creationId xmlns:a16="http://schemas.microsoft.com/office/drawing/2014/main" xmlns="" id="{C995B803-A699-3CD6-E69A-DE704B4AD6B6}"/>
                </a:ext>
              </a:extLst>
            </p:cNvPr>
            <p:cNvPicPr>
              <a:picLocks noChangeAspect="1"/>
            </p:cNvPicPr>
            <p:nvPr/>
          </p:nvPicPr>
          <p:blipFill>
            <a:blip r:embed="rId6"/>
            <a:srcRect/>
            <a:stretch>
              <a:fillRect/>
            </a:stretch>
          </p:blipFill>
          <p:spPr>
            <a:xfrm rot="1376890">
              <a:off x="9640162" y="1723790"/>
              <a:ext cx="1553188" cy="1583414"/>
            </a:xfrm>
            <a:prstGeom prst="rect">
              <a:avLst/>
            </a:prstGeom>
          </p:spPr>
        </p:pic>
      </p:grpSp>
      <p:sp>
        <p:nvSpPr>
          <p:cNvPr id="19" name="Freeform 5">
            <a:extLst>
              <a:ext uri="{FF2B5EF4-FFF2-40B4-BE49-F238E27FC236}">
                <a16:creationId xmlns:a16="http://schemas.microsoft.com/office/drawing/2014/main" xmlns="" id="{A57E398C-0123-0C91-D7B9-D61F99DE00D7}"/>
              </a:ext>
            </a:extLst>
          </p:cNvPr>
          <p:cNvSpPr/>
          <p:nvPr/>
        </p:nvSpPr>
        <p:spPr>
          <a:xfrm>
            <a:off x="628650" y="2729909"/>
            <a:ext cx="17030700" cy="7150480"/>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FFF8E1"/>
          </a:solidFill>
        </p:spPr>
        <p:txBody>
          <a:bodyPr/>
          <a:lstStyle/>
          <a:p>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87EFA46C-467A-AB3A-35FE-51EA71B93335}"/>
              </a:ext>
            </a:extLst>
          </p:cNvPr>
          <p:cNvSpPr txBox="1"/>
          <p:nvPr/>
        </p:nvSpPr>
        <p:spPr>
          <a:xfrm>
            <a:off x="1219200" y="2987517"/>
            <a:ext cx="9366972" cy="6729984"/>
          </a:xfrm>
          <a:prstGeom prst="rect">
            <a:avLst/>
          </a:prstGeom>
          <a:noFill/>
        </p:spPr>
        <p:txBody>
          <a:bodyPr wrap="square">
            <a:spAutoFit/>
          </a:bodyPr>
          <a:lstStyle/>
          <a:p>
            <a:pPr marL="571500" indent="-571500" algn="just">
              <a:lnSpc>
                <a:spcPct val="150000"/>
              </a:lnSpc>
              <a:buClr>
                <a:schemeClr val="tx1"/>
              </a:buClr>
              <a:buFont typeface="Courier New" panose="02070309020205020404" pitchFamily="49" charset="0"/>
              <a:buChar char="o"/>
            </a:pPr>
            <a:r>
              <a:rPr lang="vi-VN" sz="3800">
                <a:ea typeface="Calibri" panose="020F0502020204030204" pitchFamily="34" charset="0"/>
                <a:cs typeface="Arial" panose="020B0604020202020204" pitchFamily="34" charset="0"/>
              </a:rPr>
              <a:t>Chọn 1 trong 3 đề để lập dàn ý.</a:t>
            </a:r>
          </a:p>
          <a:p>
            <a:pPr marL="571500" indent="-571500" algn="just">
              <a:lnSpc>
                <a:spcPct val="150000"/>
              </a:lnSpc>
              <a:buClr>
                <a:schemeClr val="tx1"/>
              </a:buClr>
              <a:buFont typeface="Courier New" panose="02070309020205020404" pitchFamily="49" charset="0"/>
              <a:buChar char="o"/>
            </a:pPr>
            <a:r>
              <a:rPr lang="vi-VN" sz="3800">
                <a:ea typeface="Calibri" panose="020F0502020204030204" pitchFamily="34" charset="0"/>
                <a:cs typeface="Arial" panose="020B0604020202020204" pitchFamily="34" charset="0"/>
              </a:rPr>
              <a:t>Chọn một cây để miêu tả</a:t>
            </a:r>
            <a:r>
              <a:rPr lang="en-US" sz="3800">
                <a:ea typeface="Calibri" panose="020F0502020204030204" pitchFamily="34" charset="0"/>
                <a:cs typeface="Arial" panose="020B0604020202020204" pitchFamily="34" charset="0"/>
              </a:rPr>
              <a:t>:</a:t>
            </a:r>
          </a:p>
          <a:p>
            <a:pPr marL="1028700" lvl="1" indent="-571500" algn="just">
              <a:lnSpc>
                <a:spcPct val="150000"/>
              </a:lnSpc>
              <a:buClr>
                <a:schemeClr val="tx1"/>
              </a:buClr>
              <a:buFont typeface="Wingdings" panose="05000000000000000000" pitchFamily="2" charset="2"/>
              <a:buChar char="§"/>
            </a:pPr>
            <a:r>
              <a:rPr lang="vi-VN" sz="3600" b="1">
                <a:ea typeface="Calibri" panose="020F0502020204030204" pitchFamily="34" charset="0"/>
                <a:cs typeface="Arial" panose="020B0604020202020204" pitchFamily="34" charset="0"/>
              </a:rPr>
              <a:t>Cây ăn quả: </a:t>
            </a:r>
            <a:r>
              <a:rPr lang="vi-VN" sz="3600">
                <a:ea typeface="Calibri" panose="020F0502020204030204" pitchFamily="34" charset="0"/>
                <a:cs typeface="Arial" panose="020B0604020202020204" pitchFamily="34" charset="0"/>
              </a:rPr>
              <a:t>cam, bưởi, nhãn, sầu riêng, ổi, na, chuỗi, mít...; </a:t>
            </a:r>
            <a:endParaRPr lang="en-US" sz="3600">
              <a:ea typeface="Calibri" panose="020F0502020204030204" pitchFamily="34" charset="0"/>
              <a:cs typeface="Arial" panose="020B0604020202020204" pitchFamily="34" charset="0"/>
            </a:endParaRPr>
          </a:p>
          <a:p>
            <a:pPr marL="1028700" lvl="1" indent="-571500" algn="just">
              <a:lnSpc>
                <a:spcPct val="150000"/>
              </a:lnSpc>
              <a:buClr>
                <a:schemeClr val="tx1"/>
              </a:buClr>
              <a:buFont typeface="Wingdings" panose="05000000000000000000" pitchFamily="2" charset="2"/>
              <a:buChar char="§"/>
            </a:pPr>
            <a:r>
              <a:rPr lang="vi-VN" sz="3600" b="1">
                <a:ea typeface="Calibri" panose="020F0502020204030204" pitchFamily="34" charset="0"/>
                <a:cs typeface="Arial" panose="020B0604020202020204" pitchFamily="34" charset="0"/>
              </a:rPr>
              <a:t>Cây bóng mát: </a:t>
            </a:r>
            <a:r>
              <a:rPr lang="vi-VN" sz="3600">
                <a:ea typeface="Calibri" panose="020F0502020204030204" pitchFamily="34" charset="0"/>
                <a:cs typeface="Arial" panose="020B0604020202020204" pitchFamily="34" charset="0"/>
              </a:rPr>
              <a:t>bàng, phượng, bằng lăng, xả cù, lộc vừng, đa, tre,...;</a:t>
            </a:r>
            <a:endParaRPr lang="en-US" sz="3600">
              <a:ea typeface="Calibri" panose="020F0502020204030204" pitchFamily="34" charset="0"/>
              <a:cs typeface="Arial" panose="020B0604020202020204" pitchFamily="34" charset="0"/>
            </a:endParaRPr>
          </a:p>
          <a:p>
            <a:pPr marL="1028700" lvl="1" indent="-571500" algn="just">
              <a:lnSpc>
                <a:spcPct val="150000"/>
              </a:lnSpc>
              <a:buClr>
                <a:schemeClr val="tx1"/>
              </a:buClr>
              <a:buFont typeface="Wingdings" panose="05000000000000000000" pitchFamily="2" charset="2"/>
              <a:buChar char="§"/>
            </a:pPr>
            <a:r>
              <a:rPr lang="vi-VN" sz="3600" b="1">
                <a:ea typeface="Calibri" panose="020F0502020204030204" pitchFamily="34" charset="0"/>
                <a:cs typeface="Arial" panose="020B0604020202020204" pitchFamily="34" charset="0"/>
              </a:rPr>
              <a:t>Cây hoa: </a:t>
            </a:r>
            <a:r>
              <a:rPr lang="vi-VN" sz="3600">
                <a:ea typeface="Calibri" panose="020F0502020204030204" pitchFamily="34" charset="0"/>
                <a:cs typeface="Arial" panose="020B0604020202020204" pitchFamily="34" charset="0"/>
              </a:rPr>
              <a:t>hoa hồng, hoa cúc, hoa lan, hoa giấy...).</a:t>
            </a:r>
          </a:p>
        </p:txBody>
      </p:sp>
      <p:pic>
        <p:nvPicPr>
          <p:cNvPr id="25" name="Picture 24" descr="A close-up of a tree&#10;&#10;Description automatically generated">
            <a:extLst>
              <a:ext uri="{FF2B5EF4-FFF2-40B4-BE49-F238E27FC236}">
                <a16:creationId xmlns:a16="http://schemas.microsoft.com/office/drawing/2014/main" xmlns="" id="{5E54D7DE-C186-5047-7109-AEBC6BC7ABC9}"/>
              </a:ext>
            </a:extLst>
          </p:cNvPr>
          <p:cNvPicPr>
            <a:picLocks noChangeAspect="1"/>
          </p:cNvPicPr>
          <p:nvPr/>
        </p:nvPicPr>
        <p:blipFill rotWithShape="1">
          <a:blip r:embed="rId7">
            <a:extLst>
              <a:ext uri="{28A0092B-C50C-407E-A947-70E740481C1C}">
                <a14:useLocalDpi xmlns:a14="http://schemas.microsoft.com/office/drawing/2010/main" val="0"/>
              </a:ext>
            </a:extLst>
          </a:blip>
          <a:srcRect l="71973"/>
          <a:stretch/>
        </p:blipFill>
        <p:spPr>
          <a:xfrm>
            <a:off x="10586172" y="3137861"/>
            <a:ext cx="2895600" cy="4011278"/>
          </a:xfrm>
          <a:prstGeom prst="rect">
            <a:avLst/>
          </a:prstGeom>
        </p:spPr>
      </p:pic>
      <p:pic>
        <p:nvPicPr>
          <p:cNvPr id="26" name="Picture 25" descr="A close-up of a tree&#10;&#10;Description automatically generated">
            <a:extLst>
              <a:ext uri="{FF2B5EF4-FFF2-40B4-BE49-F238E27FC236}">
                <a16:creationId xmlns:a16="http://schemas.microsoft.com/office/drawing/2014/main" xmlns="" id="{43BE1A41-6A21-93B2-F062-4DE0165DCD7D}"/>
              </a:ext>
            </a:extLst>
          </p:cNvPr>
          <p:cNvPicPr>
            <a:picLocks noChangeAspect="1"/>
          </p:cNvPicPr>
          <p:nvPr/>
        </p:nvPicPr>
        <p:blipFill rotWithShape="1">
          <a:blip r:embed="rId7">
            <a:extLst>
              <a:ext uri="{28A0092B-C50C-407E-A947-70E740481C1C}">
                <a14:useLocalDpi xmlns:a14="http://schemas.microsoft.com/office/drawing/2010/main" val="0"/>
              </a:ext>
            </a:extLst>
          </a:blip>
          <a:srcRect l="36750" t="15623" r="29293"/>
          <a:stretch/>
        </p:blipFill>
        <p:spPr>
          <a:xfrm>
            <a:off x="12370160" y="6252791"/>
            <a:ext cx="3505201" cy="3381667"/>
          </a:xfrm>
          <a:prstGeom prst="rect">
            <a:avLst/>
          </a:prstGeom>
        </p:spPr>
      </p:pic>
      <p:pic>
        <p:nvPicPr>
          <p:cNvPr id="27" name="Picture 26" descr="A close-up of a tree&#10;&#10;Description automatically generated">
            <a:extLst>
              <a:ext uri="{FF2B5EF4-FFF2-40B4-BE49-F238E27FC236}">
                <a16:creationId xmlns:a16="http://schemas.microsoft.com/office/drawing/2014/main" xmlns="" id="{EEAA2313-9B3E-34D1-7D40-4EC7EAEC8CA8}"/>
              </a:ext>
            </a:extLst>
          </p:cNvPr>
          <p:cNvPicPr>
            <a:picLocks noChangeAspect="1"/>
          </p:cNvPicPr>
          <p:nvPr/>
        </p:nvPicPr>
        <p:blipFill rotWithShape="1">
          <a:blip r:embed="rId7">
            <a:extLst>
              <a:ext uri="{28A0092B-C50C-407E-A947-70E740481C1C}">
                <a14:useLocalDpi xmlns:a14="http://schemas.microsoft.com/office/drawing/2010/main" val="0"/>
              </a:ext>
            </a:extLst>
          </a:blip>
          <a:srcRect r="63398"/>
          <a:stretch/>
        </p:blipFill>
        <p:spPr>
          <a:xfrm>
            <a:off x="13653932" y="3137861"/>
            <a:ext cx="3719668" cy="3945748"/>
          </a:xfrm>
          <a:prstGeom prst="rect">
            <a:avLst/>
          </a:prstGeom>
        </p:spPr>
      </p:pic>
    </p:spTree>
    <p:extLst>
      <p:ext uri="{BB962C8B-B14F-4D97-AF65-F5344CB8AC3E}">
        <p14:creationId xmlns:p14="http://schemas.microsoft.com/office/powerpoint/2010/main" val="7323996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wipe(left)">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wipe(left)">
                                      <p:cBhvr>
                                        <p:cTn id="20" dur="500"/>
                                        <p:tgtEl>
                                          <p:spTgt spid="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wipe(left)">
                                      <p:cBhvr>
                                        <p:cTn id="25" dur="500"/>
                                        <p:tgtEl>
                                          <p:spTgt spid="20">
                                            <p:txEl>
                                              <p:pRg st="2" end="2"/>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right)">
                                      <p:cBhvr>
                                        <p:cTn id="28" dur="500"/>
                                        <p:tgtEl>
                                          <p:spTgt spid="25"/>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
                                            <p:txEl>
                                              <p:pRg st="3" end="3"/>
                                            </p:txEl>
                                          </p:spTgt>
                                        </p:tgtEl>
                                        <p:attrNameLst>
                                          <p:attrName>style.visibility</p:attrName>
                                        </p:attrNameLst>
                                      </p:cBhvr>
                                      <p:to>
                                        <p:strVal val="visible"/>
                                      </p:to>
                                    </p:set>
                                    <p:animEffect transition="in" filter="wipe(left)">
                                      <p:cBhvr>
                                        <p:cTn id="32" dur="500"/>
                                        <p:tgtEl>
                                          <p:spTgt spid="20">
                                            <p:txEl>
                                              <p:pRg st="3" end="3"/>
                                            </p:txEl>
                                          </p:spTgt>
                                        </p:tgtEl>
                                      </p:cBhvr>
                                    </p:animEffect>
                                  </p:childTnLst>
                                </p:cTn>
                              </p:par>
                              <p:par>
                                <p:cTn id="33" presetID="22" presetClass="entr" presetSubtype="2"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wipe(left)">
                                      <p:cBhvr>
                                        <p:cTn id="39" dur="500"/>
                                        <p:tgtEl>
                                          <p:spTgt spid="20">
                                            <p:txEl>
                                              <p:pRg st="4" end="4"/>
                                            </p:txEl>
                                          </p:spTgt>
                                        </p:tgtEl>
                                      </p:cBhvr>
                                    </p:animEffect>
                                  </p:childTnLst>
                                </p:cTn>
                              </p:par>
                              <p:par>
                                <p:cTn id="40" presetID="22" presetClass="entr" presetSubtype="2"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right)">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10" name="Freeform 10"/>
          <p:cNvSpPr/>
          <p:nvPr/>
        </p:nvSpPr>
        <p:spPr>
          <a:xfrm>
            <a:off x="17207406" y="8877300"/>
            <a:ext cx="1409219" cy="1547506"/>
          </a:xfrm>
          <a:custGeom>
            <a:avLst/>
            <a:gdLst/>
            <a:ahLst/>
            <a:cxnLst/>
            <a:rect l="l" t="t" r="r" b="b"/>
            <a:pathLst>
              <a:path w="1440274" h="1422271">
                <a:moveTo>
                  <a:pt x="0" y="0"/>
                </a:moveTo>
                <a:lnTo>
                  <a:pt x="1440274" y="0"/>
                </a:lnTo>
                <a:lnTo>
                  <a:pt x="1440274" y="1422271"/>
                </a:lnTo>
                <a:lnTo>
                  <a:pt x="0" y="14222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Freeform 8"/>
          <p:cNvSpPr/>
          <p:nvPr/>
        </p:nvSpPr>
        <p:spPr>
          <a:xfrm>
            <a:off x="16694975" y="79551"/>
            <a:ext cx="1279446" cy="1222937"/>
          </a:xfrm>
          <a:custGeom>
            <a:avLst/>
            <a:gdLst/>
            <a:ahLst/>
            <a:cxnLst/>
            <a:rect l="l" t="t" r="r" b="b"/>
            <a:pathLst>
              <a:path w="1279446" h="1222937">
                <a:moveTo>
                  <a:pt x="0" y="0"/>
                </a:moveTo>
                <a:lnTo>
                  <a:pt x="1279446" y="0"/>
                </a:lnTo>
                <a:lnTo>
                  <a:pt x="1279446" y="1222937"/>
                </a:lnTo>
                <a:lnTo>
                  <a:pt x="0" y="12229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xmlns="" id="{2032C4A6-BC7F-78B8-CFA0-115EF13A046D}"/>
              </a:ext>
            </a:extLst>
          </p:cNvPr>
          <p:cNvGrpSpPr/>
          <p:nvPr/>
        </p:nvGrpSpPr>
        <p:grpSpPr>
          <a:xfrm>
            <a:off x="0" y="646747"/>
            <a:ext cx="11193351" cy="1583414"/>
            <a:chOff x="-1" y="1723790"/>
            <a:chExt cx="11193351" cy="1583414"/>
          </a:xfrm>
        </p:grpSpPr>
        <p:sp>
          <p:nvSpPr>
            <p:cNvPr id="17" name="Rectangle 16">
              <a:extLst>
                <a:ext uri="{FF2B5EF4-FFF2-40B4-BE49-F238E27FC236}">
                  <a16:creationId xmlns:a16="http://schemas.microsoft.com/office/drawing/2014/main" xmlns="" id="{B9F9D9F6-5E66-7153-3AA5-01D154B7F1AC}"/>
                </a:ext>
              </a:extLst>
            </p:cNvPr>
            <p:cNvSpPr/>
            <p:nvPr/>
          </p:nvSpPr>
          <p:spPr>
            <a:xfrm>
              <a:off x="-1" y="1822685"/>
              <a:ext cx="10363200" cy="1402546"/>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cs typeface="Arial" panose="020B0604020202020204" pitchFamily="34" charset="0"/>
                </a:rPr>
                <a:t>HƯỚNG DẪN THỰC HIỆN</a:t>
              </a:r>
            </a:p>
          </p:txBody>
        </p:sp>
        <p:pic>
          <p:nvPicPr>
            <p:cNvPr id="18" name="Picture 103">
              <a:extLst>
                <a:ext uri="{FF2B5EF4-FFF2-40B4-BE49-F238E27FC236}">
                  <a16:creationId xmlns:a16="http://schemas.microsoft.com/office/drawing/2014/main" xmlns="" id="{C995B803-A699-3CD6-E69A-DE704B4AD6B6}"/>
                </a:ext>
              </a:extLst>
            </p:cNvPr>
            <p:cNvPicPr>
              <a:picLocks noChangeAspect="1"/>
            </p:cNvPicPr>
            <p:nvPr/>
          </p:nvPicPr>
          <p:blipFill>
            <a:blip r:embed="rId6"/>
            <a:srcRect/>
            <a:stretch>
              <a:fillRect/>
            </a:stretch>
          </p:blipFill>
          <p:spPr>
            <a:xfrm rot="1376890">
              <a:off x="9640162" y="1723790"/>
              <a:ext cx="1553188" cy="1583414"/>
            </a:xfrm>
            <a:prstGeom prst="rect">
              <a:avLst/>
            </a:prstGeom>
          </p:spPr>
        </p:pic>
      </p:grpSp>
      <p:sp>
        <p:nvSpPr>
          <p:cNvPr id="19" name="Freeform 5">
            <a:extLst>
              <a:ext uri="{FF2B5EF4-FFF2-40B4-BE49-F238E27FC236}">
                <a16:creationId xmlns:a16="http://schemas.microsoft.com/office/drawing/2014/main" xmlns="" id="{A57E398C-0123-0C91-D7B9-D61F99DE00D7}"/>
              </a:ext>
            </a:extLst>
          </p:cNvPr>
          <p:cNvSpPr/>
          <p:nvPr/>
        </p:nvSpPr>
        <p:spPr>
          <a:xfrm>
            <a:off x="628650" y="2729909"/>
            <a:ext cx="17030700" cy="7150480"/>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FFF8E1"/>
          </a:solidFill>
        </p:spPr>
        <p:txBody>
          <a:bodyPr/>
          <a:lstStyle/>
          <a:p>
            <a:endParaRPr lang="en-US">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87EFA46C-467A-AB3A-35FE-51EA71B93335}"/>
              </a:ext>
            </a:extLst>
          </p:cNvPr>
          <p:cNvSpPr txBox="1"/>
          <p:nvPr/>
        </p:nvSpPr>
        <p:spPr>
          <a:xfrm>
            <a:off x="1353234" y="3243943"/>
            <a:ext cx="9525000" cy="5758628"/>
          </a:xfrm>
          <a:prstGeom prst="rect">
            <a:avLst/>
          </a:prstGeom>
          <a:noFill/>
        </p:spPr>
        <p:txBody>
          <a:bodyPr wrap="square">
            <a:spAutoFit/>
          </a:bodyPr>
          <a:lstStyle/>
          <a:p>
            <a:pPr marL="571500" indent="-571500" algn="just">
              <a:lnSpc>
                <a:spcPct val="200000"/>
              </a:lnSpc>
              <a:buClr>
                <a:schemeClr val="tx1"/>
              </a:buClr>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Lựa chọn trình tự miêu tả (tả từng bộ phận của cây hay tả đặc điểm của cây theo từng thời kì phát triển).</a:t>
            </a:r>
          </a:p>
          <a:p>
            <a:pPr marL="571500" indent="-571500" algn="just">
              <a:lnSpc>
                <a:spcPct val="200000"/>
              </a:lnSpc>
              <a:buClr>
                <a:schemeClr val="tx1"/>
              </a:buClr>
              <a:buFont typeface="Courier New" panose="02070309020205020404" pitchFamily="49" charset="0"/>
              <a:buChar char="o"/>
            </a:pPr>
            <a:r>
              <a:rPr lang="vi-VN" sz="3800">
                <a:latin typeface="Arial" panose="020B0604020202020204" pitchFamily="34" charset="0"/>
                <a:ea typeface="Calibri" panose="020F0502020204030204" pitchFamily="34" charset="0"/>
                <a:cs typeface="Arial" panose="020B0604020202020204" pitchFamily="34" charset="0"/>
              </a:rPr>
              <a:t>Quan sát đặc điểm của cây và ghi chép kết quả quan sát</a:t>
            </a:r>
            <a:r>
              <a:rPr lang="en-US" sz="3800">
                <a:latin typeface="Arial" panose="020B0604020202020204" pitchFamily="34" charset="0"/>
                <a:ea typeface="Calibri" panose="020F0502020204030204" pitchFamily="34" charset="0"/>
                <a:cs typeface="Arial" panose="020B0604020202020204" pitchFamily="34" charset="0"/>
              </a:rPr>
              <a:t>.</a:t>
            </a:r>
            <a:endParaRPr lang="vi-VN" sz="3800">
              <a:latin typeface="Arial" panose="020B0604020202020204" pitchFamily="34" charset="0"/>
              <a:ea typeface="Calibri" panose="020F0502020204030204" pitchFamily="34" charset="0"/>
              <a:cs typeface="Arial" panose="020B0604020202020204" pitchFamily="34" charset="0"/>
            </a:endParaRPr>
          </a:p>
        </p:txBody>
      </p:sp>
      <p:pic>
        <p:nvPicPr>
          <p:cNvPr id="2" name="Picture 1" descr="A picture containing vector graphics&#10;&#10;Description automatically generated">
            <a:extLst>
              <a:ext uri="{FF2B5EF4-FFF2-40B4-BE49-F238E27FC236}">
                <a16:creationId xmlns:a16="http://schemas.microsoft.com/office/drawing/2014/main" xmlns="" id="{2782D6EB-3A85-3CE9-9F12-72BC3591D45F}"/>
              </a:ext>
            </a:extLst>
          </p:cNvPr>
          <p:cNvPicPr>
            <a:picLocks noChangeAspect="1"/>
          </p:cNvPicPr>
          <p:nvPr/>
        </p:nvPicPr>
        <p:blipFill rotWithShape="1">
          <a:blip r:embed="rId7">
            <a:extLst>
              <a:ext uri="{28A0092B-C50C-407E-A947-70E740481C1C}">
                <a14:useLocalDpi xmlns:a14="http://schemas.microsoft.com/office/drawing/2010/main" val="0"/>
              </a:ext>
            </a:extLst>
          </a:blip>
          <a:srcRect l="5596" r="11864"/>
          <a:stretch/>
        </p:blipFill>
        <p:spPr>
          <a:xfrm>
            <a:off x="11629531" y="3433177"/>
            <a:ext cx="4587943" cy="5558508"/>
          </a:xfrm>
          <a:prstGeom prst="rect">
            <a:avLst/>
          </a:prstGeom>
        </p:spPr>
      </p:pic>
    </p:spTree>
    <p:extLst>
      <p:ext uri="{BB962C8B-B14F-4D97-AF65-F5344CB8AC3E}">
        <p14:creationId xmlns:p14="http://schemas.microsoft.com/office/powerpoint/2010/main" val="33452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FE2"/>
        </a:solidFill>
        <a:effectLst/>
      </p:bgPr>
    </p:bg>
    <p:spTree>
      <p:nvGrpSpPr>
        <p:cNvPr id="1" name=""/>
        <p:cNvGrpSpPr/>
        <p:nvPr/>
      </p:nvGrpSpPr>
      <p:grpSpPr>
        <a:xfrm>
          <a:off x="0" y="0"/>
          <a:ext cx="0" cy="0"/>
          <a:chOff x="0" y="0"/>
          <a:chExt cx="0" cy="0"/>
        </a:xfrm>
      </p:grpSpPr>
      <p:sp>
        <p:nvSpPr>
          <p:cNvPr id="8" name="Freeform 8"/>
          <p:cNvSpPr/>
          <p:nvPr/>
        </p:nvSpPr>
        <p:spPr>
          <a:xfrm rot="5775685">
            <a:off x="150515" y="409700"/>
            <a:ext cx="1112742" cy="808129"/>
          </a:xfrm>
          <a:custGeom>
            <a:avLst/>
            <a:gdLst/>
            <a:ahLst/>
            <a:cxnLst/>
            <a:rect l="l" t="t" r="r" b="b"/>
            <a:pathLst>
              <a:path w="1112742" h="808129">
                <a:moveTo>
                  <a:pt x="0" y="0"/>
                </a:moveTo>
                <a:lnTo>
                  <a:pt x="1112743" y="0"/>
                </a:lnTo>
                <a:lnTo>
                  <a:pt x="1112743" y="808129"/>
                </a:lnTo>
                <a:lnTo>
                  <a:pt x="0" y="80812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3" name="Freeform 5">
            <a:extLst>
              <a:ext uri="{FF2B5EF4-FFF2-40B4-BE49-F238E27FC236}">
                <a16:creationId xmlns:a16="http://schemas.microsoft.com/office/drawing/2014/main" xmlns="" id="{7EBF920F-5CED-0D6C-020B-160DD6E8C790}"/>
              </a:ext>
            </a:extLst>
          </p:cNvPr>
          <p:cNvSpPr/>
          <p:nvPr/>
        </p:nvSpPr>
        <p:spPr>
          <a:xfrm rot="10800000">
            <a:off x="6091772" y="1314687"/>
            <a:ext cx="11548678" cy="8353040"/>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F3CD"/>
          </a:solidFill>
        </p:spPr>
        <p:txBody>
          <a:bodyPr/>
          <a:lstStyle/>
          <a:p>
            <a:endParaRPr lang="en-US"/>
          </a:p>
        </p:txBody>
      </p:sp>
      <p:sp>
        <p:nvSpPr>
          <p:cNvPr id="14" name="Freeform 12">
            <a:extLst>
              <a:ext uri="{FF2B5EF4-FFF2-40B4-BE49-F238E27FC236}">
                <a16:creationId xmlns:a16="http://schemas.microsoft.com/office/drawing/2014/main" xmlns="" id="{8C2B650D-4D16-EF13-1045-7061EFCDDF7A}"/>
              </a:ext>
            </a:extLst>
          </p:cNvPr>
          <p:cNvSpPr/>
          <p:nvPr/>
        </p:nvSpPr>
        <p:spPr>
          <a:xfrm rot="10800000">
            <a:off x="647550" y="1801667"/>
            <a:ext cx="4945207" cy="7379078"/>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chemeClr val="accent1">
              <a:lumMod val="60000"/>
              <a:lumOff val="40000"/>
            </a:schemeClr>
          </a:solidFill>
        </p:spPr>
        <p:txBody>
          <a:bodyPr/>
          <a:lstStyle/>
          <a:p>
            <a:endParaRPr lang="en-US"/>
          </a:p>
        </p:txBody>
      </p:sp>
      <p:grpSp>
        <p:nvGrpSpPr>
          <p:cNvPr id="15" name="Group 14">
            <a:extLst>
              <a:ext uri="{FF2B5EF4-FFF2-40B4-BE49-F238E27FC236}">
                <a16:creationId xmlns:a16="http://schemas.microsoft.com/office/drawing/2014/main" xmlns="" id="{0264819C-A16C-E25E-40F2-7A8CE118B035}"/>
              </a:ext>
            </a:extLst>
          </p:cNvPr>
          <p:cNvGrpSpPr/>
          <p:nvPr/>
        </p:nvGrpSpPr>
        <p:grpSpPr>
          <a:xfrm>
            <a:off x="8374535" y="2021518"/>
            <a:ext cx="6981317" cy="1214437"/>
            <a:chOff x="8286895" y="2053540"/>
            <a:chExt cx="6981317" cy="1214437"/>
          </a:xfrm>
        </p:grpSpPr>
        <p:sp>
          <p:nvSpPr>
            <p:cNvPr id="16" name="Freeform 8">
              <a:extLst>
                <a:ext uri="{FF2B5EF4-FFF2-40B4-BE49-F238E27FC236}">
                  <a16:creationId xmlns:a16="http://schemas.microsoft.com/office/drawing/2014/main" xmlns="" id="{819D18D0-6B57-94EB-9D8A-FDC33CDABE2F}"/>
                </a:ext>
              </a:extLst>
            </p:cNvPr>
            <p:cNvSpPr/>
            <p:nvPr/>
          </p:nvSpPr>
          <p:spPr>
            <a:xfrm>
              <a:off x="8286895" y="2053540"/>
              <a:ext cx="6981317" cy="1214437"/>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rgbClr val="F9705A"/>
            </a:solidFill>
          </p:spPr>
          <p:txBody>
            <a:bodyPr/>
            <a:lstStyle/>
            <a:p>
              <a:endParaRPr lang="en-US"/>
            </a:p>
          </p:txBody>
        </p:sp>
        <p:sp>
          <p:nvSpPr>
            <p:cNvPr id="17" name="TextBox 16">
              <a:extLst>
                <a:ext uri="{FF2B5EF4-FFF2-40B4-BE49-F238E27FC236}">
                  <a16:creationId xmlns:a16="http://schemas.microsoft.com/office/drawing/2014/main" xmlns="" id="{42647496-D02A-139D-FA4C-3FF1BA1C4907}"/>
                </a:ext>
              </a:extLst>
            </p:cNvPr>
            <p:cNvSpPr txBox="1"/>
            <p:nvPr/>
          </p:nvSpPr>
          <p:spPr>
            <a:xfrm>
              <a:off x="9069899" y="2217281"/>
              <a:ext cx="5415307"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Hoạt động cả lớp</a:t>
              </a:r>
              <a:endParaRPr lang="en-US" sz="4800" b="1" dirty="0">
                <a:solidFill>
                  <a:schemeClr val="bg1"/>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xmlns="" id="{6E26A0ED-BA6F-8383-20CC-97A2A6F9AB81}"/>
              </a:ext>
            </a:extLst>
          </p:cNvPr>
          <p:cNvSpPr txBox="1"/>
          <p:nvPr/>
        </p:nvSpPr>
        <p:spPr>
          <a:xfrm>
            <a:off x="6913259" y="3088647"/>
            <a:ext cx="9903871" cy="6056851"/>
          </a:xfrm>
          <a:prstGeom prst="rect">
            <a:avLst/>
          </a:prstGeom>
          <a:noFill/>
        </p:spPr>
        <p:txBody>
          <a:bodyPr wrap="square">
            <a:spAutoFit/>
          </a:bodyPr>
          <a:lstStyle/>
          <a:p>
            <a:pPr marL="571500" indent="-571500" algn="just">
              <a:lnSpc>
                <a:spcPct val="200000"/>
              </a:lnSpc>
              <a:buFont typeface="Wingdings" panose="05000000000000000000" pitchFamily="2" charset="2"/>
              <a:buChar char="§"/>
            </a:pPr>
            <a:r>
              <a:rPr lang="en-US" sz="4000">
                <a:latin typeface="Arial" panose="020B0604020202020204" pitchFamily="34" charset="0"/>
                <a:ea typeface="Calibri" panose="020F0502020204030204" pitchFamily="34" charset="0"/>
                <a:cs typeface="Arial" panose="020B0604020202020204" pitchFamily="34" charset="0"/>
              </a:rPr>
              <a:t>Các em t</a:t>
            </a:r>
            <a:r>
              <a:rPr lang="vi-VN" sz="4000">
                <a:latin typeface="Arial" panose="020B0604020202020204" pitchFamily="34" charset="0"/>
                <a:ea typeface="Calibri" panose="020F0502020204030204" pitchFamily="34" charset="0"/>
                <a:cs typeface="Arial" panose="020B0604020202020204" pitchFamily="34" charset="0"/>
              </a:rPr>
              <a:t>rao đổi </a:t>
            </a:r>
            <a:r>
              <a:rPr lang="en-US" sz="4000">
                <a:latin typeface="Arial" panose="020B0604020202020204" pitchFamily="34" charset="0"/>
                <a:ea typeface="Calibri" panose="020F0502020204030204" pitchFamily="34" charset="0"/>
                <a:cs typeface="Arial" panose="020B0604020202020204" pitchFamily="34" charset="0"/>
              </a:rPr>
              <a:t>theo </a:t>
            </a:r>
            <a:r>
              <a:rPr lang="vi-VN" sz="4000">
                <a:latin typeface="Arial" panose="020B0604020202020204" pitchFamily="34" charset="0"/>
                <a:ea typeface="Calibri" panose="020F0502020204030204" pitchFamily="34" charset="0"/>
                <a:cs typeface="Arial" panose="020B0604020202020204" pitchFamily="34" charset="0"/>
              </a:rPr>
              <a:t>nhóm đôi để góp ý kết quả quan sát cây định tả.</a:t>
            </a:r>
          </a:p>
          <a:p>
            <a:pPr marL="571500" indent="-571500" algn="just">
              <a:lnSpc>
                <a:spcPct val="200000"/>
              </a:lnSpc>
              <a:buFont typeface="Wingdings" panose="05000000000000000000" pitchFamily="2" charset="2"/>
              <a:buChar char="§"/>
            </a:pPr>
            <a:r>
              <a:rPr lang="en-US" sz="4000">
                <a:latin typeface="Arial" panose="020B0604020202020204" pitchFamily="34" charset="0"/>
                <a:ea typeface="Calibri" panose="020F0502020204030204" pitchFamily="34" charset="0"/>
                <a:cs typeface="Arial" panose="020B0604020202020204" pitchFamily="34" charset="0"/>
              </a:rPr>
              <a:t>Sau đó, đ</a:t>
            </a:r>
            <a:r>
              <a:rPr lang="vi-VN" sz="4000">
                <a:latin typeface="Arial" panose="020B0604020202020204" pitchFamily="34" charset="0"/>
                <a:ea typeface="Calibri" panose="020F0502020204030204" pitchFamily="34" charset="0"/>
                <a:cs typeface="Arial" panose="020B0604020202020204" pitchFamily="34" charset="0"/>
              </a:rPr>
              <a:t>ại diện 1 – 2 nhóm HS trình bày kết quả quan sát và nêu trình tự sẽ miêu tả.</a:t>
            </a:r>
          </a:p>
        </p:txBody>
      </p:sp>
      <p:pic>
        <p:nvPicPr>
          <p:cNvPr id="19" name="Picture 18" descr="A picture containing toy, doll&#10;&#10;Description automatically generated">
            <a:extLst>
              <a:ext uri="{FF2B5EF4-FFF2-40B4-BE49-F238E27FC236}">
                <a16:creationId xmlns:a16="http://schemas.microsoft.com/office/drawing/2014/main" xmlns="" id="{BE845AB6-6378-4A95-1440-41DF0B5864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31" y="2814977"/>
            <a:ext cx="5605033" cy="6604190"/>
          </a:xfrm>
          <a:prstGeom prst="rect">
            <a:avLst/>
          </a:prstGeom>
        </p:spPr>
      </p:pic>
      <p:sp>
        <p:nvSpPr>
          <p:cNvPr id="12" name="Freeform 12"/>
          <p:cNvSpPr/>
          <p:nvPr/>
        </p:nvSpPr>
        <p:spPr>
          <a:xfrm rot="3779516" flipH="1">
            <a:off x="16701782" y="9259736"/>
            <a:ext cx="1267475" cy="815986"/>
          </a:xfrm>
          <a:custGeom>
            <a:avLst/>
            <a:gdLst/>
            <a:ahLst/>
            <a:cxnLst/>
            <a:rect l="l" t="t" r="r" b="b"/>
            <a:pathLst>
              <a:path w="1123561" h="815986">
                <a:moveTo>
                  <a:pt x="1123561" y="0"/>
                </a:moveTo>
                <a:lnTo>
                  <a:pt x="0" y="0"/>
                </a:lnTo>
                <a:lnTo>
                  <a:pt x="0" y="815986"/>
                </a:lnTo>
                <a:lnTo>
                  <a:pt x="1123561" y="815986"/>
                </a:lnTo>
                <a:lnTo>
                  <a:pt x="1123561"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rot="-985978">
            <a:off x="16861085" y="532940"/>
            <a:ext cx="1094094" cy="1408299"/>
          </a:xfrm>
          <a:custGeom>
            <a:avLst/>
            <a:gdLst/>
            <a:ahLst/>
            <a:cxnLst/>
            <a:rect l="l" t="t" r="r" b="b"/>
            <a:pathLst>
              <a:path w="1955639" h="2531571">
                <a:moveTo>
                  <a:pt x="0" y="0"/>
                </a:moveTo>
                <a:lnTo>
                  <a:pt x="1955639" y="0"/>
                </a:lnTo>
                <a:lnTo>
                  <a:pt x="1955639" y="2531572"/>
                </a:lnTo>
                <a:lnTo>
                  <a:pt x="0" y="253157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barn(outVertical)">
                                      <p:cBhvr>
                                        <p:cTn id="21" dur="500"/>
                                        <p:tgtEl>
                                          <p:spTgt spid="18">
                                            <p:txEl>
                                              <p:pRg st="0" end="0"/>
                                            </p:txEl>
                                          </p:spTgt>
                                        </p:tgtEl>
                                      </p:cBhvr>
                                    </p:animEffect>
                                  </p:childTnLst>
                                </p:cTn>
                              </p:par>
                            </p:childTnLst>
                          </p:cTn>
                        </p:par>
                        <p:par>
                          <p:cTn id="22" fill="hold">
                            <p:stCondLst>
                              <p:cond delay="500"/>
                            </p:stCondLst>
                            <p:childTnLst>
                              <p:par>
                                <p:cTn id="23" presetID="16" presetClass="entr" presetSubtype="37" fill="hold" grpId="0"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barn(outVertical)">
                                      <p:cBhvr>
                                        <p:cTn id="2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749</Words>
  <Application>Microsoft Office PowerPoint</Application>
  <PresentationFormat>Custom</PresentationFormat>
  <Paragraphs>58</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Wingdings</vt:lpstr>
      <vt:lpstr>SimSun</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Cute Hand Drawn English Class Education Presentation</dc:title>
  <dc:creator>Linh Phan</dc:creator>
  <cp:lastModifiedBy>A</cp:lastModifiedBy>
  <cp:revision>4</cp:revision>
  <dcterms:created xsi:type="dcterms:W3CDTF">2006-08-16T00:00:00Z</dcterms:created>
  <dcterms:modified xsi:type="dcterms:W3CDTF">2025-04-12T14:24:17Z</dcterms:modified>
  <dc:identifier>DAFrl9EHO78</dc:identifier>
</cp:coreProperties>
</file>