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7" r:id="rId2"/>
    <p:sldId id="260" r:id="rId3"/>
    <p:sldId id="258" r:id="rId4"/>
    <p:sldId id="259" r:id="rId5"/>
    <p:sldId id="263" r:id="rId6"/>
    <p:sldId id="271" r:id="rId7"/>
    <p:sldId id="270" r:id="rId8"/>
    <p:sldId id="277" r:id="rId9"/>
    <p:sldId id="261" r:id="rId10"/>
    <p:sldId id="275" r:id="rId11"/>
    <p:sldId id="278" r:id="rId12"/>
    <p:sldId id="262" r:id="rId13"/>
    <p:sldId id="272" r:id="rId14"/>
    <p:sldId id="274" r:id="rId15"/>
    <p:sldId id="273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6" r:id="rId24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SimSun" pitchFamily="2" charset="-12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2CC"/>
    <a:srgbClr val="FFBDBD"/>
    <a:srgbClr val="FFD9D9"/>
    <a:srgbClr val="FF71FF"/>
    <a:srgbClr val="FFC1FF"/>
    <a:srgbClr val="EADCF4"/>
    <a:srgbClr val="FFEBFF"/>
    <a:srgbClr val="FFE1E1"/>
    <a:srgbClr val="EBF6F9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1880" autoAdjust="0"/>
  </p:normalViewPr>
  <p:slideViewPr>
    <p:cSldViewPr>
      <p:cViewPr>
        <p:scale>
          <a:sx n="39" d="100"/>
          <a:sy n="39" d="100"/>
        </p:scale>
        <p:origin x="-117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07A0D-E197-4F40-AEB5-965FCFE83A9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E182E-E7DC-46EC-A159-05740BD62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E182E-E7DC-46EC-A159-05740BD628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E182E-E7DC-46EC-A159-05740BD628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2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3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3.svg"/><Relationship Id="rId7" Type="http://schemas.openxmlformats.org/officeDocument/2006/relationships/image" Target="../media/image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5.sv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svg"/><Relationship Id="rId7" Type="http://schemas.openxmlformats.org/officeDocument/2006/relationships/image" Target="../media/image2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17.png"/><Relationship Id="rId3" Type="http://schemas.openxmlformats.org/officeDocument/2006/relationships/image" Target="../media/image49.svg"/><Relationship Id="rId7" Type="http://schemas.openxmlformats.org/officeDocument/2006/relationships/image" Target="../media/image31.png"/><Relationship Id="rId12" Type="http://schemas.openxmlformats.org/officeDocument/2006/relationships/image" Target="../media/image5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4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32.png"/><Relationship Id="rId1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svg"/><Relationship Id="rId7" Type="http://schemas.openxmlformats.org/officeDocument/2006/relationships/image" Target="../media/image6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6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png"/><Relationship Id="rId7" Type="http://schemas.openxmlformats.org/officeDocument/2006/relationships/image" Target="../media/image6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6.png"/><Relationship Id="rId4" Type="http://schemas.openxmlformats.org/officeDocument/2006/relationships/image" Target="../media/image65.sv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svg"/><Relationship Id="rId7" Type="http://schemas.openxmlformats.org/officeDocument/2006/relationships/image" Target="../media/image7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.svg"/><Relationship Id="rId5" Type="http://schemas.openxmlformats.org/officeDocument/2006/relationships/image" Target="../media/image69.svg"/><Relationship Id="rId10" Type="http://schemas.openxmlformats.org/officeDocument/2006/relationships/image" Target="../media/image2.png"/><Relationship Id="rId4" Type="http://schemas.openxmlformats.org/officeDocument/2006/relationships/image" Target="../media/image39.png"/><Relationship Id="rId9" Type="http://schemas.openxmlformats.org/officeDocument/2006/relationships/image" Target="../media/image7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2.svg"/><Relationship Id="rId7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flipH="1">
            <a:off x="-549398" y="7902813"/>
            <a:ext cx="5037995" cy="2367858"/>
          </a:xfrm>
          <a:custGeom>
            <a:avLst/>
            <a:gdLst/>
            <a:ahLst/>
            <a:cxnLst/>
            <a:rect l="l" t="t" r="r" b="b"/>
            <a:pathLst>
              <a:path w="5037995" h="2367858">
                <a:moveTo>
                  <a:pt x="5037995" y="0"/>
                </a:moveTo>
                <a:lnTo>
                  <a:pt x="0" y="0"/>
                </a:lnTo>
                <a:lnTo>
                  <a:pt x="0" y="2367858"/>
                </a:lnTo>
                <a:lnTo>
                  <a:pt x="5037995" y="2367858"/>
                </a:lnTo>
                <a:lnTo>
                  <a:pt x="50379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935200" y="7202259"/>
            <a:ext cx="3871529" cy="3090184"/>
          </a:xfrm>
          <a:custGeom>
            <a:avLst/>
            <a:gdLst/>
            <a:ahLst/>
            <a:cxnLst/>
            <a:rect l="l" t="t" r="r" b="b"/>
            <a:pathLst>
              <a:path w="3871529" h="3090184">
                <a:moveTo>
                  <a:pt x="0" y="0"/>
                </a:moveTo>
                <a:lnTo>
                  <a:pt x="3871529" y="0"/>
                </a:lnTo>
                <a:lnTo>
                  <a:pt x="3871529" y="3090184"/>
                </a:lnTo>
                <a:lnTo>
                  <a:pt x="0" y="3090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0" y="60528"/>
            <a:ext cx="2947752" cy="1350606"/>
          </a:xfrm>
          <a:custGeom>
            <a:avLst/>
            <a:gdLst/>
            <a:ahLst/>
            <a:cxnLst/>
            <a:rect l="l" t="t" r="r" b="b"/>
            <a:pathLst>
              <a:path w="2947752" h="1350606">
                <a:moveTo>
                  <a:pt x="2947751" y="0"/>
                </a:moveTo>
                <a:lnTo>
                  <a:pt x="0" y="0"/>
                </a:lnTo>
                <a:lnTo>
                  <a:pt x="0" y="1350606"/>
                </a:lnTo>
                <a:lnTo>
                  <a:pt x="2947751" y="1350606"/>
                </a:lnTo>
                <a:lnTo>
                  <a:pt x="294775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5849600" y="-122185"/>
            <a:ext cx="2767858" cy="1268182"/>
          </a:xfrm>
          <a:custGeom>
            <a:avLst/>
            <a:gdLst/>
            <a:ahLst/>
            <a:cxnLst/>
            <a:rect l="l" t="t" r="r" b="b"/>
            <a:pathLst>
              <a:path w="2767858" h="1268182">
                <a:moveTo>
                  <a:pt x="2767858" y="0"/>
                </a:moveTo>
                <a:lnTo>
                  <a:pt x="0" y="0"/>
                </a:lnTo>
                <a:lnTo>
                  <a:pt x="0" y="1268182"/>
                </a:lnTo>
                <a:lnTo>
                  <a:pt x="2767858" y="1268182"/>
                </a:lnTo>
                <a:lnTo>
                  <a:pt x="276785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EE9CAB5-EB30-A909-AEA7-A70BB54FE821}"/>
              </a:ext>
            </a:extLst>
          </p:cNvPr>
          <p:cNvSpPr txBox="1"/>
          <p:nvPr/>
        </p:nvSpPr>
        <p:spPr>
          <a:xfrm>
            <a:off x="725279" y="3410910"/>
            <a:ext cx="16837442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</a:t>
            </a:r>
            <a:r>
              <a:rPr lang="en-US" sz="8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 TIẾT HỌC MÔN TIẾNG VIỆT!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6CBEDFD-E56F-944C-435B-4564A18F1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81448"/>
              </p:ext>
            </p:extLst>
          </p:nvPr>
        </p:nvGraphicFramePr>
        <p:xfrm>
          <a:off x="889056" y="647700"/>
          <a:ext cx="16509887" cy="929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2944">
                  <a:extLst>
                    <a:ext uri="{9D8B030D-6E8A-4147-A177-3AD203B41FA5}">
                      <a16:colId xmlns:a16="http://schemas.microsoft.com/office/drawing/2014/main" xmlns="" val="21619836"/>
                    </a:ext>
                  </a:extLst>
                </a:gridCol>
                <a:gridCol w="9016943">
                  <a:extLst>
                    <a:ext uri="{9D8B030D-6E8A-4147-A177-3AD203B41FA5}">
                      <a16:colId xmlns:a16="http://schemas.microsoft.com/office/drawing/2014/main" xmlns="" val="770213435"/>
                    </a:ext>
                  </a:extLst>
                </a:gridCol>
              </a:tblGrid>
              <a:tr h="1298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Đoạn mở bài, kết bài trong bài tập 1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Đoạn mở bài, kết bài trong bài tập 2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696060"/>
                  </a:ext>
                </a:extLst>
              </a:tr>
              <a:tr h="40026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Mở bài: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Nêu tên cây, nơi trồng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Có 1 câu.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Mở bài: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Giới thiệu khái quát về vẻ đẹp của khu vườn.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Nêu tên cây, nơi trồng.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Nêu kỉ niệm gắn với cây.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Gồm 4 câu.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363357"/>
                  </a:ext>
                </a:extLst>
              </a:tr>
              <a:tr h="3995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Kết bài: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Nhận xét về vẻ đẹp của cây.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Có 1 câu.</a:t>
                      </a:r>
                      <a:r>
                        <a:rPr lang="vi-VN" sz="32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Kết bài: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Nói về một sự kiện gắn với cây.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Kể về những việc sẽ làm để chăm sóc cây.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Nêu tình cảm, suy nghĩ về cây.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marR="0" indent="-4572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vi-VN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Gồm 5 câu. </a:t>
                      </a:r>
                      <a:endParaRPr lang="en-US" sz="3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056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249210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572D262-D49F-8422-4C08-C5B55BB2FD63}"/>
              </a:ext>
            </a:extLst>
          </p:cNvPr>
          <p:cNvGrpSpPr/>
          <p:nvPr/>
        </p:nvGrpSpPr>
        <p:grpSpPr>
          <a:xfrm>
            <a:off x="1923089" y="1028700"/>
            <a:ext cx="14441822" cy="7802450"/>
            <a:chOff x="1923089" y="1028700"/>
            <a:chExt cx="14441822" cy="7802450"/>
          </a:xfrm>
        </p:grpSpPr>
        <p:sp>
          <p:nvSpPr>
            <p:cNvPr id="2" name="Freeform 2"/>
            <p:cNvSpPr/>
            <p:nvPr/>
          </p:nvSpPr>
          <p:spPr>
            <a:xfrm>
              <a:off x="5726180" y="1028700"/>
              <a:ext cx="10638731" cy="7802450"/>
            </a:xfrm>
            <a:custGeom>
              <a:avLst/>
              <a:gdLst/>
              <a:ahLst/>
              <a:cxnLst/>
              <a:rect l="l" t="t" r="r" b="b"/>
              <a:pathLst>
                <a:path w="10638731" h="7802450">
                  <a:moveTo>
                    <a:pt x="0" y="0"/>
                  </a:moveTo>
                  <a:lnTo>
                    <a:pt x="10638731" y="0"/>
                  </a:lnTo>
                  <a:lnTo>
                    <a:pt x="10638731" y="7802450"/>
                  </a:lnTo>
                  <a:lnTo>
                    <a:pt x="0" y="780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923089" y="1028700"/>
              <a:ext cx="10638731" cy="7802450"/>
            </a:xfrm>
            <a:custGeom>
              <a:avLst/>
              <a:gdLst/>
              <a:ahLst/>
              <a:cxnLst/>
              <a:rect l="l" t="t" r="r" b="b"/>
              <a:pathLst>
                <a:path w="10638731" h="7802450">
                  <a:moveTo>
                    <a:pt x="0" y="0"/>
                  </a:moveTo>
                  <a:lnTo>
                    <a:pt x="10638731" y="0"/>
                  </a:lnTo>
                  <a:lnTo>
                    <a:pt x="10638731" y="7802450"/>
                  </a:lnTo>
                  <a:lnTo>
                    <a:pt x="0" y="780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982536" y="1184047"/>
            <a:ext cx="3129440" cy="1433853"/>
          </a:xfrm>
          <a:custGeom>
            <a:avLst/>
            <a:gdLst/>
            <a:ahLst/>
            <a:cxnLst/>
            <a:rect l="l" t="t" r="r" b="b"/>
            <a:pathLst>
              <a:path w="3129440" h="1433853">
                <a:moveTo>
                  <a:pt x="3129441" y="0"/>
                </a:moveTo>
                <a:lnTo>
                  <a:pt x="0" y="0"/>
                </a:lnTo>
                <a:lnTo>
                  <a:pt x="0" y="1433853"/>
                </a:lnTo>
                <a:lnTo>
                  <a:pt x="3129441" y="1433853"/>
                </a:lnTo>
                <a:lnTo>
                  <a:pt x="31294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769" y="7669100"/>
            <a:ext cx="4153690" cy="2628900"/>
          </a:xfrm>
          <a:custGeom>
            <a:avLst/>
            <a:gdLst/>
            <a:ahLst/>
            <a:cxnLst/>
            <a:rect l="l" t="t" r="r" b="b"/>
            <a:pathLst>
              <a:path w="7592243" h="3245684">
                <a:moveTo>
                  <a:pt x="0" y="0"/>
                </a:moveTo>
                <a:lnTo>
                  <a:pt x="7592243" y="0"/>
                </a:lnTo>
                <a:lnTo>
                  <a:pt x="7592243" y="3245684"/>
                </a:lnTo>
                <a:lnTo>
                  <a:pt x="0" y="3245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14449926" y="1257300"/>
            <a:ext cx="2819856" cy="1292007"/>
          </a:xfrm>
          <a:custGeom>
            <a:avLst/>
            <a:gdLst/>
            <a:ahLst/>
            <a:cxnLst/>
            <a:rect l="l" t="t" r="r" b="b"/>
            <a:pathLst>
              <a:path w="2819856" h="1292007">
                <a:moveTo>
                  <a:pt x="2819856" y="0"/>
                </a:moveTo>
                <a:lnTo>
                  <a:pt x="0" y="0"/>
                </a:lnTo>
                <a:lnTo>
                  <a:pt x="0" y="1292006"/>
                </a:lnTo>
                <a:lnTo>
                  <a:pt x="2819856" y="1292006"/>
                </a:lnTo>
                <a:lnTo>
                  <a:pt x="28198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xmlns="" id="{54DFF7B5-C5C8-777D-F017-57389D535226}"/>
              </a:ext>
            </a:extLst>
          </p:cNvPr>
          <p:cNvSpPr txBox="1"/>
          <p:nvPr/>
        </p:nvSpPr>
        <p:spPr>
          <a:xfrm>
            <a:off x="3048000" y="3033045"/>
            <a:ext cx="12688006" cy="4249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3: </a:t>
            </a:r>
          </a:p>
          <a:p>
            <a:pPr lvl="0" algn="ctr">
              <a:lnSpc>
                <a:spcPct val="150000"/>
              </a:lnSpc>
            </a:pPr>
            <a:r>
              <a:rPr lang="vi-VN" sz="6400" b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Xếp các mở bài, kết bài ở hai bài tập trên vào nhóm thích hợp</a:t>
            </a:r>
            <a:endParaRPr kumimoji="0" lang="en-US" sz="6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54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>
            <a:extLst>
              <a:ext uri="{FF2B5EF4-FFF2-40B4-BE49-F238E27FC236}">
                <a16:creationId xmlns:a16="http://schemas.microsoft.com/office/drawing/2014/main" xmlns="" id="{94F96FCF-A3CB-4244-3496-FC676C482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260" y="8716587"/>
            <a:ext cx="2066333" cy="15704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6B1C8D5-449A-2464-6EB6-F01300A019DC}"/>
              </a:ext>
            </a:extLst>
          </p:cNvPr>
          <p:cNvGrpSpPr/>
          <p:nvPr/>
        </p:nvGrpSpPr>
        <p:grpSpPr>
          <a:xfrm>
            <a:off x="457200" y="1206984"/>
            <a:ext cx="16792485" cy="3040620"/>
            <a:chOff x="-368883" y="2294838"/>
            <a:chExt cx="16792485" cy="30406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9A21F43-F19F-E4A3-D1C1-AAB4E4F21F52}"/>
                </a:ext>
              </a:extLst>
            </p:cNvPr>
            <p:cNvSpPr txBox="1"/>
            <p:nvPr/>
          </p:nvSpPr>
          <p:spPr>
            <a:xfrm>
              <a:off x="1231318" y="2294838"/>
              <a:ext cx="15192284" cy="30406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3: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Các em tự làm việc cá nhân để x</a:t>
              </a: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ếp các mở bài, kết bài ở hai bài tập trên vào nhóm thích hợp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 dưới đây, sau đó chia sẻ với bạn trong nhóm.</a:t>
              </a:r>
              <a:endParaRPr lang="vi-VN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xmlns="" id="{022BA90D-FD17-F286-ADB2-B7E1FE7EE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368883" y="3022363"/>
              <a:ext cx="1411157" cy="1585570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A0F58A5-B1AB-15E8-6617-C21A1BC4E298}"/>
              </a:ext>
            </a:extLst>
          </p:cNvPr>
          <p:cNvSpPr/>
          <p:nvPr/>
        </p:nvSpPr>
        <p:spPr>
          <a:xfrm>
            <a:off x="631554" y="6226410"/>
            <a:ext cx="3352800" cy="1932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F8CFD2B-BB84-1B27-A6CD-985E5C6D655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3984354" y="5898395"/>
            <a:ext cx="1181100" cy="129443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EEE9323-9A7F-B8E0-EEBA-D7C6F4BC2B8E}"/>
              </a:ext>
            </a:extLst>
          </p:cNvPr>
          <p:cNvSpPr/>
          <p:nvPr/>
        </p:nvSpPr>
        <p:spPr>
          <a:xfrm>
            <a:off x="5165454" y="4931976"/>
            <a:ext cx="3352800" cy="1932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 tiếp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062F52E-8822-B907-52EF-FB291AE9D619}"/>
              </a:ext>
            </a:extLst>
          </p:cNvPr>
          <p:cNvSpPr/>
          <p:nvPr/>
        </p:nvSpPr>
        <p:spPr>
          <a:xfrm>
            <a:off x="5138240" y="7470146"/>
            <a:ext cx="3352800" cy="1932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 tiếp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C0AD7F6-63CB-7737-79D1-849904A9424D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3984354" y="7192829"/>
            <a:ext cx="1153886" cy="124373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52C50DA-1575-D586-A075-21E5A66A8927}"/>
              </a:ext>
            </a:extLst>
          </p:cNvPr>
          <p:cNvSpPr/>
          <p:nvPr/>
        </p:nvSpPr>
        <p:spPr>
          <a:xfrm>
            <a:off x="9244573" y="6226410"/>
            <a:ext cx="3352800" cy="1932837"/>
          </a:xfrm>
          <a:prstGeom prst="roundRect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bài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37FF6AC-75C6-D841-EAE7-1F830C385C54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 flipV="1">
            <a:off x="12597373" y="5898395"/>
            <a:ext cx="1181100" cy="12944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3A376D9E-48DE-6428-10D0-E7C83CCF0CF4}"/>
              </a:ext>
            </a:extLst>
          </p:cNvPr>
          <p:cNvSpPr/>
          <p:nvPr/>
        </p:nvSpPr>
        <p:spPr>
          <a:xfrm>
            <a:off x="13778473" y="4931976"/>
            <a:ext cx="3845680" cy="1932837"/>
          </a:xfrm>
          <a:prstGeom prst="roundRect">
            <a:avLst/>
          </a:prstGeom>
          <a:solidFill>
            <a:srgbClr val="FCE2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FAE0B507-4966-734B-F69C-B7DFFF18029F}"/>
              </a:ext>
            </a:extLst>
          </p:cNvPr>
          <p:cNvSpPr/>
          <p:nvPr/>
        </p:nvSpPr>
        <p:spPr>
          <a:xfrm>
            <a:off x="13751258" y="7470146"/>
            <a:ext cx="3872895" cy="1932837"/>
          </a:xfrm>
          <a:prstGeom prst="roundRect">
            <a:avLst/>
          </a:prstGeom>
          <a:solidFill>
            <a:srgbClr val="FCE2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mở rộng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8C251919-E541-D63A-65D2-65E8A138E1DD}"/>
              </a:ext>
            </a:extLst>
          </p:cNvPr>
          <p:cNvCxnSpPr>
            <a:cxnSpLocks/>
            <a:stCxn id="31" idx="3"/>
            <a:endCxn id="34" idx="1"/>
          </p:cNvCxnSpPr>
          <p:nvPr/>
        </p:nvCxnSpPr>
        <p:spPr>
          <a:xfrm>
            <a:off x="12597373" y="7192829"/>
            <a:ext cx="1153885" cy="124373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9E52BC-CCED-88C5-A3AE-D609465483E8}"/>
              </a:ext>
            </a:extLst>
          </p:cNvPr>
          <p:cNvGrpSpPr/>
          <p:nvPr/>
        </p:nvGrpSpPr>
        <p:grpSpPr>
          <a:xfrm>
            <a:off x="16211550" y="-34088"/>
            <a:ext cx="2092779" cy="1139623"/>
            <a:chOff x="15585621" y="-263323"/>
            <a:chExt cx="2930979" cy="1779594"/>
          </a:xfrm>
        </p:grpSpPr>
        <p:sp>
          <p:nvSpPr>
            <p:cNvPr id="4" name="Freeform 4"/>
            <p:cNvSpPr/>
            <p:nvPr/>
          </p:nvSpPr>
          <p:spPr>
            <a:xfrm flipH="1">
              <a:off x="16002000" y="-263323"/>
              <a:ext cx="2514600" cy="1187119"/>
            </a:xfrm>
            <a:custGeom>
              <a:avLst/>
              <a:gdLst/>
              <a:ahLst/>
              <a:cxnLst/>
              <a:rect l="l" t="t" r="r" b="b"/>
              <a:pathLst>
                <a:path w="3129440" h="1433853">
                  <a:moveTo>
                    <a:pt x="3129440" y="0"/>
                  </a:moveTo>
                  <a:lnTo>
                    <a:pt x="0" y="0"/>
                  </a:lnTo>
                  <a:lnTo>
                    <a:pt x="0" y="1433852"/>
                  </a:lnTo>
                  <a:lnTo>
                    <a:pt x="3129440" y="1433852"/>
                  </a:lnTo>
                  <a:lnTo>
                    <a:pt x="312944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15585621" y="487571"/>
              <a:ext cx="2245179" cy="1028700"/>
            </a:xfrm>
            <a:custGeom>
              <a:avLst/>
              <a:gdLst/>
              <a:ahLst/>
              <a:cxnLst/>
              <a:rect l="l" t="t" r="r" b="b"/>
              <a:pathLst>
                <a:path w="2245179" h="1028700">
                  <a:moveTo>
                    <a:pt x="2245178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2245178" y="1028700"/>
                  </a:lnTo>
                  <a:lnTo>
                    <a:pt x="2245178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31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7077218" y="9381427"/>
            <a:ext cx="1095776" cy="905573"/>
          </a:xfrm>
          <a:custGeom>
            <a:avLst/>
            <a:gdLst/>
            <a:ahLst/>
            <a:cxnLst/>
            <a:rect l="l" t="t" r="r" b="b"/>
            <a:pathLst>
              <a:path w="3871529" h="3090184">
                <a:moveTo>
                  <a:pt x="0" y="0"/>
                </a:moveTo>
                <a:lnTo>
                  <a:pt x="3871529" y="0"/>
                </a:lnTo>
                <a:lnTo>
                  <a:pt x="3871529" y="3090184"/>
                </a:lnTo>
                <a:lnTo>
                  <a:pt x="0" y="3090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-1295400" y="-419100"/>
            <a:ext cx="3129440" cy="1433853"/>
          </a:xfrm>
          <a:custGeom>
            <a:avLst/>
            <a:gdLst/>
            <a:ahLst/>
            <a:cxnLst/>
            <a:rect l="l" t="t" r="r" b="b"/>
            <a:pathLst>
              <a:path w="3129440" h="1433853">
                <a:moveTo>
                  <a:pt x="3129440" y="0"/>
                </a:moveTo>
                <a:lnTo>
                  <a:pt x="0" y="0"/>
                </a:lnTo>
                <a:lnTo>
                  <a:pt x="0" y="1433852"/>
                </a:lnTo>
                <a:lnTo>
                  <a:pt x="3129440" y="1433852"/>
                </a:lnTo>
                <a:lnTo>
                  <a:pt x="312944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6306800" y="-646004"/>
            <a:ext cx="2819856" cy="1292007"/>
          </a:xfrm>
          <a:custGeom>
            <a:avLst/>
            <a:gdLst/>
            <a:ahLst/>
            <a:cxnLst/>
            <a:rect l="l" t="t" r="r" b="b"/>
            <a:pathLst>
              <a:path w="2819856" h="1292007">
                <a:moveTo>
                  <a:pt x="2819856" y="0"/>
                </a:moveTo>
                <a:lnTo>
                  <a:pt x="0" y="0"/>
                </a:lnTo>
                <a:lnTo>
                  <a:pt x="0" y="1292006"/>
                </a:lnTo>
                <a:lnTo>
                  <a:pt x="2819856" y="1292006"/>
                </a:lnTo>
                <a:lnTo>
                  <a:pt x="28198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49E221E-310E-507B-DA0D-D497DAA8ED55}"/>
              </a:ext>
            </a:extLst>
          </p:cNvPr>
          <p:cNvGrpSpPr/>
          <p:nvPr/>
        </p:nvGrpSpPr>
        <p:grpSpPr>
          <a:xfrm>
            <a:off x="4796945" y="2272021"/>
            <a:ext cx="8694109" cy="1039230"/>
            <a:chOff x="3029863" y="1823688"/>
            <a:chExt cx="12362538" cy="126241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FFEE57D2-923C-7A42-9132-77DFB86E10FA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1" y="1823688"/>
              <a:ext cx="0" cy="5766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1750B647-6605-C7CB-F8BD-5E17A61EFDC6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1236253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E1A45D5-4CD1-4DBE-F1DE-B35DF96C5DD1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0" cy="685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B88344F-238C-CC42-C562-E084B466B1D4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401" y="2400300"/>
              <a:ext cx="0" cy="6857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CE1C44-7F90-657D-EA7D-5F5928134E77}"/>
              </a:ext>
            </a:extLst>
          </p:cNvPr>
          <p:cNvSpPr/>
          <p:nvPr/>
        </p:nvSpPr>
        <p:spPr>
          <a:xfrm>
            <a:off x="1673066" y="3311251"/>
            <a:ext cx="6175533" cy="147893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3">
            <a:extLst>
              <a:ext uri="{FF2B5EF4-FFF2-40B4-BE49-F238E27FC236}">
                <a16:creationId xmlns:a16="http://schemas.microsoft.com/office/drawing/2014/main" xmlns="" id="{CE62D807-923E-96B3-3122-C45202841592}"/>
              </a:ext>
            </a:extLst>
          </p:cNvPr>
          <p:cNvSpPr/>
          <p:nvPr/>
        </p:nvSpPr>
        <p:spPr>
          <a:xfrm>
            <a:off x="5334000" y="609772"/>
            <a:ext cx="7619997" cy="16622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TRẢ LỜI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E83248-FBC2-1CF6-EDD6-FA29B24F0116}"/>
              </a:ext>
            </a:extLst>
          </p:cNvPr>
          <p:cNvSpPr/>
          <p:nvPr/>
        </p:nvSpPr>
        <p:spPr>
          <a:xfrm>
            <a:off x="10327617" y="3311251"/>
            <a:ext cx="6241257" cy="147893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bài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83900E1-EC4E-B061-3E2B-1181510F299E}"/>
              </a:ext>
            </a:extLst>
          </p:cNvPr>
          <p:cNvGrpSpPr/>
          <p:nvPr/>
        </p:nvGrpSpPr>
        <p:grpSpPr>
          <a:xfrm>
            <a:off x="2620534" y="4790185"/>
            <a:ext cx="4267198" cy="1293347"/>
            <a:chOff x="3029863" y="1823688"/>
            <a:chExt cx="12362538" cy="126241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7B72031-DB9F-DBC0-26B9-E4289A51BF9C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1" y="1823688"/>
              <a:ext cx="0" cy="5766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F0A52C7-583A-23EA-07C5-5C36FFE926D9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1236253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55538F0-3064-6AB4-4720-EEF7E64C1429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0" cy="685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0BC4B58-91D3-844B-CD21-33309005F96B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401" y="2400300"/>
              <a:ext cx="0" cy="6857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6055CD5-F312-4206-6F45-3D3373D05AE4}"/>
              </a:ext>
            </a:extLst>
          </p:cNvPr>
          <p:cNvSpPr/>
          <p:nvPr/>
        </p:nvSpPr>
        <p:spPr>
          <a:xfrm>
            <a:off x="936755" y="5930480"/>
            <a:ext cx="3386275" cy="380914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 ở bài tập 1 là mở bài trực tiếp 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AF0896E-E156-7949-BF59-A3DFA6BC44CC}"/>
              </a:ext>
            </a:extLst>
          </p:cNvPr>
          <p:cNvSpPr/>
          <p:nvPr/>
        </p:nvSpPr>
        <p:spPr>
          <a:xfrm>
            <a:off x="5048630" y="5930480"/>
            <a:ext cx="3386275" cy="380914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 ở bài tập 2 là mở bài gián tiếp 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2E9772B-FFD7-4A12-8AC1-C4FF6F2DF845}"/>
              </a:ext>
            </a:extLst>
          </p:cNvPr>
          <p:cNvGrpSpPr/>
          <p:nvPr/>
        </p:nvGrpSpPr>
        <p:grpSpPr>
          <a:xfrm>
            <a:off x="11314646" y="4757522"/>
            <a:ext cx="4267198" cy="1218971"/>
            <a:chOff x="3029863" y="1823688"/>
            <a:chExt cx="12362538" cy="126241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D6F2BE1-F3F7-A3EA-9966-8C93B531F2A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1" y="1823688"/>
              <a:ext cx="0" cy="5766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07C6FDD-8B61-CE98-BF95-76CB9449D3F1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1236253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F638F67-F112-435F-D059-0341EE40EBFD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0" cy="685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1C61CA1C-75D0-44D3-83D5-A35E7D04B4F0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401" y="2400300"/>
              <a:ext cx="0" cy="6857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0C3366-BC02-C62E-93AA-0AC108319DC0}"/>
              </a:ext>
            </a:extLst>
          </p:cNvPr>
          <p:cNvSpPr/>
          <p:nvPr/>
        </p:nvSpPr>
        <p:spPr>
          <a:xfrm>
            <a:off x="9675119" y="5948305"/>
            <a:ext cx="3564253" cy="380914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bài ở bài tập 1 là kết bài không mở rộng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4550A6E-FAA6-BBC1-5F21-B80013B8D8EF}"/>
              </a:ext>
            </a:extLst>
          </p:cNvPr>
          <p:cNvSpPr/>
          <p:nvPr/>
        </p:nvSpPr>
        <p:spPr>
          <a:xfrm>
            <a:off x="13924057" y="5930481"/>
            <a:ext cx="3564252" cy="380914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bài ở bài tập 2 là kết bài mở rộng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27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20" grpId="0" animBg="1"/>
      <p:bldP spid="21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262467" y="8908831"/>
            <a:ext cx="4393466" cy="1493578"/>
          </a:xfrm>
          <a:custGeom>
            <a:avLst/>
            <a:gdLst/>
            <a:ahLst/>
            <a:cxnLst/>
            <a:rect l="l" t="t" r="r" b="b"/>
            <a:pathLst>
              <a:path w="8480490" h="3148382">
                <a:moveTo>
                  <a:pt x="8480489" y="0"/>
                </a:moveTo>
                <a:lnTo>
                  <a:pt x="0" y="0"/>
                </a:lnTo>
                <a:lnTo>
                  <a:pt x="0" y="3148382"/>
                </a:lnTo>
                <a:lnTo>
                  <a:pt x="8480489" y="3148382"/>
                </a:lnTo>
                <a:lnTo>
                  <a:pt x="84804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16459200" y="-38468"/>
            <a:ext cx="2909814" cy="1333224"/>
          </a:xfrm>
          <a:custGeom>
            <a:avLst/>
            <a:gdLst/>
            <a:ahLst/>
            <a:cxnLst/>
            <a:rect l="l" t="t" r="r" b="b"/>
            <a:pathLst>
              <a:path w="2909814" h="1333224">
                <a:moveTo>
                  <a:pt x="0" y="0"/>
                </a:moveTo>
                <a:lnTo>
                  <a:pt x="2909814" y="0"/>
                </a:lnTo>
                <a:lnTo>
                  <a:pt x="2909814" y="1333224"/>
                </a:lnTo>
                <a:lnTo>
                  <a:pt x="0" y="1333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 flipH="1">
            <a:off x="-395052" y="-270197"/>
            <a:ext cx="2947752" cy="1350606"/>
          </a:xfrm>
          <a:custGeom>
            <a:avLst/>
            <a:gdLst/>
            <a:ahLst/>
            <a:cxnLst/>
            <a:rect l="l" t="t" r="r" b="b"/>
            <a:pathLst>
              <a:path w="2947752" h="1350606">
                <a:moveTo>
                  <a:pt x="2947752" y="0"/>
                </a:moveTo>
                <a:lnTo>
                  <a:pt x="0" y="0"/>
                </a:lnTo>
                <a:lnTo>
                  <a:pt x="0" y="1350606"/>
                </a:lnTo>
                <a:lnTo>
                  <a:pt x="2947752" y="1350606"/>
                </a:lnTo>
                <a:lnTo>
                  <a:pt x="29477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xmlns="" id="{3EF18C75-355A-255C-235F-5023370FF5BB}"/>
              </a:ext>
            </a:extLst>
          </p:cNvPr>
          <p:cNvGrpSpPr/>
          <p:nvPr/>
        </p:nvGrpSpPr>
        <p:grpSpPr>
          <a:xfrm rot="1100293">
            <a:off x="17562278" y="9569038"/>
            <a:ext cx="537863" cy="512650"/>
            <a:chOff x="0" y="0"/>
            <a:chExt cx="812800" cy="774700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B53EB98E-5082-E2C5-3628-D0E609051C90}"/>
                </a:ext>
              </a:extLst>
            </p:cNvPr>
            <p:cNvSpPr/>
            <p:nvPr/>
          </p:nvSpPr>
          <p:spPr>
            <a:xfrm>
              <a:off x="100414" y="113079"/>
              <a:ext cx="611973" cy="583067"/>
            </a:xfrm>
            <a:custGeom>
              <a:avLst/>
              <a:gdLst/>
              <a:ahLst/>
              <a:cxnLst/>
              <a:rect l="l" t="t" r="r" b="b"/>
              <a:pathLst>
                <a:path w="611973" h="583067">
                  <a:moveTo>
                    <a:pt x="353955" y="34875"/>
                  </a:moveTo>
                  <a:lnTo>
                    <a:pt x="354049" y="35166"/>
                  </a:lnTo>
                  <a:cubicBezTo>
                    <a:pt x="382593" y="123204"/>
                    <a:pt x="464605" y="182830"/>
                    <a:pt x="557155" y="182830"/>
                  </a:cubicBezTo>
                  <a:lnTo>
                    <a:pt x="557155" y="182830"/>
                  </a:lnTo>
                  <a:cubicBezTo>
                    <a:pt x="579035" y="182830"/>
                    <a:pt x="598429" y="196912"/>
                    <a:pt x="605201" y="217718"/>
                  </a:cubicBezTo>
                  <a:cubicBezTo>
                    <a:pt x="611973" y="238523"/>
                    <a:pt x="604584" y="261323"/>
                    <a:pt x="586896" y="274202"/>
                  </a:cubicBezTo>
                  <a:lnTo>
                    <a:pt x="586801" y="274271"/>
                  </a:lnTo>
                  <a:cubicBezTo>
                    <a:pt x="511892" y="328814"/>
                    <a:pt x="480550" y="425342"/>
                    <a:pt x="509128" y="513488"/>
                  </a:cubicBezTo>
                  <a:lnTo>
                    <a:pt x="509244" y="513846"/>
                  </a:lnTo>
                  <a:cubicBezTo>
                    <a:pt x="515985" y="534637"/>
                    <a:pt x="508569" y="557404"/>
                    <a:pt x="490876" y="570236"/>
                  </a:cubicBezTo>
                  <a:cubicBezTo>
                    <a:pt x="473183" y="583068"/>
                    <a:pt x="449239" y="583045"/>
                    <a:pt x="431571" y="570180"/>
                  </a:cubicBezTo>
                  <a:lnTo>
                    <a:pt x="431571" y="570180"/>
                  </a:lnTo>
                  <a:cubicBezTo>
                    <a:pt x="356717" y="515678"/>
                    <a:pt x="255255" y="515678"/>
                    <a:pt x="180401" y="570180"/>
                  </a:cubicBezTo>
                  <a:lnTo>
                    <a:pt x="180401" y="570180"/>
                  </a:lnTo>
                  <a:cubicBezTo>
                    <a:pt x="162733" y="583045"/>
                    <a:pt x="138789" y="583068"/>
                    <a:pt x="121096" y="570236"/>
                  </a:cubicBezTo>
                  <a:cubicBezTo>
                    <a:pt x="103403" y="557404"/>
                    <a:pt x="95987" y="534637"/>
                    <a:pt x="102728" y="513846"/>
                  </a:cubicBezTo>
                  <a:lnTo>
                    <a:pt x="102844" y="513488"/>
                  </a:lnTo>
                  <a:cubicBezTo>
                    <a:pt x="131422" y="425342"/>
                    <a:pt x="100080" y="328814"/>
                    <a:pt x="25171" y="274271"/>
                  </a:cubicBezTo>
                  <a:lnTo>
                    <a:pt x="25076" y="274202"/>
                  </a:lnTo>
                  <a:cubicBezTo>
                    <a:pt x="7388" y="261323"/>
                    <a:pt x="0" y="238523"/>
                    <a:pt x="6771" y="217718"/>
                  </a:cubicBezTo>
                  <a:cubicBezTo>
                    <a:pt x="13543" y="196912"/>
                    <a:pt x="32937" y="182830"/>
                    <a:pt x="54817" y="182830"/>
                  </a:cubicBezTo>
                  <a:lnTo>
                    <a:pt x="54817" y="182830"/>
                  </a:lnTo>
                  <a:cubicBezTo>
                    <a:pt x="147367" y="182830"/>
                    <a:pt x="229379" y="123204"/>
                    <a:pt x="257923" y="35166"/>
                  </a:cubicBezTo>
                  <a:lnTo>
                    <a:pt x="258017" y="34875"/>
                  </a:lnTo>
                  <a:cubicBezTo>
                    <a:pt x="264758" y="14083"/>
                    <a:pt x="284128" y="0"/>
                    <a:pt x="305986" y="0"/>
                  </a:cubicBezTo>
                  <a:cubicBezTo>
                    <a:pt x="327844" y="0"/>
                    <a:pt x="347214" y="14083"/>
                    <a:pt x="353955" y="34875"/>
                  </a:cubicBezTo>
                  <a:close/>
                </a:path>
              </a:pathLst>
            </a:custGeom>
            <a:solidFill>
              <a:srgbClr val="EFDB02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xmlns="" id="{DFEDCB35-F3F4-8593-64C7-8D515300CD4A}"/>
                </a:ext>
              </a:extLst>
            </p:cNvPr>
            <p:cNvSpPr txBox="1"/>
            <p:nvPr/>
          </p:nvSpPr>
          <p:spPr>
            <a:xfrm>
              <a:off x="228600" y="285750"/>
              <a:ext cx="355600" cy="323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6"/>
                </a:lnSpc>
              </a:pPr>
              <a:endParaRPr/>
            </a:p>
          </p:txBody>
        </p:sp>
      </p:grpSp>
      <p:sp>
        <p:nvSpPr>
          <p:cNvPr id="10" name="Rounded Rectangular Callout 13">
            <a:extLst>
              <a:ext uri="{FF2B5EF4-FFF2-40B4-BE49-F238E27FC236}">
                <a16:creationId xmlns:a16="http://schemas.microsoft.com/office/drawing/2014/main" xmlns="" id="{BB3B002E-CBA7-DD94-F856-7896AF3A065B}"/>
              </a:ext>
            </a:extLst>
          </p:cNvPr>
          <p:cNvSpPr/>
          <p:nvPr/>
        </p:nvSpPr>
        <p:spPr>
          <a:xfrm>
            <a:off x="1062802" y="1638300"/>
            <a:ext cx="6428416" cy="2514600"/>
          </a:xfrm>
          <a:prstGeom prst="wedgeRoundRectCallout">
            <a:avLst>
              <a:gd name="adj1" fmla="val -10412"/>
              <a:gd name="adj2" fmla="val 101521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4C0F2089-F8F3-4DDA-F514-111B5E36A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6651751" y="8908831"/>
            <a:ext cx="1678934" cy="6002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B525D59-781F-8ED3-8C89-8FDE0DDDEFEB}"/>
              </a:ext>
            </a:extLst>
          </p:cNvPr>
          <p:cNvGrpSpPr/>
          <p:nvPr/>
        </p:nvGrpSpPr>
        <p:grpSpPr>
          <a:xfrm>
            <a:off x="8686800" y="851217"/>
            <a:ext cx="8783209" cy="7997743"/>
            <a:chOff x="8305800" y="1022089"/>
            <a:chExt cx="9372600" cy="76266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DB8EF25-44E3-B5ED-17C0-434BEB5A48B8}"/>
                </a:ext>
              </a:extLst>
            </p:cNvPr>
            <p:cNvGrpSpPr/>
            <p:nvPr/>
          </p:nvGrpSpPr>
          <p:grpSpPr>
            <a:xfrm>
              <a:off x="8305800" y="2035551"/>
              <a:ext cx="9372600" cy="6613150"/>
              <a:chOff x="702894" y="3376974"/>
              <a:chExt cx="16350489" cy="525219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210862E7-0F60-550C-EB76-185FC7E5ED40}"/>
                  </a:ext>
                </a:extLst>
              </p:cNvPr>
              <p:cNvSpPr/>
              <p:nvPr/>
            </p:nvSpPr>
            <p:spPr>
              <a:xfrm>
                <a:off x="702894" y="3376974"/>
                <a:ext cx="16350489" cy="52521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747C0FBE-FC4F-D611-BD1D-A7813591A5A6}"/>
                  </a:ext>
                </a:extLst>
              </p:cNvPr>
              <p:cNvSpPr/>
              <p:nvPr/>
            </p:nvSpPr>
            <p:spPr>
              <a:xfrm>
                <a:off x="1442788" y="3848213"/>
                <a:ext cx="14870700" cy="446545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em hãy chỉ ra sự khác nhau giữa: </a:t>
                </a:r>
                <a:r>
                  <a:rPr lang="en-US" sz="4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 bài trực tiếp với mở bài gián tiếp</a:t>
                </a:r>
                <a:r>
                  <a:rPr lang="en-US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bài mở rộng và kết bài không mở rộng.</a:t>
                </a:r>
                <a:endParaRPr lang="en-US" sz="4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xmlns="" id="{F34954EC-CFD4-C2D1-519E-32D11ACDE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30361" y="1022089"/>
              <a:ext cx="1523476" cy="14478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1DEBB1-CFC2-A4FF-6E4A-BFD6BCA806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8"/>
          <a:stretch/>
        </p:blipFill>
        <p:spPr>
          <a:xfrm>
            <a:off x="1204564" y="5589568"/>
            <a:ext cx="6112714" cy="47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55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13F53307-DC07-FF11-5B25-F41FDA150DC3}"/>
              </a:ext>
            </a:extLst>
          </p:cNvPr>
          <p:cNvSpPr/>
          <p:nvPr/>
        </p:nvSpPr>
        <p:spPr>
          <a:xfrm>
            <a:off x="705071" y="1375851"/>
            <a:ext cx="16831346" cy="8287602"/>
          </a:xfrm>
          <a:custGeom>
            <a:avLst/>
            <a:gdLst/>
            <a:ahLst/>
            <a:cxnLst/>
            <a:rect l="l" t="t" r="r" b="b"/>
            <a:pathLst>
              <a:path w="14949872" h="6335005">
                <a:moveTo>
                  <a:pt x="0" y="0"/>
                </a:moveTo>
                <a:lnTo>
                  <a:pt x="14949872" y="0"/>
                </a:lnTo>
                <a:lnTo>
                  <a:pt x="14949872" y="6335005"/>
                </a:lnTo>
                <a:lnTo>
                  <a:pt x="0" y="63350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67E3896E-17B5-51D3-4907-EC76793DB129}"/>
              </a:ext>
            </a:extLst>
          </p:cNvPr>
          <p:cNvSpPr/>
          <p:nvPr/>
        </p:nvSpPr>
        <p:spPr>
          <a:xfrm>
            <a:off x="50889" y="8427101"/>
            <a:ext cx="1627230" cy="1721937"/>
          </a:xfrm>
          <a:custGeom>
            <a:avLst/>
            <a:gdLst/>
            <a:ahLst/>
            <a:cxnLst/>
            <a:rect l="l" t="t" r="r" b="b"/>
            <a:pathLst>
              <a:path w="1627230" h="1721937">
                <a:moveTo>
                  <a:pt x="0" y="0"/>
                </a:moveTo>
                <a:lnTo>
                  <a:pt x="1627231" y="0"/>
                </a:lnTo>
                <a:lnTo>
                  <a:pt x="1627231" y="1721937"/>
                </a:lnTo>
                <a:lnTo>
                  <a:pt x="0" y="172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430BF5C-7A74-FBC2-75C9-AB28C0E5F819}"/>
              </a:ext>
            </a:extLst>
          </p:cNvPr>
          <p:cNvGrpSpPr/>
          <p:nvPr/>
        </p:nvGrpSpPr>
        <p:grpSpPr>
          <a:xfrm>
            <a:off x="4889235" y="800098"/>
            <a:ext cx="8509529" cy="1151506"/>
            <a:chOff x="5004167" y="1143535"/>
            <a:chExt cx="8509529" cy="1151506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xmlns="" id="{4C9CB7C1-06ED-A256-F1D8-F04358C3E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004167" y="1143535"/>
              <a:ext cx="8509529" cy="115150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A594368-0A25-C218-B5C0-1566B542BFFA}"/>
                </a:ext>
              </a:extLst>
            </p:cNvPr>
            <p:cNvSpPr txBox="1"/>
            <p:nvPr/>
          </p:nvSpPr>
          <p:spPr>
            <a:xfrm>
              <a:off x="5620667" y="1271260"/>
              <a:ext cx="7276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TRẢ LỜI</a:t>
              </a:r>
              <a:endParaRPr lang="en-US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9441DF2-DD82-2736-91B0-F9D9E8DD1080}"/>
              </a:ext>
            </a:extLst>
          </p:cNvPr>
          <p:cNvSpPr txBox="1"/>
          <p:nvPr/>
        </p:nvSpPr>
        <p:spPr>
          <a:xfrm>
            <a:off x="6248400" y="2351373"/>
            <a:ext cx="10525962" cy="700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38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 bài trực tiếp </a:t>
            </a:r>
            <a:r>
              <a:rPr lang="vi-VN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 ngắn gọn, chỉ nêu tên cây, vị trí trồng hoặc nơi mọc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 bài gián tiếp</a:t>
            </a:r>
            <a:r>
              <a:rPr lang="vi-VN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thường bổ sung thông tin về kỉ niệm với cây, một câu chuyện liên quan đến cây,... 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vi-VN" sz="38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bài mở rộng</a:t>
            </a:r>
            <a:r>
              <a:rPr lang="vi-VN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có thể kể về một việc làm chăm sóc cây, tác dụng của cây với con người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vi-VN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bài không mở rộng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suy nghĩ của em về cái cây.</a:t>
            </a:r>
            <a:endParaRPr lang="vi-VN" sz="38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459199" y="8801100"/>
            <a:ext cx="1850571" cy="1496786"/>
          </a:xfrm>
          <a:custGeom>
            <a:avLst/>
            <a:gdLst/>
            <a:ahLst/>
            <a:cxnLst/>
            <a:rect l="l" t="t" r="r" b="b"/>
            <a:pathLst>
              <a:path w="3871529" h="3090184">
                <a:moveTo>
                  <a:pt x="0" y="0"/>
                </a:moveTo>
                <a:lnTo>
                  <a:pt x="3871529" y="0"/>
                </a:lnTo>
                <a:lnTo>
                  <a:pt x="3871529" y="3090184"/>
                </a:lnTo>
                <a:lnTo>
                  <a:pt x="0" y="3090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-533400" y="646003"/>
            <a:ext cx="3129440" cy="1433853"/>
          </a:xfrm>
          <a:custGeom>
            <a:avLst/>
            <a:gdLst/>
            <a:ahLst/>
            <a:cxnLst/>
            <a:rect l="l" t="t" r="r" b="b"/>
            <a:pathLst>
              <a:path w="3129440" h="1433853">
                <a:moveTo>
                  <a:pt x="3129440" y="0"/>
                </a:moveTo>
                <a:lnTo>
                  <a:pt x="0" y="0"/>
                </a:lnTo>
                <a:lnTo>
                  <a:pt x="0" y="1433852"/>
                </a:lnTo>
                <a:lnTo>
                  <a:pt x="3129440" y="1433852"/>
                </a:lnTo>
                <a:lnTo>
                  <a:pt x="31294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5710762" y="748563"/>
            <a:ext cx="2819856" cy="1292007"/>
          </a:xfrm>
          <a:custGeom>
            <a:avLst/>
            <a:gdLst/>
            <a:ahLst/>
            <a:cxnLst/>
            <a:rect l="l" t="t" r="r" b="b"/>
            <a:pathLst>
              <a:path w="2819856" h="1292007">
                <a:moveTo>
                  <a:pt x="2819856" y="0"/>
                </a:moveTo>
                <a:lnTo>
                  <a:pt x="0" y="0"/>
                </a:lnTo>
                <a:lnTo>
                  <a:pt x="0" y="1292006"/>
                </a:lnTo>
                <a:lnTo>
                  <a:pt x="2819856" y="1292006"/>
                </a:lnTo>
                <a:lnTo>
                  <a:pt x="28198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6C0348C-D951-71A3-854A-8E26D6F84C11}"/>
              </a:ext>
            </a:extLst>
          </p:cNvPr>
          <p:cNvGrpSpPr/>
          <p:nvPr/>
        </p:nvGrpSpPr>
        <p:grpSpPr>
          <a:xfrm>
            <a:off x="1295718" y="3620108"/>
            <a:ext cx="4362036" cy="3799087"/>
            <a:chOff x="1295718" y="3620108"/>
            <a:chExt cx="4362036" cy="3799087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28BFCA3E-2E3E-A030-2E7E-45D6FC6DB2D2}"/>
                </a:ext>
              </a:extLst>
            </p:cNvPr>
            <p:cNvSpPr/>
            <p:nvPr/>
          </p:nvSpPr>
          <p:spPr>
            <a:xfrm>
              <a:off x="1295718" y="3620108"/>
              <a:ext cx="4362036" cy="3799087"/>
            </a:xfrm>
            <a:custGeom>
              <a:avLst/>
              <a:gdLst/>
              <a:ahLst/>
              <a:cxnLst/>
              <a:rect l="l" t="t" r="r" b="b"/>
              <a:pathLst>
                <a:path w="1100661" h="893945">
                  <a:moveTo>
                    <a:pt x="94480" y="0"/>
                  </a:moveTo>
                  <a:lnTo>
                    <a:pt x="1006181" y="0"/>
                  </a:lnTo>
                  <a:cubicBezTo>
                    <a:pt x="1031239" y="0"/>
                    <a:pt x="1055270" y="9954"/>
                    <a:pt x="1072988" y="27673"/>
                  </a:cubicBezTo>
                  <a:cubicBezTo>
                    <a:pt x="1090707" y="45391"/>
                    <a:pt x="1100661" y="69422"/>
                    <a:pt x="1100661" y="94480"/>
                  </a:cubicBezTo>
                  <a:lnTo>
                    <a:pt x="1100661" y="799465"/>
                  </a:lnTo>
                  <a:cubicBezTo>
                    <a:pt x="1100661" y="824523"/>
                    <a:pt x="1090707" y="848554"/>
                    <a:pt x="1072988" y="866273"/>
                  </a:cubicBezTo>
                  <a:cubicBezTo>
                    <a:pt x="1055270" y="883991"/>
                    <a:pt x="1031239" y="893945"/>
                    <a:pt x="1006181" y="893945"/>
                  </a:cubicBezTo>
                  <a:lnTo>
                    <a:pt x="94480" y="893945"/>
                  </a:lnTo>
                  <a:cubicBezTo>
                    <a:pt x="42300" y="893945"/>
                    <a:pt x="0" y="851645"/>
                    <a:pt x="0" y="799465"/>
                  </a:cubicBezTo>
                  <a:lnTo>
                    <a:pt x="0" y="94480"/>
                  </a:lnTo>
                  <a:cubicBezTo>
                    <a:pt x="0" y="69422"/>
                    <a:pt x="9954" y="45391"/>
                    <a:pt x="27673" y="27673"/>
                  </a:cubicBezTo>
                  <a:cubicBezTo>
                    <a:pt x="45391" y="9954"/>
                    <a:pt x="69422" y="0"/>
                    <a:pt x="944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 descr="A cartoon of a child reading a book&#10;&#10;Description automatically generated">
              <a:extLst>
                <a:ext uri="{FF2B5EF4-FFF2-40B4-BE49-F238E27FC236}">
                  <a16:creationId xmlns:a16="http://schemas.microsoft.com/office/drawing/2014/main" xmlns="" id="{F09E3E9C-7A70-8583-F16F-208313B4F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094" y="3919459"/>
              <a:ext cx="3093284" cy="3200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720216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572D262-D49F-8422-4C08-C5B55BB2FD63}"/>
              </a:ext>
            </a:extLst>
          </p:cNvPr>
          <p:cNvGrpSpPr/>
          <p:nvPr/>
        </p:nvGrpSpPr>
        <p:grpSpPr>
          <a:xfrm>
            <a:off x="1923089" y="1028700"/>
            <a:ext cx="14441822" cy="7802450"/>
            <a:chOff x="1923089" y="1028700"/>
            <a:chExt cx="14441822" cy="7802450"/>
          </a:xfrm>
        </p:grpSpPr>
        <p:sp>
          <p:nvSpPr>
            <p:cNvPr id="2" name="Freeform 2"/>
            <p:cNvSpPr/>
            <p:nvPr/>
          </p:nvSpPr>
          <p:spPr>
            <a:xfrm>
              <a:off x="5726180" y="1028700"/>
              <a:ext cx="10638731" cy="7802450"/>
            </a:xfrm>
            <a:custGeom>
              <a:avLst/>
              <a:gdLst/>
              <a:ahLst/>
              <a:cxnLst/>
              <a:rect l="l" t="t" r="r" b="b"/>
              <a:pathLst>
                <a:path w="10638731" h="7802450">
                  <a:moveTo>
                    <a:pt x="0" y="0"/>
                  </a:moveTo>
                  <a:lnTo>
                    <a:pt x="10638731" y="0"/>
                  </a:lnTo>
                  <a:lnTo>
                    <a:pt x="10638731" y="7802450"/>
                  </a:lnTo>
                  <a:lnTo>
                    <a:pt x="0" y="780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923089" y="1028700"/>
              <a:ext cx="10638731" cy="7802450"/>
            </a:xfrm>
            <a:custGeom>
              <a:avLst/>
              <a:gdLst/>
              <a:ahLst/>
              <a:cxnLst/>
              <a:rect l="l" t="t" r="r" b="b"/>
              <a:pathLst>
                <a:path w="10638731" h="7802450">
                  <a:moveTo>
                    <a:pt x="0" y="0"/>
                  </a:moveTo>
                  <a:lnTo>
                    <a:pt x="10638731" y="0"/>
                  </a:lnTo>
                  <a:lnTo>
                    <a:pt x="10638731" y="7802450"/>
                  </a:lnTo>
                  <a:lnTo>
                    <a:pt x="0" y="780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982536" y="1184047"/>
            <a:ext cx="3129440" cy="1433853"/>
          </a:xfrm>
          <a:custGeom>
            <a:avLst/>
            <a:gdLst/>
            <a:ahLst/>
            <a:cxnLst/>
            <a:rect l="l" t="t" r="r" b="b"/>
            <a:pathLst>
              <a:path w="3129440" h="1433853">
                <a:moveTo>
                  <a:pt x="3129441" y="0"/>
                </a:moveTo>
                <a:lnTo>
                  <a:pt x="0" y="0"/>
                </a:lnTo>
                <a:lnTo>
                  <a:pt x="0" y="1433853"/>
                </a:lnTo>
                <a:lnTo>
                  <a:pt x="3129441" y="1433853"/>
                </a:lnTo>
                <a:lnTo>
                  <a:pt x="31294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769" y="7669100"/>
            <a:ext cx="4153690" cy="2628900"/>
          </a:xfrm>
          <a:custGeom>
            <a:avLst/>
            <a:gdLst/>
            <a:ahLst/>
            <a:cxnLst/>
            <a:rect l="l" t="t" r="r" b="b"/>
            <a:pathLst>
              <a:path w="7592243" h="3245684">
                <a:moveTo>
                  <a:pt x="0" y="0"/>
                </a:moveTo>
                <a:lnTo>
                  <a:pt x="7592243" y="0"/>
                </a:lnTo>
                <a:lnTo>
                  <a:pt x="7592243" y="3245684"/>
                </a:lnTo>
                <a:lnTo>
                  <a:pt x="0" y="3245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14449926" y="1257300"/>
            <a:ext cx="2819856" cy="1292007"/>
          </a:xfrm>
          <a:custGeom>
            <a:avLst/>
            <a:gdLst/>
            <a:ahLst/>
            <a:cxnLst/>
            <a:rect l="l" t="t" r="r" b="b"/>
            <a:pathLst>
              <a:path w="2819856" h="1292007">
                <a:moveTo>
                  <a:pt x="2819856" y="0"/>
                </a:moveTo>
                <a:lnTo>
                  <a:pt x="0" y="0"/>
                </a:lnTo>
                <a:lnTo>
                  <a:pt x="0" y="1292006"/>
                </a:lnTo>
                <a:lnTo>
                  <a:pt x="2819856" y="1292006"/>
                </a:lnTo>
                <a:lnTo>
                  <a:pt x="28198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xmlns="" id="{54DFF7B5-C5C8-777D-F017-57389D535226}"/>
              </a:ext>
            </a:extLst>
          </p:cNvPr>
          <p:cNvSpPr txBox="1"/>
          <p:nvPr/>
        </p:nvSpPr>
        <p:spPr>
          <a:xfrm>
            <a:off x="3048000" y="3033045"/>
            <a:ext cx="12688006" cy="4249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4: </a:t>
            </a:r>
          </a:p>
          <a:p>
            <a:pPr lvl="0" algn="ctr">
              <a:lnSpc>
                <a:spcPct val="150000"/>
              </a:lnSpc>
            </a:pPr>
            <a:r>
              <a:rPr lang="vi-VN" sz="64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mở bài và kết bài cho bài văn miêu tả một cây mà em biết</a:t>
            </a:r>
            <a:endParaRPr kumimoji="0" lang="en-US" sz="6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93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262467" y="8908831"/>
            <a:ext cx="4393466" cy="1493578"/>
          </a:xfrm>
          <a:custGeom>
            <a:avLst/>
            <a:gdLst/>
            <a:ahLst/>
            <a:cxnLst/>
            <a:rect l="l" t="t" r="r" b="b"/>
            <a:pathLst>
              <a:path w="8480490" h="3148382">
                <a:moveTo>
                  <a:pt x="8480489" y="0"/>
                </a:moveTo>
                <a:lnTo>
                  <a:pt x="0" y="0"/>
                </a:lnTo>
                <a:lnTo>
                  <a:pt x="0" y="3148382"/>
                </a:lnTo>
                <a:lnTo>
                  <a:pt x="8480489" y="3148382"/>
                </a:lnTo>
                <a:lnTo>
                  <a:pt x="84804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16459200" y="-38468"/>
            <a:ext cx="2909814" cy="1333224"/>
          </a:xfrm>
          <a:custGeom>
            <a:avLst/>
            <a:gdLst/>
            <a:ahLst/>
            <a:cxnLst/>
            <a:rect l="l" t="t" r="r" b="b"/>
            <a:pathLst>
              <a:path w="2909814" h="1333224">
                <a:moveTo>
                  <a:pt x="0" y="0"/>
                </a:moveTo>
                <a:lnTo>
                  <a:pt x="2909814" y="0"/>
                </a:lnTo>
                <a:lnTo>
                  <a:pt x="2909814" y="1333224"/>
                </a:lnTo>
                <a:lnTo>
                  <a:pt x="0" y="1333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3800"/>
          </a:p>
        </p:txBody>
      </p:sp>
      <p:sp>
        <p:nvSpPr>
          <p:cNvPr id="56" name="Freeform 56"/>
          <p:cNvSpPr/>
          <p:nvPr/>
        </p:nvSpPr>
        <p:spPr>
          <a:xfrm flipH="1">
            <a:off x="-395052" y="-270197"/>
            <a:ext cx="2947752" cy="1350606"/>
          </a:xfrm>
          <a:custGeom>
            <a:avLst/>
            <a:gdLst/>
            <a:ahLst/>
            <a:cxnLst/>
            <a:rect l="l" t="t" r="r" b="b"/>
            <a:pathLst>
              <a:path w="2947752" h="1350606">
                <a:moveTo>
                  <a:pt x="2947752" y="0"/>
                </a:moveTo>
                <a:lnTo>
                  <a:pt x="0" y="0"/>
                </a:lnTo>
                <a:lnTo>
                  <a:pt x="0" y="1350606"/>
                </a:lnTo>
                <a:lnTo>
                  <a:pt x="2947752" y="1350606"/>
                </a:lnTo>
                <a:lnTo>
                  <a:pt x="29477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xmlns="" id="{3EF18C75-355A-255C-235F-5023370FF5BB}"/>
              </a:ext>
            </a:extLst>
          </p:cNvPr>
          <p:cNvGrpSpPr/>
          <p:nvPr/>
        </p:nvGrpSpPr>
        <p:grpSpPr>
          <a:xfrm rot="1100293">
            <a:off x="17562278" y="9569038"/>
            <a:ext cx="537863" cy="512650"/>
            <a:chOff x="0" y="0"/>
            <a:chExt cx="812800" cy="774700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B53EB98E-5082-E2C5-3628-D0E609051C90}"/>
                </a:ext>
              </a:extLst>
            </p:cNvPr>
            <p:cNvSpPr/>
            <p:nvPr/>
          </p:nvSpPr>
          <p:spPr>
            <a:xfrm>
              <a:off x="100414" y="113079"/>
              <a:ext cx="611973" cy="583067"/>
            </a:xfrm>
            <a:custGeom>
              <a:avLst/>
              <a:gdLst/>
              <a:ahLst/>
              <a:cxnLst/>
              <a:rect l="l" t="t" r="r" b="b"/>
              <a:pathLst>
                <a:path w="611973" h="583067">
                  <a:moveTo>
                    <a:pt x="353955" y="34875"/>
                  </a:moveTo>
                  <a:lnTo>
                    <a:pt x="354049" y="35166"/>
                  </a:lnTo>
                  <a:cubicBezTo>
                    <a:pt x="382593" y="123204"/>
                    <a:pt x="464605" y="182830"/>
                    <a:pt x="557155" y="182830"/>
                  </a:cubicBezTo>
                  <a:lnTo>
                    <a:pt x="557155" y="182830"/>
                  </a:lnTo>
                  <a:cubicBezTo>
                    <a:pt x="579035" y="182830"/>
                    <a:pt x="598429" y="196912"/>
                    <a:pt x="605201" y="217718"/>
                  </a:cubicBezTo>
                  <a:cubicBezTo>
                    <a:pt x="611973" y="238523"/>
                    <a:pt x="604584" y="261323"/>
                    <a:pt x="586896" y="274202"/>
                  </a:cubicBezTo>
                  <a:lnTo>
                    <a:pt x="586801" y="274271"/>
                  </a:lnTo>
                  <a:cubicBezTo>
                    <a:pt x="511892" y="328814"/>
                    <a:pt x="480550" y="425342"/>
                    <a:pt x="509128" y="513488"/>
                  </a:cubicBezTo>
                  <a:lnTo>
                    <a:pt x="509244" y="513846"/>
                  </a:lnTo>
                  <a:cubicBezTo>
                    <a:pt x="515985" y="534637"/>
                    <a:pt x="508569" y="557404"/>
                    <a:pt x="490876" y="570236"/>
                  </a:cubicBezTo>
                  <a:cubicBezTo>
                    <a:pt x="473183" y="583068"/>
                    <a:pt x="449239" y="583045"/>
                    <a:pt x="431571" y="570180"/>
                  </a:cubicBezTo>
                  <a:lnTo>
                    <a:pt x="431571" y="570180"/>
                  </a:lnTo>
                  <a:cubicBezTo>
                    <a:pt x="356717" y="515678"/>
                    <a:pt x="255255" y="515678"/>
                    <a:pt x="180401" y="570180"/>
                  </a:cubicBezTo>
                  <a:lnTo>
                    <a:pt x="180401" y="570180"/>
                  </a:lnTo>
                  <a:cubicBezTo>
                    <a:pt x="162733" y="583045"/>
                    <a:pt x="138789" y="583068"/>
                    <a:pt x="121096" y="570236"/>
                  </a:cubicBezTo>
                  <a:cubicBezTo>
                    <a:pt x="103403" y="557404"/>
                    <a:pt x="95987" y="534637"/>
                    <a:pt x="102728" y="513846"/>
                  </a:cubicBezTo>
                  <a:lnTo>
                    <a:pt x="102844" y="513488"/>
                  </a:lnTo>
                  <a:cubicBezTo>
                    <a:pt x="131422" y="425342"/>
                    <a:pt x="100080" y="328814"/>
                    <a:pt x="25171" y="274271"/>
                  </a:cubicBezTo>
                  <a:lnTo>
                    <a:pt x="25076" y="274202"/>
                  </a:lnTo>
                  <a:cubicBezTo>
                    <a:pt x="7388" y="261323"/>
                    <a:pt x="0" y="238523"/>
                    <a:pt x="6771" y="217718"/>
                  </a:cubicBezTo>
                  <a:cubicBezTo>
                    <a:pt x="13543" y="196912"/>
                    <a:pt x="32937" y="182830"/>
                    <a:pt x="54817" y="182830"/>
                  </a:cubicBezTo>
                  <a:lnTo>
                    <a:pt x="54817" y="182830"/>
                  </a:lnTo>
                  <a:cubicBezTo>
                    <a:pt x="147367" y="182830"/>
                    <a:pt x="229379" y="123204"/>
                    <a:pt x="257923" y="35166"/>
                  </a:cubicBezTo>
                  <a:lnTo>
                    <a:pt x="258017" y="34875"/>
                  </a:lnTo>
                  <a:cubicBezTo>
                    <a:pt x="264758" y="14083"/>
                    <a:pt x="284128" y="0"/>
                    <a:pt x="305986" y="0"/>
                  </a:cubicBezTo>
                  <a:cubicBezTo>
                    <a:pt x="327844" y="0"/>
                    <a:pt x="347214" y="14083"/>
                    <a:pt x="353955" y="34875"/>
                  </a:cubicBezTo>
                  <a:close/>
                </a:path>
              </a:pathLst>
            </a:custGeom>
            <a:solidFill>
              <a:srgbClr val="EFDB02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xmlns="" id="{DFEDCB35-F3F4-8593-64C7-8D515300CD4A}"/>
                </a:ext>
              </a:extLst>
            </p:cNvPr>
            <p:cNvSpPr txBox="1"/>
            <p:nvPr/>
          </p:nvSpPr>
          <p:spPr>
            <a:xfrm>
              <a:off x="228600" y="285750"/>
              <a:ext cx="355600" cy="323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6"/>
                </a:lnSpc>
              </a:pPr>
              <a:endParaRPr/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FD84B027-8DEA-AD49-B40C-57890B7B81CB}"/>
              </a:ext>
            </a:extLst>
          </p:cNvPr>
          <p:cNvSpPr/>
          <p:nvPr/>
        </p:nvSpPr>
        <p:spPr>
          <a:xfrm>
            <a:off x="9421173" y="1820187"/>
            <a:ext cx="7696200" cy="2658691"/>
          </a:xfrm>
          <a:prstGeom prst="wedgeRoundRectCallout">
            <a:avLst>
              <a:gd name="adj1" fmla="val -61434"/>
              <a:gd name="adj2" fmla="val 47738"/>
              <a:gd name="adj3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Mở bài trực tiếp hoặc gián tiếp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38BD6BF9-8F76-E7B5-D416-6B1687DFB157}"/>
              </a:ext>
            </a:extLst>
          </p:cNvPr>
          <p:cNvSpPr/>
          <p:nvPr/>
        </p:nvSpPr>
        <p:spPr>
          <a:xfrm>
            <a:off x="9421173" y="5054519"/>
            <a:ext cx="7696200" cy="3021539"/>
          </a:xfrm>
          <a:prstGeom prst="wedgeRoundRectCallout">
            <a:avLst>
              <a:gd name="adj1" fmla="val -61647"/>
              <a:gd name="adj2" fmla="val -42448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Kết bài mở rộng hoặc không mở rộng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4BA2DAE-7CA4-5D00-28B9-CE7F376C880C}"/>
              </a:ext>
            </a:extLst>
          </p:cNvPr>
          <p:cNvGrpSpPr/>
          <p:nvPr/>
        </p:nvGrpSpPr>
        <p:grpSpPr>
          <a:xfrm>
            <a:off x="1143000" y="1139580"/>
            <a:ext cx="6457950" cy="7271219"/>
            <a:chOff x="-284551" y="766680"/>
            <a:chExt cx="6457950" cy="748770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7AA945DD-6BFD-1793-7A40-CF98229AA1B1}"/>
                </a:ext>
              </a:extLst>
            </p:cNvPr>
            <p:cNvSpPr/>
            <p:nvPr/>
          </p:nvSpPr>
          <p:spPr>
            <a:xfrm>
              <a:off x="-284551" y="916898"/>
              <a:ext cx="6457950" cy="73374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 em hãy v</a:t>
              </a: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iết mở bài và kết bài cho bài văn miêu tả một cây mà em biết theo một trong những cách sau:</a:t>
              </a:r>
              <a:endPara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xmlns="" id="{C9C00E44-6226-FA31-5502-8659D57B5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226503" y="766680"/>
              <a:ext cx="1435841" cy="1401742"/>
            </a:xfrm>
            <a:prstGeom prst="rect">
              <a:avLst/>
            </a:prstGeom>
          </p:spPr>
        </p:pic>
      </p:grpSp>
      <p:pic>
        <p:nvPicPr>
          <p:cNvPr id="64" name="Picture 63" descr="A child sitting at a desk writing on a piece of paper&#10;&#10;Description automatically generated">
            <a:extLst>
              <a:ext uri="{FF2B5EF4-FFF2-40B4-BE49-F238E27FC236}">
                <a16:creationId xmlns:a16="http://schemas.microsoft.com/office/drawing/2014/main" xmlns="" id="{29CA18A1-0414-24CD-EBFD-507F90E245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8000" r="21200" b="11751"/>
          <a:stretch/>
        </p:blipFill>
        <p:spPr>
          <a:xfrm>
            <a:off x="2438400" y="7400076"/>
            <a:ext cx="2845097" cy="32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>
            <a:extLst>
              <a:ext uri="{FF2B5EF4-FFF2-40B4-BE49-F238E27FC236}">
                <a16:creationId xmlns:a16="http://schemas.microsoft.com/office/drawing/2014/main" xmlns="" id="{59040285-18C4-EFB5-2687-75FC1F29FB95}"/>
              </a:ext>
            </a:extLst>
          </p:cNvPr>
          <p:cNvGrpSpPr/>
          <p:nvPr/>
        </p:nvGrpSpPr>
        <p:grpSpPr>
          <a:xfrm>
            <a:off x="1028700" y="1085850"/>
            <a:ext cx="16230600" cy="8115300"/>
            <a:chOff x="0" y="0"/>
            <a:chExt cx="21640800" cy="108204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xmlns="" id="{A58007F7-0B71-D758-CDE8-F960C6CB830B}"/>
                </a:ext>
              </a:extLst>
            </p:cNvPr>
            <p:cNvSpPr/>
            <p:nvPr/>
          </p:nvSpPr>
          <p:spPr>
            <a:xfrm>
              <a:off x="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xmlns="" id="{DA9D8D28-DFD8-ACD5-CF1C-47C592D95D99}"/>
                </a:ext>
              </a:extLst>
            </p:cNvPr>
            <p:cNvSpPr/>
            <p:nvPr/>
          </p:nvSpPr>
          <p:spPr>
            <a:xfrm>
              <a:off x="1082040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69E66770-6496-ED09-3AD3-63265E201C4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828800" y="2171700"/>
            <a:ext cx="14147366" cy="5943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4E96514-61A3-2718-E7C7-0EA5CB82FC66}"/>
              </a:ext>
            </a:extLst>
          </p:cNvPr>
          <p:cNvGrpSpPr/>
          <p:nvPr/>
        </p:nvGrpSpPr>
        <p:grpSpPr>
          <a:xfrm>
            <a:off x="5356783" y="1604448"/>
            <a:ext cx="7276528" cy="1487785"/>
            <a:chOff x="5356783" y="1516582"/>
            <a:chExt cx="7276528" cy="1487785"/>
          </a:xfrm>
        </p:grpSpPr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xmlns="" id="{A79BA840-19AB-DA5A-CDB9-B448ED8B0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426778" y="1516582"/>
              <a:ext cx="6951410" cy="148778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D25F0F3-C26C-5473-97DE-699BD9FB7F4D}"/>
                </a:ext>
              </a:extLst>
            </p:cNvPr>
            <p:cNvSpPr txBox="1"/>
            <p:nvPr/>
          </p:nvSpPr>
          <p:spPr>
            <a:xfrm>
              <a:off x="5356783" y="1844975"/>
              <a:ext cx="727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Ý KHI VIẾT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2D7E9E2-C90F-596E-0B30-BBF37ECB3C14}"/>
              </a:ext>
            </a:extLst>
          </p:cNvPr>
          <p:cNvSpPr txBox="1"/>
          <p:nvPr/>
        </p:nvSpPr>
        <p:spPr>
          <a:xfrm>
            <a:off x="3622947" y="3265809"/>
            <a:ext cx="10744200" cy="3769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có thể </a:t>
            </a:r>
            <a:r>
              <a:rPr lang="vi-VN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 chọn cách viết mở bài hoặc kết bài theo những cách khác nhau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nên </a:t>
            </a:r>
            <a:r>
              <a:rPr lang="vi-VN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vào giấy nháp trước khi viết vào vở.</a:t>
            </a:r>
            <a:endParaRPr lang="en-US" sz="4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xmlns="" id="{9623F0B5-E709-39AB-8614-FA4B8755AD75}"/>
              </a:ext>
            </a:extLst>
          </p:cNvPr>
          <p:cNvSpPr/>
          <p:nvPr/>
        </p:nvSpPr>
        <p:spPr>
          <a:xfrm>
            <a:off x="14630225" y="1308010"/>
            <a:ext cx="1828975" cy="1834038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xmlns="" id="{56253E2C-B0DB-D642-8251-A775FA59504B}"/>
              </a:ext>
            </a:extLst>
          </p:cNvPr>
          <p:cNvSpPr/>
          <p:nvPr/>
        </p:nvSpPr>
        <p:spPr>
          <a:xfrm rot="-9990236">
            <a:off x="15513270" y="7123617"/>
            <a:ext cx="925793" cy="1446551"/>
          </a:xfrm>
          <a:custGeom>
            <a:avLst/>
            <a:gdLst/>
            <a:ahLst/>
            <a:cxnLst/>
            <a:rect l="l" t="t" r="r" b="b"/>
            <a:pathLst>
              <a:path w="925793" h="1446551">
                <a:moveTo>
                  <a:pt x="0" y="0"/>
                </a:moveTo>
                <a:lnTo>
                  <a:pt x="925793" y="0"/>
                </a:lnTo>
                <a:lnTo>
                  <a:pt x="925793" y="1446551"/>
                </a:lnTo>
                <a:lnTo>
                  <a:pt x="0" y="14465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28">
            <a:extLst>
              <a:ext uri="{FF2B5EF4-FFF2-40B4-BE49-F238E27FC236}">
                <a16:creationId xmlns:a16="http://schemas.microsoft.com/office/drawing/2014/main" xmlns="" id="{073F1D19-4EA4-1F7F-4BDE-6D2C2DB52C3C}"/>
              </a:ext>
            </a:extLst>
          </p:cNvPr>
          <p:cNvSpPr/>
          <p:nvPr/>
        </p:nvSpPr>
        <p:spPr>
          <a:xfrm rot="3705057">
            <a:off x="1161523" y="935415"/>
            <a:ext cx="1551861" cy="2107791"/>
          </a:xfrm>
          <a:custGeom>
            <a:avLst/>
            <a:gdLst/>
            <a:ahLst/>
            <a:cxnLst/>
            <a:rect l="l" t="t" r="r" b="b"/>
            <a:pathLst>
              <a:path w="1551861" h="2107791">
                <a:moveTo>
                  <a:pt x="0" y="0"/>
                </a:moveTo>
                <a:lnTo>
                  <a:pt x="1551861" y="0"/>
                </a:lnTo>
                <a:lnTo>
                  <a:pt x="1551861" y="2107791"/>
                </a:lnTo>
                <a:lnTo>
                  <a:pt x="0" y="21077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red and white circle with a exclamation mark&#10;&#10;Description automatically generated">
            <a:extLst>
              <a:ext uri="{FF2B5EF4-FFF2-40B4-BE49-F238E27FC236}">
                <a16:creationId xmlns:a16="http://schemas.microsoft.com/office/drawing/2014/main" xmlns="" id="{214E5AF7-C429-8878-87E0-B1D72B4026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648">
            <a:off x="218996" y="7203781"/>
            <a:ext cx="3436915" cy="34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874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572D262-D49F-8422-4C08-C5B55BB2FD63}"/>
              </a:ext>
            </a:extLst>
          </p:cNvPr>
          <p:cNvGrpSpPr/>
          <p:nvPr/>
        </p:nvGrpSpPr>
        <p:grpSpPr>
          <a:xfrm>
            <a:off x="1923089" y="1028700"/>
            <a:ext cx="14441822" cy="7802450"/>
            <a:chOff x="1923089" y="1028700"/>
            <a:chExt cx="14441822" cy="7802450"/>
          </a:xfrm>
        </p:grpSpPr>
        <p:sp>
          <p:nvSpPr>
            <p:cNvPr id="2" name="Freeform 2"/>
            <p:cNvSpPr/>
            <p:nvPr/>
          </p:nvSpPr>
          <p:spPr>
            <a:xfrm>
              <a:off x="5726180" y="1028700"/>
              <a:ext cx="10638731" cy="7802450"/>
            </a:xfrm>
            <a:custGeom>
              <a:avLst/>
              <a:gdLst/>
              <a:ahLst/>
              <a:cxnLst/>
              <a:rect l="l" t="t" r="r" b="b"/>
              <a:pathLst>
                <a:path w="10638731" h="7802450">
                  <a:moveTo>
                    <a:pt x="0" y="0"/>
                  </a:moveTo>
                  <a:lnTo>
                    <a:pt x="10638731" y="0"/>
                  </a:lnTo>
                  <a:lnTo>
                    <a:pt x="10638731" y="7802450"/>
                  </a:lnTo>
                  <a:lnTo>
                    <a:pt x="0" y="780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923089" y="1028700"/>
              <a:ext cx="10638731" cy="7802450"/>
            </a:xfrm>
            <a:custGeom>
              <a:avLst/>
              <a:gdLst/>
              <a:ahLst/>
              <a:cxnLst/>
              <a:rect l="l" t="t" r="r" b="b"/>
              <a:pathLst>
                <a:path w="10638731" h="7802450">
                  <a:moveTo>
                    <a:pt x="0" y="0"/>
                  </a:moveTo>
                  <a:lnTo>
                    <a:pt x="10638731" y="0"/>
                  </a:lnTo>
                  <a:lnTo>
                    <a:pt x="10638731" y="7802450"/>
                  </a:lnTo>
                  <a:lnTo>
                    <a:pt x="0" y="780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982536" y="1184047"/>
            <a:ext cx="3129440" cy="1433853"/>
          </a:xfrm>
          <a:custGeom>
            <a:avLst/>
            <a:gdLst/>
            <a:ahLst/>
            <a:cxnLst/>
            <a:rect l="l" t="t" r="r" b="b"/>
            <a:pathLst>
              <a:path w="3129440" h="1433853">
                <a:moveTo>
                  <a:pt x="3129441" y="0"/>
                </a:moveTo>
                <a:lnTo>
                  <a:pt x="0" y="0"/>
                </a:lnTo>
                <a:lnTo>
                  <a:pt x="0" y="1433853"/>
                </a:lnTo>
                <a:lnTo>
                  <a:pt x="3129441" y="1433853"/>
                </a:lnTo>
                <a:lnTo>
                  <a:pt x="31294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769" y="7669100"/>
            <a:ext cx="4153690" cy="2628900"/>
          </a:xfrm>
          <a:custGeom>
            <a:avLst/>
            <a:gdLst/>
            <a:ahLst/>
            <a:cxnLst/>
            <a:rect l="l" t="t" r="r" b="b"/>
            <a:pathLst>
              <a:path w="7592243" h="3245684">
                <a:moveTo>
                  <a:pt x="0" y="0"/>
                </a:moveTo>
                <a:lnTo>
                  <a:pt x="7592243" y="0"/>
                </a:lnTo>
                <a:lnTo>
                  <a:pt x="7592243" y="3245684"/>
                </a:lnTo>
                <a:lnTo>
                  <a:pt x="0" y="3245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14449926" y="1257300"/>
            <a:ext cx="2819856" cy="1292007"/>
          </a:xfrm>
          <a:custGeom>
            <a:avLst/>
            <a:gdLst/>
            <a:ahLst/>
            <a:cxnLst/>
            <a:rect l="l" t="t" r="r" b="b"/>
            <a:pathLst>
              <a:path w="2819856" h="1292007">
                <a:moveTo>
                  <a:pt x="2819856" y="0"/>
                </a:moveTo>
                <a:lnTo>
                  <a:pt x="0" y="0"/>
                </a:lnTo>
                <a:lnTo>
                  <a:pt x="0" y="1292006"/>
                </a:lnTo>
                <a:lnTo>
                  <a:pt x="2819856" y="1292006"/>
                </a:lnTo>
                <a:lnTo>
                  <a:pt x="28198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xmlns="" id="{54DFF7B5-C5C8-777D-F017-57389D535226}"/>
              </a:ext>
            </a:extLst>
          </p:cNvPr>
          <p:cNvSpPr txBox="1"/>
          <p:nvPr/>
        </p:nvSpPr>
        <p:spPr>
          <a:xfrm>
            <a:off x="2799997" y="3457214"/>
            <a:ext cx="12688006" cy="294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5: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6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en-US" sz="6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56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/>
          <p:cNvSpPr/>
          <p:nvPr/>
        </p:nvSpPr>
        <p:spPr>
          <a:xfrm>
            <a:off x="15155029" y="-219704"/>
            <a:ext cx="2909814" cy="1333224"/>
          </a:xfrm>
          <a:custGeom>
            <a:avLst/>
            <a:gdLst/>
            <a:ahLst/>
            <a:cxnLst/>
            <a:rect l="l" t="t" r="r" b="b"/>
            <a:pathLst>
              <a:path w="2909814" h="1333224">
                <a:moveTo>
                  <a:pt x="0" y="0"/>
                </a:moveTo>
                <a:lnTo>
                  <a:pt x="2909814" y="0"/>
                </a:lnTo>
                <a:lnTo>
                  <a:pt x="2909814" y="1333224"/>
                </a:lnTo>
                <a:lnTo>
                  <a:pt x="0" y="1333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 flipH="1">
            <a:off x="-457200" y="-219704"/>
            <a:ext cx="2947752" cy="1350606"/>
          </a:xfrm>
          <a:custGeom>
            <a:avLst/>
            <a:gdLst/>
            <a:ahLst/>
            <a:cxnLst/>
            <a:rect l="l" t="t" r="r" b="b"/>
            <a:pathLst>
              <a:path w="2947752" h="1350606">
                <a:moveTo>
                  <a:pt x="2947752" y="0"/>
                </a:moveTo>
                <a:lnTo>
                  <a:pt x="0" y="0"/>
                </a:lnTo>
                <a:lnTo>
                  <a:pt x="0" y="1350606"/>
                </a:lnTo>
                <a:lnTo>
                  <a:pt x="2947752" y="1350606"/>
                </a:lnTo>
                <a:lnTo>
                  <a:pt x="29477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2C4F7F81-B6EE-5273-6F0E-2E5529426E2B}"/>
              </a:ext>
            </a:extLst>
          </p:cNvPr>
          <p:cNvSpPr/>
          <p:nvPr/>
        </p:nvSpPr>
        <p:spPr>
          <a:xfrm>
            <a:off x="838200" y="2171700"/>
            <a:ext cx="16611600" cy="7682593"/>
          </a:xfrm>
          <a:custGeom>
            <a:avLst/>
            <a:gdLst/>
            <a:ahLst/>
            <a:cxnLst/>
            <a:rect l="l" t="t" r="r" b="b"/>
            <a:pathLst>
              <a:path w="14875164" h="5894776">
                <a:moveTo>
                  <a:pt x="0" y="0"/>
                </a:moveTo>
                <a:lnTo>
                  <a:pt x="14875164" y="0"/>
                </a:lnTo>
                <a:lnTo>
                  <a:pt x="14875164" y="5894776"/>
                </a:lnTo>
                <a:lnTo>
                  <a:pt x="0" y="5894776"/>
                </a:lnTo>
                <a:lnTo>
                  <a:pt x="0" y="0"/>
                </a:lnTo>
                <a:close/>
              </a:path>
            </a:pathLst>
          </a:custGeom>
          <a:solidFill>
            <a:srgbClr val="E2F1F6"/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4E385938-361F-47EC-B19E-F85C65B79E8C}"/>
              </a:ext>
            </a:extLst>
          </p:cNvPr>
          <p:cNvSpPr/>
          <p:nvPr/>
        </p:nvSpPr>
        <p:spPr>
          <a:xfrm>
            <a:off x="17534295" y="0"/>
            <a:ext cx="753705" cy="1080580"/>
          </a:xfrm>
          <a:custGeom>
            <a:avLst/>
            <a:gdLst/>
            <a:ahLst/>
            <a:cxnLst/>
            <a:rect l="l" t="t" r="r" b="b"/>
            <a:pathLst>
              <a:path w="753705" h="1080580">
                <a:moveTo>
                  <a:pt x="0" y="0"/>
                </a:moveTo>
                <a:lnTo>
                  <a:pt x="753704" y="0"/>
                </a:lnTo>
                <a:lnTo>
                  <a:pt x="753704" y="1080580"/>
                </a:lnTo>
                <a:lnTo>
                  <a:pt x="0" y="1080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AE6F27-76DE-A379-EACE-E66D6B0ADD2D}"/>
              </a:ext>
            </a:extLst>
          </p:cNvPr>
          <p:cNvGrpSpPr/>
          <p:nvPr/>
        </p:nvGrpSpPr>
        <p:grpSpPr>
          <a:xfrm>
            <a:off x="5981700" y="-28898"/>
            <a:ext cx="6324600" cy="1580477"/>
            <a:chOff x="5715000" y="-1"/>
            <a:chExt cx="6324600" cy="1563773"/>
          </a:xfrm>
        </p:grpSpPr>
        <p:sp>
          <p:nvSpPr>
            <p:cNvPr id="7" name="Round Same Side Corner Rectangle 11">
              <a:extLst>
                <a:ext uri="{FF2B5EF4-FFF2-40B4-BE49-F238E27FC236}">
                  <a16:creationId xmlns:a16="http://schemas.microsoft.com/office/drawing/2014/main" xmlns="" id="{8A15C1AC-AB32-7E24-0A7F-A95C0C6594F8}"/>
                </a:ext>
              </a:extLst>
            </p:cNvPr>
            <p:cNvSpPr/>
            <p:nvPr/>
          </p:nvSpPr>
          <p:spPr>
            <a:xfrm flipV="1">
              <a:off x="5715000" y="-1"/>
              <a:ext cx="6324600" cy="1563773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C0F0B20-7852-574E-07B4-912BA1E5B097}"/>
                </a:ext>
              </a:extLst>
            </p:cNvPr>
            <p:cNvSpPr txBox="1"/>
            <p:nvPr/>
          </p:nvSpPr>
          <p:spPr>
            <a:xfrm>
              <a:off x="6515100" y="285157"/>
              <a:ext cx="4724400" cy="100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9" name="Freeform 2">
            <a:extLst>
              <a:ext uri="{FF2B5EF4-FFF2-40B4-BE49-F238E27FC236}">
                <a16:creationId xmlns:a16="http://schemas.microsoft.com/office/drawing/2014/main" xmlns="" id="{7868E587-E027-BF48-6B09-D5AC9FAC0712}"/>
              </a:ext>
            </a:extLst>
          </p:cNvPr>
          <p:cNvSpPr/>
          <p:nvPr/>
        </p:nvSpPr>
        <p:spPr>
          <a:xfrm rot="829632">
            <a:off x="-8078" y="77242"/>
            <a:ext cx="1050110" cy="1335076"/>
          </a:xfrm>
          <a:custGeom>
            <a:avLst/>
            <a:gdLst/>
            <a:ahLst/>
            <a:cxnLst/>
            <a:rect l="l" t="t" r="r" b="b"/>
            <a:pathLst>
              <a:path w="1050110" h="1335076">
                <a:moveTo>
                  <a:pt x="0" y="0"/>
                </a:moveTo>
                <a:lnTo>
                  <a:pt x="1050110" y="0"/>
                </a:lnTo>
                <a:lnTo>
                  <a:pt x="1050110" y="1335076"/>
                </a:lnTo>
                <a:lnTo>
                  <a:pt x="0" y="1335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2808B6-0371-651B-AA70-3937BBDFD10B}"/>
              </a:ext>
            </a:extLst>
          </p:cNvPr>
          <p:cNvSpPr txBox="1"/>
          <p:nvPr/>
        </p:nvSpPr>
        <p:spPr>
          <a:xfrm>
            <a:off x="1447800" y="2592377"/>
            <a:ext cx="94488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lớp tổ chức thi đua giữa các tổ </a:t>
            </a: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“Kể tên các loài hoa theo màu sắc”.</a:t>
            </a:r>
          </a:p>
        </p:txBody>
      </p:sp>
      <p:sp>
        <p:nvSpPr>
          <p:cNvPr id="2" name="Freeform 2"/>
          <p:cNvSpPr/>
          <p:nvPr/>
        </p:nvSpPr>
        <p:spPr>
          <a:xfrm flipH="1">
            <a:off x="15155029" y="9486900"/>
            <a:ext cx="3352800" cy="800100"/>
          </a:xfrm>
          <a:custGeom>
            <a:avLst/>
            <a:gdLst/>
            <a:ahLst/>
            <a:cxnLst/>
            <a:rect l="l" t="t" r="r" b="b"/>
            <a:pathLst>
              <a:path w="8480490" h="3148382">
                <a:moveTo>
                  <a:pt x="8480489" y="0"/>
                </a:moveTo>
                <a:lnTo>
                  <a:pt x="0" y="0"/>
                </a:lnTo>
                <a:lnTo>
                  <a:pt x="0" y="3148382"/>
                </a:lnTo>
                <a:lnTo>
                  <a:pt x="8480489" y="3148382"/>
                </a:lnTo>
                <a:lnTo>
                  <a:pt x="848048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643B913-03DC-69C4-2B4E-4BA6AF8B00C3}"/>
              </a:ext>
            </a:extLst>
          </p:cNvPr>
          <p:cNvSpPr/>
          <p:nvPr/>
        </p:nvSpPr>
        <p:spPr>
          <a:xfrm>
            <a:off x="2019300" y="4788512"/>
            <a:ext cx="3886200" cy="11605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1: Màu đỏ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528A47B-AD70-F399-8DC9-EEB785C42D0F}"/>
              </a:ext>
            </a:extLst>
          </p:cNvPr>
          <p:cNvSpPr/>
          <p:nvPr/>
        </p:nvSpPr>
        <p:spPr>
          <a:xfrm>
            <a:off x="6438900" y="4788511"/>
            <a:ext cx="3886200" cy="1160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2: Màu trắng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AE8DD7C-2271-694A-BB83-12CC7246EB2D}"/>
              </a:ext>
            </a:extLst>
          </p:cNvPr>
          <p:cNvSpPr/>
          <p:nvPr/>
        </p:nvSpPr>
        <p:spPr>
          <a:xfrm>
            <a:off x="2019300" y="6324817"/>
            <a:ext cx="3886200" cy="1160530"/>
          </a:xfrm>
          <a:prstGeom prst="roundRect">
            <a:avLst/>
          </a:prstGeom>
          <a:solidFill>
            <a:schemeClr val="bg1"/>
          </a:solidFill>
          <a:ln>
            <a:solidFill>
              <a:srgbClr val="FF71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3: Màu hồng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B339AD3-FDDF-D205-2321-A147865971C9}"/>
              </a:ext>
            </a:extLst>
          </p:cNvPr>
          <p:cNvSpPr/>
          <p:nvPr/>
        </p:nvSpPr>
        <p:spPr>
          <a:xfrm>
            <a:off x="6438900" y="6324815"/>
            <a:ext cx="3886200" cy="116053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4: Màu tím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415CEF-E65C-8E2F-ACD2-34D8F481F3D2}"/>
              </a:ext>
            </a:extLst>
          </p:cNvPr>
          <p:cNvSpPr txBox="1"/>
          <p:nvPr/>
        </p:nvSpPr>
        <p:spPr>
          <a:xfrm>
            <a:off x="1464129" y="7605528"/>
            <a:ext cx="944880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tổ ghi đáp án vào bảng nhỏ và trình bày trên lớp sau khi hoàn thành.</a:t>
            </a:r>
            <a:endParaRPr lang="en-US" sz="40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group of children with their arms raised&#10;&#10;Description automatically generated">
            <a:extLst>
              <a:ext uri="{FF2B5EF4-FFF2-40B4-BE49-F238E27FC236}">
                <a16:creationId xmlns:a16="http://schemas.microsoft.com/office/drawing/2014/main" xmlns="" id="{1C9A818E-41C8-D37B-FD54-B2BDA1573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558872"/>
            <a:ext cx="6134100" cy="49050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C6367803-1770-2F11-ABFA-25A2A178DB1B}"/>
              </a:ext>
            </a:extLst>
          </p:cNvPr>
          <p:cNvSpPr/>
          <p:nvPr/>
        </p:nvSpPr>
        <p:spPr>
          <a:xfrm flipH="1">
            <a:off x="15849600" y="558660"/>
            <a:ext cx="2286000" cy="1295400"/>
          </a:xfrm>
          <a:custGeom>
            <a:avLst/>
            <a:gdLst/>
            <a:ahLst/>
            <a:cxnLst/>
            <a:rect l="l" t="t" r="r" b="b"/>
            <a:pathLst>
              <a:path w="3129440" h="1433853">
                <a:moveTo>
                  <a:pt x="3129440" y="0"/>
                </a:moveTo>
                <a:lnTo>
                  <a:pt x="0" y="0"/>
                </a:lnTo>
                <a:lnTo>
                  <a:pt x="0" y="1433852"/>
                </a:lnTo>
                <a:lnTo>
                  <a:pt x="3129440" y="1433852"/>
                </a:lnTo>
                <a:lnTo>
                  <a:pt x="3129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4" name="Picture 26">
            <a:extLst>
              <a:ext uri="{FF2B5EF4-FFF2-40B4-BE49-F238E27FC236}">
                <a16:creationId xmlns:a16="http://schemas.microsoft.com/office/drawing/2014/main" xmlns="" id="{19CB82A0-A145-486E-2F3A-D8029EF0C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8782576"/>
            <a:ext cx="1418331" cy="1389964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1EBBD9F4-F2CD-E10C-F5F9-4AE6BD731761}"/>
              </a:ext>
            </a:extLst>
          </p:cNvPr>
          <p:cNvGrpSpPr/>
          <p:nvPr/>
        </p:nvGrpSpPr>
        <p:grpSpPr>
          <a:xfrm>
            <a:off x="-159715" y="-179686"/>
            <a:ext cx="18607430" cy="660193"/>
            <a:chOff x="0" y="0"/>
            <a:chExt cx="754546" cy="2677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488754EF-0179-51B6-BD3D-E763B88E7BD4}"/>
                </a:ext>
              </a:extLst>
            </p:cNvPr>
            <p:cNvSpPr/>
            <p:nvPr/>
          </p:nvSpPr>
          <p:spPr>
            <a:xfrm>
              <a:off x="0" y="0"/>
              <a:ext cx="754546" cy="26771"/>
            </a:xfrm>
            <a:custGeom>
              <a:avLst/>
              <a:gdLst/>
              <a:ahLst/>
              <a:cxnLst/>
              <a:rect l="l" t="t" r="r" b="b"/>
              <a:pathLst>
                <a:path w="754546" h="26771">
                  <a:moveTo>
                    <a:pt x="0" y="0"/>
                  </a:moveTo>
                  <a:lnTo>
                    <a:pt x="754546" y="0"/>
                  </a:lnTo>
                  <a:lnTo>
                    <a:pt x="754546" y="26771"/>
                  </a:lnTo>
                  <a:lnTo>
                    <a:pt x="0" y="26771"/>
                  </a:lnTo>
                  <a:close/>
                </a:path>
              </a:pathLst>
            </a:custGeom>
            <a:solidFill>
              <a:srgbClr val="8593F2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00EF14E-2D08-9474-ED3D-33BA15D2F73B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9F0E9A5A-03CE-AF12-5326-8A36F19C83D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041"/>
          <a:stretch>
            <a:fillRect/>
          </a:stretch>
        </p:blipFill>
        <p:spPr>
          <a:xfrm>
            <a:off x="2709036" y="-307626"/>
            <a:ext cx="9775128" cy="6822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E9613F-F814-E269-55CC-822472F01689}"/>
              </a:ext>
            </a:extLst>
          </p:cNvPr>
          <p:cNvSpPr txBox="1"/>
          <p:nvPr/>
        </p:nvSpPr>
        <p:spPr>
          <a:xfrm>
            <a:off x="3486490" y="1866900"/>
            <a:ext cx="7986300" cy="3594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tìm đọc những bài văn miêu tả cây cối để học tập cách viết mở bài, kết bài.</a:t>
            </a:r>
            <a:endParaRPr lang="vi-VN" sz="4000" b="1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F4F7C4CE-BF44-4379-E995-0FE07E82FD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65683" y="5995932"/>
            <a:ext cx="5517979" cy="44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8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DB2F7355-F905-CA86-59DC-50DDBC910BA9}"/>
              </a:ext>
            </a:extLst>
          </p:cNvPr>
          <p:cNvSpPr/>
          <p:nvPr/>
        </p:nvSpPr>
        <p:spPr>
          <a:xfrm>
            <a:off x="8077200" y="716828"/>
            <a:ext cx="9448800" cy="2280344"/>
          </a:xfrm>
          <a:prstGeom prst="wedgeRoundRectCallout">
            <a:avLst>
              <a:gd name="adj1" fmla="val -58940"/>
              <a:gd name="adj2" fmla="val 4549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bài/</a:t>
            </a: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bài được viết theo cách nào?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3C6B133C-AF5A-4514-41D5-E9C9E47F76DF}"/>
              </a:ext>
            </a:extLst>
          </p:cNvPr>
          <p:cNvSpPr/>
          <p:nvPr/>
        </p:nvSpPr>
        <p:spPr>
          <a:xfrm>
            <a:off x="8077200" y="3319824"/>
            <a:ext cx="9448800" cy="2737606"/>
          </a:xfrm>
          <a:prstGeom prst="wedgeRoundRectCallout">
            <a:avLst>
              <a:gd name="adj1" fmla="val -58787"/>
              <a:gd name="adj2" fmla="val -373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chemeClr val="tx1"/>
                </a:solidFill>
                <a:cs typeface="Arial" panose="020B0604020202020204" pitchFamily="34" charset="0"/>
              </a:rPr>
              <a:t>Có những thông tin nào được đưa vào mở bài/ kết bài đó?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8A593629-9482-E8FC-8FA3-2D76176A85CD}"/>
              </a:ext>
            </a:extLst>
          </p:cNvPr>
          <p:cNvSpPr/>
          <p:nvPr/>
        </p:nvSpPr>
        <p:spPr>
          <a:xfrm>
            <a:off x="8077200" y="6380082"/>
            <a:ext cx="9448800" cy="3460146"/>
          </a:xfrm>
          <a:prstGeom prst="wedgeRoundRectCallout">
            <a:avLst>
              <a:gd name="adj1" fmla="val -60064"/>
              <a:gd name="adj2" fmla="val -432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chemeClr val="tx1"/>
                </a:solidFill>
                <a:cs typeface="Arial" panose="020B0604020202020204" pitchFamily="34" charset="0"/>
              </a:rPr>
              <a:t>Em có nhận xét gì về cách mở bài/ kết bài của bài văn miêu tả cây cối mà em đọc được</a:t>
            </a:r>
            <a:r>
              <a:rPr lang="en-US" sz="38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D916AFE-6613-489E-FA53-AF69BB8DB06C}"/>
              </a:ext>
            </a:extLst>
          </p:cNvPr>
          <p:cNvGrpSpPr/>
          <p:nvPr/>
        </p:nvGrpSpPr>
        <p:grpSpPr>
          <a:xfrm>
            <a:off x="992847" y="1041552"/>
            <a:ext cx="5715000" cy="4556544"/>
            <a:chOff x="184793" y="858001"/>
            <a:chExt cx="5715000" cy="4556544"/>
          </a:xfrm>
        </p:grpSpPr>
        <p:sp>
          <p:nvSpPr>
            <p:cNvPr id="18" name="Line Callout 1 (Border and Accent Bar) 3">
              <a:extLst>
                <a:ext uri="{FF2B5EF4-FFF2-40B4-BE49-F238E27FC236}">
                  <a16:creationId xmlns:a16="http://schemas.microsoft.com/office/drawing/2014/main" xmlns="" id="{DA059197-3D29-2291-4364-436471F143C1}"/>
                </a:ext>
              </a:extLst>
            </p:cNvPr>
            <p:cNvSpPr/>
            <p:nvPr/>
          </p:nvSpPr>
          <p:spPr>
            <a:xfrm>
              <a:off x="184793" y="1624975"/>
              <a:ext cx="5715000" cy="3789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Ý: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đọc, luôn bám sát vào câu hỏi:</a:t>
              </a:r>
              <a:endPara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DEAFB701-2151-5DF7-E997-22C2498DC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641552" y="858001"/>
              <a:ext cx="963584" cy="990600"/>
            </a:xfrm>
            <a:prstGeom prst="rect">
              <a:avLst/>
            </a:prstGeom>
          </p:spPr>
        </p:pic>
      </p:grpSp>
      <p:pic>
        <p:nvPicPr>
          <p:cNvPr id="20" name="Picture 19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xmlns="" id="{7B1B2682-EFE5-0CA5-46EE-099E088737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" b="3991"/>
          <a:stretch/>
        </p:blipFill>
        <p:spPr>
          <a:xfrm>
            <a:off x="1676400" y="6057430"/>
            <a:ext cx="4518256" cy="4115270"/>
          </a:xfrm>
          <a:prstGeom prst="rect">
            <a:avLst/>
          </a:prstGeom>
        </p:spPr>
      </p:pic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C4C02274-942F-7297-0253-0911072C6F5E}"/>
              </a:ext>
            </a:extLst>
          </p:cNvPr>
          <p:cNvSpPr/>
          <p:nvPr/>
        </p:nvSpPr>
        <p:spPr>
          <a:xfrm>
            <a:off x="-5443" y="-34088"/>
            <a:ext cx="1431471" cy="1333500"/>
          </a:xfrm>
          <a:custGeom>
            <a:avLst/>
            <a:gdLst/>
            <a:ahLst/>
            <a:cxnLst/>
            <a:rect l="l" t="t" r="r" b="b"/>
            <a:pathLst>
              <a:path w="2228650" h="2042254">
                <a:moveTo>
                  <a:pt x="0" y="0"/>
                </a:moveTo>
                <a:lnTo>
                  <a:pt x="2228651" y="0"/>
                </a:lnTo>
                <a:lnTo>
                  <a:pt x="2228651" y="2042255"/>
                </a:lnTo>
                <a:lnTo>
                  <a:pt x="0" y="20422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9E52BC-CCED-88C5-A3AE-D609465483E8}"/>
              </a:ext>
            </a:extLst>
          </p:cNvPr>
          <p:cNvGrpSpPr/>
          <p:nvPr/>
        </p:nvGrpSpPr>
        <p:grpSpPr>
          <a:xfrm>
            <a:off x="16211550" y="-34088"/>
            <a:ext cx="2092779" cy="1139623"/>
            <a:chOff x="15585621" y="-263323"/>
            <a:chExt cx="2930979" cy="1779594"/>
          </a:xfrm>
        </p:grpSpPr>
        <p:sp>
          <p:nvSpPr>
            <p:cNvPr id="4" name="Freeform 4"/>
            <p:cNvSpPr/>
            <p:nvPr/>
          </p:nvSpPr>
          <p:spPr>
            <a:xfrm flipH="1">
              <a:off x="16002000" y="-263323"/>
              <a:ext cx="2514600" cy="1187119"/>
            </a:xfrm>
            <a:custGeom>
              <a:avLst/>
              <a:gdLst/>
              <a:ahLst/>
              <a:cxnLst/>
              <a:rect l="l" t="t" r="r" b="b"/>
              <a:pathLst>
                <a:path w="3129440" h="1433853">
                  <a:moveTo>
                    <a:pt x="3129440" y="0"/>
                  </a:moveTo>
                  <a:lnTo>
                    <a:pt x="0" y="0"/>
                  </a:lnTo>
                  <a:lnTo>
                    <a:pt x="0" y="1433852"/>
                  </a:lnTo>
                  <a:lnTo>
                    <a:pt x="3129440" y="1433852"/>
                  </a:lnTo>
                  <a:lnTo>
                    <a:pt x="312944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15585621" y="487571"/>
              <a:ext cx="2245179" cy="1028700"/>
            </a:xfrm>
            <a:custGeom>
              <a:avLst/>
              <a:gdLst/>
              <a:ahLst/>
              <a:cxnLst/>
              <a:rect l="l" t="t" r="r" b="b"/>
              <a:pathLst>
                <a:path w="2245179" h="1028700">
                  <a:moveTo>
                    <a:pt x="2245178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2245178" y="1028700"/>
                  </a:lnTo>
                  <a:lnTo>
                    <a:pt x="2245178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576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flipH="1">
            <a:off x="-729451" y="-24227"/>
            <a:ext cx="3129440" cy="1433853"/>
          </a:xfrm>
          <a:custGeom>
            <a:avLst/>
            <a:gdLst/>
            <a:ahLst/>
            <a:cxnLst/>
            <a:rect l="l" t="t" r="r" b="b"/>
            <a:pathLst>
              <a:path w="3129440" h="1433853">
                <a:moveTo>
                  <a:pt x="3129440" y="0"/>
                </a:moveTo>
                <a:lnTo>
                  <a:pt x="0" y="0"/>
                </a:lnTo>
                <a:lnTo>
                  <a:pt x="0" y="1433852"/>
                </a:lnTo>
                <a:lnTo>
                  <a:pt x="3129440" y="1433852"/>
                </a:lnTo>
                <a:lnTo>
                  <a:pt x="3129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5980392" y="0"/>
            <a:ext cx="2819856" cy="1292007"/>
          </a:xfrm>
          <a:custGeom>
            <a:avLst/>
            <a:gdLst/>
            <a:ahLst/>
            <a:cxnLst/>
            <a:rect l="l" t="t" r="r" b="b"/>
            <a:pathLst>
              <a:path w="2819856" h="1292007">
                <a:moveTo>
                  <a:pt x="2819856" y="0"/>
                </a:moveTo>
                <a:lnTo>
                  <a:pt x="0" y="0"/>
                </a:lnTo>
                <a:lnTo>
                  <a:pt x="0" y="1292006"/>
                </a:lnTo>
                <a:lnTo>
                  <a:pt x="2819856" y="1292006"/>
                </a:lnTo>
                <a:lnTo>
                  <a:pt x="281985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AB1C32-06F3-0FCF-EC5B-0926EABE29DF}"/>
              </a:ext>
            </a:extLst>
          </p:cNvPr>
          <p:cNvGrpSpPr/>
          <p:nvPr/>
        </p:nvGrpSpPr>
        <p:grpSpPr>
          <a:xfrm>
            <a:off x="8089864" y="1129868"/>
            <a:ext cx="8977454" cy="3664080"/>
            <a:chOff x="7441748" y="294082"/>
            <a:chExt cx="8977454" cy="36640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464DDF1-FFC1-1E00-9F49-D56A9F122F19}"/>
                </a:ext>
              </a:extLst>
            </p:cNvPr>
            <p:cNvSpPr/>
            <p:nvPr/>
          </p:nvSpPr>
          <p:spPr>
            <a:xfrm>
              <a:off x="7441748" y="633455"/>
              <a:ext cx="8977454" cy="33247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 thuộc ghi nhớ và hoàn thành VBT Tiếng Việt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xmlns="" id="{8571C8A9-F147-0AB4-40B5-A8C7F246E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136714" y="294082"/>
              <a:ext cx="3587522" cy="75510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FE2C0E2-0D65-180E-F029-ECF03889637F}"/>
              </a:ext>
            </a:extLst>
          </p:cNvPr>
          <p:cNvGrpSpPr/>
          <p:nvPr/>
        </p:nvGrpSpPr>
        <p:grpSpPr>
          <a:xfrm>
            <a:off x="1206788" y="1501532"/>
            <a:ext cx="6229033" cy="6473161"/>
            <a:chOff x="594846" y="1891431"/>
            <a:chExt cx="6229033" cy="6473161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xmlns="" id="{DA73DBED-1C0C-834C-191A-39B0B50E46C5}"/>
                </a:ext>
              </a:extLst>
            </p:cNvPr>
            <p:cNvGrpSpPr/>
            <p:nvPr/>
          </p:nvGrpSpPr>
          <p:grpSpPr>
            <a:xfrm>
              <a:off x="594846" y="2135559"/>
              <a:ext cx="6229033" cy="6229033"/>
              <a:chOff x="0" y="0"/>
              <a:chExt cx="812800" cy="812800"/>
            </a:xfrm>
          </p:grpSpPr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xmlns="" id="{E65BEFF6-4FD6-6EEA-4895-860534D2D0F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xmlns="" id="{6FD61C03-EB00-77DF-FDFA-663F917A47B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7" name="Picture 11">
              <a:extLst>
                <a:ext uri="{FF2B5EF4-FFF2-40B4-BE49-F238E27FC236}">
                  <a16:creationId xmlns:a16="http://schemas.microsoft.com/office/drawing/2014/main" xmlns="" id="{085B8629-1ABA-8902-A9D0-3C71D7283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756866">
              <a:off x="1753508" y="1891431"/>
              <a:ext cx="3587522" cy="9262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9619F27-4D91-6235-077F-72E2B803AFFB}"/>
                </a:ext>
              </a:extLst>
            </p:cNvPr>
            <p:cNvSpPr txBox="1"/>
            <p:nvPr/>
          </p:nvSpPr>
          <p:spPr>
            <a:xfrm>
              <a:off x="1129944" y="3904450"/>
              <a:ext cx="5213869" cy="2691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0C5D77A-8BD8-8387-A0A8-7E5CEC5C49B2}"/>
              </a:ext>
            </a:extLst>
          </p:cNvPr>
          <p:cNvGrpSpPr/>
          <p:nvPr/>
        </p:nvGrpSpPr>
        <p:grpSpPr>
          <a:xfrm>
            <a:off x="8089864" y="5581871"/>
            <a:ext cx="8977454" cy="4055973"/>
            <a:chOff x="7529818" y="441910"/>
            <a:chExt cx="8977454" cy="405597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62455D3-E977-F004-656C-4FD33EE235E3}"/>
                </a:ext>
              </a:extLst>
            </p:cNvPr>
            <p:cNvSpPr/>
            <p:nvPr/>
          </p:nvSpPr>
          <p:spPr>
            <a:xfrm>
              <a:off x="7529818" y="819464"/>
              <a:ext cx="8977454" cy="367841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 trước </a:t>
              </a:r>
              <a:r>
                <a:rPr lang="vi-VN" sz="4000" b="1" i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Tiết tiếp theo</a:t>
              </a:r>
              <a:r>
                <a:rPr lang="en-US" sz="4000" b="1" i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vi-VN" sz="4000" b="1" i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Cái cầu </a:t>
              </a:r>
              <a:r>
                <a:rPr lang="en-US" sz="4000" i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vi-VN" sz="4000" i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SGK </a:t>
              </a:r>
              <a:r>
                <a:rPr lang="en-US" sz="4000" i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 tr.102)</a:t>
              </a:r>
              <a:endPara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10">
              <a:extLst>
                <a:ext uri="{FF2B5EF4-FFF2-40B4-BE49-F238E27FC236}">
                  <a16:creationId xmlns:a16="http://schemas.microsoft.com/office/drawing/2014/main" xmlns="" id="{6F9B4195-317F-25AD-558A-84B1A1BBD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168766" y="441910"/>
              <a:ext cx="3587522" cy="755108"/>
            </a:xfrm>
            <a:prstGeom prst="rect">
              <a:avLst/>
            </a:prstGeom>
          </p:spPr>
        </p:pic>
      </p:grpSp>
      <p:pic>
        <p:nvPicPr>
          <p:cNvPr id="25" name="Picture 12">
            <a:extLst>
              <a:ext uri="{FF2B5EF4-FFF2-40B4-BE49-F238E27FC236}">
                <a16:creationId xmlns:a16="http://schemas.microsoft.com/office/drawing/2014/main" xmlns="" id="{06A13A3F-7063-3AD6-C197-560E946AA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603797" y="6760171"/>
            <a:ext cx="2997912" cy="367841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6154400" y="8648700"/>
            <a:ext cx="1981200" cy="1649186"/>
          </a:xfrm>
          <a:custGeom>
            <a:avLst/>
            <a:gdLst/>
            <a:ahLst/>
            <a:cxnLst/>
            <a:rect l="l" t="t" r="r" b="b"/>
            <a:pathLst>
              <a:path w="3871529" h="3090184">
                <a:moveTo>
                  <a:pt x="0" y="0"/>
                </a:moveTo>
                <a:lnTo>
                  <a:pt x="3871529" y="0"/>
                </a:lnTo>
                <a:lnTo>
                  <a:pt x="3871529" y="3090184"/>
                </a:lnTo>
                <a:lnTo>
                  <a:pt x="0" y="30901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23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flipH="1">
            <a:off x="-549398" y="7902813"/>
            <a:ext cx="5037995" cy="2367858"/>
          </a:xfrm>
          <a:custGeom>
            <a:avLst/>
            <a:gdLst/>
            <a:ahLst/>
            <a:cxnLst/>
            <a:rect l="l" t="t" r="r" b="b"/>
            <a:pathLst>
              <a:path w="5037995" h="2367858">
                <a:moveTo>
                  <a:pt x="5037995" y="0"/>
                </a:moveTo>
                <a:lnTo>
                  <a:pt x="0" y="0"/>
                </a:lnTo>
                <a:lnTo>
                  <a:pt x="0" y="2367858"/>
                </a:lnTo>
                <a:lnTo>
                  <a:pt x="5037995" y="2367858"/>
                </a:lnTo>
                <a:lnTo>
                  <a:pt x="50379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935200" y="7202259"/>
            <a:ext cx="3871529" cy="3090184"/>
          </a:xfrm>
          <a:custGeom>
            <a:avLst/>
            <a:gdLst/>
            <a:ahLst/>
            <a:cxnLst/>
            <a:rect l="l" t="t" r="r" b="b"/>
            <a:pathLst>
              <a:path w="3871529" h="3090184">
                <a:moveTo>
                  <a:pt x="0" y="0"/>
                </a:moveTo>
                <a:lnTo>
                  <a:pt x="3871529" y="0"/>
                </a:lnTo>
                <a:lnTo>
                  <a:pt x="3871529" y="3090184"/>
                </a:lnTo>
                <a:lnTo>
                  <a:pt x="0" y="3090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0" y="60528"/>
            <a:ext cx="2947752" cy="1350606"/>
          </a:xfrm>
          <a:custGeom>
            <a:avLst/>
            <a:gdLst/>
            <a:ahLst/>
            <a:cxnLst/>
            <a:rect l="l" t="t" r="r" b="b"/>
            <a:pathLst>
              <a:path w="2947752" h="1350606">
                <a:moveTo>
                  <a:pt x="2947751" y="0"/>
                </a:moveTo>
                <a:lnTo>
                  <a:pt x="0" y="0"/>
                </a:lnTo>
                <a:lnTo>
                  <a:pt x="0" y="1350606"/>
                </a:lnTo>
                <a:lnTo>
                  <a:pt x="2947751" y="1350606"/>
                </a:lnTo>
                <a:lnTo>
                  <a:pt x="294775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5849600" y="-122185"/>
            <a:ext cx="2767858" cy="1268182"/>
          </a:xfrm>
          <a:custGeom>
            <a:avLst/>
            <a:gdLst/>
            <a:ahLst/>
            <a:cxnLst/>
            <a:rect l="l" t="t" r="r" b="b"/>
            <a:pathLst>
              <a:path w="2767858" h="1268182">
                <a:moveTo>
                  <a:pt x="2767858" y="0"/>
                </a:moveTo>
                <a:lnTo>
                  <a:pt x="0" y="0"/>
                </a:lnTo>
                <a:lnTo>
                  <a:pt x="0" y="1268182"/>
                </a:lnTo>
                <a:lnTo>
                  <a:pt x="2767858" y="1268182"/>
                </a:lnTo>
                <a:lnTo>
                  <a:pt x="276785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EE9CAB5-EB30-A909-AEA7-A70BB54FE821}"/>
              </a:ext>
            </a:extLst>
          </p:cNvPr>
          <p:cNvSpPr txBox="1"/>
          <p:nvPr/>
        </p:nvSpPr>
        <p:spPr>
          <a:xfrm>
            <a:off x="76200" y="3454223"/>
            <a:ext cx="18135599" cy="337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TẤT CẢ CÁC EM HỌC SINH ĐÃ CHÚ Ý LẮNG NGHE BÀI HỌC!</a:t>
            </a:r>
            <a:endParaRPr lang="en-US" sz="7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21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8A5E79F-80AE-7A35-E69F-A2D8BAEA3DF2}"/>
              </a:ext>
            </a:extLst>
          </p:cNvPr>
          <p:cNvGrpSpPr/>
          <p:nvPr/>
        </p:nvGrpSpPr>
        <p:grpSpPr>
          <a:xfrm>
            <a:off x="14630400" y="-63804"/>
            <a:ext cx="3781188" cy="1910987"/>
            <a:chOff x="14630400" y="-63804"/>
            <a:chExt cx="3781188" cy="1910987"/>
          </a:xfrm>
        </p:grpSpPr>
        <p:sp>
          <p:nvSpPr>
            <p:cNvPr id="9" name="Freeform 9"/>
            <p:cNvSpPr/>
            <p:nvPr/>
          </p:nvSpPr>
          <p:spPr>
            <a:xfrm flipH="1">
              <a:off x="14630400" y="693782"/>
              <a:ext cx="2517344" cy="1153401"/>
            </a:xfrm>
            <a:custGeom>
              <a:avLst/>
              <a:gdLst/>
              <a:ahLst/>
              <a:cxnLst/>
              <a:rect l="l" t="t" r="r" b="b"/>
              <a:pathLst>
                <a:path w="2517344" h="1153401">
                  <a:moveTo>
                    <a:pt x="2517344" y="0"/>
                  </a:moveTo>
                  <a:lnTo>
                    <a:pt x="0" y="0"/>
                  </a:lnTo>
                  <a:lnTo>
                    <a:pt x="0" y="1153402"/>
                  </a:lnTo>
                  <a:lnTo>
                    <a:pt x="2517344" y="1153402"/>
                  </a:lnTo>
                  <a:lnTo>
                    <a:pt x="251734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 flipH="1">
              <a:off x="15643730" y="-63804"/>
              <a:ext cx="2767858" cy="1268182"/>
            </a:xfrm>
            <a:custGeom>
              <a:avLst/>
              <a:gdLst/>
              <a:ahLst/>
              <a:cxnLst/>
              <a:rect l="l" t="t" r="r" b="b"/>
              <a:pathLst>
                <a:path w="2767858" h="1268182">
                  <a:moveTo>
                    <a:pt x="2767858" y="0"/>
                  </a:moveTo>
                  <a:lnTo>
                    <a:pt x="0" y="0"/>
                  </a:lnTo>
                  <a:lnTo>
                    <a:pt x="0" y="1268182"/>
                  </a:lnTo>
                  <a:lnTo>
                    <a:pt x="2767858" y="1268182"/>
                  </a:lnTo>
                  <a:lnTo>
                    <a:pt x="276785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-65314" y="9238338"/>
            <a:ext cx="2285999" cy="1043219"/>
          </a:xfrm>
          <a:custGeom>
            <a:avLst/>
            <a:gdLst/>
            <a:ahLst/>
            <a:cxnLst/>
            <a:rect l="l" t="t" r="r" b="b"/>
            <a:pathLst>
              <a:path w="8358376" h="3103047">
                <a:moveTo>
                  <a:pt x="8358376" y="0"/>
                </a:moveTo>
                <a:lnTo>
                  <a:pt x="0" y="0"/>
                </a:lnTo>
                <a:lnTo>
                  <a:pt x="0" y="3103048"/>
                </a:lnTo>
                <a:lnTo>
                  <a:pt x="8358376" y="3103048"/>
                </a:lnTo>
                <a:lnTo>
                  <a:pt x="835837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54F4A8E4-2622-943B-5EA0-DB1FB5A4BB22}"/>
              </a:ext>
            </a:extLst>
          </p:cNvPr>
          <p:cNvSpPr/>
          <p:nvPr/>
        </p:nvSpPr>
        <p:spPr>
          <a:xfrm>
            <a:off x="-32657" y="1028701"/>
            <a:ext cx="11565354" cy="205739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A0FC10-2BBE-68B8-95DE-21C0EA413263}"/>
              </a:ext>
            </a:extLst>
          </p:cNvPr>
          <p:cNvSpPr txBox="1"/>
          <p:nvPr/>
        </p:nvSpPr>
        <p:spPr>
          <a:xfrm>
            <a:off x="609600" y="3665160"/>
            <a:ext cx="17068799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 3 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Viết</a:t>
            </a:r>
            <a:r>
              <a:rPr lang="en-US" sz="8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viết mở bài, kết bài cho bài văn miêu tả cây cối</a:t>
            </a:r>
            <a:endParaRPr lang="en-US" sz="8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7EE6DE0A-EFB9-E73D-5A08-D3363E337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920681" y="7720951"/>
            <a:ext cx="10446638" cy="28467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5419" y="-14303"/>
            <a:ext cx="2815449" cy="1289988"/>
          </a:xfrm>
          <a:custGeom>
            <a:avLst/>
            <a:gdLst/>
            <a:ahLst/>
            <a:cxnLst/>
            <a:rect l="l" t="t" r="r" b="b"/>
            <a:pathLst>
              <a:path w="2815449" h="1289988">
                <a:moveTo>
                  <a:pt x="2815449" y="0"/>
                </a:moveTo>
                <a:lnTo>
                  <a:pt x="0" y="0"/>
                </a:lnTo>
                <a:lnTo>
                  <a:pt x="0" y="1289988"/>
                </a:lnTo>
                <a:lnTo>
                  <a:pt x="2815449" y="1289988"/>
                </a:lnTo>
                <a:lnTo>
                  <a:pt x="28154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xmlns="" id="{C060621E-7482-8281-4778-E3B886E50D76}"/>
              </a:ext>
            </a:extLst>
          </p:cNvPr>
          <p:cNvSpPr/>
          <p:nvPr/>
        </p:nvSpPr>
        <p:spPr>
          <a:xfrm>
            <a:off x="15996849" y="9279885"/>
            <a:ext cx="2188350" cy="952499"/>
          </a:xfrm>
          <a:custGeom>
            <a:avLst/>
            <a:gdLst/>
            <a:ahLst/>
            <a:cxnLst/>
            <a:rect l="l" t="t" r="r" b="b"/>
            <a:pathLst>
              <a:path w="5349081" h="2514068">
                <a:moveTo>
                  <a:pt x="0" y="0"/>
                </a:moveTo>
                <a:lnTo>
                  <a:pt x="5349082" y="0"/>
                </a:lnTo>
                <a:lnTo>
                  <a:pt x="5349082" y="2514068"/>
                </a:lnTo>
                <a:lnTo>
                  <a:pt x="0" y="2514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8B4E93C-728D-943A-39A3-D8942B41601D}"/>
              </a:ext>
            </a:extLst>
          </p:cNvPr>
          <p:cNvGrpSpPr/>
          <p:nvPr/>
        </p:nvGrpSpPr>
        <p:grpSpPr>
          <a:xfrm>
            <a:off x="3636442" y="-3722"/>
            <a:ext cx="11165555" cy="2151705"/>
            <a:chOff x="3677277" y="831973"/>
            <a:chExt cx="11165555" cy="2151705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xmlns="" id="{28AAEAC1-8A39-8DF2-66CB-7FA47D2B763B}"/>
                </a:ext>
              </a:extLst>
            </p:cNvPr>
            <p:cNvSpPr/>
            <p:nvPr/>
          </p:nvSpPr>
          <p:spPr>
            <a:xfrm>
              <a:off x="3677277" y="831973"/>
              <a:ext cx="10758940" cy="1991047"/>
            </a:xfrm>
            <a:custGeom>
              <a:avLst/>
              <a:gdLst/>
              <a:ahLst/>
              <a:cxnLst/>
              <a:rect l="l" t="t" r="r" b="b"/>
              <a:pathLst>
                <a:path w="7315200" h="1991047">
                  <a:moveTo>
                    <a:pt x="0" y="0"/>
                  </a:moveTo>
                  <a:lnTo>
                    <a:pt x="7315200" y="0"/>
                  </a:lnTo>
                  <a:lnTo>
                    <a:pt x="7315200" y="1991046"/>
                  </a:lnTo>
                  <a:lnTo>
                    <a:pt x="0" y="1991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t="-34305" b="-328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37FBBED-86BB-7D7E-1ECE-18EA3DC34FC2}"/>
                </a:ext>
              </a:extLst>
            </p:cNvPr>
            <p:cNvSpPr/>
            <p:nvPr/>
          </p:nvSpPr>
          <p:spPr>
            <a:xfrm>
              <a:off x="13927892" y="1973508"/>
              <a:ext cx="914940" cy="1010170"/>
            </a:xfrm>
            <a:custGeom>
              <a:avLst/>
              <a:gdLst/>
              <a:ahLst/>
              <a:cxnLst/>
              <a:rect l="l" t="t" r="r" b="b"/>
              <a:pathLst>
                <a:path w="1250672" h="1289352">
                  <a:moveTo>
                    <a:pt x="0" y="0"/>
                  </a:moveTo>
                  <a:lnTo>
                    <a:pt x="1250672" y="0"/>
                  </a:lnTo>
                  <a:lnTo>
                    <a:pt x="1250672" y="1289352"/>
                  </a:lnTo>
                  <a:lnTo>
                    <a:pt x="0" y="1289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BAC7DA8-2029-E38F-9D0B-10962AE29E7E}"/>
                </a:ext>
              </a:extLst>
            </p:cNvPr>
            <p:cNvSpPr txBox="1"/>
            <p:nvPr/>
          </p:nvSpPr>
          <p:spPr>
            <a:xfrm>
              <a:off x="4790787" y="1269477"/>
              <a:ext cx="8472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3249C2A-A2EF-D358-CB03-955FF814588E}"/>
              </a:ext>
            </a:extLst>
          </p:cNvPr>
          <p:cNvGrpSpPr/>
          <p:nvPr/>
        </p:nvGrpSpPr>
        <p:grpSpPr>
          <a:xfrm>
            <a:off x="796693" y="2158488"/>
            <a:ext cx="16912902" cy="864984"/>
            <a:chOff x="2334023" y="3058267"/>
            <a:chExt cx="16912902" cy="864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2DB356F-82AF-6960-F941-8B64A729C5F9}"/>
                </a:ext>
              </a:extLst>
            </p:cNvPr>
            <p:cNvSpPr txBox="1"/>
            <p:nvPr/>
          </p:nvSpPr>
          <p:spPr>
            <a:xfrm>
              <a:off x="3752939" y="3167942"/>
              <a:ext cx="15493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Hoạt động 1: </a:t>
              </a: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Đọc bài văn sau và trả lời câu hỏi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EEB46608-5880-9553-FF86-CF8B898B1BBB}"/>
                </a:ext>
              </a:extLst>
            </p:cNvPr>
            <p:cNvSpPr/>
            <p:nvPr/>
          </p:nvSpPr>
          <p:spPr>
            <a:xfrm>
              <a:off x="2334023" y="3058267"/>
              <a:ext cx="947889" cy="8649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AFFB637-780C-C5DD-17E5-A517C068CFBD}"/>
              </a:ext>
            </a:extLst>
          </p:cNvPr>
          <p:cNvGrpSpPr/>
          <p:nvPr/>
        </p:nvGrpSpPr>
        <p:grpSpPr>
          <a:xfrm>
            <a:off x="796693" y="3146840"/>
            <a:ext cx="16847044" cy="1824923"/>
            <a:chOff x="2334022" y="3568828"/>
            <a:chExt cx="16847044" cy="182492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7A0CA206-06E2-886D-BEE1-6EE082FD15CD}"/>
                </a:ext>
              </a:extLst>
            </p:cNvPr>
            <p:cNvSpPr/>
            <p:nvPr/>
          </p:nvSpPr>
          <p:spPr>
            <a:xfrm>
              <a:off x="2334022" y="4028852"/>
              <a:ext cx="947889" cy="8649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748E20E-E871-EA57-B20A-FB314BC94E2E}"/>
                </a:ext>
              </a:extLst>
            </p:cNvPr>
            <p:cNvSpPr txBox="1"/>
            <p:nvPr/>
          </p:nvSpPr>
          <p:spPr>
            <a:xfrm>
              <a:off x="3752938" y="3568828"/>
              <a:ext cx="15428128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Hoạt động 2: </a:t>
              </a: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Cách mở bài và kết bài dưới đây có gì khác với cách mở bài và kết bài của bài văn trên?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79F85E7-DE4C-C97D-34ED-E8AE8648A376}"/>
              </a:ext>
            </a:extLst>
          </p:cNvPr>
          <p:cNvGrpSpPr/>
          <p:nvPr/>
        </p:nvGrpSpPr>
        <p:grpSpPr>
          <a:xfrm>
            <a:off x="796693" y="5047709"/>
            <a:ext cx="16847044" cy="1824923"/>
            <a:chOff x="2301848" y="5036258"/>
            <a:chExt cx="16847044" cy="182492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7FAABBB7-A7F2-BC19-5310-444D3789172C}"/>
                </a:ext>
              </a:extLst>
            </p:cNvPr>
            <p:cNvSpPr/>
            <p:nvPr/>
          </p:nvSpPr>
          <p:spPr>
            <a:xfrm>
              <a:off x="2301848" y="5472914"/>
              <a:ext cx="947889" cy="8649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5E8775E-50A2-5945-CBCA-0F6DF9335605}"/>
                </a:ext>
              </a:extLst>
            </p:cNvPr>
            <p:cNvSpPr txBox="1"/>
            <p:nvPr/>
          </p:nvSpPr>
          <p:spPr>
            <a:xfrm>
              <a:off x="3701446" y="5036258"/>
              <a:ext cx="15447446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Hoạt động 3: </a:t>
              </a: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Xếp các mở bài, kết bài ở hai bài tập trên vào nhóm thích hợp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8E39E4A-056F-D8B1-6BB5-510D49E9039B}"/>
              </a:ext>
            </a:extLst>
          </p:cNvPr>
          <p:cNvGrpSpPr/>
          <p:nvPr/>
        </p:nvGrpSpPr>
        <p:grpSpPr>
          <a:xfrm>
            <a:off x="796693" y="7017413"/>
            <a:ext cx="16847044" cy="1824923"/>
            <a:chOff x="2334023" y="2259075"/>
            <a:chExt cx="16847044" cy="18249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8367DF7-0275-A2A1-B2A6-F5D842A7B8A7}"/>
                </a:ext>
              </a:extLst>
            </p:cNvPr>
            <p:cNvSpPr txBox="1"/>
            <p:nvPr/>
          </p:nvSpPr>
          <p:spPr>
            <a:xfrm>
              <a:off x="3752939" y="2259075"/>
              <a:ext cx="15428128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Hoạt động 4: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Viết mở bài và kết bài cho bài văn miêu tả một cây mà em biết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9A460C64-CDC3-8D1D-126A-C76BC8A7C428}"/>
                </a:ext>
              </a:extLst>
            </p:cNvPr>
            <p:cNvSpPr/>
            <p:nvPr/>
          </p:nvSpPr>
          <p:spPr>
            <a:xfrm>
              <a:off x="2334023" y="2754519"/>
              <a:ext cx="947889" cy="8649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321894D-C05A-127F-3834-D48002A15EAF}"/>
              </a:ext>
            </a:extLst>
          </p:cNvPr>
          <p:cNvGrpSpPr/>
          <p:nvPr/>
        </p:nvGrpSpPr>
        <p:grpSpPr>
          <a:xfrm>
            <a:off x="750153" y="9021308"/>
            <a:ext cx="16912902" cy="864984"/>
            <a:chOff x="2334023" y="3058267"/>
            <a:chExt cx="16912902" cy="8649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669E3C4-B66E-4A72-7567-BAB52E69D551}"/>
                </a:ext>
              </a:extLst>
            </p:cNvPr>
            <p:cNvSpPr txBox="1"/>
            <p:nvPr/>
          </p:nvSpPr>
          <p:spPr>
            <a:xfrm>
              <a:off x="3752939" y="3167942"/>
              <a:ext cx="15493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Hoạt động 5: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63D4EB90-B2E6-9F03-1136-4A7310F52935}"/>
                </a:ext>
              </a:extLst>
            </p:cNvPr>
            <p:cNvSpPr/>
            <p:nvPr/>
          </p:nvSpPr>
          <p:spPr>
            <a:xfrm>
              <a:off x="2334023" y="3058267"/>
              <a:ext cx="947889" cy="8649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572D262-D49F-8422-4C08-C5B55BB2FD63}"/>
              </a:ext>
            </a:extLst>
          </p:cNvPr>
          <p:cNvGrpSpPr/>
          <p:nvPr/>
        </p:nvGrpSpPr>
        <p:grpSpPr>
          <a:xfrm>
            <a:off x="1923089" y="1028700"/>
            <a:ext cx="14441822" cy="7802450"/>
            <a:chOff x="1923089" y="1028700"/>
            <a:chExt cx="14441822" cy="7802450"/>
          </a:xfrm>
        </p:grpSpPr>
        <p:sp>
          <p:nvSpPr>
            <p:cNvPr id="2" name="Freeform 2"/>
            <p:cNvSpPr/>
            <p:nvPr/>
          </p:nvSpPr>
          <p:spPr>
            <a:xfrm>
              <a:off x="5726180" y="1028700"/>
              <a:ext cx="10638731" cy="7802450"/>
            </a:xfrm>
            <a:custGeom>
              <a:avLst/>
              <a:gdLst/>
              <a:ahLst/>
              <a:cxnLst/>
              <a:rect l="l" t="t" r="r" b="b"/>
              <a:pathLst>
                <a:path w="10638731" h="7802450">
                  <a:moveTo>
                    <a:pt x="0" y="0"/>
                  </a:moveTo>
                  <a:lnTo>
                    <a:pt x="10638731" y="0"/>
                  </a:lnTo>
                  <a:lnTo>
                    <a:pt x="10638731" y="7802450"/>
                  </a:lnTo>
                  <a:lnTo>
                    <a:pt x="0" y="780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923089" y="1028700"/>
              <a:ext cx="10638731" cy="7802450"/>
            </a:xfrm>
            <a:custGeom>
              <a:avLst/>
              <a:gdLst/>
              <a:ahLst/>
              <a:cxnLst/>
              <a:rect l="l" t="t" r="r" b="b"/>
              <a:pathLst>
                <a:path w="10638731" h="7802450">
                  <a:moveTo>
                    <a:pt x="0" y="0"/>
                  </a:moveTo>
                  <a:lnTo>
                    <a:pt x="10638731" y="0"/>
                  </a:lnTo>
                  <a:lnTo>
                    <a:pt x="10638731" y="7802450"/>
                  </a:lnTo>
                  <a:lnTo>
                    <a:pt x="0" y="780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982536" y="1184047"/>
            <a:ext cx="3129440" cy="1433853"/>
          </a:xfrm>
          <a:custGeom>
            <a:avLst/>
            <a:gdLst/>
            <a:ahLst/>
            <a:cxnLst/>
            <a:rect l="l" t="t" r="r" b="b"/>
            <a:pathLst>
              <a:path w="3129440" h="1433853">
                <a:moveTo>
                  <a:pt x="3129441" y="0"/>
                </a:moveTo>
                <a:lnTo>
                  <a:pt x="0" y="0"/>
                </a:lnTo>
                <a:lnTo>
                  <a:pt x="0" y="1433853"/>
                </a:lnTo>
                <a:lnTo>
                  <a:pt x="3129441" y="1433853"/>
                </a:lnTo>
                <a:lnTo>
                  <a:pt x="31294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769" y="7669100"/>
            <a:ext cx="4153690" cy="2628900"/>
          </a:xfrm>
          <a:custGeom>
            <a:avLst/>
            <a:gdLst/>
            <a:ahLst/>
            <a:cxnLst/>
            <a:rect l="l" t="t" r="r" b="b"/>
            <a:pathLst>
              <a:path w="7592243" h="3245684">
                <a:moveTo>
                  <a:pt x="0" y="0"/>
                </a:moveTo>
                <a:lnTo>
                  <a:pt x="7592243" y="0"/>
                </a:lnTo>
                <a:lnTo>
                  <a:pt x="7592243" y="3245684"/>
                </a:lnTo>
                <a:lnTo>
                  <a:pt x="0" y="3245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4449926" y="1257300"/>
            <a:ext cx="2819856" cy="1292007"/>
          </a:xfrm>
          <a:custGeom>
            <a:avLst/>
            <a:gdLst/>
            <a:ahLst/>
            <a:cxnLst/>
            <a:rect l="l" t="t" r="r" b="b"/>
            <a:pathLst>
              <a:path w="2819856" h="1292007">
                <a:moveTo>
                  <a:pt x="2819856" y="0"/>
                </a:moveTo>
                <a:lnTo>
                  <a:pt x="0" y="0"/>
                </a:lnTo>
                <a:lnTo>
                  <a:pt x="0" y="1292006"/>
                </a:lnTo>
                <a:lnTo>
                  <a:pt x="2819856" y="1292006"/>
                </a:lnTo>
                <a:lnTo>
                  <a:pt x="28198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xmlns="" id="{54DFF7B5-C5C8-777D-F017-57389D535226}"/>
              </a:ext>
            </a:extLst>
          </p:cNvPr>
          <p:cNvSpPr txBox="1"/>
          <p:nvPr/>
        </p:nvSpPr>
        <p:spPr>
          <a:xfrm>
            <a:off x="3656188" y="2672384"/>
            <a:ext cx="10975624" cy="451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1: </a:t>
            </a:r>
          </a:p>
          <a:p>
            <a:pPr algn="ctr">
              <a:lnSpc>
                <a:spcPct val="150000"/>
              </a:lnSpc>
            </a:pPr>
            <a:r>
              <a:rPr lang="en-US" sz="68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bài văn sau và trả lời câu hỏi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795171" y="8457510"/>
            <a:ext cx="2340429" cy="1840376"/>
          </a:xfrm>
          <a:custGeom>
            <a:avLst/>
            <a:gdLst/>
            <a:ahLst/>
            <a:cxnLst/>
            <a:rect l="l" t="t" r="r" b="b"/>
            <a:pathLst>
              <a:path w="3871529" h="3090184">
                <a:moveTo>
                  <a:pt x="0" y="0"/>
                </a:moveTo>
                <a:lnTo>
                  <a:pt x="3871529" y="0"/>
                </a:lnTo>
                <a:lnTo>
                  <a:pt x="3871529" y="3090184"/>
                </a:lnTo>
                <a:lnTo>
                  <a:pt x="0" y="3090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-1219200" y="-381000"/>
            <a:ext cx="3129440" cy="1433853"/>
          </a:xfrm>
          <a:custGeom>
            <a:avLst/>
            <a:gdLst/>
            <a:ahLst/>
            <a:cxnLst/>
            <a:rect l="l" t="t" r="r" b="b"/>
            <a:pathLst>
              <a:path w="3129440" h="1433853">
                <a:moveTo>
                  <a:pt x="3129440" y="0"/>
                </a:moveTo>
                <a:lnTo>
                  <a:pt x="0" y="0"/>
                </a:lnTo>
                <a:lnTo>
                  <a:pt x="0" y="1433852"/>
                </a:lnTo>
                <a:lnTo>
                  <a:pt x="3129440" y="1433852"/>
                </a:lnTo>
                <a:lnTo>
                  <a:pt x="312944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6154400" y="-277254"/>
            <a:ext cx="2819856" cy="1292007"/>
          </a:xfrm>
          <a:custGeom>
            <a:avLst/>
            <a:gdLst/>
            <a:ahLst/>
            <a:cxnLst/>
            <a:rect l="l" t="t" r="r" b="b"/>
            <a:pathLst>
              <a:path w="2819856" h="1292007">
                <a:moveTo>
                  <a:pt x="2819856" y="0"/>
                </a:moveTo>
                <a:lnTo>
                  <a:pt x="0" y="0"/>
                </a:lnTo>
                <a:lnTo>
                  <a:pt x="0" y="1292006"/>
                </a:lnTo>
                <a:lnTo>
                  <a:pt x="2819856" y="1292006"/>
                </a:lnTo>
                <a:lnTo>
                  <a:pt x="28198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BA2DFB27-7A0C-4F8A-3AC9-3955DDEFFFD5}"/>
              </a:ext>
            </a:extLst>
          </p:cNvPr>
          <p:cNvSpPr/>
          <p:nvPr/>
        </p:nvSpPr>
        <p:spPr>
          <a:xfrm>
            <a:off x="8944767" y="1829489"/>
            <a:ext cx="8485983" cy="3021541"/>
          </a:xfrm>
          <a:prstGeom prst="wedgeRoundRectCallout">
            <a:avLst>
              <a:gd name="adj1" fmla="val -61434"/>
              <a:gd name="adj2" fmla="val 4773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  <a:r>
              <a:rPr lang="vi-VN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cá nhân, tìm phương án trả lời cho mỗi yêu cầu.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B0571563-A8B4-657A-772E-767573AFB495}"/>
              </a:ext>
            </a:extLst>
          </p:cNvPr>
          <p:cNvSpPr/>
          <p:nvPr/>
        </p:nvSpPr>
        <p:spPr>
          <a:xfrm>
            <a:off x="8944767" y="5352885"/>
            <a:ext cx="8485983" cy="3021539"/>
          </a:xfrm>
          <a:prstGeom prst="wedgeRoundRectCallout">
            <a:avLst>
              <a:gd name="adj1" fmla="val -61647"/>
              <a:gd name="adj2" fmla="val -424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hoàn thành, các em trao đổi với các bạn trong nhóm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B8E09EF-DFC0-1D01-1E1A-137EDF5B2AA4}"/>
              </a:ext>
            </a:extLst>
          </p:cNvPr>
          <p:cNvGrpSpPr/>
          <p:nvPr/>
        </p:nvGrpSpPr>
        <p:grpSpPr>
          <a:xfrm>
            <a:off x="857250" y="1178899"/>
            <a:ext cx="6819899" cy="7278611"/>
            <a:chOff x="-284552" y="797592"/>
            <a:chExt cx="6819899" cy="749531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98CA4FD9-E875-D844-E5B8-0EE2A3793BF4}"/>
                </a:ext>
              </a:extLst>
            </p:cNvPr>
            <p:cNvSpPr/>
            <p:nvPr/>
          </p:nvSpPr>
          <p:spPr>
            <a:xfrm>
              <a:off x="-284552" y="1092402"/>
              <a:ext cx="6819899" cy="72005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 em h</a:t>
              </a: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ãy đọc đoạn văn và trả lời hai câu hỏi a,b của đoạn (</a:t>
              </a:r>
              <a:r>
                <a:rPr lang="en-US" sz="4000" i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SGK – tr.101) </a:t>
              </a: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 hướng dẫn dưới đây</a:t>
              </a:r>
              <a:endPara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xmlns="" id="{C96F1B7C-8B68-1B78-A0E1-7A9F7D885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222957" y="797592"/>
              <a:ext cx="1804879" cy="1762016"/>
            </a:xfrm>
            <a:prstGeom prst="rect">
              <a:avLst/>
            </a:prstGeom>
          </p:spPr>
        </p:pic>
      </p:grpSp>
      <p:pic>
        <p:nvPicPr>
          <p:cNvPr id="13" name="Picture 11">
            <a:extLst>
              <a:ext uri="{FF2B5EF4-FFF2-40B4-BE49-F238E27FC236}">
                <a16:creationId xmlns:a16="http://schemas.microsoft.com/office/drawing/2014/main" xmlns="" id="{A6F80EB9-1AD7-864C-4A66-613ED53EBE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438398" y="7118449"/>
            <a:ext cx="3657600" cy="32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61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C6367803-1770-2F11-ABFA-25A2A178DB1B}"/>
              </a:ext>
            </a:extLst>
          </p:cNvPr>
          <p:cNvSpPr/>
          <p:nvPr/>
        </p:nvSpPr>
        <p:spPr>
          <a:xfrm flipH="1">
            <a:off x="16002000" y="-165871"/>
            <a:ext cx="2286000" cy="1295400"/>
          </a:xfrm>
          <a:custGeom>
            <a:avLst/>
            <a:gdLst/>
            <a:ahLst/>
            <a:cxnLst/>
            <a:rect l="l" t="t" r="r" b="b"/>
            <a:pathLst>
              <a:path w="3129440" h="1433853">
                <a:moveTo>
                  <a:pt x="3129440" y="0"/>
                </a:moveTo>
                <a:lnTo>
                  <a:pt x="0" y="0"/>
                </a:lnTo>
                <a:lnTo>
                  <a:pt x="0" y="1433852"/>
                </a:lnTo>
                <a:lnTo>
                  <a:pt x="3129440" y="1433852"/>
                </a:lnTo>
                <a:lnTo>
                  <a:pt x="3129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19233DE-830D-747E-F445-833BB594661C}"/>
              </a:ext>
            </a:extLst>
          </p:cNvPr>
          <p:cNvGrpSpPr/>
          <p:nvPr/>
        </p:nvGrpSpPr>
        <p:grpSpPr>
          <a:xfrm>
            <a:off x="5158865" y="0"/>
            <a:ext cx="7970270" cy="1562100"/>
            <a:chOff x="5322947" y="831974"/>
            <a:chExt cx="7970270" cy="1562100"/>
          </a:xfrm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xmlns="" id="{5B0DD9ED-EE51-95BD-4F1C-4AA8D729BD51}"/>
                </a:ext>
              </a:extLst>
            </p:cNvPr>
            <p:cNvSpPr/>
            <p:nvPr/>
          </p:nvSpPr>
          <p:spPr>
            <a:xfrm>
              <a:off x="5322947" y="831974"/>
              <a:ext cx="7970270" cy="1562100"/>
            </a:xfrm>
            <a:custGeom>
              <a:avLst/>
              <a:gdLst/>
              <a:ahLst/>
              <a:cxnLst/>
              <a:rect l="l" t="t" r="r" b="b"/>
              <a:pathLst>
                <a:path w="7315200" h="1991047">
                  <a:moveTo>
                    <a:pt x="0" y="0"/>
                  </a:moveTo>
                  <a:lnTo>
                    <a:pt x="7315200" y="0"/>
                  </a:lnTo>
                  <a:lnTo>
                    <a:pt x="7315200" y="1991046"/>
                  </a:lnTo>
                  <a:lnTo>
                    <a:pt x="0" y="1991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t="-34305" b="-32863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08C1C51-3CEF-70EF-55BB-74158F2B9C77}"/>
                </a:ext>
              </a:extLst>
            </p:cNvPr>
            <p:cNvSpPr txBox="1"/>
            <p:nvPr/>
          </p:nvSpPr>
          <p:spPr>
            <a:xfrm>
              <a:off x="5867714" y="1197525"/>
              <a:ext cx="6880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 HỎI VÀ ĐÁP ÁN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Plaque 37">
            <a:extLst>
              <a:ext uri="{FF2B5EF4-FFF2-40B4-BE49-F238E27FC236}">
                <a16:creationId xmlns:a16="http://schemas.microsoft.com/office/drawing/2014/main" xmlns="" id="{096831B4-E5DD-4E7D-A1B1-C20F1D30E132}"/>
              </a:ext>
            </a:extLst>
          </p:cNvPr>
          <p:cNvSpPr/>
          <p:nvPr/>
        </p:nvSpPr>
        <p:spPr>
          <a:xfrm>
            <a:off x="533400" y="5959928"/>
            <a:ext cx="7772399" cy="3679371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Mở bài giới thiệu nơi cây khế được trồng</a:t>
            </a:r>
          </a:p>
        </p:txBody>
      </p:sp>
      <p:sp>
        <p:nvSpPr>
          <p:cNvPr id="39" name="Plaque 38">
            <a:extLst>
              <a:ext uri="{FF2B5EF4-FFF2-40B4-BE49-F238E27FC236}">
                <a16:creationId xmlns:a16="http://schemas.microsoft.com/office/drawing/2014/main" xmlns="" id="{2D3C3CD9-F673-2B0D-B71E-66F6ABF31704}"/>
              </a:ext>
            </a:extLst>
          </p:cNvPr>
          <p:cNvSpPr/>
          <p:nvPr/>
        </p:nvSpPr>
        <p:spPr>
          <a:xfrm>
            <a:off x="533400" y="2073729"/>
            <a:ext cx="7772399" cy="3048000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Mở bài giới thiệu thế nào về cây khế?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373BB81-9266-B263-7611-8235739CDF21}"/>
              </a:ext>
            </a:extLst>
          </p:cNvPr>
          <p:cNvCxnSpPr>
            <a:cxnSpLocks/>
            <a:stCxn id="39" idx="2"/>
            <a:endCxn id="38" idx="0"/>
          </p:cNvCxnSpPr>
          <p:nvPr/>
        </p:nvCxnSpPr>
        <p:spPr>
          <a:xfrm>
            <a:off x="4419600" y="5121729"/>
            <a:ext cx="0" cy="838199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laque 49">
            <a:extLst>
              <a:ext uri="{FF2B5EF4-FFF2-40B4-BE49-F238E27FC236}">
                <a16:creationId xmlns:a16="http://schemas.microsoft.com/office/drawing/2014/main" xmlns="" id="{77CB5754-16D3-63DF-C220-D36E3F1A0B48}"/>
              </a:ext>
            </a:extLst>
          </p:cNvPr>
          <p:cNvSpPr/>
          <p:nvPr/>
        </p:nvSpPr>
        <p:spPr>
          <a:xfrm>
            <a:off x="9448800" y="5981699"/>
            <a:ext cx="8305800" cy="3657599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Cây khế được nhận xét là mang đến một vẻ đẹp bình dị cho mảnh vườn nhỏ nhà ông bà</a:t>
            </a:r>
          </a:p>
        </p:txBody>
      </p:sp>
      <p:sp>
        <p:nvSpPr>
          <p:cNvPr id="51" name="Plaque 50">
            <a:extLst>
              <a:ext uri="{FF2B5EF4-FFF2-40B4-BE49-F238E27FC236}">
                <a16:creationId xmlns:a16="http://schemas.microsoft.com/office/drawing/2014/main" xmlns="" id="{A79BBD5E-5E58-E6F0-41B0-7B08379B0DB5}"/>
              </a:ext>
            </a:extLst>
          </p:cNvPr>
          <p:cNvSpPr/>
          <p:nvPr/>
        </p:nvSpPr>
        <p:spPr>
          <a:xfrm>
            <a:off x="9448800" y="2095500"/>
            <a:ext cx="8305800" cy="3026229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Ở kết bài, cây khế được nhận xét như thế nào?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3A0AB7C0-3BF2-AE44-3810-BBAEBE18700E}"/>
              </a:ext>
            </a:extLst>
          </p:cNvPr>
          <p:cNvCxnSpPr>
            <a:cxnSpLocks/>
            <a:stCxn id="51" idx="2"/>
            <a:endCxn id="50" idx="0"/>
          </p:cNvCxnSpPr>
          <p:nvPr/>
        </p:nvCxnSpPr>
        <p:spPr>
          <a:xfrm>
            <a:off x="13601700" y="5121729"/>
            <a:ext cx="0" cy="85997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6">
            <a:extLst>
              <a:ext uri="{FF2B5EF4-FFF2-40B4-BE49-F238E27FC236}">
                <a16:creationId xmlns:a16="http://schemas.microsoft.com/office/drawing/2014/main" xmlns="" id="{19CB82A0-A145-486E-2F3A-D8029EF0C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8100" y="0"/>
            <a:ext cx="1418331" cy="1389964"/>
          </a:xfrm>
          <a:prstGeom prst="rect">
            <a:avLst/>
          </a:prstGeom>
        </p:spPr>
      </p:pic>
      <p:pic>
        <p:nvPicPr>
          <p:cNvPr id="69" name="Picture 68" descr="A tree with green leaves and yellow fruits&#10;&#10;Description automatically generated">
            <a:extLst>
              <a:ext uri="{FF2B5EF4-FFF2-40B4-BE49-F238E27FC236}">
                <a16:creationId xmlns:a16="http://schemas.microsoft.com/office/drawing/2014/main" xmlns="" id="{26BFD599-0649-492C-8A95-BB10BDE584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r="15906" b="3685"/>
          <a:stretch/>
        </p:blipFill>
        <p:spPr>
          <a:xfrm>
            <a:off x="7395616" y="7935687"/>
            <a:ext cx="2963368" cy="24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54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572D262-D49F-8422-4C08-C5B55BB2FD63}"/>
              </a:ext>
            </a:extLst>
          </p:cNvPr>
          <p:cNvGrpSpPr/>
          <p:nvPr/>
        </p:nvGrpSpPr>
        <p:grpSpPr>
          <a:xfrm>
            <a:off x="1923089" y="1028700"/>
            <a:ext cx="14441822" cy="7802450"/>
            <a:chOff x="1923089" y="1028700"/>
            <a:chExt cx="14441822" cy="7802450"/>
          </a:xfrm>
        </p:grpSpPr>
        <p:sp>
          <p:nvSpPr>
            <p:cNvPr id="2" name="Freeform 2"/>
            <p:cNvSpPr/>
            <p:nvPr/>
          </p:nvSpPr>
          <p:spPr>
            <a:xfrm>
              <a:off x="5726180" y="1028700"/>
              <a:ext cx="10638731" cy="7802450"/>
            </a:xfrm>
            <a:custGeom>
              <a:avLst/>
              <a:gdLst/>
              <a:ahLst/>
              <a:cxnLst/>
              <a:rect l="l" t="t" r="r" b="b"/>
              <a:pathLst>
                <a:path w="10638731" h="7802450">
                  <a:moveTo>
                    <a:pt x="0" y="0"/>
                  </a:moveTo>
                  <a:lnTo>
                    <a:pt x="10638731" y="0"/>
                  </a:lnTo>
                  <a:lnTo>
                    <a:pt x="10638731" y="7802450"/>
                  </a:lnTo>
                  <a:lnTo>
                    <a:pt x="0" y="780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923089" y="1028700"/>
              <a:ext cx="10638731" cy="7802450"/>
            </a:xfrm>
            <a:custGeom>
              <a:avLst/>
              <a:gdLst/>
              <a:ahLst/>
              <a:cxnLst/>
              <a:rect l="l" t="t" r="r" b="b"/>
              <a:pathLst>
                <a:path w="10638731" h="7802450">
                  <a:moveTo>
                    <a:pt x="0" y="0"/>
                  </a:moveTo>
                  <a:lnTo>
                    <a:pt x="10638731" y="0"/>
                  </a:lnTo>
                  <a:lnTo>
                    <a:pt x="10638731" y="7802450"/>
                  </a:lnTo>
                  <a:lnTo>
                    <a:pt x="0" y="780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982536" y="1184047"/>
            <a:ext cx="3129440" cy="1433853"/>
          </a:xfrm>
          <a:custGeom>
            <a:avLst/>
            <a:gdLst/>
            <a:ahLst/>
            <a:cxnLst/>
            <a:rect l="l" t="t" r="r" b="b"/>
            <a:pathLst>
              <a:path w="3129440" h="1433853">
                <a:moveTo>
                  <a:pt x="3129441" y="0"/>
                </a:moveTo>
                <a:lnTo>
                  <a:pt x="0" y="0"/>
                </a:lnTo>
                <a:lnTo>
                  <a:pt x="0" y="1433853"/>
                </a:lnTo>
                <a:lnTo>
                  <a:pt x="3129441" y="1433853"/>
                </a:lnTo>
                <a:lnTo>
                  <a:pt x="31294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769" y="7669100"/>
            <a:ext cx="4153690" cy="2628900"/>
          </a:xfrm>
          <a:custGeom>
            <a:avLst/>
            <a:gdLst/>
            <a:ahLst/>
            <a:cxnLst/>
            <a:rect l="l" t="t" r="r" b="b"/>
            <a:pathLst>
              <a:path w="7592243" h="3245684">
                <a:moveTo>
                  <a:pt x="0" y="0"/>
                </a:moveTo>
                <a:lnTo>
                  <a:pt x="7592243" y="0"/>
                </a:lnTo>
                <a:lnTo>
                  <a:pt x="7592243" y="3245684"/>
                </a:lnTo>
                <a:lnTo>
                  <a:pt x="0" y="3245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14449926" y="1257300"/>
            <a:ext cx="2819856" cy="1292007"/>
          </a:xfrm>
          <a:custGeom>
            <a:avLst/>
            <a:gdLst/>
            <a:ahLst/>
            <a:cxnLst/>
            <a:rect l="l" t="t" r="r" b="b"/>
            <a:pathLst>
              <a:path w="2819856" h="1292007">
                <a:moveTo>
                  <a:pt x="2819856" y="0"/>
                </a:moveTo>
                <a:lnTo>
                  <a:pt x="0" y="0"/>
                </a:lnTo>
                <a:lnTo>
                  <a:pt x="0" y="1292006"/>
                </a:lnTo>
                <a:lnTo>
                  <a:pt x="2819856" y="1292006"/>
                </a:lnTo>
                <a:lnTo>
                  <a:pt x="28198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xmlns="" id="{54DFF7B5-C5C8-777D-F017-57389D535226}"/>
              </a:ext>
            </a:extLst>
          </p:cNvPr>
          <p:cNvSpPr txBox="1"/>
          <p:nvPr/>
        </p:nvSpPr>
        <p:spPr>
          <a:xfrm>
            <a:off x="3009194" y="2066513"/>
            <a:ext cx="12269612" cy="5726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2: </a:t>
            </a:r>
          </a:p>
          <a:p>
            <a:pPr lvl="0" algn="ctr">
              <a:lnSpc>
                <a:spcPct val="150000"/>
              </a:lnSpc>
            </a:pPr>
            <a:r>
              <a:rPr lang="vi-VN" sz="6400" b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Cách mở bài và kết bài dưới đây có gì khác với cách mở bài và kết bài của bài văn trên</a:t>
            </a:r>
            <a:endParaRPr kumimoji="0" lang="en-US" sz="6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47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8">
            <a:extLst>
              <a:ext uri="{FF2B5EF4-FFF2-40B4-BE49-F238E27FC236}">
                <a16:creationId xmlns:a16="http://schemas.microsoft.com/office/drawing/2014/main" xmlns="" id="{073F1D19-4EA4-1F7F-4BDE-6D2C2DB52C3C}"/>
              </a:ext>
            </a:extLst>
          </p:cNvPr>
          <p:cNvSpPr/>
          <p:nvPr/>
        </p:nvSpPr>
        <p:spPr>
          <a:xfrm rot="3705057">
            <a:off x="-148599" y="-415665"/>
            <a:ext cx="1551861" cy="2107791"/>
          </a:xfrm>
          <a:custGeom>
            <a:avLst/>
            <a:gdLst/>
            <a:ahLst/>
            <a:cxnLst/>
            <a:rect l="l" t="t" r="r" b="b"/>
            <a:pathLst>
              <a:path w="1551861" h="2107791">
                <a:moveTo>
                  <a:pt x="0" y="0"/>
                </a:moveTo>
                <a:lnTo>
                  <a:pt x="1551861" y="0"/>
                </a:lnTo>
                <a:lnTo>
                  <a:pt x="1551861" y="2107791"/>
                </a:lnTo>
                <a:lnTo>
                  <a:pt x="0" y="21077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2044093A-3923-03F6-0689-D1E74D16C1AD}"/>
              </a:ext>
            </a:extLst>
          </p:cNvPr>
          <p:cNvSpPr/>
          <p:nvPr/>
        </p:nvSpPr>
        <p:spPr>
          <a:xfrm rot="10800000">
            <a:off x="6417355" y="1104276"/>
            <a:ext cx="10934702" cy="8611224"/>
          </a:xfrm>
          <a:custGeom>
            <a:avLst/>
            <a:gdLst/>
            <a:ahLst/>
            <a:cxnLst/>
            <a:rect l="l" t="t" r="r" b="b"/>
            <a:pathLst>
              <a:path w="2816250" h="2167467">
                <a:moveTo>
                  <a:pt x="36925" y="0"/>
                </a:moveTo>
                <a:lnTo>
                  <a:pt x="2779325" y="0"/>
                </a:lnTo>
                <a:cubicBezTo>
                  <a:pt x="2789118" y="0"/>
                  <a:pt x="2798510" y="3890"/>
                  <a:pt x="2805435" y="10815"/>
                </a:cubicBezTo>
                <a:cubicBezTo>
                  <a:pt x="2812359" y="17740"/>
                  <a:pt x="2816250" y="27132"/>
                  <a:pt x="2816250" y="36925"/>
                </a:cubicBezTo>
                <a:lnTo>
                  <a:pt x="2816250" y="2130542"/>
                </a:lnTo>
                <a:cubicBezTo>
                  <a:pt x="2816250" y="2140335"/>
                  <a:pt x="2812359" y="2149727"/>
                  <a:pt x="2805435" y="2156652"/>
                </a:cubicBezTo>
                <a:cubicBezTo>
                  <a:pt x="2798510" y="2163576"/>
                  <a:pt x="2789118" y="2167467"/>
                  <a:pt x="2779325" y="2167467"/>
                </a:cubicBezTo>
                <a:lnTo>
                  <a:pt x="36925" y="2167467"/>
                </a:lnTo>
                <a:cubicBezTo>
                  <a:pt x="27132" y="2167467"/>
                  <a:pt x="17740" y="2163576"/>
                  <a:pt x="10815" y="2156652"/>
                </a:cubicBezTo>
                <a:cubicBezTo>
                  <a:pt x="3890" y="2149727"/>
                  <a:pt x="0" y="2140335"/>
                  <a:pt x="0" y="2130542"/>
                </a:cubicBezTo>
                <a:lnTo>
                  <a:pt x="0" y="36925"/>
                </a:lnTo>
                <a:cubicBezTo>
                  <a:pt x="0" y="27132"/>
                  <a:pt x="3890" y="17740"/>
                  <a:pt x="10815" y="10815"/>
                </a:cubicBezTo>
                <a:cubicBezTo>
                  <a:pt x="17740" y="3890"/>
                  <a:pt x="27132" y="0"/>
                  <a:pt x="3692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xmlns="" id="{F0070398-C8AB-00FE-EB0A-E72A9B15BD22}"/>
              </a:ext>
            </a:extLst>
          </p:cNvPr>
          <p:cNvSpPr/>
          <p:nvPr/>
        </p:nvSpPr>
        <p:spPr>
          <a:xfrm rot="10800000">
            <a:off x="938115" y="1104275"/>
            <a:ext cx="4945207" cy="8611224"/>
          </a:xfrm>
          <a:custGeom>
            <a:avLst/>
            <a:gdLst/>
            <a:ahLst/>
            <a:cxnLst/>
            <a:rect l="l" t="t" r="r" b="b"/>
            <a:pathLst>
              <a:path w="1302441" h="2167467">
                <a:moveTo>
                  <a:pt x="79843" y="0"/>
                </a:moveTo>
                <a:lnTo>
                  <a:pt x="1222599" y="0"/>
                </a:lnTo>
                <a:cubicBezTo>
                  <a:pt x="1266695" y="0"/>
                  <a:pt x="1302441" y="35747"/>
                  <a:pt x="1302441" y="79843"/>
                </a:cubicBezTo>
                <a:lnTo>
                  <a:pt x="1302441" y="2087624"/>
                </a:lnTo>
                <a:cubicBezTo>
                  <a:pt x="1302441" y="2131720"/>
                  <a:pt x="1266695" y="2167467"/>
                  <a:pt x="1222599" y="2167467"/>
                </a:cubicBezTo>
                <a:lnTo>
                  <a:pt x="79843" y="2167467"/>
                </a:lnTo>
                <a:cubicBezTo>
                  <a:pt x="35747" y="2167467"/>
                  <a:pt x="0" y="2131720"/>
                  <a:pt x="0" y="2087624"/>
                </a:cubicBezTo>
                <a:lnTo>
                  <a:pt x="0" y="79843"/>
                </a:lnTo>
                <a:cubicBezTo>
                  <a:pt x="0" y="35747"/>
                  <a:pt x="35747" y="0"/>
                  <a:pt x="7984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AF7865F-5193-2D64-77B8-C6A21D96F7BE}"/>
              </a:ext>
            </a:extLst>
          </p:cNvPr>
          <p:cNvGrpSpPr/>
          <p:nvPr/>
        </p:nvGrpSpPr>
        <p:grpSpPr>
          <a:xfrm>
            <a:off x="8381366" y="1750280"/>
            <a:ext cx="7010401" cy="1247608"/>
            <a:chOff x="9810167" y="2034730"/>
            <a:chExt cx="7010401" cy="124760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50F11020-836E-7840-1C95-C41B57085A83}"/>
                </a:ext>
              </a:extLst>
            </p:cNvPr>
            <p:cNvSpPr/>
            <p:nvPr/>
          </p:nvSpPr>
          <p:spPr>
            <a:xfrm>
              <a:off x="9810167" y="2034730"/>
              <a:ext cx="7010401" cy="1247608"/>
            </a:xfrm>
            <a:custGeom>
              <a:avLst/>
              <a:gdLst/>
              <a:ahLst/>
              <a:cxnLst/>
              <a:rect l="l" t="t" r="r" b="b"/>
              <a:pathLst>
                <a:path w="1838701" h="258118">
                  <a:moveTo>
                    <a:pt x="56556" y="0"/>
                  </a:moveTo>
                  <a:lnTo>
                    <a:pt x="1782144" y="0"/>
                  </a:lnTo>
                  <a:cubicBezTo>
                    <a:pt x="1813380" y="0"/>
                    <a:pt x="1838701" y="25321"/>
                    <a:pt x="1838701" y="56556"/>
                  </a:cubicBezTo>
                  <a:lnTo>
                    <a:pt x="1838701" y="201561"/>
                  </a:lnTo>
                  <a:cubicBezTo>
                    <a:pt x="1838701" y="232797"/>
                    <a:pt x="1813380" y="258118"/>
                    <a:pt x="1782144" y="258118"/>
                  </a:cubicBezTo>
                  <a:lnTo>
                    <a:pt x="56556" y="258118"/>
                  </a:lnTo>
                  <a:cubicBezTo>
                    <a:pt x="25321" y="258118"/>
                    <a:pt x="0" y="232797"/>
                    <a:pt x="0" y="201561"/>
                  </a:cubicBezTo>
                  <a:lnTo>
                    <a:pt x="0" y="56556"/>
                  </a:lnTo>
                  <a:cubicBezTo>
                    <a:pt x="0" y="25321"/>
                    <a:pt x="25321" y="0"/>
                    <a:pt x="56556" y="0"/>
                  </a:cubicBezTo>
                  <a:close/>
                </a:path>
              </a:pathLst>
            </a:custGeom>
            <a:solidFill>
              <a:srgbClr val="F9705A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2C04C4D-2326-F3F2-CDCB-D77DC8F4560C}"/>
                </a:ext>
              </a:extLst>
            </p:cNvPr>
            <p:cNvSpPr txBox="1"/>
            <p:nvPr/>
          </p:nvSpPr>
          <p:spPr>
            <a:xfrm>
              <a:off x="10171263" y="2273814"/>
              <a:ext cx="63859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448DBC-0E7E-302D-0B8E-8D12F5261EAA}"/>
              </a:ext>
            </a:extLst>
          </p:cNvPr>
          <p:cNvSpPr txBox="1"/>
          <p:nvPr/>
        </p:nvSpPr>
        <p:spPr>
          <a:xfrm>
            <a:off x="6951387" y="3049128"/>
            <a:ext cx="9980913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 cầu: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đọc phần mở bài, kết bài của hai bài tập </a:t>
            </a:r>
            <a:r>
              <a:rPr lang="en-US" sz="40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(SGK – tr.101)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cho biết: </a:t>
            </a:r>
            <a:r>
              <a:rPr lang="vi-VN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mở bài và kết bài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bài tập 2 </a:t>
            </a:r>
            <a:r>
              <a:rPr lang="vi-VN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gì khác với cách mở bài và kết bài của bài văn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bài tập 1</a:t>
            </a:r>
            <a:r>
              <a:rPr lang="vi-VN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 dẫn: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làm bài cá nhân, sau đó chia sẻ với bạn trong nhóm. </a:t>
            </a:r>
            <a:endParaRPr lang="vi-VN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xmlns="" id="{04223457-B67A-CC38-5916-E21B002EA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2213" y="4614917"/>
            <a:ext cx="5765141" cy="5123771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flipH="1">
            <a:off x="15925800" y="458273"/>
            <a:ext cx="2819856" cy="1292007"/>
          </a:xfrm>
          <a:custGeom>
            <a:avLst/>
            <a:gdLst/>
            <a:ahLst/>
            <a:cxnLst/>
            <a:rect l="l" t="t" r="r" b="b"/>
            <a:pathLst>
              <a:path w="2819856" h="1292007">
                <a:moveTo>
                  <a:pt x="2819856" y="0"/>
                </a:moveTo>
                <a:lnTo>
                  <a:pt x="0" y="0"/>
                </a:lnTo>
                <a:lnTo>
                  <a:pt x="0" y="1292006"/>
                </a:lnTo>
                <a:lnTo>
                  <a:pt x="2819856" y="1292006"/>
                </a:lnTo>
                <a:lnTo>
                  <a:pt x="281985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845013" y="9105900"/>
            <a:ext cx="1464758" cy="1191986"/>
          </a:xfrm>
          <a:custGeom>
            <a:avLst/>
            <a:gdLst/>
            <a:ahLst/>
            <a:cxnLst/>
            <a:rect l="l" t="t" r="r" b="b"/>
            <a:pathLst>
              <a:path w="3871529" h="3090184">
                <a:moveTo>
                  <a:pt x="0" y="0"/>
                </a:moveTo>
                <a:lnTo>
                  <a:pt x="3871529" y="0"/>
                </a:lnTo>
                <a:lnTo>
                  <a:pt x="3871529" y="3090184"/>
                </a:lnTo>
                <a:lnTo>
                  <a:pt x="0" y="3090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1017</Words>
  <Application>Microsoft Office PowerPoint</Application>
  <PresentationFormat>Custom</PresentationFormat>
  <Paragraphs>96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Wingdings</vt:lpstr>
      <vt:lpstr>SimSun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Modern Illustration Let's Play Bingo Game Presentation</dc:title>
  <dc:creator>Linh Phan</dc:creator>
  <cp:lastModifiedBy>A</cp:lastModifiedBy>
  <cp:revision>4</cp:revision>
  <dcterms:created xsi:type="dcterms:W3CDTF">2006-08-16T00:00:00Z</dcterms:created>
  <dcterms:modified xsi:type="dcterms:W3CDTF">2025-04-12T14:22:42Z</dcterms:modified>
  <dc:identifier>DAFoIQwKDQE</dc:identifier>
</cp:coreProperties>
</file>