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7626" r:id="rId2"/>
    <p:sldId id="7629" r:id="rId3"/>
    <p:sldId id="7630" r:id="rId4"/>
    <p:sldId id="7616" r:id="rId5"/>
    <p:sldId id="7631" r:id="rId6"/>
    <p:sldId id="7632" r:id="rId7"/>
    <p:sldId id="307" r:id="rId8"/>
    <p:sldId id="7628" r:id="rId9"/>
    <p:sldId id="313" r:id="rId10"/>
    <p:sldId id="369" r:id="rId11"/>
    <p:sldId id="371" r:id="rId12"/>
    <p:sldId id="372" r:id="rId13"/>
    <p:sldId id="7610" r:id="rId14"/>
    <p:sldId id="7608" r:id="rId15"/>
    <p:sldId id="7611" r:id="rId16"/>
    <p:sldId id="7612" r:id="rId17"/>
    <p:sldId id="380"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9D96"/>
    <a:srgbClr val="A40B5D"/>
    <a:srgbClr val="90BF37"/>
    <a:srgbClr val="51347B"/>
    <a:srgbClr val="FDE9E0"/>
    <a:srgbClr val="179FD9"/>
    <a:srgbClr val="FFC776"/>
    <a:srgbClr val="2CA349"/>
    <a:srgbClr val="FFFF00"/>
    <a:srgbClr val="A6D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36" autoAdjust="0"/>
    <p:restoredTop sz="93557" autoAdjust="0"/>
  </p:normalViewPr>
  <p:slideViewPr>
    <p:cSldViewPr snapToGrid="0" showGuides="1">
      <p:cViewPr varScale="1">
        <p:scale>
          <a:sx n="73" d="100"/>
          <a:sy n="73" d="100"/>
        </p:scale>
        <p:origin x="294" y="7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2025/4/14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E109D-C107-ACB1-1CB9-63C90E78A84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0188E5A-D166-84D3-0B0D-56EC2EAC4C0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53F06F3-0CCA-A5C7-1791-26FB8C945F5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343779D-21BD-B565-9552-77D85D720BF5}"/>
              </a:ext>
            </a:extLst>
          </p:cNvPr>
          <p:cNvSpPr>
            <a:spLocks noGrp="1"/>
          </p:cNvSpPr>
          <p:nvPr>
            <p:ph type="sldNum" sz="quarter" idx="5"/>
          </p:nvPr>
        </p:nvSpPr>
        <p:spPr/>
        <p:txBody>
          <a:bodyPr/>
          <a:lstStyle/>
          <a:p>
            <a:fld id="{D6D426D0-F3A2-41D6-BD02-43A23AB2FB47}" type="slidenum">
              <a:rPr lang="zh-CN" altLang="en-US" smtClean="0"/>
              <a:t>2</a:t>
            </a:fld>
            <a:endParaRPr lang="zh-CN" altLang="en-US"/>
          </a:p>
        </p:txBody>
      </p:sp>
    </p:spTree>
    <p:extLst>
      <p:ext uri="{BB962C8B-B14F-4D97-AF65-F5344CB8AC3E}">
        <p14:creationId xmlns:p14="http://schemas.microsoft.com/office/powerpoint/2010/main" val="499909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16</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17</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165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14</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15</a:t>
            </a:fld>
            <a:endParaRPr lang="en-US"/>
          </a:p>
        </p:txBody>
      </p:sp>
    </p:spTree>
    <p:extLst>
      <p:ext uri="{BB962C8B-B14F-4D97-AF65-F5344CB8AC3E}">
        <p14:creationId xmlns:p14="http://schemas.microsoft.com/office/powerpoint/2010/main" val="880071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audio" Target="../media/audio1.wav"/><Relationship Id="rId21" Type="http://schemas.openxmlformats.org/officeDocument/2006/relationships/image" Target="../media/image51.png"/><Relationship Id="rId7" Type="http://schemas.openxmlformats.org/officeDocument/2006/relationships/image" Target="../media/image3.png"/><Relationship Id="rId12" Type="http://schemas.openxmlformats.org/officeDocument/2006/relationships/image" Target="../media/image43.gif"/><Relationship Id="rId17"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47.png"/><Relationship Id="rId20" Type="http://schemas.openxmlformats.org/officeDocument/2006/relationships/image" Target="../media/image60.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51.sv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1.png"/><Relationship Id="rId14" Type="http://schemas.openxmlformats.org/officeDocument/2006/relationships/image" Target="../media/image45.png"/><Relationship Id="rId22" Type="http://schemas.openxmlformats.org/officeDocument/2006/relationships/image" Target="../media/image62.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audio" Target="../media/audio1.wav"/><Relationship Id="rId21" Type="http://schemas.openxmlformats.org/officeDocument/2006/relationships/image" Target="../media/image51.png"/><Relationship Id="rId7" Type="http://schemas.openxmlformats.org/officeDocument/2006/relationships/image" Target="../media/image3.png"/><Relationship Id="rId12" Type="http://schemas.openxmlformats.org/officeDocument/2006/relationships/image" Target="../media/image43.gif"/><Relationship Id="rId17"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47.png"/><Relationship Id="rId20" Type="http://schemas.openxmlformats.org/officeDocument/2006/relationships/image" Target="../media/image60.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51.sv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1.png"/><Relationship Id="rId14" Type="http://schemas.openxmlformats.org/officeDocument/2006/relationships/image" Target="../media/image45.png"/><Relationship Id="rId22" Type="http://schemas.openxmlformats.org/officeDocument/2006/relationships/image" Target="../media/image62.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audio" Target="../media/audio1.wav"/><Relationship Id="rId21" Type="http://schemas.openxmlformats.org/officeDocument/2006/relationships/image" Target="../media/image51.png"/><Relationship Id="rId7" Type="http://schemas.openxmlformats.org/officeDocument/2006/relationships/image" Target="../media/image3.png"/><Relationship Id="rId12" Type="http://schemas.openxmlformats.org/officeDocument/2006/relationships/image" Target="../media/image43.gif"/><Relationship Id="rId17"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47.png"/><Relationship Id="rId20" Type="http://schemas.openxmlformats.org/officeDocument/2006/relationships/image" Target="../media/image60.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51.sv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1.png"/><Relationship Id="rId14" Type="http://schemas.openxmlformats.org/officeDocument/2006/relationships/image" Target="../media/image45.png"/><Relationship Id="rId22" Type="http://schemas.openxmlformats.org/officeDocument/2006/relationships/image" Target="../media/image62.sv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6.svg"/><Relationship Id="rId17" Type="http://schemas.openxmlformats.org/officeDocument/2006/relationships/image" Target="../media/image25.png"/><Relationship Id="rId2" Type="http://schemas.openxmlformats.org/officeDocument/2006/relationships/image" Target="../media/image16.png"/><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4.sv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28.emf"/><Relationship Id="rId12" Type="http://schemas.openxmlformats.org/officeDocument/2006/relationships/image" Target="../media/image510.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27.png"/><Relationship Id="rId11" Type="http://schemas.openxmlformats.org/officeDocument/2006/relationships/image" Target="../media/image7.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6.svg"/><Relationship Id="rId17" Type="http://schemas.openxmlformats.org/officeDocument/2006/relationships/image" Target="../media/image25.png"/><Relationship Id="rId2" Type="http://schemas.openxmlformats.org/officeDocument/2006/relationships/image" Target="../media/image16.png"/><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4.sv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4.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F9DE37-0ACA-80D6-17F3-FF1389A6F8C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5045021" y="2155759"/>
            <a:ext cx="2101958" cy="2546481"/>
          </a:xfrm>
          <a:prstGeom prst="rect">
            <a:avLst/>
          </a:prstGeom>
        </p:spPr>
      </p:pic>
      <p:pic>
        <p:nvPicPr>
          <p:cNvPr id="4" name="Picture 2" descr="Flowers-8">
            <a:extLst>
              <a:ext uri="{FF2B5EF4-FFF2-40B4-BE49-F238E27FC236}">
                <a16:creationId xmlns:a16="http://schemas.microsoft.com/office/drawing/2014/main" id="{D06EA859-B76A-0966-C8AB-6C2A716E3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 y="-286238"/>
            <a:ext cx="126395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D5ED5BB-3D4D-5F56-E014-03F0C1743109}"/>
              </a:ext>
            </a:extLst>
          </p:cNvPr>
          <p:cNvSpPr/>
          <p:nvPr/>
        </p:nvSpPr>
        <p:spPr>
          <a:xfrm>
            <a:off x="1337137" y="1469985"/>
            <a:ext cx="10237545" cy="1836047"/>
          </a:xfrm>
          <a:prstGeom prst="rect">
            <a:avLst/>
          </a:prstGeom>
          <a:noFill/>
        </p:spPr>
        <p:txBody>
          <a:bodyPr wrap="square" lIns="91440" tIns="45720" rIns="91440" bIns="45720">
            <a:prstTxWarp prst="textTriangl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QUÃNG ĐƯỜNG</a:t>
            </a:r>
          </a:p>
        </p:txBody>
      </p:sp>
      <p:pic>
        <p:nvPicPr>
          <p:cNvPr id="7" name="图片 7">
            <a:extLst>
              <a:ext uri="{FF2B5EF4-FFF2-40B4-BE49-F238E27FC236}">
                <a16:creationId xmlns:a16="http://schemas.microsoft.com/office/drawing/2014/main" id="{924D8632-1813-CA22-2900-31CFBBEA8B60}"/>
              </a:ext>
            </a:extLst>
          </p:cNvPr>
          <p:cNvPicPr>
            <a:picLocks noChangeAspect="1"/>
          </p:cNvPicPr>
          <p:nvPr/>
        </p:nvPicPr>
        <p:blipFill>
          <a:blip r:embed="rId5"/>
          <a:stretch>
            <a:fillRect/>
          </a:stretch>
        </p:blipFill>
        <p:spPr>
          <a:xfrm rot="5400000">
            <a:off x="5304271" y="85662"/>
            <a:ext cx="1294930" cy="12351023"/>
          </a:xfrm>
          <a:prstGeom prst="rect">
            <a:avLst/>
          </a:prstGeom>
        </p:spPr>
      </p:pic>
      <p:pic>
        <p:nvPicPr>
          <p:cNvPr id="8" name="图片 18">
            <a:extLst>
              <a:ext uri="{FF2B5EF4-FFF2-40B4-BE49-F238E27FC236}">
                <a16:creationId xmlns:a16="http://schemas.microsoft.com/office/drawing/2014/main" id="{A3D57331-278B-FE73-FA05-B6CA386312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6688" y="4125032"/>
            <a:ext cx="2546481" cy="2546481"/>
          </a:xfrm>
          <a:prstGeom prst="rect">
            <a:avLst/>
          </a:prstGeom>
        </p:spPr>
      </p:pic>
      <p:pic>
        <p:nvPicPr>
          <p:cNvPr id="10" name="图形 4">
            <a:extLst>
              <a:ext uri="{FF2B5EF4-FFF2-40B4-BE49-F238E27FC236}">
                <a16:creationId xmlns:a16="http://schemas.microsoft.com/office/drawing/2014/main" id="{13C79A69-605D-7344-38C0-6EEA7E340E2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02610" y="4702240"/>
            <a:ext cx="643818" cy="910225"/>
          </a:xfrm>
          <a:prstGeom prst="rect">
            <a:avLst/>
          </a:prstGeom>
          <a:effectLst>
            <a:outerShdw blurRad="25400" dist="25400" dir="2700000" algn="tl" rotWithShape="0">
              <a:prstClr val="black">
                <a:alpha val="40000"/>
              </a:prstClr>
            </a:outerShdw>
          </a:effectLst>
        </p:spPr>
      </p:pic>
      <p:pic>
        <p:nvPicPr>
          <p:cNvPr id="11" name="图片 2">
            <a:extLst>
              <a:ext uri="{FF2B5EF4-FFF2-40B4-BE49-F238E27FC236}">
                <a16:creationId xmlns:a16="http://schemas.microsoft.com/office/drawing/2014/main" id="{3CC7B957-FE1B-0ADC-0531-629941F1A8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rot="10990755" flipH="1" flipV="1">
            <a:off x="8471889" y="5848122"/>
            <a:ext cx="1695635" cy="737508"/>
          </a:xfrm>
          <a:prstGeom prst="rect">
            <a:avLst/>
          </a:prstGeom>
        </p:spPr>
      </p:pic>
      <p:grpSp>
        <p:nvGrpSpPr>
          <p:cNvPr id="12" name="Group 11">
            <a:extLst>
              <a:ext uri="{FF2B5EF4-FFF2-40B4-BE49-F238E27FC236}">
                <a16:creationId xmlns:a16="http://schemas.microsoft.com/office/drawing/2014/main" id="{BB22BC5D-DEE2-6DC5-EBFB-F7ACAA9C7215}"/>
              </a:ext>
            </a:extLst>
          </p:cNvPr>
          <p:cNvGrpSpPr/>
          <p:nvPr/>
        </p:nvGrpSpPr>
        <p:grpSpPr>
          <a:xfrm rot="647674">
            <a:off x="-156806" y="4305963"/>
            <a:ext cx="2750326" cy="1940903"/>
            <a:chOff x="-966185" y="798665"/>
            <a:chExt cx="2751724" cy="1940903"/>
          </a:xfrm>
        </p:grpSpPr>
        <p:pic>
          <p:nvPicPr>
            <p:cNvPr id="13" name="Picture 2" descr="Download HD Bicycle Cartoon Clip Art - Ride A Bike Animado Transparent PNG  Image - NicePNG.com">
              <a:extLst>
                <a:ext uri="{FF2B5EF4-FFF2-40B4-BE49-F238E27FC236}">
                  <a16:creationId xmlns:a16="http://schemas.microsoft.com/office/drawing/2014/main" id="{E1FEEB88-CF17-F9E5-E067-3F01267487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14" name="Flowchart: Punched Tape 13">
              <a:extLst>
                <a:ext uri="{FF2B5EF4-FFF2-40B4-BE49-F238E27FC236}">
                  <a16:creationId xmlns:a16="http://schemas.microsoft.com/office/drawing/2014/main" id="{2A8E82A2-357C-2E5E-299B-9C36860F5DDD}"/>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BD846547-3522-BEEA-264C-1E9E3526FD2E}"/>
                </a:ext>
              </a:extLst>
            </p:cNvPr>
            <p:cNvSpPr txBox="1"/>
            <p:nvPr/>
          </p:nvSpPr>
          <p:spPr>
            <a:xfrm rot="21344926">
              <a:off x="-966185" y="1442982"/>
              <a:ext cx="1092358" cy="323807"/>
            </a:xfrm>
            <a:prstGeom prst="rect">
              <a:avLst/>
            </a:prstGeom>
            <a:noFill/>
          </p:spPr>
          <p:txBody>
            <a:bodyPr wrap="square" rtlCol="0">
              <a:spAutoFit/>
            </a:bodyPr>
            <a:lstStyle/>
            <a:p>
              <a:pPr>
                <a:lnSpc>
                  <a:spcPct val="94000"/>
                </a:lnSpc>
              </a:pPr>
              <a:endParaRPr lang="en-US" sz="1600" dirty="0">
                <a:solidFill>
                  <a:srgbClr val="FDE9E0"/>
                </a:solidFill>
                <a:latin typeface="Calibri" panose="020F0502020204030204" pitchFamily="34" charset="0"/>
                <a:ea typeface="#9Slide02 Noi dung rat dai" panose="02000000000000000000" pitchFamily="2" charset="0"/>
                <a:cs typeface="Calibri" panose="020F0502020204030204" pitchFamily="34" charset="0"/>
              </a:endParaRPr>
            </a:p>
          </p:txBody>
        </p:sp>
      </p:grpSp>
      <p:pic>
        <p:nvPicPr>
          <p:cNvPr id="16" name="图片 18">
            <a:extLst>
              <a:ext uri="{FF2B5EF4-FFF2-40B4-BE49-F238E27FC236}">
                <a16:creationId xmlns:a16="http://schemas.microsoft.com/office/drawing/2014/main" id="{0045849E-9AE8-C50B-10F7-77C818BF2D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2126" y="4807043"/>
            <a:ext cx="1989252" cy="1989252"/>
          </a:xfrm>
          <a:prstGeom prst="rect">
            <a:avLst/>
          </a:prstGeom>
          <a:effectLst>
            <a:outerShdw blurRad="12700" algn="ctr" rotWithShape="0">
              <a:prstClr val="black">
                <a:alpha val="73000"/>
              </a:prstClr>
            </a:outerShdw>
          </a:effectLst>
        </p:spPr>
      </p:pic>
    </p:spTree>
    <p:extLst>
      <p:ext uri="{BB962C8B-B14F-4D97-AF65-F5344CB8AC3E}">
        <p14:creationId xmlns:p14="http://schemas.microsoft.com/office/powerpoint/2010/main" val="2626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0"/>
                            </p:stCondLst>
                            <p:childTnLst>
                              <p:par>
                                <p:cTn id="15" presetID="63" presetClass="path" presetSubtype="0" accel="50000" decel="50000" fill="hold" nodeType="afterEffect">
                                  <p:stCondLst>
                                    <p:cond delay="0"/>
                                  </p:stCondLst>
                                  <p:childTnLst>
                                    <p:animMotion origin="layout" path="M -3.75E-6 -3.7037E-7 L 1.07917 -3.7037E-7 " pathEditMode="relative" rAng="0" ptsTypes="AA">
                                      <p:cBhvr>
                                        <p:cTn id="16" dur="4500" fill="hold"/>
                                        <p:tgtEl>
                                          <p:spTgt spid="12"/>
                                        </p:tgtEl>
                                        <p:attrNameLst>
                                          <p:attrName>ppt_x</p:attrName>
                                          <p:attrName>ppt_y</p:attrName>
                                        </p:attrNameLst>
                                      </p:cBhvr>
                                      <p:rCtr x="5395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a:latin typeface="Cambria" panose="02040503050406030204" pitchFamily="18" charset="0"/>
                <a:ea typeface="Cambria" panose="02040503050406030204" pitchFamily="18" charset="0"/>
              </a:rPr>
              <a:t>Một chú chim cắt có thể bay với vận tốc 108 m/s. Hỏi trong 15 giây, chú chim cắt có thể bay được hơn 1 km hay không?</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2</a:t>
            </a:r>
            <a:endParaRPr lang="zh-CN" altLang="en-US" sz="48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35006" y="1464483"/>
            <a:ext cx="2581634"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96933" y="2528445"/>
            <a:ext cx="3067543"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t = 15 </a:t>
            </a:r>
            <a:r>
              <a:rPr lang="en-US" sz="3200" b="1" dirty="0" err="1">
                <a:solidFill>
                  <a:srgbClr val="51347B"/>
                </a:solidFill>
                <a:latin typeface="Cambria" panose="02040503050406030204" pitchFamily="18" charset="0"/>
                <a:ea typeface="Cambria" panose="02040503050406030204" pitchFamily="18" charset="0"/>
              </a:rPr>
              <a:t>giây</a:t>
            </a:r>
            <a:endParaRPr lang="en-US" sz="3200" b="1" dirty="0">
              <a:solidFill>
                <a:srgbClr val="51347B"/>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96934" y="2027242"/>
            <a:ext cx="3458564"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v = 108 m/s</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96934" y="3029648"/>
            <a:ext cx="3458564" cy="584775"/>
          </a:xfrm>
          <a:prstGeom prst="rect">
            <a:avLst/>
          </a:prstGeom>
          <a:noFill/>
        </p:spPr>
        <p:txBody>
          <a:bodyPr wrap="square" rtlCol="0">
            <a:spAutoFit/>
          </a:bodyPr>
          <a:lstStyle/>
          <a:p>
            <a:r>
              <a:rPr lang="en-US" sz="3200" b="1">
                <a:solidFill>
                  <a:srgbClr val="51347B"/>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54498" y="3121425"/>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14856" y="3144212"/>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a:t>
            </a:r>
            <a:r>
              <a:rPr lang="en-US" altLang="zh-CN" sz="3600" b="1" spc="240" dirty="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 </a:t>
            </a: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568570" y="3895683"/>
            <a:ext cx="6952113" cy="3023200"/>
          </a:xfrm>
          <a:prstGeom prst="rect">
            <a:avLst/>
          </a:prstGeom>
          <a:noFill/>
        </p:spPr>
        <p:txBody>
          <a:bodyPr wrap="square" rtlCol="0">
            <a:spAutoFit/>
          </a:bodyPr>
          <a:lstStyle/>
          <a:p>
            <a:pPr algn="ctr">
              <a:lnSpc>
                <a:spcPct val="115000"/>
              </a:lnSpc>
            </a:pPr>
            <a:r>
              <a:rPr lang="vi-VN" sz="2800" b="1" dirty="0">
                <a:solidFill>
                  <a:srgbClr val="002060"/>
                </a:solidFill>
                <a:latin typeface="Cambria" panose="02040503050406030204" pitchFamily="18" charset="0"/>
                <a:ea typeface="Cambria" panose="02040503050406030204" pitchFamily="18" charset="0"/>
              </a:rPr>
              <a:t>Quãng đường chú chim cắt bay được trong 15 giây là:</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108 × 15 = 1 620 (m)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Đổi: 1 620 m = 1,62 km &gt; 1 km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Vậy trong 15 giây, chú chim cắt có thể bay được hơn 1 km.</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0A0899D-36BD-F2BA-B757-EB02135A042C}"/>
              </a:ext>
            </a:extLst>
          </p:cNvPr>
          <p:cNvPicPr>
            <a:picLocks noChangeAspect="1"/>
          </p:cNvPicPr>
          <p:nvPr/>
        </p:nvPicPr>
        <p:blipFill>
          <a:blip r:embed="rId7"/>
          <a:stretch>
            <a:fillRect/>
          </a:stretch>
        </p:blipFill>
        <p:spPr>
          <a:xfrm>
            <a:off x="7167147" y="1909348"/>
            <a:ext cx="2867025" cy="1190625"/>
          </a:xfrm>
          <a:prstGeom prst="rect">
            <a:avLst/>
          </a:prstGeom>
        </p:spPr>
      </p:pic>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1000"/>
                                        <p:tgtEl>
                                          <p:spTgt spid="30">
                                            <p:txEl>
                                              <p:pRg st="0" end="0"/>
                                            </p:txEl>
                                          </p:spTgt>
                                        </p:tgtEl>
                                      </p:cBhvr>
                                    </p:animEffect>
                                    <p:anim calcmode="lin" valueType="num">
                                      <p:cBhvr>
                                        <p:cTn id="4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1" end="1"/>
                                            </p:txEl>
                                          </p:spTgt>
                                        </p:tgtEl>
                                        <p:attrNameLst>
                                          <p:attrName>style.visibility</p:attrName>
                                        </p:attrNameLst>
                                      </p:cBhvr>
                                      <p:to>
                                        <p:strVal val="visible"/>
                                      </p:to>
                                    </p:set>
                                    <p:animEffect transition="in" filter="fade">
                                      <p:cBhvr>
                                        <p:cTn id="54" dur="1000"/>
                                        <p:tgtEl>
                                          <p:spTgt spid="30">
                                            <p:txEl>
                                              <p:pRg st="1" end="1"/>
                                            </p:txEl>
                                          </p:spTgt>
                                        </p:tgtEl>
                                      </p:cBhvr>
                                    </p:animEffect>
                                    <p:anim calcmode="lin" valueType="num">
                                      <p:cBhvr>
                                        <p:cTn id="55"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fade">
                                      <p:cBhvr>
                                        <p:cTn id="61" dur="1000"/>
                                        <p:tgtEl>
                                          <p:spTgt spid="30">
                                            <p:txEl>
                                              <p:pRg st="2" end="2"/>
                                            </p:txEl>
                                          </p:spTgt>
                                        </p:tgtEl>
                                      </p:cBhvr>
                                    </p:animEffect>
                                    <p:anim calcmode="lin" valueType="num">
                                      <p:cBhvr>
                                        <p:cTn id="62"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xEl>
                                              <p:pRg st="3" end="3"/>
                                            </p:txEl>
                                          </p:spTgt>
                                        </p:tgtEl>
                                        <p:attrNameLst>
                                          <p:attrName>style.visibility</p:attrName>
                                        </p:attrNameLst>
                                      </p:cBhvr>
                                      <p:to>
                                        <p:strVal val="visible"/>
                                      </p:to>
                                    </p:set>
                                    <p:animEffect transition="in" filter="fade">
                                      <p:cBhvr>
                                        <p:cTn id="68" dur="1000"/>
                                        <p:tgtEl>
                                          <p:spTgt spid="30">
                                            <p:txEl>
                                              <p:pRg st="3" end="3"/>
                                            </p:txEl>
                                          </p:spTgt>
                                        </p:tgtEl>
                                      </p:cBhvr>
                                    </p:animEffect>
                                    <p:anim calcmode="lin" valueType="num">
                                      <p:cBhvr>
                                        <p:cTn id="69"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5" y="114697"/>
            <a:ext cx="8913510" cy="1569660"/>
          </a:xfrm>
          <a:prstGeom prst="rect">
            <a:avLst/>
          </a:prstGeom>
          <a:noFill/>
        </p:spPr>
        <p:txBody>
          <a:bodyPr wrap="square" rtlCol="0">
            <a:spAutoFit/>
          </a:bodyPr>
          <a:lstStyle/>
          <a:p>
            <a:r>
              <a:rPr lang="vi-VN" altLang="zh-CN" sz="2400" dirty="0">
                <a:latin typeface="Cambria" panose="02040503050406030204" pitchFamily="18" charset="0"/>
                <a:ea typeface="Cambria" panose="02040503050406030204" pitchFamily="18" charset="0"/>
              </a:rPr>
              <a:t>Dịp nghỉ lễ, chú Luân bắt đầu lái xe máy về quê lúc 7 giờ sáng. Chú ấy về đến nhà lúc 10 giờ sáng. Hỏi quãng đường về quê dài bao nhiêu ki-lô-mét, biết rằng chú Luân đi với vận tốc trung bình 55 km/h?</a:t>
            </a:r>
            <a:endParaRPr lang="zh-CN" altLang="en-US" sz="24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sp>
        <p:nvSpPr>
          <p:cNvPr id="24" name="矩形: 圆角 7">
            <a:extLst>
              <a:ext uri="{FF2B5EF4-FFF2-40B4-BE49-F238E27FC236}">
                <a16:creationId xmlns:a16="http://schemas.microsoft.com/office/drawing/2014/main" id="{637D1690-AA28-4202-83F5-86539F69BFAB}"/>
              </a:ext>
            </a:extLst>
          </p:cNvPr>
          <p:cNvSpPr/>
          <p:nvPr/>
        </p:nvSpPr>
        <p:spPr>
          <a:xfrm>
            <a:off x="3771669" y="2052242"/>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3362849" y="2146948"/>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681324" y="2810085"/>
            <a:ext cx="7718452" cy="2875659"/>
          </a:xfrm>
          <a:prstGeom prst="rect">
            <a:avLst/>
          </a:prstGeom>
          <a:noFill/>
        </p:spPr>
        <p:txBody>
          <a:bodyPr wrap="square" rtlCol="0">
            <a:spAutoFit/>
          </a:bodyPr>
          <a:lstStyle/>
          <a:p>
            <a:pPr algn="ctr">
              <a:lnSpc>
                <a:spcPct val="115000"/>
              </a:lnSpc>
            </a:pPr>
            <a:r>
              <a:rPr lang="vi-VN" sz="3200" dirty="0">
                <a:solidFill>
                  <a:srgbClr val="002060"/>
                </a:solidFill>
                <a:latin typeface="Cambria" panose="02040503050406030204" pitchFamily="18" charset="0"/>
                <a:ea typeface="Cambria" panose="02040503050406030204" pitchFamily="18" charset="0"/>
              </a:rPr>
              <a:t>Chú Luân về quê hết thời gian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10 giờ – 7 giờ = 3 giờ</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Quãng đường về quê dài số ki-lô-mét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55 × 3 = 165 (km)</a:t>
            </a:r>
          </a:p>
          <a:p>
            <a:pPr algn="r">
              <a:lnSpc>
                <a:spcPct val="115000"/>
              </a:lnSpc>
            </a:pPr>
            <a:r>
              <a:rPr lang="vi-VN" sz="3200" dirty="0">
                <a:solidFill>
                  <a:srgbClr val="002060"/>
                </a:solidFill>
                <a:latin typeface="Cambria" panose="02040503050406030204" pitchFamily="18" charset="0"/>
                <a:ea typeface="Cambria" panose="02040503050406030204" pitchFamily="18" charset="0"/>
              </a:rPr>
              <a:t>Đáp số: 165 km.</a:t>
            </a:r>
            <a:endParaRPr lang="en-US" sz="3200"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2FC3ADC-857D-B65D-7A8D-3E8BA2A40E9C}"/>
              </a:ext>
            </a:extLst>
          </p:cNvPr>
          <p:cNvPicPr>
            <a:picLocks noChangeAspect="1"/>
          </p:cNvPicPr>
          <p:nvPr/>
        </p:nvPicPr>
        <p:blipFill>
          <a:blip r:embed="rId5"/>
          <a:stretch>
            <a:fillRect/>
          </a:stretch>
        </p:blipFill>
        <p:spPr>
          <a:xfrm>
            <a:off x="8097494" y="1784074"/>
            <a:ext cx="3829050" cy="2514600"/>
          </a:xfrm>
          <a:prstGeom prst="rect">
            <a:avLst/>
          </a:prstGeom>
        </p:spPr>
      </p:pic>
    </p:spTree>
    <p:extLst>
      <p:ext uri="{BB962C8B-B14F-4D97-AF65-F5344CB8AC3E}">
        <p14:creationId xmlns:p14="http://schemas.microsoft.com/office/powerpoint/2010/main" val="1298745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left)">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Effect transition="in" filter="wipe(left)">
                                      <p:cBhvr>
                                        <p:cTn id="20" dur="500"/>
                                        <p:tgtEl>
                                          <p:spTgt spid="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Effect transition="in" filter="wipe(left)">
                                      <p:cBhvr>
                                        <p:cTn id="25" dur="500"/>
                                        <p:tgtEl>
                                          <p:spTgt spid="3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xEl>
                                              <p:pRg st="3" end="3"/>
                                            </p:txEl>
                                          </p:spTgt>
                                        </p:tgtEl>
                                        <p:attrNameLst>
                                          <p:attrName>style.visibility</p:attrName>
                                        </p:attrNameLst>
                                      </p:cBhvr>
                                      <p:to>
                                        <p:strVal val="visible"/>
                                      </p:to>
                                    </p:set>
                                    <p:animEffect transition="in" filter="wipe(left)">
                                      <p:cBhvr>
                                        <p:cTn id="30" dur="500"/>
                                        <p:tgtEl>
                                          <p:spTgt spid="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xEl>
                                              <p:pRg st="4" end="4"/>
                                            </p:txEl>
                                          </p:spTgt>
                                        </p:tgtEl>
                                        <p:attrNameLst>
                                          <p:attrName>style.visibility</p:attrName>
                                        </p:attrNameLst>
                                      </p:cBhvr>
                                      <p:to>
                                        <p:strVal val="visible"/>
                                      </p:to>
                                    </p:set>
                                    <p:animEffect transition="in" filter="wipe(left)">
                                      <p:cBhvr>
                                        <p:cTn id="35"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3"/>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51F0FD7B-8B1F-9CE7-F6B8-D4F0FA26E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31440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1F95CA6-16D2-5D05-6BCE-5C03124901D7}"/>
              </a:ext>
            </a:extLst>
          </p:cNvPr>
          <p:cNvPicPr>
            <a:picLocks noChangeAspect="1"/>
          </p:cNvPicPr>
          <p:nvPr/>
        </p:nvPicPr>
        <p:blipFill>
          <a:blip r:embed="rId4"/>
          <a:stretch>
            <a:fillRect/>
          </a:stretch>
        </p:blipFill>
        <p:spPr>
          <a:xfrm>
            <a:off x="2454685" y="686138"/>
            <a:ext cx="9528874" cy="4432176"/>
          </a:xfrm>
          <a:prstGeom prst="rect">
            <a:avLst/>
          </a:prstGeom>
        </p:spPr>
      </p:pic>
      <p:sp>
        <p:nvSpPr>
          <p:cNvPr id="4" name="Rectangle 3"/>
          <p:cNvSpPr/>
          <p:nvPr/>
        </p:nvSpPr>
        <p:spPr>
          <a:xfrm>
            <a:off x="4006165" y="3244334"/>
            <a:ext cx="4179670"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BAI 64 BIỂU ĐỒ HÌNH QUẠT TRÒN T1</a:t>
            </a:r>
            <a:endParaRPr lang="en-US" dirty="0"/>
          </a:p>
        </p:txBody>
      </p:sp>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0F151-D64E-15AF-79AA-AA0DABA59CDA}"/>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7ED68727-9CC2-E63D-2E47-3682EA46137A}"/>
              </a:ext>
            </a:extLst>
          </p:cNvPr>
          <p:cNvPicPr>
            <a:picLocks noChangeAspect="1"/>
          </p:cNvPicPr>
          <p:nvPr/>
        </p:nvPicPr>
        <p:blipFill>
          <a:blip r:embed="rId3"/>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id="{832ADA85-3FFB-7622-A005-9E436B185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9" y="736270"/>
            <a:ext cx="4828122" cy="4073236"/>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B0D93EB4-9311-7575-4C3A-ACCF12D76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1547798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A361-AF71-747B-81B8-8A24F9CE242E}"/>
            </a:ext>
          </a:extLst>
        </p:cNvPr>
        <p:cNvGrpSpPr/>
        <p:nvPr/>
      </p:nvGrpSpPr>
      <p:grpSpPr>
        <a:xfrm>
          <a:off x="0" y="0"/>
          <a:ext cx="0" cy="0"/>
          <a:chOff x="0" y="0"/>
          <a:chExt cx="0" cy="0"/>
        </a:xfrm>
      </p:grpSpPr>
      <p:pic>
        <p:nvPicPr>
          <p:cNvPr id="3" name="Picture 2" descr="A cartoon of a child waving&#10;&#10;AI-generated content may be incorrect.">
            <a:extLst>
              <a:ext uri="{FF2B5EF4-FFF2-40B4-BE49-F238E27FC236}">
                <a16:creationId xmlns:a16="http://schemas.microsoft.com/office/drawing/2014/main" id="{3856FAE2-DFD3-A565-282E-F9CF02194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33385" cy="6858000"/>
          </a:xfrm>
          <a:prstGeom prst="rect">
            <a:avLst/>
          </a:prstGeom>
        </p:spPr>
      </p:pic>
      <p:pic>
        <p:nvPicPr>
          <p:cNvPr id="2" name="QUÃNG  ĐƯỜNG EM VUI GHÊ (2)">
            <a:hlinkClick r:id="" action="ppaction://media"/>
            <a:extLst>
              <a:ext uri="{FF2B5EF4-FFF2-40B4-BE49-F238E27FC236}">
                <a16:creationId xmlns:a16="http://schemas.microsoft.com/office/drawing/2014/main" id="{A4952D8D-BF29-583D-0569-DCB9029C30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
        <p:nvSpPr>
          <p:cNvPr id="7" name="Title 1">
            <a:extLst>
              <a:ext uri="{FF2B5EF4-FFF2-40B4-BE49-F238E27FC236}">
                <a16:creationId xmlns:a16="http://schemas.microsoft.com/office/drawing/2014/main" id="{53E45423-717E-BD55-F08D-5C24FB74D2DB}"/>
              </a:ext>
            </a:extLst>
          </p:cNvPr>
          <p:cNvSpPr txBox="1">
            <a:spLocks/>
          </p:cNvSpPr>
          <p:nvPr/>
        </p:nvSpPr>
        <p:spPr>
          <a:xfrm>
            <a:off x="2683912" y="702065"/>
            <a:ext cx="8508807" cy="9108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rgbClr val="7030A0"/>
                </a:solidFill>
                <a:latin typeface="Times New Roman" pitchFamily="18" charset="0"/>
                <a:cs typeface="Times New Roman" pitchFamily="18" charset="0"/>
              </a:rPr>
              <a:t>Bài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hát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Quãng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đường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em</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vui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ghê</a:t>
            </a:r>
            <a:endParaRPr lang="en-US" sz="40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85580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52" fill="hold"/>
                                        <p:tgtEl>
                                          <p:spTgt spid="2"/>
                                        </p:tgtEl>
                                      </p:cBhvr>
                                    </p:cmd>
                                  </p:childTnLst>
                                </p:cTn>
                              </p:par>
                              <p:par>
                                <p:cTn id="7" presetID="49" presetClass="entr" presetSubtype="0" decel="10000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 calcmode="lin" valueType="num">
                                      <p:cBhvr>
                                        <p:cTn id="11" dur="500" fill="hold"/>
                                        <p:tgtEl>
                                          <p:spTgt spid="7"/>
                                        </p:tgtEl>
                                        <p:attrNameLst>
                                          <p:attrName>style.rotation</p:attrName>
                                        </p:attrNameLst>
                                      </p:cBhvr>
                                      <p:tavLst>
                                        <p:tav tm="0">
                                          <p:val>
                                            <p:fltVal val="360"/>
                                          </p:val>
                                        </p:tav>
                                        <p:tav tm="100000">
                                          <p:val>
                                            <p:fltVal val="0"/>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74F8E2-1E6E-2B36-C0CC-68B28022CB28}"/>
              </a:ext>
            </a:extLst>
          </p:cNvPr>
          <p:cNvSpPr/>
          <p:nvPr/>
        </p:nvSpPr>
        <p:spPr>
          <a:xfrm>
            <a:off x="391887" y="261258"/>
            <a:ext cx="11483438" cy="6245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2BC54D74-DD66-D63C-0177-522F8B67F312}"/>
              </a:ext>
            </a:extLst>
          </p:cNvPr>
          <p:cNvPicPr>
            <a:picLocks noChangeAspect="1"/>
          </p:cNvPicPr>
          <p:nvPr/>
        </p:nvPicPr>
        <p:blipFill>
          <a:blip r:embed="rId4"/>
          <a:stretch>
            <a:fillRect/>
          </a:stretch>
        </p:blipFill>
        <p:spPr>
          <a:xfrm>
            <a:off x="1265276" y="869587"/>
            <a:ext cx="9737318" cy="5087968"/>
          </a:xfrm>
          <a:prstGeom prst="rect">
            <a:avLst/>
          </a:prstGeom>
        </p:spPr>
      </p:pic>
    </p:spTree>
    <p:extLst>
      <p:ext uri="{BB962C8B-B14F-4D97-AF65-F5344CB8AC3E}">
        <p14:creationId xmlns:p14="http://schemas.microsoft.com/office/powerpoint/2010/main" val="529863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hêm nội dung văn bản (3)">
            <a:hlinkClick r:id="" action="ppaction://media"/>
            <a:extLst>
              <a:ext uri="{FF2B5EF4-FFF2-40B4-BE49-F238E27FC236}">
                <a16:creationId xmlns:a16="http://schemas.microsoft.com/office/drawing/2014/main" id="{F1663947-D2D6-619B-84C7-18E88D6DA7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6232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000B7-D02E-05BE-4285-10A14DF2894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F80E8E-E77B-25D5-AA0F-70721F3B66F6}"/>
              </a:ext>
            </a:extLst>
          </p:cNvPr>
          <p:cNvPicPr>
            <a:picLocks noChangeAspect="1"/>
          </p:cNvPicPr>
          <p:nvPr/>
        </p:nvPicPr>
        <p:blipFill>
          <a:blip r:embed="rId2"/>
          <a:stretch>
            <a:fillRect/>
          </a:stretch>
        </p:blipFill>
        <p:spPr>
          <a:xfrm>
            <a:off x="-219206" y="4786269"/>
            <a:ext cx="12630411" cy="2178202"/>
          </a:xfrm>
          <a:prstGeom prst="rect">
            <a:avLst/>
          </a:prstGeom>
        </p:spPr>
      </p:pic>
      <p:pic>
        <p:nvPicPr>
          <p:cNvPr id="4" name="Picture 3">
            <a:extLst>
              <a:ext uri="{FF2B5EF4-FFF2-40B4-BE49-F238E27FC236}">
                <a16:creationId xmlns:a16="http://schemas.microsoft.com/office/drawing/2014/main" id="{7E94F8C5-179D-A249-5601-DD554FB651C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sp>
        <p:nvSpPr>
          <p:cNvPr id="5" name="TextBox 4">
            <a:extLst>
              <a:ext uri="{FF2B5EF4-FFF2-40B4-BE49-F238E27FC236}">
                <a16:creationId xmlns:a16="http://schemas.microsoft.com/office/drawing/2014/main" id="{CBEB2D4F-DED3-59CA-9614-037EA25D3584}"/>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65 km/</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D2025E6A-C2FD-3DB7-5E90-187D4AC86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361" y="-292396"/>
            <a:ext cx="6677247" cy="7442791"/>
          </a:xfrm>
          <a:prstGeom prst="rect">
            <a:avLst/>
          </a:prstGeom>
        </p:spPr>
      </p:pic>
      <p:sp>
        <p:nvSpPr>
          <p:cNvPr id="7" name="TextBox 6">
            <a:extLst>
              <a:ext uri="{FF2B5EF4-FFF2-40B4-BE49-F238E27FC236}">
                <a16:creationId xmlns:a16="http://schemas.microsoft.com/office/drawing/2014/main" id="{E8FB066F-FDCD-8F0B-AAE5-EA792ECF6727}"/>
              </a:ext>
            </a:extLst>
          </p:cNvPr>
          <p:cNvSpPr txBox="1"/>
          <p:nvPr/>
        </p:nvSpPr>
        <p:spPr>
          <a:xfrm>
            <a:off x="1609848" y="2383514"/>
            <a:ext cx="2581634"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9Slide05 Pattaya" panose="00000500000000000000" pitchFamily="2" charset="-34"/>
              </a:rPr>
              <a:t>Bài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giải</a:t>
            </a:r>
            <a:endParaRPr lang="en-US" sz="2400" dirty="0">
              <a:latin typeface="Cambria" panose="02040503050406030204" pitchFamily="18" charset="0"/>
              <a:ea typeface="Cambria" panose="02040503050406030204" pitchFamily="18" charset="0"/>
              <a:cs typeface="#9Slide05 Pattaya" panose="00000500000000000000" pitchFamily="2" charset="-34"/>
            </a:endParaRPr>
          </a:p>
        </p:txBody>
      </p:sp>
      <p:sp>
        <p:nvSpPr>
          <p:cNvPr id="8" name="TextBox 7">
            <a:extLst>
              <a:ext uri="{FF2B5EF4-FFF2-40B4-BE49-F238E27FC236}">
                <a16:creationId xmlns:a16="http://schemas.microsoft.com/office/drawing/2014/main" id="{490ED34A-C335-5888-DEF0-9DE31E588DF0}"/>
              </a:ext>
            </a:extLst>
          </p:cNvPr>
          <p:cNvSpPr txBox="1"/>
          <p:nvPr/>
        </p:nvSpPr>
        <p:spPr>
          <a:xfrm>
            <a:off x="285206" y="2765985"/>
            <a:ext cx="458450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cs typeface="#9Slide05 Pattaya" panose="00000500000000000000" pitchFamily="2" charset="-34"/>
              </a:rPr>
              <a:t>Quãng</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đường</a:t>
            </a:r>
            <a:r>
              <a:rPr lang="en-US" sz="2400" dirty="0">
                <a:latin typeface="Cambria" panose="02040503050406030204" pitchFamily="18" charset="0"/>
                <a:ea typeface="Cambria" panose="02040503050406030204" pitchFamily="18" charset="0"/>
                <a:cs typeface="#9Slide05 Pattaya" panose="00000500000000000000" pitchFamily="2" charset="-34"/>
              </a:rPr>
              <a:t> ô </a:t>
            </a:r>
            <a:r>
              <a:rPr lang="en-US" sz="2400" dirty="0" err="1">
                <a:latin typeface="Cambria" panose="02040503050406030204" pitchFamily="18" charset="0"/>
                <a:ea typeface="Cambria" panose="02040503050406030204" pitchFamily="18" charset="0"/>
                <a:cs typeface="#9Slide05 Pattaya" panose="00000500000000000000" pitchFamily="2" charset="-34"/>
              </a:rPr>
              <a:t>tô</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được</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trong</a:t>
            </a:r>
            <a:r>
              <a:rPr lang="en-US" sz="2400" dirty="0">
                <a:latin typeface="Cambria" panose="02040503050406030204" pitchFamily="18" charset="0"/>
                <a:ea typeface="Cambria" panose="02040503050406030204" pitchFamily="18" charset="0"/>
                <a:cs typeface="#9Slide05 Pattaya" panose="00000500000000000000" pitchFamily="2" charset="-34"/>
              </a:rPr>
              <a:t> 2 </a:t>
            </a:r>
            <a:r>
              <a:rPr lang="en-US" sz="2400" dirty="0" err="1">
                <a:latin typeface="Cambria" panose="02040503050406030204" pitchFamily="18" charset="0"/>
                <a:ea typeface="Cambria" panose="02040503050406030204" pitchFamily="18" charset="0"/>
                <a:cs typeface="#9Slide05 Pattaya" panose="00000500000000000000" pitchFamily="2" charset="-34"/>
              </a:rPr>
              <a:t>giờ</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là</a:t>
            </a:r>
            <a:r>
              <a:rPr lang="en-US" sz="2400" dirty="0">
                <a:latin typeface="Cambria" panose="02040503050406030204" pitchFamily="18" charset="0"/>
                <a:ea typeface="Cambria" panose="02040503050406030204" pitchFamily="18" charset="0"/>
                <a:cs typeface="#9Slide05 Pattaya" panose="00000500000000000000" pitchFamily="2" charset="-34"/>
              </a:rPr>
              <a:t>:</a:t>
            </a:r>
          </a:p>
        </p:txBody>
      </p:sp>
      <p:sp>
        <p:nvSpPr>
          <p:cNvPr id="9" name="TextBox 8">
            <a:extLst>
              <a:ext uri="{FF2B5EF4-FFF2-40B4-BE49-F238E27FC236}">
                <a16:creationId xmlns:a16="http://schemas.microsoft.com/office/drawing/2014/main" id="{B44DF606-64BD-2367-36D8-535096BD8CBA}"/>
              </a:ext>
            </a:extLst>
          </p:cNvPr>
          <p:cNvSpPr txBox="1"/>
          <p:nvPr/>
        </p:nvSpPr>
        <p:spPr>
          <a:xfrm>
            <a:off x="285206" y="3563427"/>
            <a:ext cx="4584506"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cs typeface="#9Slide05 Pattaya" panose="00000500000000000000" pitchFamily="2" charset="-34"/>
              </a:rPr>
              <a:t>65 x 2 = 130 (km)</a:t>
            </a:r>
          </a:p>
        </p:txBody>
      </p:sp>
      <p:sp>
        <p:nvSpPr>
          <p:cNvPr id="10" name="TextBox 9">
            <a:extLst>
              <a:ext uri="{FF2B5EF4-FFF2-40B4-BE49-F238E27FC236}">
                <a16:creationId xmlns:a16="http://schemas.microsoft.com/office/drawing/2014/main" id="{46548AF7-7778-E9FF-BEF5-90040D6CC9D8}"/>
              </a:ext>
            </a:extLst>
          </p:cNvPr>
          <p:cNvSpPr txBox="1"/>
          <p:nvPr/>
        </p:nvSpPr>
        <p:spPr>
          <a:xfrm>
            <a:off x="327736" y="4137585"/>
            <a:ext cx="4584506" cy="461665"/>
          </a:xfrm>
          <a:prstGeom prst="rect">
            <a:avLst/>
          </a:prstGeom>
          <a:noFill/>
        </p:spPr>
        <p:txBody>
          <a:bodyPr wrap="square" rtlCol="0">
            <a:spAutoFit/>
          </a:bodyPr>
          <a:lstStyle/>
          <a:p>
            <a:pPr algn="r"/>
            <a:r>
              <a:rPr lang="en-US" sz="2400" dirty="0" err="1">
                <a:latin typeface="Cambria" panose="02040503050406030204" pitchFamily="18" charset="0"/>
                <a:ea typeface="Cambria" panose="02040503050406030204" pitchFamily="18" charset="0"/>
                <a:cs typeface="#9Slide05 Pattaya" panose="00000500000000000000" pitchFamily="2" charset="-34"/>
              </a:rPr>
              <a:t>Đáp</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số</a:t>
            </a:r>
            <a:r>
              <a:rPr lang="en-US" sz="2400" dirty="0">
                <a:latin typeface="Cambria" panose="02040503050406030204" pitchFamily="18" charset="0"/>
                <a:ea typeface="Cambria" panose="02040503050406030204" pitchFamily="18" charset="0"/>
                <a:cs typeface="#9Slide05 Pattaya" panose="00000500000000000000" pitchFamily="2" charset="-34"/>
              </a:rPr>
              <a:t>: 130 km</a:t>
            </a:r>
          </a:p>
        </p:txBody>
      </p:sp>
      <p:grpSp>
        <p:nvGrpSpPr>
          <p:cNvPr id="11" name="组合 12">
            <a:extLst>
              <a:ext uri="{FF2B5EF4-FFF2-40B4-BE49-F238E27FC236}">
                <a16:creationId xmlns:a16="http://schemas.microsoft.com/office/drawing/2014/main" id="{AF49E07C-B846-9701-E59E-F1F8FF9B45FC}"/>
              </a:ext>
            </a:extLst>
          </p:cNvPr>
          <p:cNvGrpSpPr/>
          <p:nvPr/>
        </p:nvGrpSpPr>
        <p:grpSpPr>
          <a:xfrm>
            <a:off x="4693132" y="989894"/>
            <a:ext cx="7421526" cy="4923306"/>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D6DB605A-CDAF-6CEC-73E4-1E2F7C36EAF0}"/>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0">
              <a:extLst>
                <a:ext uri="{FF2B5EF4-FFF2-40B4-BE49-F238E27FC236}">
                  <a16:creationId xmlns:a16="http://schemas.microsoft.com/office/drawing/2014/main" id="{EAF4B6D5-9B7B-9250-316D-C8971F512A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14" name="文本框 3">
            <a:extLst>
              <a:ext uri="{FF2B5EF4-FFF2-40B4-BE49-F238E27FC236}">
                <a16:creationId xmlns:a16="http://schemas.microsoft.com/office/drawing/2014/main" id="{BEC5C028-49E2-A7F0-16F0-B3A005283D1B}"/>
              </a:ext>
            </a:extLst>
          </p:cNvPr>
          <p:cNvSpPr txBox="1"/>
          <p:nvPr/>
        </p:nvSpPr>
        <p:spPr>
          <a:xfrm>
            <a:off x="5910226" y="2493503"/>
            <a:ext cx="5445345" cy="1569660"/>
          </a:xfrm>
          <a:prstGeom prst="rect">
            <a:avLst/>
          </a:prstGeom>
          <a:noFill/>
        </p:spPr>
        <p:txBody>
          <a:bodyPr wrap="square" rtlCol="0">
            <a:spAutoFit/>
          </a:bodyPr>
          <a:lstStyle/>
          <a:p>
            <a:pPr algn="just"/>
            <a:r>
              <a:rPr lang="en-US" altLang="zh-CN" sz="3200" i="1" dirty="0" err="1">
                <a:latin typeface="Cambria" panose="02040503050406030204" pitchFamily="18" charset="0"/>
                <a:ea typeface="Cambria" panose="02040503050406030204" pitchFamily="18" charset="0"/>
              </a:rPr>
              <a:t>Muốn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tính</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quãng</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đường</a:t>
            </a:r>
            <a:r>
              <a:rPr lang="en-US" altLang="zh-CN" sz="3200" i="1" dirty="0">
                <a:latin typeface="Cambria" panose="02040503050406030204" pitchFamily="18" charset="0"/>
                <a:ea typeface="Cambria" panose="02040503050406030204" pitchFamily="18" charset="0"/>
              </a:rPr>
              <a:t>, ta </a:t>
            </a:r>
            <a:r>
              <a:rPr lang="en-US" altLang="zh-CN" sz="3200" i="1" dirty="0" err="1">
                <a:latin typeface="Cambria" panose="02040503050406030204" pitchFamily="18" charset="0"/>
                <a:ea typeface="Cambria" panose="02040503050406030204" pitchFamily="18" charset="0"/>
              </a:rPr>
              <a:t>lấy</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vận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tốc</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nhân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với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thời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gian</a:t>
            </a:r>
            <a:r>
              <a:rPr lang="en-US" altLang="zh-CN" sz="3200" i="1" dirty="0">
                <a:latin typeface="Cambria" panose="02040503050406030204" pitchFamily="18" charset="0"/>
                <a:ea typeface="Cambria" panose="02040503050406030204" pitchFamily="18" charset="0"/>
              </a:rPr>
              <a:t>.</a:t>
            </a:r>
          </a:p>
          <a:p>
            <a:pPr algn="just"/>
            <a:endParaRPr lang="zh-CN" altLang="en-US" sz="3200" i="1" dirty="0">
              <a:latin typeface="Cambria" panose="02040503050406030204" pitchFamily="18" charset="0"/>
              <a:ea typeface="字魂105号-简雅黑" panose="00000500000000000000" pitchFamily="2" charset="-122"/>
            </a:endParaRPr>
          </a:p>
        </p:txBody>
      </p:sp>
      <p:grpSp>
        <p:nvGrpSpPr>
          <p:cNvPr id="15" name="Group 14">
            <a:extLst>
              <a:ext uri="{FF2B5EF4-FFF2-40B4-BE49-F238E27FC236}">
                <a16:creationId xmlns:a16="http://schemas.microsoft.com/office/drawing/2014/main" id="{321C044B-8D4B-54E1-15F5-54EF4F6E2C51}"/>
              </a:ext>
            </a:extLst>
          </p:cNvPr>
          <p:cNvGrpSpPr/>
          <p:nvPr/>
        </p:nvGrpSpPr>
        <p:grpSpPr>
          <a:xfrm>
            <a:off x="6559788" y="3558499"/>
            <a:ext cx="4190449" cy="1114983"/>
            <a:chOff x="4784151" y="3856210"/>
            <a:chExt cx="4190449" cy="1114983"/>
          </a:xfrm>
        </p:grpSpPr>
        <p:pic>
          <p:nvPicPr>
            <p:cNvPr id="16" name="Graphic 15">
              <a:extLst>
                <a:ext uri="{FF2B5EF4-FFF2-40B4-BE49-F238E27FC236}">
                  <a16:creationId xmlns:a16="http://schemas.microsoft.com/office/drawing/2014/main" id="{A51A4534-14F0-9813-AEC1-19803AB94DF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410041" y="3856210"/>
              <a:ext cx="564559" cy="1100890"/>
            </a:xfrm>
            <a:prstGeom prst="rect">
              <a:avLst/>
            </a:prstGeom>
          </p:spPr>
        </p:pic>
        <p:pic>
          <p:nvPicPr>
            <p:cNvPr id="17" name="Graphic 16">
              <a:extLst>
                <a:ext uri="{FF2B5EF4-FFF2-40B4-BE49-F238E27FC236}">
                  <a16:creationId xmlns:a16="http://schemas.microsoft.com/office/drawing/2014/main" id="{BAC87107-4F3C-481C-83DC-D4E68FAAB65F}"/>
                </a:ext>
              </a:extLst>
            </p:cNvPr>
            <p:cNvPicPr>
              <a:picLocks noChangeAspect="1"/>
            </p:cNvPicPr>
            <p:nvPr/>
          </p:nvPicPr>
          <p:blipFill>
            <a:blip r:embed="rId9">
              <a:duotone>
                <a:prstClr val="black"/>
                <a:schemeClr val="accent2">
                  <a:tint val="45000"/>
                  <a:satMod val="400000"/>
                </a:schemeClr>
              </a:duotone>
              <a:extLst>
                <a:ext uri="{96DAC541-7B7A-43D3-8B79-37D633B846F1}">
                  <asvg:svgBlip xmlns:asvg="http://schemas.microsoft.com/office/drawing/2016/SVG/main" xmlns="" r:embed="rId10"/>
                </a:ext>
              </a:extLst>
            </a:blip>
            <a:stretch>
              <a:fillRect/>
            </a:stretch>
          </p:blipFill>
          <p:spPr>
            <a:xfrm>
              <a:off x="4784151" y="4098915"/>
              <a:ext cx="419385" cy="848756"/>
            </a:xfrm>
            <a:prstGeom prst="rect">
              <a:avLst/>
            </a:prstGeom>
          </p:spPr>
        </p:pic>
        <p:pic>
          <p:nvPicPr>
            <p:cNvPr id="18" name="Graphic 17">
              <a:extLst>
                <a:ext uri="{FF2B5EF4-FFF2-40B4-BE49-F238E27FC236}">
                  <a16:creationId xmlns:a16="http://schemas.microsoft.com/office/drawing/2014/main" id="{B3C7EEA5-6C71-ED2B-1E93-545E439B9DC4}"/>
                </a:ext>
              </a:extLst>
            </p:cNvPr>
            <p:cNvPicPr>
              <a:picLocks noChangeAspect="1"/>
            </p:cNvPicPr>
            <p:nvPr/>
          </p:nvPicPr>
          <p:blipFill>
            <a:blip r:embed="rId11">
              <a:duotone>
                <a:prstClr val="black"/>
                <a:schemeClr val="accent5">
                  <a:tint val="45000"/>
                  <a:satMod val="400000"/>
                </a:schemeClr>
              </a:duotone>
              <a:extLst>
                <a:ext uri="{96DAC541-7B7A-43D3-8B79-37D633B846F1}">
                  <asvg:svgBlip xmlns:asvg="http://schemas.microsoft.com/office/drawing/2016/SVG/main" xmlns="" r:embed="rId12"/>
                </a:ext>
              </a:extLst>
            </a:blip>
            <a:stretch>
              <a:fillRect/>
            </a:stretch>
          </p:blipFill>
          <p:spPr>
            <a:xfrm>
              <a:off x="6765941" y="4019756"/>
              <a:ext cx="799159" cy="928753"/>
            </a:xfrm>
            <a:prstGeom prst="rect">
              <a:avLst/>
            </a:prstGeom>
          </p:spPr>
        </p:pic>
        <p:pic>
          <p:nvPicPr>
            <p:cNvPr id="19" name="Graphic 18">
              <a:extLst>
                <a:ext uri="{FF2B5EF4-FFF2-40B4-BE49-F238E27FC236}">
                  <a16:creationId xmlns:a16="http://schemas.microsoft.com/office/drawing/2014/main" id="{914F05EF-2EC7-A5DD-6C5B-0EBBB30FCED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620776" y="4387712"/>
              <a:ext cx="769969" cy="536645"/>
            </a:xfrm>
            <a:prstGeom prst="rect">
              <a:avLst/>
            </a:prstGeom>
          </p:spPr>
        </p:pic>
        <p:pic>
          <p:nvPicPr>
            <p:cNvPr id="20" name="Graphic 19">
              <a:extLst>
                <a:ext uri="{FF2B5EF4-FFF2-40B4-BE49-F238E27FC236}">
                  <a16:creationId xmlns:a16="http://schemas.microsoft.com/office/drawing/2014/main" id="{25E75605-2B42-191D-2F36-159714E8FC5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rot="2802046">
              <a:off x="7680316" y="4337760"/>
              <a:ext cx="662668" cy="604197"/>
            </a:xfrm>
            <a:prstGeom prst="rect">
              <a:avLst/>
            </a:prstGeom>
          </p:spPr>
        </p:pic>
      </p:grpSp>
      <p:pic>
        <p:nvPicPr>
          <p:cNvPr id="22" name="Picture 21">
            <a:extLst>
              <a:ext uri="{FF2B5EF4-FFF2-40B4-BE49-F238E27FC236}">
                <a16:creationId xmlns:a16="http://schemas.microsoft.com/office/drawing/2014/main" id="{87A09142-3EDC-51AD-B78B-5F7C9E91D4FB}"/>
              </a:ext>
            </a:extLst>
          </p:cNvPr>
          <p:cNvPicPr>
            <a:picLocks noChangeAspect="1"/>
          </p:cNvPicPr>
          <p:nvPr/>
        </p:nvPicPr>
        <p:blipFill>
          <a:blip r:embed="rId17"/>
          <a:stretch>
            <a:fillRect/>
          </a:stretch>
        </p:blipFill>
        <p:spPr>
          <a:xfrm>
            <a:off x="219616" y="187890"/>
            <a:ext cx="2240100" cy="1290807"/>
          </a:xfrm>
          <a:prstGeom prst="rect">
            <a:avLst/>
          </a:prstGeom>
        </p:spPr>
      </p:pic>
    </p:spTree>
    <p:extLst>
      <p:ext uri="{BB962C8B-B14F-4D97-AF65-F5344CB8AC3E}">
        <p14:creationId xmlns:p14="http://schemas.microsoft.com/office/powerpoint/2010/main" val="37419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dirty="0" err="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a:t>
            </a:r>
            <a:r>
              <a:rPr lang="en-US" altLang="zh-CN"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 </a:t>
            </a:r>
            <a:r>
              <a:rPr lang="en-US" altLang="zh-CN" sz="3200" b="1" dirty="0" err="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giải</a:t>
            </a:r>
            <a:endParaRPr lang="zh-CN" altLang="en-US"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người đi xe đạp với vận tốc 12 km/giờ trong </a:t>
            </a:r>
          </a:p>
          <a:p>
            <a:r>
              <a:rPr lang="en-US" sz="2800">
                <a:latin typeface="Calibri" panose="020F0502020204030204" pitchFamily="34" charset="0"/>
                <a:cs typeface="Calibri" panose="020F0502020204030204" pitchFamily="34"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7"/>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tắt</a:t>
            </a:r>
            <a:r>
              <a:rPr lang="en-US" sz="3200" dirty="0">
                <a:latin typeface="Calibri" panose="020F0502020204030204" pitchFamily="34" charset="0"/>
                <a:cs typeface="Calibri" panose="020F0502020204030204" pitchFamily="34" charset="0"/>
              </a:rPr>
              <a: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190478" y="389853"/>
            <a:ext cx="4245428"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Calibri" panose="020F0502020204030204" pitchFamily="34" charset="0"/>
                <a:cs typeface="Calibri" panose="020F0502020204030204" pitchFamily="34"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684911" y="814629"/>
            <a:ext cx="4245428"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86948" y="1072277"/>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dirty="0" err="1">
                  <a:solidFill>
                    <a:srgbClr val="FDE9E0"/>
                  </a:solidFill>
                  <a:latin typeface="Calibri" panose="020F0502020204030204" pitchFamily="34" charset="0"/>
                  <a:ea typeface="#9Slide02 Noi dung rat dai" panose="02000000000000000000" pitchFamily="2" charset="0"/>
                  <a:cs typeface="Calibri" panose="020F0502020204030204" pitchFamily="34" charset="0"/>
                </a:rPr>
                <a:t>vận</a:t>
              </a:r>
              <a:r>
                <a:rPr lang="en-US" sz="1600" dirty="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 </a:t>
              </a:r>
              <a:r>
                <a:rPr lang="en-US" sz="1600" dirty="0" err="1">
                  <a:solidFill>
                    <a:srgbClr val="FDE9E0"/>
                  </a:solidFill>
                  <a:latin typeface="Calibri" panose="020F0502020204030204" pitchFamily="34" charset="0"/>
                  <a:ea typeface="#9Slide02 Noi dung rat dai" panose="02000000000000000000" pitchFamily="2" charset="0"/>
                  <a:cs typeface="Calibri" panose="020F0502020204030204" pitchFamily="34" charset="0"/>
                </a:rPr>
                <a:t>tốc</a:t>
              </a:r>
              <a:endParaRPr lang="en-US" sz="1600" dirty="0">
                <a:solidFill>
                  <a:srgbClr val="FDE9E0"/>
                </a:solidFill>
                <a:latin typeface="Calibri" panose="020F0502020204030204" pitchFamily="34" charset="0"/>
                <a:ea typeface="#9Slide02 Noi dung rat dai" panose="02000000000000000000" pitchFamily="2" charset="0"/>
                <a:cs typeface="Calibri" panose="020F0502020204030204" pitchFamily="34" charset="0"/>
              </a:endParaRPr>
            </a:p>
            <a:p>
              <a:pPr>
                <a:lnSpc>
                  <a:spcPct val="94000"/>
                </a:lnSpc>
              </a:pPr>
              <a:r>
                <a:rPr lang="en-US" sz="1600" dirty="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12 km/</a:t>
              </a:r>
              <a:r>
                <a:rPr lang="en-US" sz="1600" dirty="0" err="1">
                  <a:solidFill>
                    <a:srgbClr val="FDE9E0"/>
                  </a:solidFill>
                  <a:latin typeface="Calibri" panose="020F0502020204030204" pitchFamily="34" charset="0"/>
                  <a:ea typeface="#9Slide02 Noi dung rat dai" panose="02000000000000000000" pitchFamily="2" charset="0"/>
                  <a:cs typeface="Calibri" panose="020F0502020204030204" pitchFamily="34" charset="0"/>
                </a:rPr>
                <a:t>giờ</a:t>
              </a:r>
              <a:endParaRPr lang="en-US" sz="1600" dirty="0">
                <a:solidFill>
                  <a:srgbClr val="FDE9E0"/>
                </a:solidFill>
                <a:latin typeface="Calibri" panose="020F0502020204030204" pitchFamily="34" charset="0"/>
                <a:ea typeface="#9Slide02 Noi dung rat dai" panose="02000000000000000000" pitchFamily="2" charset="0"/>
                <a:cs typeface="Calibri" panose="020F0502020204030204" pitchFamily="34" charset="0"/>
              </a:endParaRP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giờ</a:t>
            </a:r>
            <a:r>
              <a:rPr lang="en-US" sz="2800" dirty="0">
                <a:solidFill>
                  <a:srgbClr val="92D050"/>
                </a:solidFill>
                <a:latin typeface="Calibri" panose="020F0502020204030204" pitchFamily="34" charset="0"/>
                <a:cs typeface="Calibri" panose="020F0502020204030204" pitchFamily="34" charset="0"/>
              </a:rPr>
              <a:t>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2923953" y="5284144"/>
            <a:ext cx="1065709"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phút</a:t>
            </a:r>
            <a:r>
              <a:rPr lang="en-US" sz="2800" dirty="0">
                <a:solidFill>
                  <a:srgbClr val="92D050"/>
                </a:solidFill>
                <a:latin typeface="Calibri" panose="020F0502020204030204" pitchFamily="34" charset="0"/>
                <a:cs typeface="Calibri" panose="020F0502020204030204" pitchFamily="34" charset="0"/>
              </a:rPr>
              <a:t>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2 </a:t>
            </a:r>
            <a:r>
              <a:rPr lang="en-US" sz="2800" dirty="0" err="1">
                <a:solidFill>
                  <a:srgbClr val="002060"/>
                </a:solidFill>
                <a:latin typeface="Calibri" panose="020F0502020204030204" pitchFamily="34" charset="0"/>
                <a:cs typeface="Calibri" panose="020F0502020204030204" pitchFamily="34" charset="0"/>
              </a:rPr>
              <a:t>giờ</a:t>
            </a:r>
            <a:r>
              <a:rPr lang="en-US" sz="2800" dirty="0">
                <a:solidFill>
                  <a:srgbClr val="002060"/>
                </a:solidFill>
                <a:latin typeface="Calibri" panose="020F0502020204030204" pitchFamily="34" charset="0"/>
                <a:cs typeface="Calibri" panose="020F0502020204030204" pitchFamily="34" charset="0"/>
              </a:rPr>
              <a:t> 30 </a:t>
            </a:r>
            <a:r>
              <a:rPr lang="en-US" sz="2800" dirty="0" err="1">
                <a:solidFill>
                  <a:srgbClr val="002060"/>
                </a:solidFill>
                <a:latin typeface="Calibri" panose="020F0502020204030204" pitchFamily="34" charset="0"/>
                <a:cs typeface="Calibri" panose="020F0502020204030204" pitchFamily="34" charset="0"/>
              </a:rPr>
              <a:t>phút</a:t>
            </a:r>
            <a:r>
              <a:rPr lang="en-US" sz="2800" dirty="0">
                <a:solidFill>
                  <a:srgbClr val="002060"/>
                </a:solidFill>
                <a:latin typeface="Calibri" panose="020F0502020204030204" pitchFamily="34" charset="0"/>
                <a:cs typeface="Calibri" panose="020F0502020204030204" pitchFamily="34" charset="0"/>
              </a:rPr>
              <a:t> = ...  </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Calibri" panose="020F0502020204030204" pitchFamily="34" charset="0"/>
                    <a:cs typeface="Calibri" panose="020F0502020204030204" pitchFamily="34" charset="0"/>
                  </a:rPr>
                  <a:t>giờ = 0,5 giờ </a:t>
                </a:r>
                <a:endParaRPr lang="en-US">
                  <a:solidFill>
                    <a:srgbClr val="FF0000"/>
                  </a:solidFill>
                  <a:latin typeface="Calibri" panose="020F0502020204030204" pitchFamily="34" charset="0"/>
                  <a:cs typeface="Calibri" panose="020F0502020204030204" pitchFamily="34" charset="0"/>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2"/>
                <a:stretch>
                  <a:fillRect b="-3497"/>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254829" y="4324476"/>
            <a:ext cx="831604" cy="523220"/>
          </a:xfrm>
          <a:prstGeom prst="rect">
            <a:avLst/>
          </a:prstGeom>
          <a:noFill/>
        </p:spPr>
        <p:txBody>
          <a:bodyPr wrap="square" rtlCol="0">
            <a:spAutoFit/>
          </a:bodyPr>
          <a:lstStyle/>
          <a:p>
            <a:r>
              <a:rPr lang="en-US" sz="2800" dirty="0">
                <a:solidFill>
                  <a:srgbClr val="A40B5D"/>
                </a:solidFill>
                <a:latin typeface="Calibri" panose="020F0502020204030204" pitchFamily="34" charset="0"/>
                <a:cs typeface="Calibri" panose="020F0502020204030204" pitchFamily="34"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964512"/>
          </a:xfrm>
          <a:prstGeom prst="rect">
            <a:avLst/>
          </a:prstGeom>
          <a:noFill/>
        </p:spPr>
        <p:txBody>
          <a:bodyPr wrap="square" rtlCol="0">
            <a:spAutoFit/>
          </a:bodyPr>
          <a:lstStyle/>
          <a:p>
            <a:pPr algn="ctr">
              <a:lnSpc>
                <a:spcPct val="110000"/>
              </a:lnSpc>
            </a:pPr>
            <a:r>
              <a:rPr lang="en-US" sz="2800" dirty="0" err="1">
                <a:solidFill>
                  <a:srgbClr val="002060"/>
                </a:solidFill>
                <a:latin typeface="Calibri" panose="020F0502020204030204" pitchFamily="34" charset="0"/>
                <a:cs typeface="Calibri" panose="020F0502020204030204" pitchFamily="34" charset="0"/>
              </a:rPr>
              <a:t>Quãng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đường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người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đó</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đã</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a:t>
            </a:r>
          </a:p>
          <a:p>
            <a:pPr>
              <a:lnSpc>
                <a:spcPct val="110000"/>
              </a:lnSpc>
            </a:pPr>
            <a:r>
              <a:rPr lang="en-US" sz="2800" dirty="0">
                <a:solidFill>
                  <a:srgbClr val="002060"/>
                </a:solidFill>
                <a:latin typeface="Calibri" panose="020F0502020204030204" pitchFamily="34" charset="0"/>
                <a:cs typeface="Calibri" panose="020F0502020204030204" pitchFamily="34" charset="0"/>
              </a:rPr>
              <a:t>		12 x 2,5 = 30 (km)</a:t>
            </a:r>
          </a:p>
          <a:p>
            <a:pPr>
              <a:lnSpc>
                <a:spcPct val="110000"/>
              </a:lnSpc>
            </a:pPr>
            <a:endParaRPr lang="en-US" sz="2800" dirty="0">
              <a:solidFill>
                <a:srgbClr val="002060"/>
              </a:solidFill>
              <a:latin typeface="Calibri" panose="020F0502020204030204" pitchFamily="34" charset="0"/>
              <a:cs typeface="Calibri" panose="020F0502020204030204" pitchFamily="34" charset="0"/>
            </a:endParaRPr>
          </a:p>
          <a:p>
            <a:pPr>
              <a:lnSpc>
                <a:spcPct val="110000"/>
              </a:lnSpc>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Đáp</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số</a:t>
            </a:r>
            <a:r>
              <a:rPr lang="en-US" sz="2800" dirty="0">
                <a:solidFill>
                  <a:srgbClr val="002060"/>
                </a:solidFill>
                <a:latin typeface="Calibri" panose="020F0502020204030204" pitchFamily="34" charset="0"/>
                <a:cs typeface="Calibri" panose="020F0502020204030204" pitchFamily="34" charset="0"/>
              </a:rPr>
              <a:t>: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randombar(horizontal)">
                                      <p:cBhvr>
                                        <p:cTn id="96" dur="500"/>
                                        <p:tgtEl>
                                          <p:spTgt spid="2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0">
                                            <p:txEl>
                                              <p:pRg st="0" end="0"/>
                                            </p:txEl>
                                          </p:spTgt>
                                        </p:tgtEl>
                                        <p:attrNameLst>
                                          <p:attrName>style.visibility</p:attrName>
                                        </p:attrNameLst>
                                      </p:cBhvr>
                                      <p:to>
                                        <p:strVal val="visible"/>
                                      </p:to>
                                    </p:set>
                                    <p:animEffect transition="in" filter="wipe(left)">
                                      <p:cBhvr>
                                        <p:cTn id="101" dur="500"/>
                                        <p:tgtEl>
                                          <p:spTgt spid="4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0">
                                            <p:txEl>
                                              <p:pRg st="1" end="1"/>
                                            </p:txEl>
                                          </p:spTgt>
                                        </p:tgtEl>
                                        <p:attrNameLst>
                                          <p:attrName>style.visibility</p:attrName>
                                        </p:attrNameLst>
                                      </p:cBhvr>
                                      <p:to>
                                        <p:strVal val="visible"/>
                                      </p:to>
                                    </p:set>
                                    <p:animEffect transition="in" filter="wipe(left)">
                                      <p:cBhvr>
                                        <p:cTn id="106" dur="500"/>
                                        <p:tgtEl>
                                          <p:spTgt spid="40">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0">
                                            <p:txEl>
                                              <p:pRg st="3" end="3"/>
                                            </p:txEl>
                                          </p:spTgt>
                                        </p:tgtEl>
                                        <p:attrNameLst>
                                          <p:attrName>style.visibility</p:attrName>
                                        </p:attrNameLst>
                                      </p:cBhvr>
                                      <p:to>
                                        <p:strVal val="visible"/>
                                      </p:to>
                                    </p:set>
                                    <p:animEffect transition="in" filter="wipe(left)">
                                      <p:cBhvr>
                                        <p:cTn id="111"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34" grpId="0" animBg="1"/>
      <p:bldP spid="20" grpId="0" animBg="1"/>
      <p:bldP spid="20" grpId="1" animBg="1"/>
      <p:bldP spid="38" grpId="0" animBg="1"/>
      <p:bldP spid="38" grpId="1" animBg="1"/>
      <p:bldP spid="37" grpId="0"/>
      <p:bldP spid="4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8AF89C-E3C2-809A-C9DA-2634795A1995}"/>
              </a:ext>
            </a:extLst>
          </p:cNvPr>
          <p:cNvPicPr>
            <a:picLocks noChangeAspect="1"/>
          </p:cNvPicPr>
          <p:nvPr/>
        </p:nvPicPr>
        <p:blipFill>
          <a:blip r:embed="rId2"/>
          <a:stretch>
            <a:fillRect/>
          </a:stretch>
        </p:blipFill>
        <p:spPr>
          <a:xfrm>
            <a:off x="-219206" y="4786269"/>
            <a:ext cx="12630411" cy="2178202"/>
          </a:xfrm>
          <a:prstGeom prst="rect">
            <a:avLst/>
          </a:prstGeom>
        </p:spPr>
      </p:pic>
      <p:pic>
        <p:nvPicPr>
          <p:cNvPr id="4" name="Picture 3">
            <a:extLst>
              <a:ext uri="{FF2B5EF4-FFF2-40B4-BE49-F238E27FC236}">
                <a16:creationId xmlns:a16="http://schemas.microsoft.com/office/drawing/2014/main" id="{85A856EB-9F91-CD38-83B7-5202A755FC5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sp>
        <p:nvSpPr>
          <p:cNvPr id="5" name="TextBox 4">
            <a:extLst>
              <a:ext uri="{FF2B5EF4-FFF2-40B4-BE49-F238E27FC236}">
                <a16:creationId xmlns:a16="http://schemas.microsoft.com/office/drawing/2014/main" id="{C16FF35C-BBC5-F7BB-18B0-B064857BB24F}"/>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65 km/</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9F61EFA8-D4F0-BEB4-8F40-31EF646EA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361" y="-292396"/>
            <a:ext cx="6677247" cy="7442791"/>
          </a:xfrm>
          <a:prstGeom prst="rect">
            <a:avLst/>
          </a:prstGeom>
        </p:spPr>
      </p:pic>
      <p:sp>
        <p:nvSpPr>
          <p:cNvPr id="7" name="TextBox 6">
            <a:extLst>
              <a:ext uri="{FF2B5EF4-FFF2-40B4-BE49-F238E27FC236}">
                <a16:creationId xmlns:a16="http://schemas.microsoft.com/office/drawing/2014/main" id="{0E94B3E6-9F32-EFBF-FDBC-56660B35EA19}"/>
              </a:ext>
            </a:extLst>
          </p:cNvPr>
          <p:cNvSpPr txBox="1"/>
          <p:nvPr/>
        </p:nvSpPr>
        <p:spPr>
          <a:xfrm>
            <a:off x="1609848" y="2383514"/>
            <a:ext cx="2581634"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9Slide05 Pattaya" panose="00000500000000000000" pitchFamily="2" charset="-34"/>
              </a:rPr>
              <a:t>Bài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giải</a:t>
            </a:r>
            <a:endParaRPr lang="en-US" sz="2400" dirty="0">
              <a:latin typeface="Cambria" panose="02040503050406030204" pitchFamily="18" charset="0"/>
              <a:ea typeface="Cambria" panose="02040503050406030204" pitchFamily="18" charset="0"/>
              <a:cs typeface="#9Slide05 Pattaya" panose="00000500000000000000" pitchFamily="2" charset="-34"/>
            </a:endParaRPr>
          </a:p>
        </p:txBody>
      </p:sp>
      <p:sp>
        <p:nvSpPr>
          <p:cNvPr id="8" name="TextBox 7">
            <a:extLst>
              <a:ext uri="{FF2B5EF4-FFF2-40B4-BE49-F238E27FC236}">
                <a16:creationId xmlns:a16="http://schemas.microsoft.com/office/drawing/2014/main" id="{566FC516-8FFD-3C1D-EE4A-E35D02B5CF20}"/>
              </a:ext>
            </a:extLst>
          </p:cNvPr>
          <p:cNvSpPr txBox="1"/>
          <p:nvPr/>
        </p:nvSpPr>
        <p:spPr>
          <a:xfrm>
            <a:off x="285206" y="2765985"/>
            <a:ext cx="458450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cs typeface="#9Slide05 Pattaya" panose="00000500000000000000" pitchFamily="2" charset="-34"/>
              </a:rPr>
              <a:t>Quãng</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đường</a:t>
            </a:r>
            <a:r>
              <a:rPr lang="en-US" sz="2400" dirty="0">
                <a:latin typeface="Cambria" panose="02040503050406030204" pitchFamily="18" charset="0"/>
                <a:ea typeface="Cambria" panose="02040503050406030204" pitchFamily="18" charset="0"/>
                <a:cs typeface="#9Slide05 Pattaya" panose="00000500000000000000" pitchFamily="2" charset="-34"/>
              </a:rPr>
              <a:t> ô </a:t>
            </a:r>
            <a:r>
              <a:rPr lang="en-US" sz="2400" dirty="0" err="1">
                <a:latin typeface="Cambria" panose="02040503050406030204" pitchFamily="18" charset="0"/>
                <a:ea typeface="Cambria" panose="02040503050406030204" pitchFamily="18" charset="0"/>
                <a:cs typeface="#9Slide05 Pattaya" panose="00000500000000000000" pitchFamily="2" charset="-34"/>
              </a:rPr>
              <a:t>tô</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được</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trong</a:t>
            </a:r>
            <a:r>
              <a:rPr lang="en-US" sz="2400" dirty="0">
                <a:latin typeface="Cambria" panose="02040503050406030204" pitchFamily="18" charset="0"/>
                <a:ea typeface="Cambria" panose="02040503050406030204" pitchFamily="18" charset="0"/>
                <a:cs typeface="#9Slide05 Pattaya" panose="00000500000000000000" pitchFamily="2" charset="-34"/>
              </a:rPr>
              <a:t> 2 </a:t>
            </a:r>
            <a:r>
              <a:rPr lang="en-US" sz="2400" dirty="0" err="1">
                <a:latin typeface="Cambria" panose="02040503050406030204" pitchFamily="18" charset="0"/>
                <a:ea typeface="Cambria" panose="02040503050406030204" pitchFamily="18" charset="0"/>
                <a:cs typeface="#9Slide05 Pattaya" panose="00000500000000000000" pitchFamily="2" charset="-34"/>
              </a:rPr>
              <a:t>giờ</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là</a:t>
            </a:r>
            <a:r>
              <a:rPr lang="en-US" sz="2400" dirty="0">
                <a:latin typeface="Cambria" panose="02040503050406030204" pitchFamily="18" charset="0"/>
                <a:ea typeface="Cambria" panose="02040503050406030204" pitchFamily="18" charset="0"/>
                <a:cs typeface="#9Slide05 Pattaya" panose="00000500000000000000" pitchFamily="2" charset="-34"/>
              </a:rPr>
              <a:t>:</a:t>
            </a:r>
          </a:p>
        </p:txBody>
      </p:sp>
      <p:sp>
        <p:nvSpPr>
          <p:cNvPr id="9" name="TextBox 8">
            <a:extLst>
              <a:ext uri="{FF2B5EF4-FFF2-40B4-BE49-F238E27FC236}">
                <a16:creationId xmlns:a16="http://schemas.microsoft.com/office/drawing/2014/main" id="{68105387-74A1-0F49-1FC8-0D759EB36EA1}"/>
              </a:ext>
            </a:extLst>
          </p:cNvPr>
          <p:cNvSpPr txBox="1"/>
          <p:nvPr/>
        </p:nvSpPr>
        <p:spPr>
          <a:xfrm>
            <a:off x="285206" y="3563427"/>
            <a:ext cx="4584506"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cs typeface="#9Slide05 Pattaya" panose="00000500000000000000" pitchFamily="2" charset="-34"/>
              </a:rPr>
              <a:t>65 x 2 = 130 (km)</a:t>
            </a:r>
          </a:p>
        </p:txBody>
      </p:sp>
      <p:sp>
        <p:nvSpPr>
          <p:cNvPr id="10" name="TextBox 9">
            <a:extLst>
              <a:ext uri="{FF2B5EF4-FFF2-40B4-BE49-F238E27FC236}">
                <a16:creationId xmlns:a16="http://schemas.microsoft.com/office/drawing/2014/main" id="{087C8595-0072-4928-835B-7DD7BC97C2DE}"/>
              </a:ext>
            </a:extLst>
          </p:cNvPr>
          <p:cNvSpPr txBox="1"/>
          <p:nvPr/>
        </p:nvSpPr>
        <p:spPr>
          <a:xfrm>
            <a:off x="327736" y="4137585"/>
            <a:ext cx="4584506" cy="461665"/>
          </a:xfrm>
          <a:prstGeom prst="rect">
            <a:avLst/>
          </a:prstGeom>
          <a:noFill/>
        </p:spPr>
        <p:txBody>
          <a:bodyPr wrap="square" rtlCol="0">
            <a:spAutoFit/>
          </a:bodyPr>
          <a:lstStyle/>
          <a:p>
            <a:pPr algn="r"/>
            <a:r>
              <a:rPr lang="en-US" sz="2400" dirty="0" err="1">
                <a:latin typeface="Cambria" panose="02040503050406030204" pitchFamily="18" charset="0"/>
                <a:ea typeface="Cambria" panose="02040503050406030204" pitchFamily="18" charset="0"/>
                <a:cs typeface="#9Slide05 Pattaya" panose="00000500000000000000" pitchFamily="2" charset="-34"/>
              </a:rPr>
              <a:t>Đáp</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số</a:t>
            </a:r>
            <a:r>
              <a:rPr lang="en-US" sz="2400" dirty="0">
                <a:latin typeface="Cambria" panose="02040503050406030204" pitchFamily="18" charset="0"/>
                <a:ea typeface="Cambria" panose="02040503050406030204" pitchFamily="18" charset="0"/>
                <a:cs typeface="#9Slide05 Pattaya" panose="00000500000000000000" pitchFamily="2" charset="-34"/>
              </a:rPr>
              <a:t>: 130 km</a:t>
            </a:r>
          </a:p>
        </p:txBody>
      </p:sp>
      <p:grpSp>
        <p:nvGrpSpPr>
          <p:cNvPr id="11" name="组合 12">
            <a:extLst>
              <a:ext uri="{FF2B5EF4-FFF2-40B4-BE49-F238E27FC236}">
                <a16:creationId xmlns:a16="http://schemas.microsoft.com/office/drawing/2014/main" id="{7B85EC12-1B66-DB03-CD6E-C2D591FA281C}"/>
              </a:ext>
            </a:extLst>
          </p:cNvPr>
          <p:cNvGrpSpPr/>
          <p:nvPr/>
        </p:nvGrpSpPr>
        <p:grpSpPr>
          <a:xfrm>
            <a:off x="4693132" y="989894"/>
            <a:ext cx="7421526" cy="4923306"/>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341AE7D4-5080-9F32-AE30-D19E791F8A8C}"/>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0">
              <a:extLst>
                <a:ext uri="{FF2B5EF4-FFF2-40B4-BE49-F238E27FC236}">
                  <a16:creationId xmlns:a16="http://schemas.microsoft.com/office/drawing/2014/main" id="{3F582AA1-98A3-C8BC-5173-1211E2F081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14" name="文本框 3">
            <a:extLst>
              <a:ext uri="{FF2B5EF4-FFF2-40B4-BE49-F238E27FC236}">
                <a16:creationId xmlns:a16="http://schemas.microsoft.com/office/drawing/2014/main" id="{648934F0-8369-85A8-47C5-6F37BB5B4CBC}"/>
              </a:ext>
            </a:extLst>
          </p:cNvPr>
          <p:cNvSpPr txBox="1"/>
          <p:nvPr/>
        </p:nvSpPr>
        <p:spPr>
          <a:xfrm>
            <a:off x="5910226" y="2493503"/>
            <a:ext cx="5445345" cy="1569660"/>
          </a:xfrm>
          <a:prstGeom prst="rect">
            <a:avLst/>
          </a:prstGeom>
          <a:noFill/>
        </p:spPr>
        <p:txBody>
          <a:bodyPr wrap="square" rtlCol="0">
            <a:spAutoFit/>
          </a:bodyPr>
          <a:lstStyle/>
          <a:p>
            <a:pPr algn="just"/>
            <a:r>
              <a:rPr lang="en-US" altLang="zh-CN" sz="3200" i="1" dirty="0" err="1">
                <a:latin typeface="Cambria" panose="02040503050406030204" pitchFamily="18" charset="0"/>
                <a:ea typeface="Cambria" panose="02040503050406030204" pitchFamily="18" charset="0"/>
              </a:rPr>
              <a:t>Muốn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tính</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quãng</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đường</a:t>
            </a:r>
            <a:r>
              <a:rPr lang="en-US" altLang="zh-CN" sz="3200" i="1" dirty="0">
                <a:latin typeface="Cambria" panose="02040503050406030204" pitchFamily="18" charset="0"/>
                <a:ea typeface="Cambria" panose="02040503050406030204" pitchFamily="18" charset="0"/>
              </a:rPr>
              <a:t>, ta </a:t>
            </a:r>
            <a:r>
              <a:rPr lang="en-US" altLang="zh-CN" sz="3200" i="1" dirty="0" err="1">
                <a:latin typeface="Cambria" panose="02040503050406030204" pitchFamily="18" charset="0"/>
                <a:ea typeface="Cambria" panose="02040503050406030204" pitchFamily="18" charset="0"/>
              </a:rPr>
              <a:t>lấy</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vận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tốc</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nhân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với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thời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gian</a:t>
            </a:r>
            <a:r>
              <a:rPr lang="en-US" altLang="zh-CN" sz="3200" i="1" dirty="0">
                <a:latin typeface="Cambria" panose="02040503050406030204" pitchFamily="18" charset="0"/>
                <a:ea typeface="Cambria" panose="02040503050406030204" pitchFamily="18" charset="0"/>
              </a:rPr>
              <a:t>.</a:t>
            </a:r>
          </a:p>
          <a:p>
            <a:pPr algn="just"/>
            <a:endParaRPr lang="zh-CN" altLang="en-US" sz="3200" i="1" dirty="0">
              <a:latin typeface="Cambria" panose="02040503050406030204" pitchFamily="18" charset="0"/>
              <a:ea typeface="字魂105号-简雅黑" panose="00000500000000000000" pitchFamily="2" charset="-122"/>
            </a:endParaRPr>
          </a:p>
        </p:txBody>
      </p:sp>
      <p:grpSp>
        <p:nvGrpSpPr>
          <p:cNvPr id="15" name="Group 14">
            <a:extLst>
              <a:ext uri="{FF2B5EF4-FFF2-40B4-BE49-F238E27FC236}">
                <a16:creationId xmlns:a16="http://schemas.microsoft.com/office/drawing/2014/main" id="{A42EA85F-9DC5-4E21-876C-5D2471EA545A}"/>
              </a:ext>
            </a:extLst>
          </p:cNvPr>
          <p:cNvGrpSpPr/>
          <p:nvPr/>
        </p:nvGrpSpPr>
        <p:grpSpPr>
          <a:xfrm>
            <a:off x="6559788" y="3558499"/>
            <a:ext cx="4190449" cy="1114983"/>
            <a:chOff x="4784151" y="3856210"/>
            <a:chExt cx="4190449" cy="1114983"/>
          </a:xfrm>
        </p:grpSpPr>
        <p:pic>
          <p:nvPicPr>
            <p:cNvPr id="16" name="Graphic 15">
              <a:extLst>
                <a:ext uri="{FF2B5EF4-FFF2-40B4-BE49-F238E27FC236}">
                  <a16:creationId xmlns:a16="http://schemas.microsoft.com/office/drawing/2014/main" id="{424F804D-6A15-A3ED-4524-E33AC79B46C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410041" y="3856210"/>
              <a:ext cx="564559" cy="1100890"/>
            </a:xfrm>
            <a:prstGeom prst="rect">
              <a:avLst/>
            </a:prstGeom>
          </p:spPr>
        </p:pic>
        <p:pic>
          <p:nvPicPr>
            <p:cNvPr id="17" name="Graphic 16">
              <a:extLst>
                <a:ext uri="{FF2B5EF4-FFF2-40B4-BE49-F238E27FC236}">
                  <a16:creationId xmlns:a16="http://schemas.microsoft.com/office/drawing/2014/main" id="{8F5DEB36-781A-89BE-1006-B2E2FB9E8943}"/>
                </a:ext>
              </a:extLst>
            </p:cNvPr>
            <p:cNvPicPr>
              <a:picLocks noChangeAspect="1"/>
            </p:cNvPicPr>
            <p:nvPr/>
          </p:nvPicPr>
          <p:blipFill>
            <a:blip r:embed="rId9">
              <a:duotone>
                <a:prstClr val="black"/>
                <a:schemeClr val="accent2">
                  <a:tint val="45000"/>
                  <a:satMod val="400000"/>
                </a:schemeClr>
              </a:duotone>
              <a:extLst>
                <a:ext uri="{96DAC541-7B7A-43D3-8B79-37D633B846F1}">
                  <asvg:svgBlip xmlns:asvg="http://schemas.microsoft.com/office/drawing/2016/SVG/main" xmlns="" r:embed="rId10"/>
                </a:ext>
              </a:extLst>
            </a:blip>
            <a:stretch>
              <a:fillRect/>
            </a:stretch>
          </p:blipFill>
          <p:spPr>
            <a:xfrm>
              <a:off x="4784151" y="4098915"/>
              <a:ext cx="419385" cy="848756"/>
            </a:xfrm>
            <a:prstGeom prst="rect">
              <a:avLst/>
            </a:prstGeom>
          </p:spPr>
        </p:pic>
        <p:pic>
          <p:nvPicPr>
            <p:cNvPr id="18" name="Graphic 17">
              <a:extLst>
                <a:ext uri="{FF2B5EF4-FFF2-40B4-BE49-F238E27FC236}">
                  <a16:creationId xmlns:a16="http://schemas.microsoft.com/office/drawing/2014/main" id="{6FFA7E59-10FB-EFDA-0E1D-03D98E7C61C8}"/>
                </a:ext>
              </a:extLst>
            </p:cNvPr>
            <p:cNvPicPr>
              <a:picLocks noChangeAspect="1"/>
            </p:cNvPicPr>
            <p:nvPr/>
          </p:nvPicPr>
          <p:blipFill>
            <a:blip r:embed="rId11">
              <a:duotone>
                <a:prstClr val="black"/>
                <a:schemeClr val="accent5">
                  <a:tint val="45000"/>
                  <a:satMod val="400000"/>
                </a:schemeClr>
              </a:duotone>
              <a:extLst>
                <a:ext uri="{96DAC541-7B7A-43D3-8B79-37D633B846F1}">
                  <asvg:svgBlip xmlns:asvg="http://schemas.microsoft.com/office/drawing/2016/SVG/main" xmlns="" r:embed="rId12"/>
                </a:ext>
              </a:extLst>
            </a:blip>
            <a:stretch>
              <a:fillRect/>
            </a:stretch>
          </p:blipFill>
          <p:spPr>
            <a:xfrm>
              <a:off x="6765941" y="4019756"/>
              <a:ext cx="799159" cy="928753"/>
            </a:xfrm>
            <a:prstGeom prst="rect">
              <a:avLst/>
            </a:prstGeom>
          </p:spPr>
        </p:pic>
        <p:pic>
          <p:nvPicPr>
            <p:cNvPr id="19" name="Graphic 18">
              <a:extLst>
                <a:ext uri="{FF2B5EF4-FFF2-40B4-BE49-F238E27FC236}">
                  <a16:creationId xmlns:a16="http://schemas.microsoft.com/office/drawing/2014/main" id="{A80668A2-32E9-672D-FCAE-66B048C898E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620776" y="4387712"/>
              <a:ext cx="769969" cy="536645"/>
            </a:xfrm>
            <a:prstGeom prst="rect">
              <a:avLst/>
            </a:prstGeom>
          </p:spPr>
        </p:pic>
        <p:pic>
          <p:nvPicPr>
            <p:cNvPr id="20" name="Graphic 19">
              <a:extLst>
                <a:ext uri="{FF2B5EF4-FFF2-40B4-BE49-F238E27FC236}">
                  <a16:creationId xmlns:a16="http://schemas.microsoft.com/office/drawing/2014/main" id="{46BAE9F3-A816-31A1-D4DE-C4654A404F8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rot="2802046">
              <a:off x="7680316" y="4337760"/>
              <a:ext cx="662668" cy="604197"/>
            </a:xfrm>
            <a:prstGeom prst="rect">
              <a:avLst/>
            </a:prstGeom>
          </p:spPr>
        </p:pic>
      </p:grpSp>
      <p:pic>
        <p:nvPicPr>
          <p:cNvPr id="22" name="Picture 21">
            <a:extLst>
              <a:ext uri="{FF2B5EF4-FFF2-40B4-BE49-F238E27FC236}">
                <a16:creationId xmlns:a16="http://schemas.microsoft.com/office/drawing/2014/main" id="{1AE4B06B-7E4B-BD2F-8AF9-F579615B1E11}"/>
              </a:ext>
            </a:extLst>
          </p:cNvPr>
          <p:cNvPicPr>
            <a:picLocks noChangeAspect="1"/>
          </p:cNvPicPr>
          <p:nvPr/>
        </p:nvPicPr>
        <p:blipFill>
          <a:blip r:embed="rId17"/>
          <a:stretch>
            <a:fillRect/>
          </a:stretch>
        </p:blipFill>
        <p:spPr>
          <a:xfrm>
            <a:off x="219616" y="187890"/>
            <a:ext cx="2240100" cy="1290807"/>
          </a:xfrm>
          <a:prstGeom prst="rect">
            <a:avLst/>
          </a:prstGeom>
        </p:spPr>
      </p:pic>
    </p:spTree>
    <p:extLst>
      <p:ext uri="{BB962C8B-B14F-4D97-AF65-F5344CB8AC3E}">
        <p14:creationId xmlns:p14="http://schemas.microsoft.com/office/powerpoint/2010/main" val="42536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chiếc tàu biển đi với vận tốc 33,7 km/h. Quãng đường đi được của chiếc tàu đó trong 4 giờ là</a:t>
            </a:r>
            <a:r>
              <a:rPr lang="en-US" altLang="zh-CN" sz="2800" dirty="0">
                <a:latin typeface="Cambria" panose="02040503050406030204" pitchFamily="18" charset="0"/>
                <a:ea typeface="Cambria" panose="02040503050406030204" pitchFamily="18" charset="0"/>
              </a:rPr>
              <a:t>         km.</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707886"/>
          </a:xfrm>
          <a:prstGeom prst="rect">
            <a:avLst/>
          </a:prstGeom>
          <a:noFill/>
        </p:spPr>
        <p:txBody>
          <a:bodyPr wrap="square">
            <a:spAutoFit/>
          </a:bodyPr>
          <a:lstStyle/>
          <a:p>
            <a:pPr algn="ctr"/>
            <a:r>
              <a:rPr lang="en-US" altLang="zh-CN" sz="4000" b="1" dirty="0" err="1">
                <a:solidFill>
                  <a:schemeClr val="bg1"/>
                </a:solidFill>
                <a:latin typeface="Cambria" panose="02040503050406030204" pitchFamily="18" charset="0"/>
                <a:ea typeface="Cambria" panose="02040503050406030204" pitchFamily="18" charset="0"/>
              </a:rPr>
              <a:t>Bài</a:t>
            </a:r>
            <a:r>
              <a:rPr lang="en-US" altLang="zh-CN" sz="4000" b="1" dirty="0">
                <a:solidFill>
                  <a:schemeClr val="bg1"/>
                </a:solidFill>
                <a:latin typeface="Cambria" panose="02040503050406030204" pitchFamily="18" charset="0"/>
                <a:ea typeface="Cambria" panose="02040503050406030204" pitchFamily="18" charset="0"/>
              </a:rPr>
              <a:t> 1. </a:t>
            </a:r>
            <a:r>
              <a:rPr lang="en-US" altLang="zh-CN" sz="4000" b="1" dirty="0" err="1">
                <a:solidFill>
                  <a:schemeClr val="bg1"/>
                </a:solidFill>
                <a:latin typeface="Cambria" panose="02040503050406030204" pitchFamily="18" charset="0"/>
                <a:ea typeface="Cambria" panose="02040503050406030204" pitchFamily="18" charset="0"/>
              </a:rPr>
              <a:t>Số</a:t>
            </a:r>
            <a:r>
              <a:rPr lang="en-US" altLang="zh-CN" sz="4000" b="1" dirty="0">
                <a:solidFill>
                  <a:schemeClr val="bg1"/>
                </a:solidFill>
                <a:latin typeface="Cambria" panose="02040503050406030204" pitchFamily="18" charset="0"/>
                <a:ea typeface="Cambria" panose="02040503050406030204" pitchFamily="18" charset="0"/>
              </a:rPr>
              <a:t>?</a:t>
            </a:r>
            <a:endParaRPr lang="zh-CN" altLang="en-US" sz="4000" b="1" dirty="0">
              <a:solidFill>
                <a:schemeClr val="bg1"/>
              </a:solidFill>
              <a:latin typeface="Cambria" panose="02040503050406030204" pitchFamily="18"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t = 4 </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v = 33,7 km/</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solidFill>
            <a:srgbClr val="FDE9E0"/>
          </a:solidFill>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Quãng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4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nSpc>
                <a:spcPct val="115000"/>
              </a:lnSpc>
            </a:pPr>
            <a:r>
              <a:rPr lang="en-US" sz="3200" dirty="0">
                <a:solidFill>
                  <a:srgbClr val="002060"/>
                </a:solidFill>
                <a:latin typeface="Cambria" panose="02040503050406030204" pitchFamily="18" charset="0"/>
                <a:ea typeface="Cambria" panose="02040503050406030204" pitchFamily="18" charset="0"/>
              </a:rPr>
              <a:t>		33,7 x 4 = 134,8 (km)</a:t>
            </a:r>
          </a:p>
          <a:p>
            <a:pPr>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Đáp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134,8 km.</a:t>
            </a:r>
          </a:p>
        </p:txBody>
      </p:sp>
      <p:sp>
        <p:nvSpPr>
          <p:cNvPr id="2" name="Rectangle: Rounded Corners 1">
            <a:extLst>
              <a:ext uri="{FF2B5EF4-FFF2-40B4-BE49-F238E27FC236}">
                <a16:creationId xmlns:a16="http://schemas.microsoft.com/office/drawing/2014/main" id="{279FFE17-E69A-1AFC-F6F4-23EBF30FDA8C}"/>
              </a:ext>
            </a:extLst>
          </p:cNvPr>
          <p:cNvSpPr/>
          <p:nvPr/>
        </p:nvSpPr>
        <p:spPr>
          <a:xfrm>
            <a:off x="8279296" y="616226"/>
            <a:ext cx="496956" cy="4273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1000"/>
                                        <p:tgtEl>
                                          <p:spTgt spid="30">
                                            <p:txEl>
                                              <p:pRg st="0" end="0"/>
                                            </p:txEl>
                                          </p:spTgt>
                                        </p:tgtEl>
                                      </p:cBhvr>
                                    </p:animEffect>
                                    <p:anim calcmode="lin" valueType="num">
                                      <p:cBhvr>
                                        <p:cTn id="4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fade">
                                      <p:cBhvr>
                                        <p:cTn id="55" dur="1000"/>
                                        <p:tgtEl>
                                          <p:spTgt spid="30">
                                            <p:txEl>
                                              <p:pRg st="1" end="1"/>
                                            </p:txEl>
                                          </p:spTgt>
                                        </p:tgtEl>
                                      </p:cBhvr>
                                    </p:animEffect>
                                    <p:anim calcmode="lin" valueType="num">
                                      <p:cBhvr>
                                        <p:cTn id="5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1000"/>
                                        <p:tgtEl>
                                          <p:spTgt spid="30">
                                            <p:txEl>
                                              <p:pRg st="2" end="2"/>
                                            </p:txEl>
                                          </p:spTgt>
                                        </p:tgtEl>
                                      </p:cBhvr>
                                    </p:animEffect>
                                    <p:anim calcmode="lin" valueType="num">
                                      <p:cBhvr>
                                        <p:cTn id="6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3701</TotalTime>
  <Words>707</Words>
  <Application>Microsoft Office PowerPoint</Application>
  <PresentationFormat>Widescreen</PresentationFormat>
  <Paragraphs>99</Paragraphs>
  <Slides>17</Slides>
  <Notes>11</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#9Slide02 Noi dung rat dai</vt:lpstr>
      <vt:lpstr>#9Slide03 NguyenHa 01</vt:lpstr>
      <vt:lpstr>#9Slide05 Pattaya</vt:lpstr>
      <vt:lpstr>#9Slide07 Pattaya</vt:lpstr>
      <vt:lpstr>Arial</vt:lpstr>
      <vt:lpstr>Calibri</vt:lpstr>
      <vt:lpstr>Cambria</vt:lpstr>
      <vt:lpstr>Cambria Math</vt:lpstr>
      <vt:lpstr>等线</vt:lpstr>
      <vt:lpstr>等线 Light</vt:lpstr>
      <vt:lpstr>Times New Roman</vt:lpstr>
      <vt:lpstr>字魂105号-简雅黑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Admin</cp:lastModifiedBy>
  <cp:revision>126</cp:revision>
  <dcterms:created xsi:type="dcterms:W3CDTF">2020-06-10T16:06:53Z</dcterms:created>
  <dcterms:modified xsi:type="dcterms:W3CDTF">2025-04-14T00:57:55Z</dcterms:modified>
  <cp:category>9Slide.vn</cp:category>
</cp:coreProperties>
</file>