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Lst>
  <p:notesMasterIdLst>
    <p:notesMasterId r:id="rId26"/>
  </p:notesMasterIdLst>
  <p:sldIdLst>
    <p:sldId id="260" r:id="rId4"/>
    <p:sldId id="282" r:id="rId5"/>
    <p:sldId id="286" r:id="rId6"/>
    <p:sldId id="283" r:id="rId7"/>
    <p:sldId id="284" r:id="rId8"/>
    <p:sldId id="262" r:id="rId9"/>
    <p:sldId id="263" r:id="rId10"/>
    <p:sldId id="285" r:id="rId11"/>
    <p:sldId id="256" r:id="rId12"/>
    <p:sldId id="296" r:id="rId13"/>
    <p:sldId id="334" r:id="rId14"/>
    <p:sldId id="267" r:id="rId15"/>
    <p:sldId id="292" r:id="rId16"/>
    <p:sldId id="290" r:id="rId17"/>
    <p:sldId id="294" r:id="rId18"/>
    <p:sldId id="293" r:id="rId19"/>
    <p:sldId id="295" r:id="rId20"/>
    <p:sldId id="342" r:id="rId21"/>
    <p:sldId id="343" r:id="rId22"/>
    <p:sldId id="2007577125" r:id="rId23"/>
    <p:sldId id="344" r:id="rId24"/>
    <p:sldId id="279"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7E9"/>
    <a:srgbClr val="88CBBA"/>
    <a:srgbClr val="C5E0EB"/>
    <a:srgbClr val="F2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72"/>
      </p:cViewPr>
      <p:guideLst>
        <p:guide orient="horz" pos="2160"/>
        <p:guide pos="3840"/>
      </p:guideLst>
    </p:cSldViewPr>
  </p:slideViewPr>
  <p:notesTextViewPr>
    <p:cViewPr>
      <p:scale>
        <a:sx n="1" d="1"/>
        <a:sy n="1" d="1"/>
      </p:scale>
      <p:origin x="0" y="0"/>
    </p:cViewPr>
  </p:notesTextViewPr>
  <p:sorterViewPr>
    <p:cViewPr>
      <p:scale>
        <a:sx n="139" d="100"/>
        <a:sy n="139" d="100"/>
      </p:scale>
      <p:origin x="0" y="-53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D53A2-ABDD-4056-8CE6-B98700659FA9}" type="datetimeFigureOut">
              <a:rPr lang="zh-CN" altLang="en-US" smtClean="0"/>
              <a:t>2025/4/18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F9B47-6DF8-4E1E-A7F4-FF1749D6F715}" type="slidenum">
              <a:rPr lang="zh-CN" altLang="en-US" smtClean="0"/>
              <a:t>‹#›</a:t>
            </a:fld>
            <a:endParaRPr lang="zh-CN" altLang="en-US"/>
          </a:p>
        </p:txBody>
      </p:sp>
    </p:spTree>
    <p:extLst>
      <p:ext uri="{BB962C8B-B14F-4D97-AF65-F5344CB8AC3E}">
        <p14:creationId xmlns:p14="http://schemas.microsoft.com/office/powerpoint/2010/main" val="399152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475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791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162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53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222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328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32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983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14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80334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614234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2244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99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8229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2058700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995768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8268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34604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69647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42570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9723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8407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2381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971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32232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33395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71891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5024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92473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7757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560015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09130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35643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8489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fld id="{71105ECC-05DB-4A25-8E6A-E61FCA6F5619}"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15131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0757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10552327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4/18/2025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22005858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2.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0.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8.wdp"/><Relationship Id="rId18" Type="http://schemas.openxmlformats.org/officeDocument/2006/relationships/image" Target="../media/image22.png"/><Relationship Id="rId26" Type="http://schemas.openxmlformats.org/officeDocument/2006/relationships/slide" Target="slide6.xml"/><Relationship Id="rId39" Type="http://schemas.openxmlformats.org/officeDocument/2006/relationships/image" Target="../media/image32.png"/><Relationship Id="rId3" Type="http://schemas.microsoft.com/office/2007/relationships/hdphoto" Target="../media/hdphoto3.wdp"/><Relationship Id="rId21" Type="http://schemas.microsoft.com/office/2007/relationships/hdphoto" Target="../media/hdphoto12.wdp"/><Relationship Id="rId34" Type="http://schemas.openxmlformats.org/officeDocument/2006/relationships/image" Target="../media/image29.png"/><Relationship Id="rId7" Type="http://schemas.microsoft.com/office/2007/relationships/hdphoto" Target="../media/hdphoto5.wdp"/><Relationship Id="rId12" Type="http://schemas.openxmlformats.org/officeDocument/2006/relationships/image" Target="../media/image19.png"/><Relationship Id="rId17" Type="http://schemas.microsoft.com/office/2007/relationships/hdphoto" Target="../media/hdphoto10.wdp"/><Relationship Id="rId25" Type="http://schemas.openxmlformats.org/officeDocument/2006/relationships/slide" Target="slide4.xml"/><Relationship Id="rId33" Type="http://schemas.microsoft.com/office/2007/relationships/hdphoto" Target="../media/hdphoto14.wdp"/><Relationship Id="rId38" Type="http://schemas.openxmlformats.org/officeDocument/2006/relationships/image" Target="../media/image31.pn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26.png"/><Relationship Id="rId41" Type="http://schemas.openxmlformats.org/officeDocument/2006/relationships/slide" Target="slide9.xml"/><Relationship Id="rId1" Type="http://schemas.openxmlformats.org/officeDocument/2006/relationships/slideLayout" Target="../slideLayouts/slideLayout17.xml"/><Relationship Id="rId6" Type="http://schemas.openxmlformats.org/officeDocument/2006/relationships/image" Target="../media/image16.png"/><Relationship Id="rId11" Type="http://schemas.microsoft.com/office/2007/relationships/hdphoto" Target="../media/hdphoto7.wdp"/><Relationship Id="rId24" Type="http://schemas.openxmlformats.org/officeDocument/2006/relationships/image" Target="../media/image25.png"/><Relationship Id="rId32" Type="http://schemas.openxmlformats.org/officeDocument/2006/relationships/image" Target="../media/image28.png"/><Relationship Id="rId37" Type="http://schemas.microsoft.com/office/2007/relationships/hdphoto" Target="../media/hdphoto16.wdp"/><Relationship Id="rId40" Type="http://schemas.microsoft.com/office/2007/relationships/hdphoto" Target="../media/hdphoto17.wdp"/><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slide" Target="slide5.xml"/><Relationship Id="rId36" Type="http://schemas.openxmlformats.org/officeDocument/2006/relationships/image" Target="../media/image30.png"/><Relationship Id="rId10" Type="http://schemas.openxmlformats.org/officeDocument/2006/relationships/image" Target="../media/image18.png"/><Relationship Id="rId19" Type="http://schemas.microsoft.com/office/2007/relationships/hdphoto" Target="../media/hdphoto11.wdp"/><Relationship Id="rId31" Type="http://schemas.openxmlformats.org/officeDocument/2006/relationships/slide" Target="slide8.xml"/><Relationship Id="rId4" Type="http://schemas.openxmlformats.org/officeDocument/2006/relationships/image" Target="../media/image15.png"/><Relationship Id="rId9" Type="http://schemas.microsoft.com/office/2007/relationships/hdphoto" Target="../media/hdphoto6.wdp"/><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slide" Target="slide7.xml"/><Relationship Id="rId30" Type="http://schemas.openxmlformats.org/officeDocument/2006/relationships/image" Target="../media/image27.gif"/><Relationship Id="rId35" Type="http://schemas.microsoft.com/office/2007/relationships/hdphoto" Target="../media/hdphoto15.wdp"/></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21DFCB-ECB4-4E7A-A98C-D58B98F1266A}"/>
              </a:ext>
            </a:extLst>
          </p:cNvPr>
          <p:cNvPicPr>
            <a:picLocks noChangeAspect="1"/>
          </p:cNvPicPr>
          <p:nvPr/>
        </p:nvPicPr>
        <p:blipFill rotWithShape="1">
          <a:blip r:embed="rId3"/>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id="{B3F9BA6C-94B4-4300-84BF-BA64570C183B}"/>
              </a:ext>
            </a:extLst>
          </p:cNvPr>
          <p:cNvPicPr>
            <a:picLocks noChangeAspect="1"/>
          </p:cNvPicPr>
          <p:nvPr/>
        </p:nvPicPr>
        <p:blipFill>
          <a:blip r:embed="rId4"/>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id="{703A0A67-278D-45C8-A1DA-45628BD91795}"/>
              </a:ext>
            </a:extLst>
          </p:cNvPr>
          <p:cNvPicPr>
            <a:picLocks noChangeAspect="1"/>
          </p:cNvPicPr>
          <p:nvPr/>
        </p:nvPicPr>
        <p:blipFill>
          <a:blip r:embed="rId5"/>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id="{552E7211-E0D1-4D8C-BD90-38C442620991}"/>
              </a:ext>
            </a:extLst>
          </p:cNvPr>
          <p:cNvPicPr>
            <a:picLocks noChangeAspect="1"/>
          </p:cNvPicPr>
          <p:nvPr/>
        </p:nvPicPr>
        <p:blipFill rotWithShape="1">
          <a:blip r:embed="rId6"/>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id="{BA5E5D83-6868-484B-950D-2608C37440B8}"/>
              </a:ext>
            </a:extLst>
          </p:cNvPr>
          <p:cNvPicPr>
            <a:picLocks noChangeAspect="1"/>
          </p:cNvPicPr>
          <p:nvPr/>
        </p:nvPicPr>
        <p:blipFill>
          <a:blip r:embed="rId7"/>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id="{E6968904-5F63-4F94-AD63-46DACE7BBF14}"/>
              </a:ext>
            </a:extLst>
          </p:cNvPr>
          <p:cNvPicPr>
            <a:picLocks noChangeAspect="1"/>
          </p:cNvPicPr>
          <p:nvPr/>
        </p:nvPicPr>
        <p:blipFill>
          <a:blip r:embed="rId8"/>
          <a:stretch>
            <a:fillRect/>
          </a:stretch>
        </p:blipFill>
        <p:spPr>
          <a:xfrm flipH="1">
            <a:off x="1971784" y="1384578"/>
            <a:ext cx="1371719" cy="835224"/>
          </a:xfrm>
          <a:prstGeom prst="rect">
            <a:avLst/>
          </a:prstGeom>
        </p:spPr>
      </p:pic>
      <p:sp>
        <p:nvSpPr>
          <p:cNvPr id="12" name="TextBox 11">
            <a:extLst>
              <a:ext uri="{FF2B5EF4-FFF2-40B4-BE49-F238E27FC236}">
                <a16:creationId xmlns:a16="http://schemas.microsoft.com/office/drawing/2014/main" id="{A592889F-D450-4622-8C9B-F514C8888480}"/>
              </a:ext>
            </a:extLst>
          </p:cNvPr>
          <p:cNvSpPr txBox="1"/>
          <p:nvPr/>
        </p:nvSpPr>
        <p:spPr>
          <a:xfrm>
            <a:off x="2499731" y="2066000"/>
            <a:ext cx="7192537"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B9CA18F7-51AD-4EE3-93FA-B938E98D9DAC}"/>
              </a:ext>
            </a:extLst>
          </p:cNvPr>
          <p:cNvSpPr txBox="1"/>
          <p:nvPr/>
        </p:nvSpPr>
        <p:spPr>
          <a:xfrm>
            <a:off x="4739268" y="2767280"/>
            <a:ext cx="371335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a:ea typeface="Arial-Rounded"/>
                <a:cs typeface="+mn-cs"/>
              </a:rPr>
              <a:t>Đọc</a:t>
            </a:r>
            <a:endParaRPr kumimoji="0" lang="en-US" sz="8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a:ea typeface="Arial-Rounded"/>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6340" y="3121013"/>
            <a:ext cx="1975104" cy="2985381"/>
          </a:xfrm>
          <a:prstGeom prst="rect">
            <a:avLst/>
          </a:prstGeom>
        </p:spPr>
      </p:pic>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 name="Rectangle 2"/>
          <p:cNvSpPr/>
          <p:nvPr/>
        </p:nvSpPr>
        <p:spPr>
          <a:xfrm>
            <a:off x="2424825" y="0"/>
            <a:ext cx="7304054"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49808" flipV="1">
            <a:off x="5492186" y="3854595"/>
            <a:ext cx="786313" cy="7863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0"/>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par>
                                <p:cTn id="19" presetID="22" presetClass="entr" presetSubtype="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1000"/>
                                        <p:tgtEl>
                                          <p:spTgt spid="16"/>
                                        </p:tgtEl>
                                      </p:cBhvr>
                                    </p:animEffect>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250"/>
                                        <p:tgtEl>
                                          <p:spTgt spid="15"/>
                                        </p:tgtEl>
                                      </p:cBhvr>
                                    </p:animEffect>
                                    <p:anim calcmode="lin" valueType="num">
                                      <p:cBhvr>
                                        <p:cTn id="25" dur="1250" fill="hold"/>
                                        <p:tgtEl>
                                          <p:spTgt spid="15"/>
                                        </p:tgtEl>
                                        <p:attrNameLst>
                                          <p:attrName>ppt_x</p:attrName>
                                        </p:attrNameLst>
                                      </p:cBhvr>
                                      <p:tavLst>
                                        <p:tav tm="0">
                                          <p:val>
                                            <p:strVal val="#ppt_x"/>
                                          </p:val>
                                        </p:tav>
                                        <p:tav tm="100000">
                                          <p:val>
                                            <p:strVal val="#ppt_x"/>
                                          </p:val>
                                        </p:tav>
                                      </p:tavLst>
                                    </p:anim>
                                    <p:anim calcmode="lin" valueType="num">
                                      <p:cBhvr>
                                        <p:cTn id="26" dur="125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250"/>
                                        <p:tgtEl>
                                          <p:spTgt spid="10"/>
                                        </p:tgtEl>
                                      </p:cBhvr>
                                    </p:animEffect>
                                    <p:anim calcmode="lin" valueType="num">
                                      <p:cBhvr>
                                        <p:cTn id="30" dur="1250" fill="hold"/>
                                        <p:tgtEl>
                                          <p:spTgt spid="10"/>
                                        </p:tgtEl>
                                        <p:attrNameLst>
                                          <p:attrName>ppt_x</p:attrName>
                                        </p:attrNameLst>
                                      </p:cBhvr>
                                      <p:tavLst>
                                        <p:tav tm="0">
                                          <p:val>
                                            <p:strVal val="#ppt_x"/>
                                          </p:val>
                                        </p:tav>
                                        <p:tav tm="100000">
                                          <p:val>
                                            <p:strVal val="#ppt_x"/>
                                          </p:val>
                                        </p:tav>
                                      </p:tavLst>
                                    </p:anim>
                                    <p:anim calcmode="lin" valueType="num">
                                      <p:cBhvr>
                                        <p:cTn id="31" dur="125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22" presetClass="entr" presetSubtype="8"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strVal val="#ppt_w*0.7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animEffect transition="in" filter="fade">
                                      <p:cBhvr>
                                        <p:cTn id="51" dur="500"/>
                                        <p:tgtEl>
                                          <p:spTgt spid="20"/>
                                        </p:tgtEl>
                                      </p:cBhvr>
                                    </p:animEffect>
                                  </p:childTnLst>
                                </p:cTn>
                              </p:par>
                              <p:par>
                                <p:cTn id="52" presetID="22" presetClass="entr" presetSubtype="8"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strVal val="#ppt_w*0.70"/>
                                          </p:val>
                                        </p:tav>
                                        <p:tav tm="100000">
                                          <p:val>
                                            <p:strVal val="#ppt_w"/>
                                          </p:val>
                                        </p:tav>
                                      </p:tavLst>
                                    </p:anim>
                                    <p:anim calcmode="lin" valueType="num">
                                      <p:cBhvr>
                                        <p:cTn id="59" dur="500" fill="hold"/>
                                        <p:tgtEl>
                                          <p:spTgt spid="21"/>
                                        </p:tgtEl>
                                        <p:attrNameLst>
                                          <p:attrName>ppt_h</p:attrName>
                                        </p:attrNameLst>
                                      </p:cBhvr>
                                      <p:tavLst>
                                        <p:tav tm="0">
                                          <p:val>
                                            <p:strVal val="#ppt_h"/>
                                          </p:val>
                                        </p:tav>
                                        <p:tav tm="100000">
                                          <p:val>
                                            <p:strVal val="#ppt_h"/>
                                          </p:val>
                                        </p:tav>
                                      </p:tavLst>
                                    </p:anim>
                                    <p:animEffect transition="in" filter="fade">
                                      <p:cBhvr>
                                        <p:cTn id="60" dur="500"/>
                                        <p:tgtEl>
                                          <p:spTgt spid="21"/>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10" name="Cloud 9"/>
          <p:cNvSpPr/>
          <p:nvPr/>
        </p:nvSpPr>
        <p:spPr>
          <a:xfrm>
            <a:off x="8996696" y="257422"/>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mẫu</a:t>
            </a:r>
          </a:p>
        </p:txBody>
      </p:sp>
      <p:pic>
        <p:nvPicPr>
          <p:cNvPr id="6" name="Đọc_ Cây liễu dẻo dai_HTS">
            <a:hlinkClick r:id="" action="ppaction://media"/>
            <a:extLst>
              <a:ext uri="{FF2B5EF4-FFF2-40B4-BE49-F238E27FC236}">
                <a16:creationId xmlns:a16="http://schemas.microsoft.com/office/drawing/2014/main" id="{23F5ABFD-9A70-408F-B0D8-DD5F01DC2B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683" y="6220522"/>
            <a:ext cx="609600" cy="609600"/>
          </a:xfrm>
          <a:prstGeom prst="rect">
            <a:avLst/>
          </a:prstGeom>
        </p:spPr>
      </p:pic>
    </p:spTree>
    <p:extLst>
      <p:ext uri="{BB962C8B-B14F-4D97-AF65-F5344CB8AC3E}">
        <p14:creationId xmlns:p14="http://schemas.microsoft.com/office/powerpoint/2010/main" val="13585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1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lắc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TextBox 4">
            <a:extLst>
              <a:ext uri="{FF2B5EF4-FFF2-40B4-BE49-F238E27FC236}">
                <a16:creationId xmlns:a16="http://schemas.microsoft.com/office/drawing/2014/main" id="{6D2FFA78-6C93-4E3A-AD1A-56DBBDAB249D}"/>
              </a:ext>
            </a:extLst>
          </p:cNvPr>
          <p:cNvSpPr txBox="1"/>
          <p:nvPr/>
        </p:nvSpPr>
        <p:spPr>
          <a:xfrm>
            <a:off x="1527716" y="5778370"/>
            <a:ext cx="7092177" cy="523184"/>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uLnTx/>
                <a:uFillTx/>
                <a:latin typeface="Arial-Rounded" pitchFamily="34" charset="0"/>
                <a:ea typeface="Arial-Rounded" pitchFamily="34" charset="0"/>
                <a:cs typeface="Arial-Rounded" pitchFamily="34" charset="0"/>
              </a:rPr>
              <a:t>Em hãy tìm từ khó đọc, khó hiểu trong bài.</a:t>
            </a:r>
          </a:p>
        </p:txBody>
      </p:sp>
      <p:sp>
        <p:nvSpPr>
          <p:cNvPr id="12" name="TextBox 11">
            <a:extLst>
              <a:ext uri="{FF2B5EF4-FFF2-40B4-BE49-F238E27FC236}">
                <a16:creationId xmlns:a16="http://schemas.microsoft.com/office/drawing/2014/main" id="{15E325E2-9316-44E0-BFCB-9E78A9372205}"/>
              </a:ext>
            </a:extLst>
          </p:cNvPr>
          <p:cNvSpPr txBox="1"/>
          <p:nvPr/>
        </p:nvSpPr>
        <p:spPr>
          <a:xfrm>
            <a:off x="6994603" y="1349741"/>
            <a:ext cx="1112334" cy="523220"/>
          </a:xfrm>
          <a:prstGeom prst="rect">
            <a:avLst/>
          </a:prstGeom>
          <a:noFill/>
        </p:spPr>
        <p:txBody>
          <a:bodyPr wrap="square">
            <a:spAutoFit/>
          </a:bodyPr>
          <a:lstStyle/>
          <a:p>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a:t>
            </a:r>
            <a:endParaRPr lang="en-US" dirty="0">
              <a:solidFill>
                <a:srgbClr val="FF0000"/>
              </a:solidFill>
            </a:endParaRPr>
          </a:p>
        </p:txBody>
      </p:sp>
      <p:sp>
        <p:nvSpPr>
          <p:cNvPr id="13" name="TextBox 12">
            <a:extLst>
              <a:ext uri="{FF2B5EF4-FFF2-40B4-BE49-F238E27FC236}">
                <a16:creationId xmlns:a16="http://schemas.microsoft.com/office/drawing/2014/main" id="{8709D8FC-3830-48B3-ACD4-0EE9C05AA1CE}"/>
              </a:ext>
            </a:extLst>
          </p:cNvPr>
          <p:cNvSpPr txBox="1"/>
          <p:nvPr/>
        </p:nvSpPr>
        <p:spPr>
          <a:xfrm>
            <a:off x="6671217" y="3933268"/>
            <a:ext cx="1524929" cy="523220"/>
          </a:xfrm>
          <a:prstGeom prst="rect">
            <a:avLst/>
          </a:prstGeom>
          <a:noFill/>
        </p:spPr>
        <p:txBody>
          <a:bodyPr wrap="square">
            <a:spAutoFit/>
          </a:bodyPr>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ẻo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lang="en-US" dirty="0">
              <a:solidFill>
                <a:srgbClr val="FF0000"/>
              </a:solidFill>
            </a:endParaRPr>
          </a:p>
        </p:txBody>
      </p:sp>
      <p:sp>
        <p:nvSpPr>
          <p:cNvPr id="14" name="TextBox 13">
            <a:extLst>
              <a:ext uri="{FF2B5EF4-FFF2-40B4-BE49-F238E27FC236}">
                <a16:creationId xmlns:a16="http://schemas.microsoft.com/office/drawing/2014/main" id="{CED00C3C-5C56-46D9-8D40-F11D71D51C8F}"/>
              </a:ext>
            </a:extLst>
          </p:cNvPr>
          <p:cNvSpPr txBox="1"/>
          <p:nvPr/>
        </p:nvSpPr>
        <p:spPr>
          <a:xfrm>
            <a:off x="9448556" y="3937787"/>
            <a:ext cx="1759106" cy="523220"/>
          </a:xfrm>
          <a:prstGeom prst="rect">
            <a:avLst/>
          </a:prstGeom>
          <a:noFill/>
        </p:spPr>
        <p:txBody>
          <a:bodyPr wrap="square">
            <a:spAutoFit/>
          </a:bodyPr>
          <a:lstStyle/>
          <a:p>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mại</a:t>
            </a:r>
            <a:endParaRPr lang="en-US" dirty="0">
              <a:solidFill>
                <a:srgbClr val="FF0000"/>
              </a:solidFill>
            </a:endParaRPr>
          </a:p>
        </p:txBody>
      </p:sp>
    </p:spTree>
    <p:extLst>
      <p:ext uri="{BB962C8B-B14F-4D97-AF65-F5344CB8AC3E}">
        <p14:creationId xmlns:p14="http://schemas.microsoft.com/office/powerpoint/2010/main" val="1032442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7531070" y="349694"/>
            <a:ext cx="4660930" cy="3213188"/>
          </a:xfrm>
          <a:prstGeom prst="rect">
            <a:avLst/>
          </a:prstGeom>
        </p:spPr>
      </p:pic>
      <p:sp>
        <p:nvSpPr>
          <p:cNvPr id="5" name="TextBox 4"/>
          <p:cNvSpPr txBox="1"/>
          <p:nvPr/>
        </p:nvSpPr>
        <p:spPr>
          <a:xfrm>
            <a:off x="1290753" y="2414675"/>
            <a:ext cx="5702270"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Giải nghĩa của từ</a:t>
            </a:r>
          </a:p>
        </p:txBody>
      </p:sp>
      <p:sp>
        <p:nvSpPr>
          <p:cNvPr id="6" name="Rectangle 5"/>
          <p:cNvSpPr/>
          <p:nvPr/>
        </p:nvSpPr>
        <p:spPr>
          <a:xfrm>
            <a:off x="775010" y="3637702"/>
            <a:ext cx="8268629" cy="229986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dẻo dai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khả năng chịu đựng trong khoảng thời gian dài.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 lư</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nghiêng bên nọ, nghiêng bên kia.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mềm mại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mềm và gợi cảm giác dẻo dai.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8325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H:\ppt\素材包\边框-1\未标题-1-15.png">
            <a:extLst>
              <a:ext uri="{FF2B5EF4-FFF2-40B4-BE49-F238E27FC236}">
                <a16:creationId xmlns:a16="http://schemas.microsoft.com/office/drawing/2014/main" id="{92602319-27B1-47C5-83E2-24B72DFE511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5064" y="1565374"/>
            <a:ext cx="11355658" cy="3727252"/>
          </a:xfrm>
          <a:prstGeom prst="rect">
            <a:avLst/>
          </a:prstGeom>
          <a:noFill/>
          <a:ln>
            <a:noFill/>
          </a:ln>
        </p:spPr>
      </p:pic>
      <p:sp>
        <p:nvSpPr>
          <p:cNvPr id="17" name="Rectangle 16">
            <a:extLst>
              <a:ext uri="{FF2B5EF4-FFF2-40B4-BE49-F238E27FC236}">
                <a16:creationId xmlns:a16="http://schemas.microsoft.com/office/drawing/2014/main" id="{5AF5A90D-981F-46DA-8CB9-CC32F150205F}"/>
              </a:ext>
            </a:extLst>
          </p:cNvPr>
          <p:cNvSpPr/>
          <p:nvPr/>
        </p:nvSpPr>
        <p:spPr>
          <a:xfrm>
            <a:off x="2010936" y="3599472"/>
            <a:ext cx="9906000" cy="646331"/>
          </a:xfrm>
          <a:prstGeom prst="rect">
            <a:avLst/>
          </a:prstGeom>
        </p:spPr>
        <p:txBody>
          <a:bodyPr wrap="square">
            <a:spAutoFit/>
          </a:bodyPr>
          <a:lstStyle/>
          <a:p>
            <a:r>
              <a:rPr lang="en-US" sz="3600" dirty="0">
                <a:solidFill>
                  <a:prstClr val="black"/>
                </a:solidFill>
                <a:cs typeface="Arial-Rounded" panose="020B0500000000000000" pitchFamily="34" charset="0"/>
              </a:rPr>
              <a:t>Thân cây liễu tuy không to nhưng dẻo dai. </a:t>
            </a:r>
            <a:endParaRPr lang="en-US" sz="2400" dirty="0">
              <a:solidFill>
                <a:prstClr val="black"/>
              </a:solidFill>
              <a:latin typeface="Calibri"/>
            </a:endParaRPr>
          </a:p>
        </p:txBody>
      </p:sp>
      <p:cxnSp>
        <p:nvCxnSpPr>
          <p:cNvPr id="18" name="Straight Connector 17">
            <a:extLst>
              <a:ext uri="{FF2B5EF4-FFF2-40B4-BE49-F238E27FC236}">
                <a16:creationId xmlns:a16="http://schemas.microsoft.com/office/drawing/2014/main" id="{ADD79C40-17A8-45B2-8D8F-98E2EFF30061}"/>
              </a:ext>
            </a:extLst>
          </p:cNvPr>
          <p:cNvCxnSpPr/>
          <p:nvPr/>
        </p:nvCxnSpPr>
        <p:spPr>
          <a:xfrm flipH="1">
            <a:off x="4583150" y="3646697"/>
            <a:ext cx="38100" cy="425225"/>
          </a:xfrm>
          <a:prstGeom prst="line">
            <a:avLst/>
          </a:prstGeom>
          <a:noFill/>
          <a:ln w="28575" cap="flat" cmpd="sng" algn="ctr">
            <a:solidFill>
              <a:srgbClr val="FF0000"/>
            </a:solidFill>
            <a:prstDash val="solid"/>
          </a:ln>
          <a:effectLst/>
        </p:spPr>
      </p:cxnSp>
      <p:cxnSp>
        <p:nvCxnSpPr>
          <p:cNvPr id="19" name="Straight Connector 18">
            <a:extLst>
              <a:ext uri="{FF2B5EF4-FFF2-40B4-BE49-F238E27FC236}">
                <a16:creationId xmlns:a16="http://schemas.microsoft.com/office/drawing/2014/main" id="{B92470F0-6A25-4E13-A646-9E49FFB9ECBD}"/>
              </a:ext>
            </a:extLst>
          </p:cNvPr>
          <p:cNvCxnSpPr/>
          <p:nvPr/>
        </p:nvCxnSpPr>
        <p:spPr>
          <a:xfrm flipH="1">
            <a:off x="7060580" y="3646696"/>
            <a:ext cx="38100" cy="425225"/>
          </a:xfrm>
          <a:prstGeom prst="line">
            <a:avLst/>
          </a:prstGeom>
          <a:noFill/>
          <a:ln w="28575" cap="flat" cmpd="sng" algn="ctr">
            <a:solidFill>
              <a:srgbClr val="FF0000"/>
            </a:solidFill>
            <a:prstDash val="solid"/>
          </a:ln>
          <a:effectLst/>
        </p:spPr>
      </p:cxnSp>
      <p:grpSp>
        <p:nvGrpSpPr>
          <p:cNvPr id="20" name="Group 19">
            <a:extLst>
              <a:ext uri="{FF2B5EF4-FFF2-40B4-BE49-F238E27FC236}">
                <a16:creationId xmlns:a16="http://schemas.microsoft.com/office/drawing/2014/main" id="{F222DBAE-4C26-43F1-A2E7-915D5B2FA0BD}"/>
              </a:ext>
            </a:extLst>
          </p:cNvPr>
          <p:cNvGrpSpPr/>
          <p:nvPr/>
        </p:nvGrpSpPr>
        <p:grpSpPr>
          <a:xfrm>
            <a:off x="10034239" y="3627508"/>
            <a:ext cx="98712" cy="435617"/>
            <a:chOff x="2590800" y="2272159"/>
            <a:chExt cx="98712" cy="435617"/>
          </a:xfrm>
        </p:grpSpPr>
        <p:cxnSp>
          <p:nvCxnSpPr>
            <p:cNvPr id="21" name="Straight Connector 20">
              <a:extLst>
                <a:ext uri="{FF2B5EF4-FFF2-40B4-BE49-F238E27FC236}">
                  <a16:creationId xmlns:a16="http://schemas.microsoft.com/office/drawing/2014/main" id="{24FDF47C-F558-4309-8B3C-5C615A3E7A9B}"/>
                </a:ext>
              </a:extLst>
            </p:cNvPr>
            <p:cNvCxnSpPr/>
            <p:nvPr/>
          </p:nvCxnSpPr>
          <p:spPr>
            <a:xfrm flipH="1">
              <a:off x="2590800" y="2272159"/>
              <a:ext cx="38100" cy="425225"/>
            </a:xfrm>
            <a:prstGeom prst="line">
              <a:avLst/>
            </a:prstGeom>
            <a:noFill/>
            <a:ln w="28575" cap="flat" cmpd="sng" algn="ctr">
              <a:solidFill>
                <a:srgbClr val="FF0000"/>
              </a:solidFill>
              <a:prstDash val="solid"/>
            </a:ln>
            <a:effectLst/>
          </p:spPr>
        </p:cxnSp>
        <p:cxnSp>
          <p:nvCxnSpPr>
            <p:cNvPr id="22" name="Straight Connector 21">
              <a:extLst>
                <a:ext uri="{FF2B5EF4-FFF2-40B4-BE49-F238E27FC236}">
                  <a16:creationId xmlns:a16="http://schemas.microsoft.com/office/drawing/2014/main" id="{642BBF6A-19A2-4AB2-A14C-93E4218A0882}"/>
                </a:ext>
              </a:extLst>
            </p:cNvPr>
            <p:cNvCxnSpPr/>
            <p:nvPr/>
          </p:nvCxnSpPr>
          <p:spPr>
            <a:xfrm flipH="1">
              <a:off x="2651412" y="2282551"/>
              <a:ext cx="38100" cy="425225"/>
            </a:xfrm>
            <a:prstGeom prst="line">
              <a:avLst/>
            </a:prstGeom>
            <a:noFill/>
            <a:ln w="28575" cap="flat" cmpd="sng" algn="ctr">
              <a:solidFill>
                <a:srgbClr val="FF0000"/>
              </a:solidFill>
              <a:prstDash val="solid"/>
            </a:ln>
            <a:effectLst/>
          </p:spPr>
        </p:cxnSp>
      </p:grpSp>
      <p:sp>
        <p:nvSpPr>
          <p:cNvPr id="23" name="TextBox 22">
            <a:extLst>
              <a:ext uri="{FF2B5EF4-FFF2-40B4-BE49-F238E27FC236}">
                <a16:creationId xmlns:a16="http://schemas.microsoft.com/office/drawing/2014/main" id="{5822296B-3FEC-4E56-B211-CF78AB3AD701}"/>
              </a:ext>
            </a:extLst>
          </p:cNvPr>
          <p:cNvSpPr txBox="1"/>
          <p:nvPr/>
        </p:nvSpPr>
        <p:spPr>
          <a:xfrm>
            <a:off x="4234675" y="2552649"/>
            <a:ext cx="4436328" cy="646294"/>
          </a:xfrm>
          <a:prstGeom prst="rect">
            <a:avLst/>
          </a:prstGeom>
          <a:solidFill>
            <a:srgbClr val="00B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Luyện đọc </a:t>
            </a:r>
            <a:r>
              <a:rPr kumimoji="0" lang="en-US" sz="36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dài</a:t>
            </a:r>
            <a:endPar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3915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TextBox 4">
            <a:extLst>
              <a:ext uri="{FF2B5EF4-FFF2-40B4-BE49-F238E27FC236}">
                <a16:creationId xmlns:a16="http://schemas.microsoft.com/office/drawing/2014/main" id="{5F9747ED-2D31-4219-A379-3D708460EDD9}"/>
              </a:ext>
            </a:extLst>
          </p:cNvPr>
          <p:cNvSpPr txBox="1"/>
          <p:nvPr/>
        </p:nvSpPr>
        <p:spPr>
          <a:xfrm>
            <a:off x="2326954" y="5988844"/>
            <a:ext cx="576894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Văn bản chia thành mấy câu? </a:t>
            </a:r>
          </a:p>
        </p:txBody>
      </p:sp>
      <p:sp>
        <p:nvSpPr>
          <p:cNvPr id="7" name="TextBox 6">
            <a:extLst>
              <a:ext uri="{FF2B5EF4-FFF2-40B4-BE49-F238E27FC236}">
                <a16:creationId xmlns:a16="http://schemas.microsoft.com/office/drawing/2014/main" id="{F0D085F0-140D-4D09-8159-ADA47FAE1494}"/>
              </a:ext>
            </a:extLst>
          </p:cNvPr>
          <p:cNvSpPr txBox="1"/>
          <p:nvPr/>
        </p:nvSpPr>
        <p:spPr>
          <a:xfrm>
            <a:off x="2326954" y="5974443"/>
            <a:ext cx="6839348"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Cuối mỗi câu kết thúc bằng dấu gì? </a:t>
            </a:r>
          </a:p>
        </p:txBody>
      </p:sp>
      <p:sp>
        <p:nvSpPr>
          <p:cNvPr id="8" name="TextBox 7">
            <a:extLst>
              <a:ext uri="{FF2B5EF4-FFF2-40B4-BE49-F238E27FC236}">
                <a16:creationId xmlns:a16="http://schemas.microsoft.com/office/drawing/2014/main" id="{6A7BF1CC-B58D-4E19-AB0F-8DF3F638C46C}"/>
              </a:ext>
            </a:extLst>
          </p:cNvPr>
          <p:cNvSpPr txBox="1"/>
          <p:nvPr/>
        </p:nvSpPr>
        <p:spPr>
          <a:xfrm>
            <a:off x="2538769" y="5975164"/>
            <a:ext cx="6304148"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nối tiếp câu 2 lần</a:t>
            </a:r>
          </a:p>
        </p:txBody>
      </p:sp>
      <p:cxnSp>
        <p:nvCxnSpPr>
          <p:cNvPr id="11" name="Straight Connector 10">
            <a:extLst>
              <a:ext uri="{FF2B5EF4-FFF2-40B4-BE49-F238E27FC236}">
                <a16:creationId xmlns:a16="http://schemas.microsoft.com/office/drawing/2014/main" id="{BAECD0CC-E282-48E5-AE84-045DDE3D0D87}"/>
              </a:ext>
            </a:extLst>
          </p:cNvPr>
          <p:cNvCxnSpPr/>
          <p:nvPr/>
        </p:nvCxnSpPr>
        <p:spPr>
          <a:xfrm flipH="1">
            <a:off x="3663175" y="1315844"/>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D3CC2933-9338-41FC-85DF-FB044FECFF13}"/>
              </a:ext>
            </a:extLst>
          </p:cNvPr>
          <p:cNvCxnSpPr/>
          <p:nvPr/>
        </p:nvCxnSpPr>
        <p:spPr>
          <a:xfrm flipH="1">
            <a:off x="7943501" y="1315844"/>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D925536-39FD-4BDC-82AE-8433C7A9B476}"/>
              </a:ext>
            </a:extLst>
          </p:cNvPr>
          <p:cNvCxnSpPr/>
          <p:nvPr/>
        </p:nvCxnSpPr>
        <p:spPr>
          <a:xfrm flipH="1">
            <a:off x="3663175" y="181055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F42FE44B-E92B-452A-BC3B-64F7CB328F0A}"/>
              </a:ext>
            </a:extLst>
          </p:cNvPr>
          <p:cNvCxnSpPr/>
          <p:nvPr/>
        </p:nvCxnSpPr>
        <p:spPr>
          <a:xfrm flipH="1">
            <a:off x="5650938" y="181055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6841C75-C556-4B9D-B4C4-9F4289B01F2B}"/>
              </a:ext>
            </a:extLst>
          </p:cNvPr>
          <p:cNvCxnSpPr/>
          <p:nvPr/>
        </p:nvCxnSpPr>
        <p:spPr>
          <a:xfrm flipH="1">
            <a:off x="10602079" y="214728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563AC4E8-D308-4BD6-ABBA-9C15A6B7DF3F}"/>
              </a:ext>
            </a:extLst>
          </p:cNvPr>
          <p:cNvCxnSpPr/>
          <p:nvPr/>
        </p:nvCxnSpPr>
        <p:spPr>
          <a:xfrm flipH="1">
            <a:off x="4234733" y="2596141"/>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C1EE3082-12F7-4487-9DBC-0F3CC4E395B6}"/>
              </a:ext>
            </a:extLst>
          </p:cNvPr>
          <p:cNvCxnSpPr/>
          <p:nvPr/>
        </p:nvCxnSpPr>
        <p:spPr>
          <a:xfrm flipH="1">
            <a:off x="7862712" y="2977683"/>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2C5C4C71-059B-43AB-A92C-9D0E41950AF1}"/>
              </a:ext>
            </a:extLst>
          </p:cNvPr>
          <p:cNvCxnSpPr/>
          <p:nvPr/>
        </p:nvCxnSpPr>
        <p:spPr>
          <a:xfrm flipH="1">
            <a:off x="4387133" y="346176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0FDD7AF8-82D5-4DF7-9561-4CBBCF859037}"/>
              </a:ext>
            </a:extLst>
          </p:cNvPr>
          <p:cNvCxnSpPr/>
          <p:nvPr/>
        </p:nvCxnSpPr>
        <p:spPr>
          <a:xfrm flipH="1">
            <a:off x="7938912" y="3828527"/>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DF57097-839D-47E7-940A-B16586143887}"/>
              </a:ext>
            </a:extLst>
          </p:cNvPr>
          <p:cNvCxnSpPr/>
          <p:nvPr/>
        </p:nvCxnSpPr>
        <p:spPr>
          <a:xfrm flipH="1">
            <a:off x="6533859" y="4299192"/>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CA143E18-A20A-4789-9032-B54D1BD6507C}"/>
              </a:ext>
            </a:extLst>
          </p:cNvPr>
          <p:cNvCxnSpPr/>
          <p:nvPr/>
        </p:nvCxnSpPr>
        <p:spPr>
          <a:xfrm flipH="1">
            <a:off x="11010658" y="4361927"/>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ADB145F1-1D5B-4E65-A9CB-E0BB6A8B5AD4}"/>
              </a:ext>
            </a:extLst>
          </p:cNvPr>
          <p:cNvCxnSpPr/>
          <p:nvPr/>
        </p:nvCxnSpPr>
        <p:spPr>
          <a:xfrm flipH="1">
            <a:off x="5498538" y="480731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FB4240CF-E2A8-4238-8649-71625EBD863C}"/>
              </a:ext>
            </a:extLst>
          </p:cNvPr>
          <p:cNvCxnSpPr/>
          <p:nvPr/>
        </p:nvCxnSpPr>
        <p:spPr>
          <a:xfrm flipH="1">
            <a:off x="6099775" y="5167143"/>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AEE7BAD7-6C9F-4BDA-A69F-80EF51D78693}"/>
              </a:ext>
            </a:extLst>
          </p:cNvPr>
          <p:cNvCxnSpPr/>
          <p:nvPr/>
        </p:nvCxnSpPr>
        <p:spPr>
          <a:xfrm flipH="1">
            <a:off x="10678279" y="214728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BC458E53-4AD1-48C0-95E6-9E850F4D4749}"/>
              </a:ext>
            </a:extLst>
          </p:cNvPr>
          <p:cNvCxnSpPr/>
          <p:nvPr/>
        </p:nvCxnSpPr>
        <p:spPr>
          <a:xfrm flipH="1">
            <a:off x="6175975" y="5167143"/>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5633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Flowchart: Connector 4">
            <a:extLst>
              <a:ext uri="{FF2B5EF4-FFF2-40B4-BE49-F238E27FC236}">
                <a16:creationId xmlns:a16="http://schemas.microsoft.com/office/drawing/2014/main" id="{F82FDB67-E7F6-414D-A819-0578B2068A95}"/>
              </a:ext>
            </a:extLst>
          </p:cNvPr>
          <p:cNvSpPr/>
          <p:nvPr/>
        </p:nvSpPr>
        <p:spPr>
          <a:xfrm>
            <a:off x="1136389" y="1405055"/>
            <a:ext cx="391327"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1</a:t>
            </a:r>
          </a:p>
        </p:txBody>
      </p:sp>
      <p:sp>
        <p:nvSpPr>
          <p:cNvPr id="7" name="Flowchart: Connector 6">
            <a:extLst>
              <a:ext uri="{FF2B5EF4-FFF2-40B4-BE49-F238E27FC236}">
                <a16:creationId xmlns:a16="http://schemas.microsoft.com/office/drawing/2014/main" id="{5CBC6F5E-F21A-448B-AEE1-87CC277EB6F4}"/>
              </a:ext>
            </a:extLst>
          </p:cNvPr>
          <p:cNvSpPr/>
          <p:nvPr/>
        </p:nvSpPr>
        <p:spPr>
          <a:xfrm>
            <a:off x="1141811" y="2740775"/>
            <a:ext cx="385905"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2</a:t>
            </a:r>
          </a:p>
        </p:txBody>
      </p:sp>
      <p:sp>
        <p:nvSpPr>
          <p:cNvPr id="8" name="TextBox 7">
            <a:extLst>
              <a:ext uri="{FF2B5EF4-FFF2-40B4-BE49-F238E27FC236}">
                <a16:creationId xmlns:a16="http://schemas.microsoft.com/office/drawing/2014/main" id="{D88431E7-6E96-4A14-9794-34CDE645699D}"/>
              </a:ext>
            </a:extLst>
          </p:cNvPr>
          <p:cNvSpPr txBox="1"/>
          <p:nvPr/>
        </p:nvSpPr>
        <p:spPr>
          <a:xfrm>
            <a:off x="2901176" y="5911758"/>
            <a:ext cx="380070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16202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Flowchart: Connector 4">
            <a:extLst>
              <a:ext uri="{FF2B5EF4-FFF2-40B4-BE49-F238E27FC236}">
                <a16:creationId xmlns:a16="http://schemas.microsoft.com/office/drawing/2014/main" id="{F82FDB67-E7F6-414D-A819-0578B2068A95}"/>
              </a:ext>
            </a:extLst>
          </p:cNvPr>
          <p:cNvSpPr/>
          <p:nvPr/>
        </p:nvSpPr>
        <p:spPr>
          <a:xfrm>
            <a:off x="1136389" y="1405055"/>
            <a:ext cx="391327"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1</a:t>
            </a:r>
          </a:p>
        </p:txBody>
      </p:sp>
      <p:sp>
        <p:nvSpPr>
          <p:cNvPr id="7" name="Flowchart: Connector 6">
            <a:extLst>
              <a:ext uri="{FF2B5EF4-FFF2-40B4-BE49-F238E27FC236}">
                <a16:creationId xmlns:a16="http://schemas.microsoft.com/office/drawing/2014/main" id="{5CBC6F5E-F21A-448B-AEE1-87CC277EB6F4}"/>
              </a:ext>
            </a:extLst>
          </p:cNvPr>
          <p:cNvSpPr/>
          <p:nvPr/>
        </p:nvSpPr>
        <p:spPr>
          <a:xfrm>
            <a:off x="1141811" y="2740775"/>
            <a:ext cx="385905"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2</a:t>
            </a:r>
          </a:p>
        </p:txBody>
      </p:sp>
      <p:sp>
        <p:nvSpPr>
          <p:cNvPr id="6" name="TextBox 5">
            <a:extLst>
              <a:ext uri="{FF2B5EF4-FFF2-40B4-BE49-F238E27FC236}">
                <a16:creationId xmlns:a16="http://schemas.microsoft.com/office/drawing/2014/main" id="{46F26ED3-66FA-4816-ADFE-4A997D95ED59}"/>
              </a:ext>
            </a:extLst>
          </p:cNvPr>
          <p:cNvSpPr txBox="1"/>
          <p:nvPr/>
        </p:nvSpPr>
        <p:spPr>
          <a:xfrm>
            <a:off x="2901176" y="5911758"/>
            <a:ext cx="380070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Thi</a:t>
            </a: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đua</a:t>
            </a:r>
            <a:endPar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8098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 lớp 1a1</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extLst>
      <p:ext uri="{BB962C8B-B14F-4D97-AF65-F5344CB8AC3E}">
        <p14:creationId xmlns:p14="http://schemas.microsoft.com/office/powerpoint/2010/main" val="4043548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457653" y="1967274"/>
            <a:ext cx="9723788" cy="4177804"/>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607841" y="537750"/>
            <a:ext cx="5748611" cy="783193"/>
          </a:xfrm>
          <a:prstGeom prst="roundRect">
            <a:avLst/>
          </a:prstGeom>
          <a:noFill/>
          <a:ln>
            <a:no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altLang="zh-C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altLang="zh-C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altLang="zh-C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zh-CN" altLang="en-US"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320943"/>
            <a:ext cx="6985003" cy="4619080"/>
            <a:chOff x="4157490" y="465712"/>
            <a:chExt cx="6527407" cy="4685286"/>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5712"/>
              <a:ext cx="6527407" cy="4685286"/>
              <a:chOff x="4125651" y="444301"/>
              <a:chExt cx="6527407" cy="4685286"/>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4301"/>
                <a:ext cx="6470478" cy="3646194"/>
                <a:chOff x="7603399" y="2429221"/>
                <a:chExt cx="4032262" cy="2598205"/>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29221"/>
                  <a:ext cx="4032262" cy="1910672"/>
                  <a:chOff x="8047282" y="-3380"/>
                  <a:chExt cx="4032262" cy="1910672"/>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4032262" cy="1292033"/>
                    <a:chOff x="8047282" y="615259"/>
                    <a:chExt cx="4032262"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4006023" cy="532791"/>
                      <a:chOff x="8047282" y="615259"/>
                      <a:chExt cx="4006023"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505033" y="642829"/>
                        <a:ext cx="394581"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081880" y="642828"/>
                        <a:ext cx="394581"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658724" y="650457"/>
                        <a:ext cx="394581"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531272" y="1292848"/>
                      <a:ext cx="394581"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108118" y="1292847"/>
                      <a:ext cx="394581"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684963" y="1300476"/>
                      <a:ext cx="394581"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915571" y="-3380"/>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087389" y="4514787"/>
                  <a:ext cx="394581"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664235" y="4514787"/>
                  <a:ext cx="394581"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241079" y="4522415"/>
                  <a:ext cx="394581"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8168584" y="4348403"/>
                <a:ext cx="633175"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094233" y="4348402"/>
                <a:ext cx="633175"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019883" y="4359109"/>
                <a:ext cx="633175"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strips(downRight)">
                                      <p:cBhvr>
                                        <p:cTn id="14" dur="1000"/>
                                        <p:tgtEl>
                                          <p:spTgt spid="24"/>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arn(inVertic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6" name="TextBox 5">
            <a:extLst>
              <a:ext uri="{FF2B5EF4-FFF2-40B4-BE49-F238E27FC236}">
                <a16:creationId xmlns:a16="http://schemas.microsoft.com/office/drawing/2014/main" id="{46F26ED3-66FA-4816-ADFE-4A997D95ED59}"/>
              </a:ext>
            </a:extLst>
          </p:cNvPr>
          <p:cNvSpPr txBox="1"/>
          <p:nvPr/>
        </p:nvSpPr>
        <p:spPr>
          <a:xfrm>
            <a:off x="2901176" y="5911758"/>
            <a:ext cx="380070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itchFamily="34" charset="0"/>
                <a:ea typeface="Arial-Rounded" pitchFamily="34" charset="0"/>
                <a:cs typeface="Arial-Rounded" pitchFamily="34" charset="0"/>
              </a:rPr>
              <a:t>Đọc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toàn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bài</a:t>
            </a:r>
            <a:endPar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54542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A65DA98-4F7C-4DC3-8E23-A1A69E27E025}"/>
              </a:ext>
            </a:extLst>
          </p:cNvPr>
          <p:cNvSpPr txBox="1"/>
          <p:nvPr/>
        </p:nvSpPr>
        <p:spPr>
          <a:xfrm>
            <a:off x="4935071" y="2825343"/>
            <a:ext cx="6938681" cy="1107996"/>
          </a:xfrm>
          <a:prstGeom prst="rect">
            <a:avLst/>
          </a:prstGeom>
          <a:noFill/>
        </p:spPr>
        <p:txBody>
          <a:bodyPr wrap="square" rtlCol="0">
            <a:spAutoFit/>
          </a:bodyPr>
          <a:lstStyle/>
          <a:p>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Tạm</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0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42226" y="217546"/>
            <a:ext cx="12462825"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273149" y="4756885"/>
            <a:ext cx="1939198" cy="168630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pic>
        <p:nvPicPr>
          <p:cNvPr id="38" name="Picture 37"/>
          <p:cNvPicPr>
            <a:picLocks noChangeAspect="1"/>
          </p:cNvPicPr>
          <p:nvPr/>
        </p:nvPicPr>
        <p:blipFill>
          <a:blip r:embed="rId32" cstate="print">
            <a:extLst>
              <a:ext uri="{BEBA8EAE-BF5A-486C-A8C5-ECC9F3942E4B}">
                <a14:imgProps xmlns:a14="http://schemas.microsoft.com/office/drawing/2010/main">
                  <a14:imgLayer r:embed="rId33">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4" cstate="print">
            <a:extLst>
              <a:ext uri="{BEBA8EAE-BF5A-486C-A8C5-ECC9F3942E4B}">
                <a14:imgProps xmlns:a14="http://schemas.microsoft.com/office/drawing/2010/main">
                  <a14:imgLayer r:embed="rId35">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10258082" y="3620435"/>
            <a:ext cx="1856798" cy="1905638"/>
          </a:xfrm>
          <a:prstGeom prst="rect">
            <a:avLst/>
          </a:prstGeom>
        </p:spPr>
      </p:pic>
      <p:pic>
        <p:nvPicPr>
          <p:cNvPr id="5" name="Picture 4"/>
          <p:cNvPicPr>
            <a:picLocks noChangeAspect="1"/>
          </p:cNvPicPr>
          <p:nvPr/>
        </p:nvPicPr>
        <p:blipFill rotWithShape="1">
          <a:blip r:embed="rId36">
            <a:extLst>
              <a:ext uri="{BEBA8EAE-BF5A-486C-A8C5-ECC9F3942E4B}">
                <a14:imgProps xmlns:a14="http://schemas.microsoft.com/office/drawing/2010/main">
                  <a14:imgLayer r:embed="rId3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52400" y="5333999"/>
            <a:ext cx="1295400" cy="1447801"/>
          </a:xfrm>
          <a:prstGeom prst="rect">
            <a:avLst/>
          </a:prstGeom>
        </p:spPr>
      </p:pic>
      <p:pic>
        <p:nvPicPr>
          <p:cNvPr id="7" name="Picture 6"/>
          <p:cNvPicPr>
            <a:picLocks noChangeAspect="1"/>
          </p:cNvPicPr>
          <p:nvPr/>
        </p:nvPicPr>
        <p:blipFill rotWithShape="1">
          <a:blip r:embed="rId38">
            <a:extLst>
              <a:ext uri="{BEBA8EAE-BF5A-486C-A8C5-ECC9F3942E4B}">
                <a14:imgProps xmlns:a14="http://schemas.microsoft.com/office/drawing/2010/main">
                  <a14:imgLayer r:embed="rId3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5729053" y="5456687"/>
            <a:ext cx="1251028" cy="1295401"/>
          </a:xfrm>
          <a:prstGeom prst="rect">
            <a:avLst/>
          </a:prstGeom>
        </p:spPr>
      </p:pic>
      <p:pic>
        <p:nvPicPr>
          <p:cNvPr id="16" name="Picture 15"/>
          <p:cNvPicPr>
            <a:picLocks noChangeAspect="1"/>
          </p:cNvPicPr>
          <p:nvPr/>
        </p:nvPicPr>
        <p:blipFill>
          <a:blip r:embed="rId39" cstate="print">
            <a:extLst>
              <a:ext uri="{BEBA8EAE-BF5A-486C-A8C5-ECC9F3942E4B}">
                <a14:imgProps xmlns:a14="http://schemas.microsoft.com/office/drawing/2010/main">
                  <a14:imgLayer r:embed="rId40">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Rectangle: Rounded Corners 1">
            <a:hlinkClick r:id="rId41" action="ppaction://hlinksldjump"/>
            <a:extLst>
              <a:ext uri="{FF2B5EF4-FFF2-40B4-BE49-F238E27FC236}">
                <a16:creationId xmlns:a16="http://schemas.microsoft.com/office/drawing/2014/main" id="{E710EE54-C9B5-4F2E-90BB-5D2ECC064650}"/>
              </a:ext>
            </a:extLst>
          </p:cNvPr>
          <p:cNvSpPr/>
          <p:nvPr/>
        </p:nvSpPr>
        <p:spPr>
          <a:xfrm>
            <a:off x="10668000" y="871391"/>
            <a:ext cx="1187312" cy="460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282750"/>
            <a:ext cx="107441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ca hát “ngoao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ngoao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bắt chước tiếng các loài vật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múa tuyệt đẹp say mê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chuếnh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choáng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khoét tổ xinh xắn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590800" y="1221769"/>
            <a:ext cx="7239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cuộc thi tài năng rừng xanh chim yểng tham gia thi tiết mục gì? </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404193" y="-118406"/>
            <a:ext cx="95249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yêng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et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oet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200400" y="1295497"/>
            <a:ext cx="6324600"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 vần phù hợp để hoàn thành từ sau: </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 bay l……..; t……gọi</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5449079" y="1783976"/>
            <a:ext cx="1847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7923841" y="1525037"/>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5692045" y="2337974"/>
            <a:ext cx="31451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07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981200" y="-169237"/>
            <a:ext cx="89915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lá to, cành chi chít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cành vươn rộng, nhìn rõ thân-cành-lá cây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than nhỏ khẳng khiu, lá màu đỏ</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657600" y="1252650"/>
            <a:ext cx="570504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Hãy nêu đặc điểm cây bàng</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63618" y="-235498"/>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thấp, tán lá rộng, thân cây nhìn rõ 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thân cành lá rủ kín, lá dài rũ xuống </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vừa, lá hình kim nhỏ bé, các tán lá nhỏ</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 đều đúng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4038600" y="1500165"/>
            <a:ext cx="4800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Quam sát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SHS: Nêu đặc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điểmcủa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liễu.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42402" y="-169237"/>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bàng to, cây liễu nhỏ, tán lá bàng nhỏ lá liễu lớn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bàng cao cành vươn rộng nhìn rõ thân, cây liễu thân phủ kín lá dãi rũ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suống</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Cây liễu nhìn rõ thân cây lớn, cây bàng tán nhỏ cây cao.</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cả ba đáp án trên đều đúng.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901767" y="1330323"/>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 về điểm khác nhau của hai cây bàng và liễu?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C4ACAB4-091C-46C1-BEED-E60B44076624}"/>
              </a:ext>
            </a:extLst>
          </p:cNvPr>
          <p:cNvGrpSpPr/>
          <p:nvPr/>
        </p:nvGrpSpPr>
        <p:grpSpPr>
          <a:xfrm>
            <a:off x="4547237" y="2849137"/>
            <a:ext cx="7417420" cy="1383781"/>
            <a:chOff x="2052684" y="2617912"/>
            <a:chExt cx="5768788" cy="1092595"/>
          </a:xfrm>
        </p:grpSpPr>
        <p:pic>
          <p:nvPicPr>
            <p:cNvPr id="8" name="Picture 5">
              <a:extLst>
                <a:ext uri="{FF2B5EF4-FFF2-40B4-BE49-F238E27FC236}">
                  <a16:creationId xmlns:a16="http://schemas.microsoft.com/office/drawing/2014/main" id="{E39346B3-D320-4707-AF2A-C20C36E1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79DB00FE-8FC8-469D-AAB6-CADDD7731451}"/>
                </a:ext>
              </a:extLst>
            </p:cNvPr>
            <p:cNvSpPr txBox="1"/>
            <p:nvPr/>
          </p:nvSpPr>
          <p:spPr>
            <a:xfrm>
              <a:off x="2057479" y="2772823"/>
              <a:ext cx="5121462" cy="65442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63D"/>
                  </a:solidFill>
                  <a:effectLst/>
                  <a:uLnTx/>
                  <a:uFillTx/>
                  <a:latin typeface="Arial-Rounded" pitchFamily="34" charset="0"/>
                  <a:ea typeface="Arial-Rounded" pitchFamily="34" charset="0"/>
                  <a:cs typeface="Arial-Rounded" pitchFamily="34" charset="0"/>
                </a:rPr>
                <a:t>CÂY LIỄU DẺO DAI</a:t>
              </a:r>
            </a:p>
          </p:txBody>
        </p:sp>
      </p:grpSp>
      <p:pic>
        <p:nvPicPr>
          <p:cNvPr id="17" name="Picture 6">
            <a:extLst>
              <a:ext uri="{FF2B5EF4-FFF2-40B4-BE49-F238E27FC236}">
                <a16:creationId xmlns:a16="http://schemas.microsoft.com/office/drawing/2014/main" id="{03DEAE7E-D1CA-4685-881A-BCA61A9D1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498" y="2691234"/>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77187DF3-2B15-4351-8F8B-6555DCB3CE0A}"/>
              </a:ext>
            </a:extLst>
          </p:cNvPr>
          <p:cNvSpPr txBox="1"/>
          <p:nvPr/>
        </p:nvSpPr>
        <p:spPr>
          <a:xfrm>
            <a:off x="3985733" y="3045333"/>
            <a:ext cx="1199643" cy="644172"/>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r>
              <a:rPr kumimoji="0" lang="en-US" sz="3600" b="1" i="0" u="none" strike="noStrike" kern="1200" cap="none" spc="0" normalizeH="0" baseline="0" noProof="0" dirty="0">
                <a:ln>
                  <a:noFill/>
                </a:ln>
                <a:solidFill>
                  <a:prstClr val="white"/>
                </a:solidFill>
                <a:effectLst/>
                <a:uLnTx/>
                <a:uFillTx/>
                <a:latin typeface="Arial Rounded MT Bold" pitchFamily="34" charset="0"/>
                <a:ea typeface="Arial-Rounded" pitchFamily="34" charset="0"/>
                <a:cs typeface="Times New Roman" pitchFamily="18" charset="0"/>
              </a:rPr>
              <a:t> 5</a:t>
            </a:r>
            <a:endParaRPr kumimoji="0" lang="en-US" sz="24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C8FC16C2-8FB8-44CA-B902-AC62DB4E69C7}"/>
              </a:ext>
            </a:extLst>
          </p:cNvPr>
          <p:cNvSpPr txBox="1"/>
          <p:nvPr/>
        </p:nvSpPr>
        <p:spPr>
          <a:xfrm>
            <a:off x="5028598" y="358655"/>
            <a:ext cx="6300439" cy="707886"/>
          </a:xfrm>
          <a:prstGeom prst="rect">
            <a:avLst/>
          </a:prstGeom>
          <a:noFill/>
        </p:spPr>
        <p:txBody>
          <a:bodyPr wrap="square" rtlCol="0">
            <a:spAutoFit/>
          </a:bodyPr>
          <a:lstStyle/>
          <a:p>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Chủ</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đề</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6: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Thiên</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nhiên</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kì</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thú</a:t>
            </a:r>
            <a:endPar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338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1426</Words>
  <Application>Microsoft Office PowerPoint</Application>
  <PresentationFormat>Widescreen</PresentationFormat>
  <Paragraphs>147</Paragraphs>
  <Slides>22</Slides>
  <Notes>12</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等线</vt:lpstr>
      <vt:lpstr>Arial</vt:lpstr>
      <vt:lpstr>Arial Rounded MT Bold</vt:lpstr>
      <vt:lpstr>Arial-Rounded</vt:lpstr>
      <vt:lpstr>Calibri</vt:lpstr>
      <vt:lpstr>Times New Roman</vt:lpstr>
      <vt:lpstr>第一PPT，www.1ppt.com</vt:lpstr>
      <vt:lpstr>包图主题2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keywords/>
  <dc:description>第一PPT，www.1ppt.com</dc:description>
  <cp:lastModifiedBy>Bích Ngọc</cp:lastModifiedBy>
  <cp:revision>39</cp:revision>
  <dcterms:created xsi:type="dcterms:W3CDTF">2017-09-29T09:51:08Z</dcterms:created>
  <dcterms:modified xsi:type="dcterms:W3CDTF">2025-04-18T14:43:47Z</dcterms:modified>
</cp:coreProperties>
</file>