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66" r:id="rId2"/>
    <p:sldId id="269" r:id="rId3"/>
    <p:sldId id="275" r:id="rId4"/>
    <p:sldId id="274" r:id="rId5"/>
    <p:sldId id="276" r:id="rId6"/>
    <p:sldId id="277" r:id="rId7"/>
    <p:sldId id="278" r:id="rId8"/>
    <p:sldId id="279" r:id="rId9"/>
    <p:sldId id="280" r:id="rId10"/>
    <p:sldId id="281" r:id="rId11"/>
    <p:sldId id="283" r:id="rId12"/>
    <p:sldId id="285" r:id="rId13"/>
    <p:sldId id="286" r:id="rId14"/>
    <p:sldId id="287" r:id="rId15"/>
    <p:sldId id="288" r:id="rId16"/>
    <p:sldId id="291" r:id="rId17"/>
    <p:sldId id="290" r:id="rId18"/>
    <p:sldId id="295" r:id="rId19"/>
    <p:sldId id="293" r:id="rId20"/>
    <p:sldId id="292" r:id="rId21"/>
    <p:sldId id="296" r:id="rId22"/>
    <p:sldId id="298" r:id="rId23"/>
    <p:sldId id="299" r:id="rId24"/>
    <p:sldId id="297" r:id="rId2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D5"/>
    <a:srgbClr val="FFECAF"/>
    <a:srgbClr val="F7EAE9"/>
    <a:srgbClr val="C05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22" autoAdjust="0"/>
  </p:normalViewPr>
  <p:slideViewPr>
    <p:cSldViewPr>
      <p:cViewPr varScale="1">
        <p:scale>
          <a:sx n="58" d="100"/>
          <a:sy n="58" d="100"/>
        </p:scale>
        <p:origin x="96"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5FAC41-F3B7-44DE-A0A4-3D82CDC58F15}"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SG"/>
        </a:p>
      </dgm:t>
    </dgm:pt>
    <dgm:pt modelId="{194FF76C-FE1F-4D9D-BE8B-1E820133671D}">
      <dgm:prSet phldrT="[Text]" custT="1"/>
      <dgm:spPr/>
      <dgm:t>
        <a:bodyPr/>
        <a:lstStyle/>
        <a:p>
          <a:pPr>
            <a:lnSpc>
              <a:spcPct val="150000"/>
            </a:lnSpc>
          </a:pPr>
          <a:r>
            <a:rPr lang="vi-VN" sz="3600" b="1">
              <a:latin typeface="Arial" panose="020B0604020202020204" pitchFamily="34" charset="0"/>
              <a:cs typeface="Arial" panose="020B0604020202020204" pitchFamily="34" charset="0"/>
            </a:rPr>
            <a:t>Cảnh buổi chiều ở thị trấn nhỉ trên đường đi Sa Pa</a:t>
          </a:r>
          <a:endParaRPr lang="en-SG" sz="3600" b="1">
            <a:latin typeface="Arial" panose="020B0604020202020204" pitchFamily="34" charset="0"/>
            <a:cs typeface="Arial" panose="020B0604020202020204" pitchFamily="34" charset="0"/>
          </a:endParaRPr>
        </a:p>
      </dgm:t>
    </dgm:pt>
    <dgm:pt modelId="{DD1DC712-712A-497E-9387-3C63E90DE441}" type="parTrans" cxnId="{605EDF59-C0B6-4BF5-8D49-3CEFE966307D}">
      <dgm:prSet/>
      <dgm:spPr/>
      <dgm:t>
        <a:bodyPr/>
        <a:lstStyle/>
        <a:p>
          <a:pPr>
            <a:lnSpc>
              <a:spcPct val="150000"/>
            </a:lnSpc>
          </a:pPr>
          <a:endParaRPr lang="en-SG" sz="3400">
            <a:latin typeface="Arial" panose="020B0604020202020204" pitchFamily="34" charset="0"/>
            <a:cs typeface="Arial" panose="020B0604020202020204" pitchFamily="34" charset="0"/>
          </a:endParaRPr>
        </a:p>
      </dgm:t>
    </dgm:pt>
    <dgm:pt modelId="{AF6955AC-9BE5-40B6-8953-F9EC5B2B7E69}" type="sibTrans" cxnId="{605EDF59-C0B6-4BF5-8D49-3CEFE966307D}">
      <dgm:prSet/>
      <dgm:spPr/>
      <dgm:t>
        <a:bodyPr/>
        <a:lstStyle/>
        <a:p>
          <a:pPr>
            <a:lnSpc>
              <a:spcPct val="150000"/>
            </a:lnSpc>
          </a:pPr>
          <a:endParaRPr lang="en-SG" sz="3400">
            <a:latin typeface="Arial" panose="020B0604020202020204" pitchFamily="34" charset="0"/>
            <a:cs typeface="Arial" panose="020B0604020202020204" pitchFamily="34" charset="0"/>
          </a:endParaRPr>
        </a:p>
      </dgm:t>
    </dgm:pt>
    <dgm:pt modelId="{936BCADC-224A-40FB-939B-12A79F73DE75}">
      <dgm:prSet phldrT="[Text]" custT="1"/>
      <dgm:spPr/>
      <dgm:t>
        <a:bodyPr/>
        <a:lstStyle/>
        <a:p>
          <a:pPr>
            <a:lnSpc>
              <a:spcPct val="100000"/>
            </a:lnSpc>
          </a:pPr>
          <a:r>
            <a:rPr lang="vi-VN" sz="3400">
              <a:latin typeface="Arial" panose="020B0604020202020204" pitchFamily="34" charset="0"/>
              <a:cs typeface="Arial" panose="020B0604020202020204" pitchFamily="34" charset="0"/>
            </a:rPr>
            <a:t>Nắng vàng hoe</a:t>
          </a:r>
          <a:endParaRPr lang="en-SG" sz="3400">
            <a:latin typeface="Arial" panose="020B0604020202020204" pitchFamily="34" charset="0"/>
            <a:cs typeface="Arial" panose="020B0604020202020204" pitchFamily="34" charset="0"/>
          </a:endParaRPr>
        </a:p>
      </dgm:t>
    </dgm:pt>
    <dgm:pt modelId="{92EB111D-7E9D-4A3B-B547-6C6482CBE89D}" type="parTrans" cxnId="{AF0BF403-9A3F-428C-89B3-80E8CA18A2D2}">
      <dgm:prSet custT="1"/>
      <dgm:spPr/>
      <dgm:t>
        <a:bodyPr/>
        <a:lstStyle/>
        <a:p>
          <a:pPr>
            <a:lnSpc>
              <a:spcPct val="150000"/>
            </a:lnSpc>
          </a:pPr>
          <a:endParaRPr lang="en-SG" sz="3400">
            <a:latin typeface="Arial" panose="020B0604020202020204" pitchFamily="34" charset="0"/>
            <a:cs typeface="Arial" panose="020B0604020202020204" pitchFamily="34" charset="0"/>
          </a:endParaRPr>
        </a:p>
      </dgm:t>
    </dgm:pt>
    <dgm:pt modelId="{F19BCBA1-396D-4E78-AD47-7E4A878AC251}" type="sibTrans" cxnId="{AF0BF403-9A3F-428C-89B3-80E8CA18A2D2}">
      <dgm:prSet/>
      <dgm:spPr/>
      <dgm:t>
        <a:bodyPr/>
        <a:lstStyle/>
        <a:p>
          <a:pPr>
            <a:lnSpc>
              <a:spcPct val="150000"/>
            </a:lnSpc>
          </a:pPr>
          <a:endParaRPr lang="en-SG" sz="3400">
            <a:latin typeface="Arial" panose="020B0604020202020204" pitchFamily="34" charset="0"/>
            <a:cs typeface="Arial" panose="020B0604020202020204" pitchFamily="34" charset="0"/>
          </a:endParaRPr>
        </a:p>
      </dgm:t>
    </dgm:pt>
    <dgm:pt modelId="{7505DB49-8781-4E46-B3AA-F2F636CDDAE0}">
      <dgm:prSet phldrT="[Text]" custT="1"/>
      <dgm:spPr/>
      <dgm:t>
        <a:bodyPr/>
        <a:lstStyle/>
        <a:p>
          <a:pPr>
            <a:lnSpc>
              <a:spcPct val="150000"/>
            </a:lnSpc>
          </a:pPr>
          <a:r>
            <a:rPr lang="vi-VN" sz="3400">
              <a:latin typeface="Arial" panose="020B0604020202020204" pitchFamily="34" charset="0"/>
              <a:cs typeface="Arial" panose="020B0604020202020204" pitchFamily="34" charset="0"/>
            </a:rPr>
            <a:t>Các bạn thiếu nhi dân tộc thiểu số quần áo sặc sỡ đang nô đùa trước cửa hàng.</a:t>
          </a:r>
          <a:endParaRPr lang="en-SG" sz="3400">
            <a:latin typeface="Arial" panose="020B0604020202020204" pitchFamily="34" charset="0"/>
            <a:cs typeface="Arial" panose="020B0604020202020204" pitchFamily="34" charset="0"/>
          </a:endParaRPr>
        </a:p>
      </dgm:t>
    </dgm:pt>
    <dgm:pt modelId="{3D05789F-A863-42F6-AE0B-91EA8DD77A67}" type="parTrans" cxnId="{4F54DCC2-EF23-4741-BDA3-9AB8482FCA8D}">
      <dgm:prSet custT="1"/>
      <dgm:spPr/>
      <dgm:t>
        <a:bodyPr/>
        <a:lstStyle/>
        <a:p>
          <a:pPr>
            <a:lnSpc>
              <a:spcPct val="150000"/>
            </a:lnSpc>
          </a:pPr>
          <a:endParaRPr lang="en-SG" sz="3400">
            <a:latin typeface="Arial" panose="020B0604020202020204" pitchFamily="34" charset="0"/>
            <a:cs typeface="Arial" panose="020B0604020202020204" pitchFamily="34" charset="0"/>
          </a:endParaRPr>
        </a:p>
      </dgm:t>
    </dgm:pt>
    <dgm:pt modelId="{DF3B55B0-B8DF-492D-A84E-3C9EE2F69C45}" type="sibTrans" cxnId="{4F54DCC2-EF23-4741-BDA3-9AB8482FCA8D}">
      <dgm:prSet/>
      <dgm:spPr/>
      <dgm:t>
        <a:bodyPr/>
        <a:lstStyle/>
        <a:p>
          <a:pPr>
            <a:lnSpc>
              <a:spcPct val="150000"/>
            </a:lnSpc>
          </a:pPr>
          <a:endParaRPr lang="en-SG" sz="3400">
            <a:latin typeface="Arial" panose="020B0604020202020204" pitchFamily="34" charset="0"/>
            <a:cs typeface="Arial" panose="020B0604020202020204" pitchFamily="34" charset="0"/>
          </a:endParaRPr>
        </a:p>
      </dgm:t>
    </dgm:pt>
    <dgm:pt modelId="{63BF907E-2E1A-45E5-B1C6-8F9BD04C1147}">
      <dgm:prSet phldrT="[Text]" custT="1"/>
      <dgm:spPr/>
      <dgm:t>
        <a:bodyPr/>
        <a:lstStyle/>
        <a:p>
          <a:pPr>
            <a:lnSpc>
              <a:spcPct val="150000"/>
            </a:lnSpc>
          </a:pPr>
          <a:r>
            <a:rPr lang="vi-VN" sz="3400">
              <a:latin typeface="Arial" panose="020B0604020202020204" pitchFamily="34" charset="0"/>
              <a:cs typeface="Arial" panose="020B0604020202020204" pitchFamily="34" charset="0"/>
            </a:rPr>
            <a:t>Hoàng hôn, áp phiên chợ, người và ngựa dập dìu trong sương sớm tím nhạt. </a:t>
          </a:r>
          <a:endParaRPr lang="en-SG" sz="3400">
            <a:latin typeface="Arial" panose="020B0604020202020204" pitchFamily="34" charset="0"/>
            <a:cs typeface="Arial" panose="020B0604020202020204" pitchFamily="34" charset="0"/>
          </a:endParaRPr>
        </a:p>
      </dgm:t>
    </dgm:pt>
    <dgm:pt modelId="{6565EDC7-4057-401D-927C-379C439EE74E}" type="parTrans" cxnId="{2A27B9B4-A209-4B00-89D2-6FE08F890EDC}">
      <dgm:prSet custT="1"/>
      <dgm:spPr/>
      <dgm:t>
        <a:bodyPr/>
        <a:lstStyle/>
        <a:p>
          <a:pPr>
            <a:lnSpc>
              <a:spcPct val="150000"/>
            </a:lnSpc>
          </a:pPr>
          <a:endParaRPr lang="en-SG" sz="3400">
            <a:latin typeface="Arial" panose="020B0604020202020204" pitchFamily="34" charset="0"/>
            <a:cs typeface="Arial" panose="020B0604020202020204" pitchFamily="34" charset="0"/>
          </a:endParaRPr>
        </a:p>
      </dgm:t>
    </dgm:pt>
    <dgm:pt modelId="{49125763-B0AD-42AB-82C0-D1EFF750B5A7}" type="sibTrans" cxnId="{2A27B9B4-A209-4B00-89D2-6FE08F890EDC}">
      <dgm:prSet/>
      <dgm:spPr/>
      <dgm:t>
        <a:bodyPr/>
        <a:lstStyle/>
        <a:p>
          <a:pPr>
            <a:lnSpc>
              <a:spcPct val="150000"/>
            </a:lnSpc>
          </a:pPr>
          <a:endParaRPr lang="en-SG" sz="3400">
            <a:latin typeface="Arial" panose="020B0604020202020204" pitchFamily="34" charset="0"/>
            <a:cs typeface="Arial" panose="020B0604020202020204" pitchFamily="34" charset="0"/>
          </a:endParaRPr>
        </a:p>
      </dgm:t>
    </dgm:pt>
    <dgm:pt modelId="{ECF7A387-BBBD-4DE7-8A3A-48D93B7BFC9A}" type="pres">
      <dgm:prSet presAssocID="{925FAC41-F3B7-44DE-A0A4-3D82CDC58F15}" presName="diagram" presStyleCnt="0">
        <dgm:presLayoutVars>
          <dgm:chPref val="1"/>
          <dgm:dir/>
          <dgm:animOne val="branch"/>
          <dgm:animLvl val="lvl"/>
          <dgm:resizeHandles val="exact"/>
        </dgm:presLayoutVars>
      </dgm:prSet>
      <dgm:spPr/>
    </dgm:pt>
    <dgm:pt modelId="{A566ECB8-6C10-4EDA-9105-B4DD429C03E8}" type="pres">
      <dgm:prSet presAssocID="{194FF76C-FE1F-4D9D-BE8B-1E820133671D}" presName="root1" presStyleCnt="0"/>
      <dgm:spPr/>
    </dgm:pt>
    <dgm:pt modelId="{94ADDDCE-88C1-4C49-8485-8D4C50A96B40}" type="pres">
      <dgm:prSet presAssocID="{194FF76C-FE1F-4D9D-BE8B-1E820133671D}" presName="LevelOneTextNode" presStyleLbl="node0" presStyleIdx="0" presStyleCnt="1" custScaleX="118617" custScaleY="183920">
        <dgm:presLayoutVars>
          <dgm:chPref val="3"/>
        </dgm:presLayoutVars>
      </dgm:prSet>
      <dgm:spPr/>
    </dgm:pt>
    <dgm:pt modelId="{0490F148-FF10-4B1C-8C12-5F0656CF6B77}" type="pres">
      <dgm:prSet presAssocID="{194FF76C-FE1F-4D9D-BE8B-1E820133671D}" presName="level2hierChild" presStyleCnt="0"/>
      <dgm:spPr/>
    </dgm:pt>
    <dgm:pt modelId="{3EEDC5CC-ADB0-426F-99FE-6484015106CA}" type="pres">
      <dgm:prSet presAssocID="{92EB111D-7E9D-4A3B-B547-6C6482CBE89D}" presName="conn2-1" presStyleLbl="parChTrans1D2" presStyleIdx="0" presStyleCnt="3"/>
      <dgm:spPr/>
    </dgm:pt>
    <dgm:pt modelId="{3BBEC962-1EA8-4516-BD4A-2515C48B859B}" type="pres">
      <dgm:prSet presAssocID="{92EB111D-7E9D-4A3B-B547-6C6482CBE89D}" presName="connTx" presStyleLbl="parChTrans1D2" presStyleIdx="0" presStyleCnt="3"/>
      <dgm:spPr/>
    </dgm:pt>
    <dgm:pt modelId="{5C0A3605-1AAD-4843-B2EB-2A86D9EAFC42}" type="pres">
      <dgm:prSet presAssocID="{936BCADC-224A-40FB-939B-12A79F73DE75}" presName="root2" presStyleCnt="0"/>
      <dgm:spPr/>
    </dgm:pt>
    <dgm:pt modelId="{7EA8A995-D52F-4E1E-B3A7-8B79531B7340}" type="pres">
      <dgm:prSet presAssocID="{936BCADC-224A-40FB-939B-12A79F73DE75}" presName="LevelTwoTextNode" presStyleLbl="node2" presStyleIdx="0" presStyleCnt="3" custScaleX="225919" custScaleY="80560" custLinFactNeighborX="-342" custLinFactNeighborY="-3856">
        <dgm:presLayoutVars>
          <dgm:chPref val="3"/>
        </dgm:presLayoutVars>
      </dgm:prSet>
      <dgm:spPr/>
    </dgm:pt>
    <dgm:pt modelId="{84EB2F43-7749-4585-8B2D-0F35912BB7FD}" type="pres">
      <dgm:prSet presAssocID="{936BCADC-224A-40FB-939B-12A79F73DE75}" presName="level3hierChild" presStyleCnt="0"/>
      <dgm:spPr/>
    </dgm:pt>
    <dgm:pt modelId="{97966488-8796-4D63-BE80-AF49F1E3169D}" type="pres">
      <dgm:prSet presAssocID="{3D05789F-A863-42F6-AE0B-91EA8DD77A67}" presName="conn2-1" presStyleLbl="parChTrans1D2" presStyleIdx="1" presStyleCnt="3"/>
      <dgm:spPr/>
    </dgm:pt>
    <dgm:pt modelId="{4FCE24D5-5C5B-4797-AA17-ECD5DAF616C4}" type="pres">
      <dgm:prSet presAssocID="{3D05789F-A863-42F6-AE0B-91EA8DD77A67}" presName="connTx" presStyleLbl="parChTrans1D2" presStyleIdx="1" presStyleCnt="3"/>
      <dgm:spPr/>
    </dgm:pt>
    <dgm:pt modelId="{029F6367-30D6-4415-8E27-B07887130916}" type="pres">
      <dgm:prSet presAssocID="{7505DB49-8781-4E46-B3AA-F2F636CDDAE0}" presName="root2" presStyleCnt="0"/>
      <dgm:spPr/>
    </dgm:pt>
    <dgm:pt modelId="{77CC3CF5-9095-444F-A187-10BDC19F0FDB}" type="pres">
      <dgm:prSet presAssocID="{7505DB49-8781-4E46-B3AA-F2F636CDDAE0}" presName="LevelTwoTextNode" presStyleLbl="node2" presStyleIdx="1" presStyleCnt="3" custScaleX="225919">
        <dgm:presLayoutVars>
          <dgm:chPref val="3"/>
        </dgm:presLayoutVars>
      </dgm:prSet>
      <dgm:spPr/>
    </dgm:pt>
    <dgm:pt modelId="{58F15DF3-D98D-400F-B94A-AF8D1DF82316}" type="pres">
      <dgm:prSet presAssocID="{7505DB49-8781-4E46-B3AA-F2F636CDDAE0}" presName="level3hierChild" presStyleCnt="0"/>
      <dgm:spPr/>
    </dgm:pt>
    <dgm:pt modelId="{8CB77890-A92A-42F6-B3AE-B7D7AFF9B594}" type="pres">
      <dgm:prSet presAssocID="{6565EDC7-4057-401D-927C-379C439EE74E}" presName="conn2-1" presStyleLbl="parChTrans1D2" presStyleIdx="2" presStyleCnt="3"/>
      <dgm:spPr/>
    </dgm:pt>
    <dgm:pt modelId="{8C6250F9-9E88-485F-9F41-3553EF6E17C8}" type="pres">
      <dgm:prSet presAssocID="{6565EDC7-4057-401D-927C-379C439EE74E}" presName="connTx" presStyleLbl="parChTrans1D2" presStyleIdx="2" presStyleCnt="3"/>
      <dgm:spPr/>
    </dgm:pt>
    <dgm:pt modelId="{E2BBFB72-E17B-4502-9E46-081C98781670}" type="pres">
      <dgm:prSet presAssocID="{63BF907E-2E1A-45E5-B1C6-8F9BD04C1147}" presName="root2" presStyleCnt="0"/>
      <dgm:spPr/>
    </dgm:pt>
    <dgm:pt modelId="{42FC52F4-3CFA-4DC9-8385-1E81DAF2013D}" type="pres">
      <dgm:prSet presAssocID="{63BF907E-2E1A-45E5-B1C6-8F9BD04C1147}" presName="LevelTwoTextNode" presStyleLbl="node2" presStyleIdx="2" presStyleCnt="3" custScaleX="225235">
        <dgm:presLayoutVars>
          <dgm:chPref val="3"/>
        </dgm:presLayoutVars>
      </dgm:prSet>
      <dgm:spPr/>
    </dgm:pt>
    <dgm:pt modelId="{88A9702E-28CE-45F8-9D95-6D8A8859E781}" type="pres">
      <dgm:prSet presAssocID="{63BF907E-2E1A-45E5-B1C6-8F9BD04C1147}" presName="level3hierChild" presStyleCnt="0"/>
      <dgm:spPr/>
    </dgm:pt>
  </dgm:ptLst>
  <dgm:cxnLst>
    <dgm:cxn modelId="{AF0BF403-9A3F-428C-89B3-80E8CA18A2D2}" srcId="{194FF76C-FE1F-4D9D-BE8B-1E820133671D}" destId="{936BCADC-224A-40FB-939B-12A79F73DE75}" srcOrd="0" destOrd="0" parTransId="{92EB111D-7E9D-4A3B-B547-6C6482CBE89D}" sibTransId="{F19BCBA1-396D-4E78-AD47-7E4A878AC251}"/>
    <dgm:cxn modelId="{D9325B07-24EA-4E2F-BA8A-206525A4BFD6}" type="presOf" srcId="{92EB111D-7E9D-4A3B-B547-6C6482CBE89D}" destId="{3BBEC962-1EA8-4516-BD4A-2515C48B859B}" srcOrd="1" destOrd="0" presId="urn:microsoft.com/office/officeart/2005/8/layout/hierarchy2"/>
    <dgm:cxn modelId="{8C07EB07-18C0-45DC-8DC5-780F6D51DC45}" type="presOf" srcId="{936BCADC-224A-40FB-939B-12A79F73DE75}" destId="{7EA8A995-D52F-4E1E-B3A7-8B79531B7340}" srcOrd="0" destOrd="0" presId="urn:microsoft.com/office/officeart/2005/8/layout/hierarchy2"/>
    <dgm:cxn modelId="{12033618-A627-491A-8EEE-50A0818B2C88}" type="presOf" srcId="{3D05789F-A863-42F6-AE0B-91EA8DD77A67}" destId="{4FCE24D5-5C5B-4797-AA17-ECD5DAF616C4}" srcOrd="1" destOrd="0" presId="urn:microsoft.com/office/officeart/2005/8/layout/hierarchy2"/>
    <dgm:cxn modelId="{29B52170-CEA4-44E3-82EF-8FB263B2BD86}" type="presOf" srcId="{3D05789F-A863-42F6-AE0B-91EA8DD77A67}" destId="{97966488-8796-4D63-BE80-AF49F1E3169D}" srcOrd="0" destOrd="0" presId="urn:microsoft.com/office/officeart/2005/8/layout/hierarchy2"/>
    <dgm:cxn modelId="{605EDF59-C0B6-4BF5-8D49-3CEFE966307D}" srcId="{925FAC41-F3B7-44DE-A0A4-3D82CDC58F15}" destId="{194FF76C-FE1F-4D9D-BE8B-1E820133671D}" srcOrd="0" destOrd="0" parTransId="{DD1DC712-712A-497E-9387-3C63E90DE441}" sibTransId="{AF6955AC-9BE5-40B6-8953-F9EC5B2B7E69}"/>
    <dgm:cxn modelId="{24961992-A4E8-4F9D-97D5-94F93AD11397}" type="presOf" srcId="{6565EDC7-4057-401D-927C-379C439EE74E}" destId="{8CB77890-A92A-42F6-B3AE-B7D7AFF9B594}" srcOrd="0" destOrd="0" presId="urn:microsoft.com/office/officeart/2005/8/layout/hierarchy2"/>
    <dgm:cxn modelId="{785AD494-EA52-4A92-B0DE-E1B433C54CA6}" type="presOf" srcId="{63BF907E-2E1A-45E5-B1C6-8F9BD04C1147}" destId="{42FC52F4-3CFA-4DC9-8385-1E81DAF2013D}" srcOrd="0" destOrd="0" presId="urn:microsoft.com/office/officeart/2005/8/layout/hierarchy2"/>
    <dgm:cxn modelId="{F455DE95-588F-4543-AB9D-C7BAB144C26D}" type="presOf" srcId="{925FAC41-F3B7-44DE-A0A4-3D82CDC58F15}" destId="{ECF7A387-BBBD-4DE7-8A3A-48D93B7BFC9A}" srcOrd="0" destOrd="0" presId="urn:microsoft.com/office/officeart/2005/8/layout/hierarchy2"/>
    <dgm:cxn modelId="{730450A3-8D15-4E97-ABD1-E75099F389A5}" type="presOf" srcId="{194FF76C-FE1F-4D9D-BE8B-1E820133671D}" destId="{94ADDDCE-88C1-4C49-8485-8D4C50A96B40}" srcOrd="0" destOrd="0" presId="urn:microsoft.com/office/officeart/2005/8/layout/hierarchy2"/>
    <dgm:cxn modelId="{2A27B9B4-A209-4B00-89D2-6FE08F890EDC}" srcId="{194FF76C-FE1F-4D9D-BE8B-1E820133671D}" destId="{63BF907E-2E1A-45E5-B1C6-8F9BD04C1147}" srcOrd="2" destOrd="0" parTransId="{6565EDC7-4057-401D-927C-379C439EE74E}" sibTransId="{49125763-B0AD-42AB-82C0-D1EFF750B5A7}"/>
    <dgm:cxn modelId="{4F54DCC2-EF23-4741-BDA3-9AB8482FCA8D}" srcId="{194FF76C-FE1F-4D9D-BE8B-1E820133671D}" destId="{7505DB49-8781-4E46-B3AA-F2F636CDDAE0}" srcOrd="1" destOrd="0" parTransId="{3D05789F-A863-42F6-AE0B-91EA8DD77A67}" sibTransId="{DF3B55B0-B8DF-492D-A84E-3C9EE2F69C45}"/>
    <dgm:cxn modelId="{5104FEDD-F261-4D6D-9222-C59F1ED5D8B9}" type="presOf" srcId="{92EB111D-7E9D-4A3B-B547-6C6482CBE89D}" destId="{3EEDC5CC-ADB0-426F-99FE-6484015106CA}" srcOrd="0" destOrd="0" presId="urn:microsoft.com/office/officeart/2005/8/layout/hierarchy2"/>
    <dgm:cxn modelId="{D3D7D0E6-78C0-448B-83B9-099DE0F7A205}" type="presOf" srcId="{6565EDC7-4057-401D-927C-379C439EE74E}" destId="{8C6250F9-9E88-485F-9F41-3553EF6E17C8}" srcOrd="1" destOrd="0" presId="urn:microsoft.com/office/officeart/2005/8/layout/hierarchy2"/>
    <dgm:cxn modelId="{3EF61AF4-8B46-4E1E-AE8D-52D2547988A0}" type="presOf" srcId="{7505DB49-8781-4E46-B3AA-F2F636CDDAE0}" destId="{77CC3CF5-9095-444F-A187-10BDC19F0FDB}" srcOrd="0" destOrd="0" presId="urn:microsoft.com/office/officeart/2005/8/layout/hierarchy2"/>
    <dgm:cxn modelId="{F8739293-69A7-4613-89BC-07C43502E616}" type="presParOf" srcId="{ECF7A387-BBBD-4DE7-8A3A-48D93B7BFC9A}" destId="{A566ECB8-6C10-4EDA-9105-B4DD429C03E8}" srcOrd="0" destOrd="0" presId="urn:microsoft.com/office/officeart/2005/8/layout/hierarchy2"/>
    <dgm:cxn modelId="{825AF094-BACE-4EA4-806C-3DC695843309}" type="presParOf" srcId="{A566ECB8-6C10-4EDA-9105-B4DD429C03E8}" destId="{94ADDDCE-88C1-4C49-8485-8D4C50A96B40}" srcOrd="0" destOrd="0" presId="urn:microsoft.com/office/officeart/2005/8/layout/hierarchy2"/>
    <dgm:cxn modelId="{658CC555-C597-43E4-8656-D6ED630C3569}" type="presParOf" srcId="{A566ECB8-6C10-4EDA-9105-B4DD429C03E8}" destId="{0490F148-FF10-4B1C-8C12-5F0656CF6B77}" srcOrd="1" destOrd="0" presId="urn:microsoft.com/office/officeart/2005/8/layout/hierarchy2"/>
    <dgm:cxn modelId="{EF0768F8-D5CE-4552-968D-C34B3DA84113}" type="presParOf" srcId="{0490F148-FF10-4B1C-8C12-5F0656CF6B77}" destId="{3EEDC5CC-ADB0-426F-99FE-6484015106CA}" srcOrd="0" destOrd="0" presId="urn:microsoft.com/office/officeart/2005/8/layout/hierarchy2"/>
    <dgm:cxn modelId="{3A353387-A3FA-487E-B322-ED74FD672965}" type="presParOf" srcId="{3EEDC5CC-ADB0-426F-99FE-6484015106CA}" destId="{3BBEC962-1EA8-4516-BD4A-2515C48B859B}" srcOrd="0" destOrd="0" presId="urn:microsoft.com/office/officeart/2005/8/layout/hierarchy2"/>
    <dgm:cxn modelId="{049FDA08-9165-4805-8374-A5BF295560CE}" type="presParOf" srcId="{0490F148-FF10-4B1C-8C12-5F0656CF6B77}" destId="{5C0A3605-1AAD-4843-B2EB-2A86D9EAFC42}" srcOrd="1" destOrd="0" presId="urn:microsoft.com/office/officeart/2005/8/layout/hierarchy2"/>
    <dgm:cxn modelId="{E84C7947-FD05-4D66-811E-8C5FAA3CD68F}" type="presParOf" srcId="{5C0A3605-1AAD-4843-B2EB-2A86D9EAFC42}" destId="{7EA8A995-D52F-4E1E-B3A7-8B79531B7340}" srcOrd="0" destOrd="0" presId="urn:microsoft.com/office/officeart/2005/8/layout/hierarchy2"/>
    <dgm:cxn modelId="{52178176-1DD0-4977-8A64-B55360F7C85A}" type="presParOf" srcId="{5C0A3605-1AAD-4843-B2EB-2A86D9EAFC42}" destId="{84EB2F43-7749-4585-8B2D-0F35912BB7FD}" srcOrd="1" destOrd="0" presId="urn:microsoft.com/office/officeart/2005/8/layout/hierarchy2"/>
    <dgm:cxn modelId="{C86303FE-3DF8-46FE-9575-8B08B787DC40}" type="presParOf" srcId="{0490F148-FF10-4B1C-8C12-5F0656CF6B77}" destId="{97966488-8796-4D63-BE80-AF49F1E3169D}" srcOrd="2" destOrd="0" presId="urn:microsoft.com/office/officeart/2005/8/layout/hierarchy2"/>
    <dgm:cxn modelId="{8407CC30-8AED-4B6A-9078-7F15403AB19C}" type="presParOf" srcId="{97966488-8796-4D63-BE80-AF49F1E3169D}" destId="{4FCE24D5-5C5B-4797-AA17-ECD5DAF616C4}" srcOrd="0" destOrd="0" presId="urn:microsoft.com/office/officeart/2005/8/layout/hierarchy2"/>
    <dgm:cxn modelId="{119120B6-51CC-4C63-BE7F-8125FAD784B1}" type="presParOf" srcId="{0490F148-FF10-4B1C-8C12-5F0656CF6B77}" destId="{029F6367-30D6-4415-8E27-B07887130916}" srcOrd="3" destOrd="0" presId="urn:microsoft.com/office/officeart/2005/8/layout/hierarchy2"/>
    <dgm:cxn modelId="{96B737B6-E780-47C1-8449-EAF2602D69C7}" type="presParOf" srcId="{029F6367-30D6-4415-8E27-B07887130916}" destId="{77CC3CF5-9095-444F-A187-10BDC19F0FDB}" srcOrd="0" destOrd="0" presId="urn:microsoft.com/office/officeart/2005/8/layout/hierarchy2"/>
    <dgm:cxn modelId="{4940FB3D-D7E0-4E73-B9AD-A51E05143BB9}" type="presParOf" srcId="{029F6367-30D6-4415-8E27-B07887130916}" destId="{58F15DF3-D98D-400F-B94A-AF8D1DF82316}" srcOrd="1" destOrd="0" presId="urn:microsoft.com/office/officeart/2005/8/layout/hierarchy2"/>
    <dgm:cxn modelId="{EC51A673-084C-4BFB-B9CC-E57DA0B933D9}" type="presParOf" srcId="{0490F148-FF10-4B1C-8C12-5F0656CF6B77}" destId="{8CB77890-A92A-42F6-B3AE-B7D7AFF9B594}" srcOrd="4" destOrd="0" presId="urn:microsoft.com/office/officeart/2005/8/layout/hierarchy2"/>
    <dgm:cxn modelId="{9F48A8CB-CB08-4526-804E-A83D7E0A73B2}" type="presParOf" srcId="{8CB77890-A92A-42F6-B3AE-B7D7AFF9B594}" destId="{8C6250F9-9E88-485F-9F41-3553EF6E17C8}" srcOrd="0" destOrd="0" presId="urn:microsoft.com/office/officeart/2005/8/layout/hierarchy2"/>
    <dgm:cxn modelId="{FD6CE574-19B8-4C43-8C42-752E835E3BE0}" type="presParOf" srcId="{0490F148-FF10-4B1C-8C12-5F0656CF6B77}" destId="{E2BBFB72-E17B-4502-9E46-081C98781670}" srcOrd="5" destOrd="0" presId="urn:microsoft.com/office/officeart/2005/8/layout/hierarchy2"/>
    <dgm:cxn modelId="{3D502C0F-A0B7-48A6-A654-6E4408D3E6F1}" type="presParOf" srcId="{E2BBFB72-E17B-4502-9E46-081C98781670}" destId="{42FC52F4-3CFA-4DC9-8385-1E81DAF2013D}" srcOrd="0" destOrd="0" presId="urn:microsoft.com/office/officeart/2005/8/layout/hierarchy2"/>
    <dgm:cxn modelId="{0D96AF3A-5504-476F-A221-2842C06557C5}" type="presParOf" srcId="{E2BBFB72-E17B-4502-9E46-081C98781670}" destId="{88A9702E-28CE-45F8-9D95-6D8A8859E781}"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DDDCE-88C1-4C49-8485-8D4C50A96B40}">
      <dsp:nvSpPr>
        <dsp:cNvPr id="0" name=""/>
        <dsp:cNvSpPr/>
      </dsp:nvSpPr>
      <dsp:spPr>
        <a:xfrm>
          <a:off x="307828" y="1344875"/>
          <a:ext cx="5018181" cy="3890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150000"/>
            </a:lnSpc>
            <a:spcBef>
              <a:spcPct val="0"/>
            </a:spcBef>
            <a:spcAft>
              <a:spcPct val="35000"/>
            </a:spcAft>
            <a:buNone/>
          </a:pPr>
          <a:r>
            <a:rPr lang="vi-VN" sz="3600" b="1" kern="1200">
              <a:latin typeface="Arial" panose="020B0604020202020204" pitchFamily="34" charset="0"/>
              <a:cs typeface="Arial" panose="020B0604020202020204" pitchFamily="34" charset="0"/>
            </a:rPr>
            <a:t>Cảnh buổi chiều ở thị trấn nhỉ trên đường đi Sa Pa</a:t>
          </a:r>
          <a:endParaRPr lang="en-SG" sz="3600" b="1" kern="1200">
            <a:latin typeface="Arial" panose="020B0604020202020204" pitchFamily="34" charset="0"/>
            <a:cs typeface="Arial" panose="020B0604020202020204" pitchFamily="34" charset="0"/>
          </a:endParaRPr>
        </a:p>
      </dsp:txBody>
      <dsp:txXfrm>
        <a:off x="421775" y="1458822"/>
        <a:ext cx="4790287" cy="3662543"/>
      </dsp:txXfrm>
    </dsp:sp>
    <dsp:sp modelId="{3EEDC5CC-ADB0-426F-99FE-6484015106CA}">
      <dsp:nvSpPr>
        <dsp:cNvPr id="0" name=""/>
        <dsp:cNvSpPr/>
      </dsp:nvSpPr>
      <dsp:spPr>
        <a:xfrm rot="18272041">
          <a:off x="4685110" y="2042134"/>
          <a:ext cx="2959561" cy="57863"/>
        </a:xfrm>
        <a:custGeom>
          <a:avLst/>
          <a:gdLst/>
          <a:ahLst/>
          <a:cxnLst/>
          <a:rect l="0" t="0" r="0" b="0"/>
          <a:pathLst>
            <a:path>
              <a:moveTo>
                <a:pt x="0" y="28931"/>
              </a:moveTo>
              <a:lnTo>
                <a:pt x="2959561" y="2893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511300">
            <a:lnSpc>
              <a:spcPct val="150000"/>
            </a:lnSpc>
            <a:spcBef>
              <a:spcPct val="0"/>
            </a:spcBef>
            <a:spcAft>
              <a:spcPct val="35000"/>
            </a:spcAft>
            <a:buNone/>
          </a:pPr>
          <a:endParaRPr lang="en-SG" sz="3400" kern="1200">
            <a:latin typeface="Arial" panose="020B0604020202020204" pitchFamily="34" charset="0"/>
            <a:cs typeface="Arial" panose="020B0604020202020204" pitchFamily="34" charset="0"/>
          </a:endParaRPr>
        </a:p>
      </dsp:txBody>
      <dsp:txXfrm>
        <a:off x="6090902" y="1997076"/>
        <a:ext cx="147978" cy="147978"/>
      </dsp:txXfrm>
    </dsp:sp>
    <dsp:sp modelId="{7EA8A995-D52F-4E1E-B3A7-8B79531B7340}">
      <dsp:nvSpPr>
        <dsp:cNvPr id="0" name=""/>
        <dsp:cNvSpPr/>
      </dsp:nvSpPr>
      <dsp:spPr>
        <a:xfrm>
          <a:off x="7003772" y="0"/>
          <a:ext cx="9557673" cy="170407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100000"/>
            </a:lnSpc>
            <a:spcBef>
              <a:spcPct val="0"/>
            </a:spcBef>
            <a:spcAft>
              <a:spcPct val="35000"/>
            </a:spcAft>
            <a:buNone/>
          </a:pPr>
          <a:r>
            <a:rPr lang="vi-VN" sz="3400" kern="1200">
              <a:latin typeface="Arial" panose="020B0604020202020204" pitchFamily="34" charset="0"/>
              <a:cs typeface="Arial" panose="020B0604020202020204" pitchFamily="34" charset="0"/>
            </a:rPr>
            <a:t>Nắng vàng hoe</a:t>
          </a:r>
          <a:endParaRPr lang="en-SG" sz="3400" kern="1200">
            <a:latin typeface="Arial" panose="020B0604020202020204" pitchFamily="34" charset="0"/>
            <a:cs typeface="Arial" panose="020B0604020202020204" pitchFamily="34" charset="0"/>
          </a:endParaRPr>
        </a:p>
      </dsp:txBody>
      <dsp:txXfrm>
        <a:off x="7053683" y="49911"/>
        <a:ext cx="9457851" cy="1604253"/>
      </dsp:txXfrm>
    </dsp:sp>
    <dsp:sp modelId="{97966488-8796-4D63-BE80-AF49F1E3169D}">
      <dsp:nvSpPr>
        <dsp:cNvPr id="0" name=""/>
        <dsp:cNvSpPr/>
      </dsp:nvSpPr>
      <dsp:spPr>
        <a:xfrm rot="21184351">
          <a:off x="5319788" y="3158359"/>
          <a:ext cx="1704674" cy="57863"/>
        </a:xfrm>
        <a:custGeom>
          <a:avLst/>
          <a:gdLst/>
          <a:ahLst/>
          <a:cxnLst/>
          <a:rect l="0" t="0" r="0" b="0"/>
          <a:pathLst>
            <a:path>
              <a:moveTo>
                <a:pt x="0" y="28931"/>
              </a:moveTo>
              <a:lnTo>
                <a:pt x="1704674" y="2893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511300">
            <a:lnSpc>
              <a:spcPct val="150000"/>
            </a:lnSpc>
            <a:spcBef>
              <a:spcPct val="0"/>
            </a:spcBef>
            <a:spcAft>
              <a:spcPct val="35000"/>
            </a:spcAft>
            <a:buNone/>
          </a:pPr>
          <a:endParaRPr lang="en-SG" sz="3400" kern="1200">
            <a:latin typeface="Arial" panose="020B0604020202020204" pitchFamily="34" charset="0"/>
            <a:cs typeface="Arial" panose="020B0604020202020204" pitchFamily="34" charset="0"/>
          </a:endParaRPr>
        </a:p>
      </dsp:txBody>
      <dsp:txXfrm>
        <a:off x="6129508" y="3144674"/>
        <a:ext cx="85233" cy="85233"/>
      </dsp:txXfrm>
    </dsp:sp>
    <dsp:sp modelId="{77CC3CF5-9095-444F-A187-10BDC19F0FDB}">
      <dsp:nvSpPr>
        <dsp:cNvPr id="0" name=""/>
        <dsp:cNvSpPr/>
      </dsp:nvSpPr>
      <dsp:spPr>
        <a:xfrm>
          <a:off x="7018240" y="2026844"/>
          <a:ext cx="9557673" cy="211528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150000"/>
            </a:lnSpc>
            <a:spcBef>
              <a:spcPct val="0"/>
            </a:spcBef>
            <a:spcAft>
              <a:spcPct val="35000"/>
            </a:spcAft>
            <a:buNone/>
          </a:pPr>
          <a:r>
            <a:rPr lang="vi-VN" sz="3400" kern="1200">
              <a:latin typeface="Arial" panose="020B0604020202020204" pitchFamily="34" charset="0"/>
              <a:cs typeface="Arial" panose="020B0604020202020204" pitchFamily="34" charset="0"/>
            </a:rPr>
            <a:t>Các bạn thiếu nhi dân tộc thiểu số quần áo sặc sỡ đang nô đùa trước cửa hàng.</a:t>
          </a:r>
          <a:endParaRPr lang="en-SG" sz="3400" kern="1200">
            <a:latin typeface="Arial" panose="020B0604020202020204" pitchFamily="34" charset="0"/>
            <a:cs typeface="Arial" panose="020B0604020202020204" pitchFamily="34" charset="0"/>
          </a:endParaRPr>
        </a:p>
      </dsp:txBody>
      <dsp:txXfrm>
        <a:off x="7080195" y="2088799"/>
        <a:ext cx="9433763" cy="1991377"/>
      </dsp:txXfrm>
    </dsp:sp>
    <dsp:sp modelId="{8CB77890-A92A-42F6-B3AE-B7D7AFF9B594}">
      <dsp:nvSpPr>
        <dsp:cNvPr id="0" name=""/>
        <dsp:cNvSpPr/>
      </dsp:nvSpPr>
      <dsp:spPr>
        <a:xfrm rot="3166175">
          <a:off x="4773638" y="4374649"/>
          <a:ext cx="2796973" cy="57863"/>
        </a:xfrm>
        <a:custGeom>
          <a:avLst/>
          <a:gdLst/>
          <a:ahLst/>
          <a:cxnLst/>
          <a:rect l="0" t="0" r="0" b="0"/>
          <a:pathLst>
            <a:path>
              <a:moveTo>
                <a:pt x="0" y="28931"/>
              </a:moveTo>
              <a:lnTo>
                <a:pt x="2796973" y="2893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511300">
            <a:lnSpc>
              <a:spcPct val="150000"/>
            </a:lnSpc>
            <a:spcBef>
              <a:spcPct val="0"/>
            </a:spcBef>
            <a:spcAft>
              <a:spcPct val="35000"/>
            </a:spcAft>
            <a:buNone/>
          </a:pPr>
          <a:endParaRPr lang="en-SG" sz="3400" kern="1200">
            <a:latin typeface="Arial" panose="020B0604020202020204" pitchFamily="34" charset="0"/>
            <a:cs typeface="Arial" panose="020B0604020202020204" pitchFamily="34" charset="0"/>
          </a:endParaRPr>
        </a:p>
      </dsp:txBody>
      <dsp:txXfrm>
        <a:off x="6102201" y="4333657"/>
        <a:ext cx="139848" cy="139848"/>
      </dsp:txXfrm>
    </dsp:sp>
    <dsp:sp modelId="{42FC52F4-3CFA-4DC9-8385-1E81DAF2013D}">
      <dsp:nvSpPr>
        <dsp:cNvPr id="0" name=""/>
        <dsp:cNvSpPr/>
      </dsp:nvSpPr>
      <dsp:spPr>
        <a:xfrm>
          <a:off x="7018240" y="4459425"/>
          <a:ext cx="9528736" cy="211528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150000"/>
            </a:lnSpc>
            <a:spcBef>
              <a:spcPct val="0"/>
            </a:spcBef>
            <a:spcAft>
              <a:spcPct val="35000"/>
            </a:spcAft>
            <a:buNone/>
          </a:pPr>
          <a:r>
            <a:rPr lang="vi-VN" sz="3400" kern="1200">
              <a:latin typeface="Arial" panose="020B0604020202020204" pitchFamily="34" charset="0"/>
              <a:cs typeface="Arial" panose="020B0604020202020204" pitchFamily="34" charset="0"/>
            </a:rPr>
            <a:t>Hoàng hôn, áp phiên chợ, người và ngựa dập dìu trong sương sớm tím nhạt. </a:t>
          </a:r>
          <a:endParaRPr lang="en-SG" sz="3400" kern="1200">
            <a:latin typeface="Arial" panose="020B0604020202020204" pitchFamily="34" charset="0"/>
            <a:cs typeface="Arial" panose="020B0604020202020204" pitchFamily="34" charset="0"/>
          </a:endParaRPr>
        </a:p>
      </dsp:txBody>
      <dsp:txXfrm>
        <a:off x="7080195" y="4521380"/>
        <a:ext cx="9404826" cy="19913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FAA59D-DBD4-4DE1-8188-5C48E3F6A547}" type="datetimeFigureOut">
              <a:rPr lang="en-US" smtClean="0"/>
              <a:t>4/25/2025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BF6CE8-6132-47E7-B927-9E553EC1C55E}" type="slidenum">
              <a:rPr lang="en-US" smtClean="0"/>
              <a:t>‹#›</a:t>
            </a:fld>
            <a:endParaRPr lang="en-US"/>
          </a:p>
        </p:txBody>
      </p:sp>
    </p:spTree>
    <p:extLst>
      <p:ext uri="{BB962C8B-B14F-4D97-AF65-F5344CB8AC3E}">
        <p14:creationId xmlns:p14="http://schemas.microsoft.com/office/powerpoint/2010/main" val="4093869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BF6CE8-6132-47E7-B927-9E553EC1C5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569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BF6CE8-6132-47E7-B927-9E553EC1C5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788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image" Target="../media/image4.svg"/><Relationship Id="rId7" Type="http://schemas.openxmlformats.org/officeDocument/2006/relationships/image" Target="../media/image33.svg"/><Relationship Id="rId12"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6.svg"/><Relationship Id="rId10" Type="http://schemas.openxmlformats.org/officeDocument/2006/relationships/image" Target="../media/image36.png"/><Relationship Id="rId4" Type="http://schemas.openxmlformats.org/officeDocument/2006/relationships/image" Target="../media/image5.png"/><Relationship Id="rId9" Type="http://schemas.openxmlformats.org/officeDocument/2006/relationships/image" Target="../media/image35.sv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svg"/><Relationship Id="rId7" Type="http://schemas.openxmlformats.org/officeDocument/2006/relationships/image" Target="../media/image4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27.svg"/><Relationship Id="rId10" Type="http://schemas.openxmlformats.org/officeDocument/2006/relationships/image" Target="../media/image44.png"/><Relationship Id="rId4" Type="http://schemas.openxmlformats.org/officeDocument/2006/relationships/image" Target="../media/image26.png"/><Relationship Id="rId9" Type="http://schemas.openxmlformats.org/officeDocument/2006/relationships/image" Target="../media/image43.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4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29.sv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8.svg"/><Relationship Id="rId7" Type="http://schemas.openxmlformats.org/officeDocument/2006/relationships/image" Target="../media/image4.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50.png"/><Relationship Id="rId5" Type="http://schemas.openxmlformats.org/officeDocument/2006/relationships/image" Target="../media/image6.svg"/><Relationship Id="rId10" Type="http://schemas.openxmlformats.org/officeDocument/2006/relationships/image" Target="../media/image49.jpeg"/><Relationship Id="rId4" Type="http://schemas.openxmlformats.org/officeDocument/2006/relationships/image" Target="../media/image5.png"/><Relationship Id="rId9" Type="http://schemas.openxmlformats.org/officeDocument/2006/relationships/image" Target="../media/image33.sv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8.svg"/><Relationship Id="rId7" Type="http://schemas.openxmlformats.org/officeDocument/2006/relationships/image" Target="../media/image4.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50.png"/><Relationship Id="rId5" Type="http://schemas.openxmlformats.org/officeDocument/2006/relationships/image" Target="../media/image6.svg"/><Relationship Id="rId10" Type="http://schemas.openxmlformats.org/officeDocument/2006/relationships/image" Target="../media/image49.jpeg"/><Relationship Id="rId4" Type="http://schemas.openxmlformats.org/officeDocument/2006/relationships/image" Target="../media/image5.png"/><Relationship Id="rId9" Type="http://schemas.openxmlformats.org/officeDocument/2006/relationships/image" Target="../media/image33.svg"/></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4.svg"/><Relationship Id="rId7" Type="http://schemas.openxmlformats.org/officeDocument/2006/relationships/image" Target="../media/image46.svg"/><Relationship Id="rId12"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diagramColors" Target="../diagrams/colors1.xml"/><Relationship Id="rId5" Type="http://schemas.openxmlformats.org/officeDocument/2006/relationships/image" Target="../media/image29.svg"/><Relationship Id="rId10" Type="http://schemas.openxmlformats.org/officeDocument/2006/relationships/diagramQuickStyle" Target="../diagrams/quickStyle1.xml"/><Relationship Id="rId4" Type="http://schemas.openxmlformats.org/officeDocument/2006/relationships/image" Target="../media/image28.png"/><Relationship Id="rId9"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sv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46.svg"/><Relationship Id="rId7" Type="http://schemas.openxmlformats.org/officeDocument/2006/relationships/image" Target="../media/image6.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svg"/><Relationship Id="rId7" Type="http://schemas.openxmlformats.org/officeDocument/2006/relationships/image" Target="../media/image5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svg"/><Relationship Id="rId7" Type="http://schemas.openxmlformats.org/officeDocument/2006/relationships/image" Target="../media/image6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27.sv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svg"/><Relationship Id="rId7" Type="http://schemas.openxmlformats.org/officeDocument/2006/relationships/image" Target="../media/image6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27.sv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60.svg"/><Relationship Id="rId7" Type="http://schemas.openxmlformats.org/officeDocument/2006/relationships/image" Target="../media/image5.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6.svg"/><Relationship Id="rId7" Type="http://schemas.openxmlformats.org/officeDocument/2006/relationships/image" Target="../media/image4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svg"/><Relationship Id="rId7" Type="http://schemas.openxmlformats.org/officeDocument/2006/relationships/image" Target="../media/image19.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1.sv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svg"/><Relationship Id="rId7" Type="http://schemas.openxmlformats.org/officeDocument/2006/relationships/image" Target="../media/image25.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3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079750" y="42714"/>
            <a:ext cx="1240907" cy="154411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30937">
            <a:off x="16175321" y="9193831"/>
            <a:ext cx="2059825" cy="1014932"/>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2400" y="8742885"/>
            <a:ext cx="1189563" cy="1544115"/>
          </a:xfrm>
          <a:prstGeom prst="rect">
            <a:avLst/>
          </a:prstGeom>
        </p:spPr>
      </p:pic>
      <p:sp>
        <p:nvSpPr>
          <p:cNvPr id="5" name="Arrow: Pentagon 4">
            <a:extLst>
              <a:ext uri="{FF2B5EF4-FFF2-40B4-BE49-F238E27FC236}">
                <a16:creationId xmlns:a16="http://schemas.microsoft.com/office/drawing/2014/main" id="{E45FB8B0-F5D0-D3B2-976E-A5152F0702CF}"/>
              </a:ext>
            </a:extLst>
          </p:cNvPr>
          <p:cNvSpPr/>
          <p:nvPr/>
        </p:nvSpPr>
        <p:spPr>
          <a:xfrm>
            <a:off x="-32657" y="1028701"/>
            <a:ext cx="11565354" cy="2057399"/>
          </a:xfrm>
          <a:prstGeom prst="homePlate">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chemeClr val="accent4">
                    <a:lumMod val="50000"/>
                  </a:schemeClr>
                </a:solidFill>
                <a:latin typeface="Arial" panose="020B0604020202020204" pitchFamily="34" charset="0"/>
                <a:cs typeface="Arial" panose="020B0604020202020204" pitchFamily="34" charset="0"/>
              </a:rPr>
              <a:t>BÀI 23</a:t>
            </a:r>
          </a:p>
        </p:txBody>
      </p:sp>
      <p:sp>
        <p:nvSpPr>
          <p:cNvPr id="7" name="TextBox 6">
            <a:extLst>
              <a:ext uri="{FF2B5EF4-FFF2-40B4-BE49-F238E27FC236}">
                <a16:creationId xmlns:a16="http://schemas.microsoft.com/office/drawing/2014/main" id="{E477361B-ED9C-AF61-9332-0C454BBD0063}"/>
              </a:ext>
            </a:extLst>
          </p:cNvPr>
          <p:cNvSpPr txBox="1"/>
          <p:nvPr/>
        </p:nvSpPr>
        <p:spPr>
          <a:xfrm>
            <a:off x="2948269" y="3516470"/>
            <a:ext cx="12391461" cy="3774110"/>
          </a:xfrm>
          <a:prstGeom prst="rect">
            <a:avLst/>
          </a:prstGeom>
          <a:noFill/>
        </p:spPr>
        <p:txBody>
          <a:bodyPr wrap="square">
            <a:spAutoFit/>
          </a:bodyPr>
          <a:lstStyle/>
          <a:p>
            <a:pPr algn="ctr">
              <a:lnSpc>
                <a:spcPct val="150000"/>
              </a:lnSpc>
            </a:pPr>
            <a:r>
              <a:rPr lang="en-US" sz="8500" b="1">
                <a:solidFill>
                  <a:srgbClr val="C00000"/>
                </a:solidFill>
                <a:effectLst/>
                <a:latin typeface="Arial" panose="020B0604020202020204" pitchFamily="34" charset="0"/>
                <a:ea typeface="Calibri" panose="020F0502020204030204" pitchFamily="34" charset="0"/>
                <a:cs typeface="Arial" panose="020B0604020202020204" pitchFamily="34" charset="0"/>
              </a:rPr>
              <a:t>TIẾT 1</a:t>
            </a:r>
            <a:r>
              <a:rPr lang="en-US" sz="8500" b="1">
                <a:solidFill>
                  <a:srgbClr val="C00000"/>
                </a:solidFill>
                <a:latin typeface="Arial" panose="020B0604020202020204" pitchFamily="34" charset="0"/>
                <a:ea typeface="Calibri" panose="020F0502020204030204" pitchFamily="34" charset="0"/>
                <a:cs typeface="Arial" panose="020B0604020202020204" pitchFamily="34" charset="0"/>
              </a:rPr>
              <a:t> – TẬ</a:t>
            </a:r>
            <a:r>
              <a:rPr lang="en-US" sz="8500" b="1">
                <a:solidFill>
                  <a:srgbClr val="C00000"/>
                </a:solidFill>
                <a:effectLst/>
                <a:latin typeface="Arial" panose="020B0604020202020204" pitchFamily="34" charset="0"/>
                <a:ea typeface="Calibri" panose="020F0502020204030204" pitchFamily="34" charset="0"/>
                <a:cs typeface="Arial" panose="020B0604020202020204" pitchFamily="34" charset="0"/>
              </a:rPr>
              <a:t>P ĐỌC:</a:t>
            </a:r>
          </a:p>
          <a:p>
            <a:pPr algn="ctr">
              <a:lnSpc>
                <a:spcPct val="150000"/>
              </a:lnSpc>
            </a:pPr>
            <a:r>
              <a:rPr lang="en-US" sz="8500" b="1">
                <a:solidFill>
                  <a:srgbClr val="C00000"/>
                </a:solidFill>
                <a:latin typeface="Arial" panose="020B0604020202020204" pitchFamily="34" charset="0"/>
                <a:ea typeface="Calibri" panose="020F0502020204030204" pitchFamily="34" charset="0"/>
                <a:cs typeface="Arial" panose="020B0604020202020204" pitchFamily="34" charset="0"/>
              </a:rPr>
              <a:t>ĐƯỜNG ĐI SA PA</a:t>
            </a:r>
            <a:endParaRPr lang="en-US" sz="85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Picture 16">
            <a:extLst>
              <a:ext uri="{FF2B5EF4-FFF2-40B4-BE49-F238E27FC236}">
                <a16:creationId xmlns:a16="http://schemas.microsoft.com/office/drawing/2014/main" id="{4C5E3AEE-EBDD-6CF4-4751-B538BF7DE0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486399" y="7536180"/>
            <a:ext cx="7315200" cy="278892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30937">
            <a:off x="16175321" y="9193831"/>
            <a:ext cx="2059825" cy="1014932"/>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9445" y="22800"/>
            <a:ext cx="1189563" cy="1544115"/>
          </a:xfrm>
          <a:prstGeom prst="rect">
            <a:avLst/>
          </a:prstGeom>
        </p:spPr>
      </p:pic>
      <p:sp>
        <p:nvSpPr>
          <p:cNvPr id="3" name="Freeform 2">
            <a:extLst>
              <a:ext uri="{FF2B5EF4-FFF2-40B4-BE49-F238E27FC236}">
                <a16:creationId xmlns:a16="http://schemas.microsoft.com/office/drawing/2014/main" id="{B7A175AC-1D7C-A6B3-E567-B8B987C45C96}"/>
              </a:ext>
            </a:extLst>
          </p:cNvPr>
          <p:cNvSpPr/>
          <p:nvPr/>
        </p:nvSpPr>
        <p:spPr>
          <a:xfrm rot="-6563637">
            <a:off x="17130881" y="-158519"/>
            <a:ext cx="1139077" cy="1779721"/>
          </a:xfrm>
          <a:custGeom>
            <a:avLst/>
            <a:gdLst/>
            <a:ahLst/>
            <a:cxnLst/>
            <a:rect l="l" t="t" r="r" b="b"/>
            <a:pathLst>
              <a:path w="6163410" h="7076984">
                <a:moveTo>
                  <a:pt x="0" y="0"/>
                </a:moveTo>
                <a:lnTo>
                  <a:pt x="6163409" y="0"/>
                </a:lnTo>
                <a:lnTo>
                  <a:pt x="6163409" y="7076984"/>
                </a:lnTo>
                <a:lnTo>
                  <a:pt x="0" y="70769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4" name="Group 3">
            <a:extLst>
              <a:ext uri="{FF2B5EF4-FFF2-40B4-BE49-F238E27FC236}">
                <a16:creationId xmlns:a16="http://schemas.microsoft.com/office/drawing/2014/main" id="{27E50B74-E8AC-2E6C-8421-C778F0F73A7D}"/>
              </a:ext>
            </a:extLst>
          </p:cNvPr>
          <p:cNvGrpSpPr/>
          <p:nvPr/>
        </p:nvGrpSpPr>
        <p:grpSpPr>
          <a:xfrm>
            <a:off x="10120936" y="3104608"/>
            <a:ext cx="6717335" cy="4267199"/>
            <a:chOff x="10120938" y="3238502"/>
            <a:chExt cx="6717335" cy="4267199"/>
          </a:xfrm>
        </p:grpSpPr>
        <p:grpSp>
          <p:nvGrpSpPr>
            <p:cNvPr id="8" name="Group 7">
              <a:extLst>
                <a:ext uri="{FF2B5EF4-FFF2-40B4-BE49-F238E27FC236}">
                  <a16:creationId xmlns:a16="http://schemas.microsoft.com/office/drawing/2014/main" id="{2C4C3FE6-9117-92B2-D70E-4BA033595B27}"/>
                </a:ext>
              </a:extLst>
            </p:cNvPr>
            <p:cNvGrpSpPr/>
            <p:nvPr/>
          </p:nvGrpSpPr>
          <p:grpSpPr>
            <a:xfrm rot="5400000">
              <a:off x="11346006" y="2013434"/>
              <a:ext cx="4267199" cy="6717335"/>
              <a:chOff x="211325" y="-6508"/>
              <a:chExt cx="2680984" cy="4220350"/>
            </a:xfrm>
          </p:grpSpPr>
          <p:sp>
            <p:nvSpPr>
              <p:cNvPr id="13" name="Freeform 12">
                <a:extLst>
                  <a:ext uri="{FF2B5EF4-FFF2-40B4-BE49-F238E27FC236}">
                    <a16:creationId xmlns:a16="http://schemas.microsoft.com/office/drawing/2014/main" id="{E5DDF420-3329-168C-C159-A948C1B9ABDA}"/>
                  </a:ext>
                </a:extLst>
              </p:cNvPr>
              <p:cNvSpPr/>
              <p:nvPr/>
            </p:nvSpPr>
            <p:spPr>
              <a:xfrm>
                <a:off x="211325" y="-6508"/>
                <a:ext cx="2680984" cy="4220350"/>
              </a:xfrm>
              <a:custGeom>
                <a:avLst/>
                <a:gdLst/>
                <a:ahLst/>
                <a:cxnLst/>
                <a:rect l="l" t="t" r="r" b="b"/>
                <a:pathLst>
                  <a:path w="3257425" h="4220350">
                    <a:moveTo>
                      <a:pt x="63030" y="3626797"/>
                    </a:moveTo>
                    <a:cubicBezTo>
                      <a:pt x="63030" y="3626797"/>
                      <a:pt x="0" y="3380233"/>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3368598"/>
                      <a:pt x="3230362" y="3564201"/>
                      <a:pt x="3230362" y="3564201"/>
                    </a:cubicBezTo>
                    <a:cubicBezTo>
                      <a:pt x="3213681" y="3779933"/>
                      <a:pt x="3099037" y="3990545"/>
                      <a:pt x="2902167" y="4102169"/>
                    </a:cubicBezTo>
                    <a:cubicBezTo>
                      <a:pt x="2751816" y="4187418"/>
                      <a:pt x="2553785" y="4202516"/>
                      <a:pt x="2021784" y="4191774"/>
                    </a:cubicBezTo>
                    <a:lnTo>
                      <a:pt x="2021765" y="4191774"/>
                    </a:lnTo>
                    <a:cubicBezTo>
                      <a:pt x="645952" y="4186497"/>
                      <a:pt x="384604" y="4220350"/>
                      <a:pt x="254278" y="4111193"/>
                    </a:cubicBezTo>
                    <a:cubicBezTo>
                      <a:pt x="145767" y="4020307"/>
                      <a:pt x="81795" y="3826996"/>
                      <a:pt x="63030" y="3626797"/>
                    </a:cubicBezTo>
                    <a:close/>
                  </a:path>
                </a:pathLst>
              </a:custGeom>
              <a:solidFill>
                <a:schemeClr val="accent5">
                  <a:lumMod val="20000"/>
                  <a:lumOff val="80000"/>
                </a:schemeClr>
              </a:solidFill>
            </p:spPr>
            <p:txBody>
              <a:bodyPr/>
              <a:lstStyle/>
              <a:p>
                <a:endParaRPr lang="en-US"/>
              </a:p>
            </p:txBody>
          </p:sp>
        </p:grpSp>
        <p:sp>
          <p:nvSpPr>
            <p:cNvPr id="11" name="TextBox 10">
              <a:extLst>
                <a:ext uri="{FF2B5EF4-FFF2-40B4-BE49-F238E27FC236}">
                  <a16:creationId xmlns:a16="http://schemas.microsoft.com/office/drawing/2014/main" id="{4930E8AB-AB84-2479-7852-721023E9634D}"/>
                </a:ext>
              </a:extLst>
            </p:cNvPr>
            <p:cNvSpPr txBox="1"/>
            <p:nvPr/>
          </p:nvSpPr>
          <p:spPr>
            <a:xfrm>
              <a:off x="10724913" y="4324472"/>
              <a:ext cx="5509383" cy="1905843"/>
            </a:xfrm>
            <a:prstGeom prst="rect">
              <a:avLst/>
            </a:prstGeom>
          </p:spPr>
          <p:txBody>
            <a:bodyPr wrap="square" lIns="0" tIns="0" rIns="0" bIns="0" rtlCol="0" anchor="t">
              <a:spAutoFit/>
            </a:bodyPr>
            <a:lstStyle/>
            <a:p>
              <a:pPr algn="ctr">
                <a:lnSpc>
                  <a:spcPct val="150000"/>
                </a:lnSpc>
                <a:spcBef>
                  <a:spcPct val="0"/>
                </a:spcBef>
              </a:pPr>
              <a:r>
                <a:rPr lang="en-US" sz="4400" b="1" spc="84">
                  <a:solidFill>
                    <a:schemeClr val="tx2">
                      <a:lumMod val="50000"/>
                    </a:schemeClr>
                  </a:solidFill>
                  <a:latin typeface="Arial" panose="020B0604020202020204" pitchFamily="34" charset="0"/>
                  <a:cs typeface="Arial" panose="020B0604020202020204" pitchFamily="34" charset="0"/>
                </a:rPr>
                <a:t>Các em hoàn thành những yêu cầu sau</a:t>
              </a:r>
              <a:endParaRPr lang="en-US" sz="4400" b="1" spc="84" dirty="0">
                <a:solidFill>
                  <a:schemeClr val="tx2">
                    <a:lumMod val="50000"/>
                  </a:schemeClr>
                </a:solidFill>
                <a:latin typeface="Arial" panose="020B0604020202020204" pitchFamily="34" charset="0"/>
                <a:cs typeface="Arial" panose="020B0604020202020204" pitchFamily="34" charset="0"/>
              </a:endParaRPr>
            </a:p>
          </p:txBody>
        </p:sp>
      </p:grpSp>
      <p:pic>
        <p:nvPicPr>
          <p:cNvPr id="14" name="Picture 15">
            <a:extLst>
              <a:ext uri="{FF2B5EF4-FFF2-40B4-BE49-F238E27FC236}">
                <a16:creationId xmlns:a16="http://schemas.microsoft.com/office/drawing/2014/main" id="{E34C7341-085F-C0A7-E8C7-991D08BB229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941001" y="1641012"/>
            <a:ext cx="2348622" cy="2552850"/>
          </a:xfrm>
          <a:prstGeom prst="rect">
            <a:avLst/>
          </a:prstGeom>
        </p:spPr>
      </p:pic>
      <p:grpSp>
        <p:nvGrpSpPr>
          <p:cNvPr id="15" name="Group 14">
            <a:extLst>
              <a:ext uri="{FF2B5EF4-FFF2-40B4-BE49-F238E27FC236}">
                <a16:creationId xmlns:a16="http://schemas.microsoft.com/office/drawing/2014/main" id="{4830ED68-F5C6-7970-8910-4AFD840DB3F3}"/>
              </a:ext>
            </a:extLst>
          </p:cNvPr>
          <p:cNvGrpSpPr/>
          <p:nvPr/>
        </p:nvGrpSpPr>
        <p:grpSpPr>
          <a:xfrm>
            <a:off x="1101985" y="532317"/>
            <a:ext cx="8281308" cy="4705891"/>
            <a:chOff x="1101985" y="532317"/>
            <a:chExt cx="8281308" cy="4705891"/>
          </a:xfrm>
        </p:grpSpPr>
        <p:grpSp>
          <p:nvGrpSpPr>
            <p:cNvPr id="16" name="Group 15">
              <a:extLst>
                <a:ext uri="{FF2B5EF4-FFF2-40B4-BE49-F238E27FC236}">
                  <a16:creationId xmlns:a16="http://schemas.microsoft.com/office/drawing/2014/main" id="{0BD05C59-6DC1-740C-9950-B11568542896}"/>
                </a:ext>
              </a:extLst>
            </p:cNvPr>
            <p:cNvGrpSpPr/>
            <p:nvPr/>
          </p:nvGrpSpPr>
          <p:grpSpPr>
            <a:xfrm>
              <a:off x="1101985" y="971009"/>
              <a:ext cx="8115300" cy="4267199"/>
              <a:chOff x="1028700" y="5338043"/>
              <a:chExt cx="8115300" cy="4267199"/>
            </a:xfrm>
          </p:grpSpPr>
          <p:grpSp>
            <p:nvGrpSpPr>
              <p:cNvPr id="18" name="Group 17">
                <a:extLst>
                  <a:ext uri="{FF2B5EF4-FFF2-40B4-BE49-F238E27FC236}">
                    <a16:creationId xmlns:a16="http://schemas.microsoft.com/office/drawing/2014/main" id="{99E837AA-6133-9266-BB25-E28A7AB69075}"/>
                  </a:ext>
                </a:extLst>
              </p:cNvPr>
              <p:cNvGrpSpPr/>
              <p:nvPr/>
            </p:nvGrpSpPr>
            <p:grpSpPr>
              <a:xfrm>
                <a:off x="1028700" y="5338043"/>
                <a:ext cx="8115300" cy="4267199"/>
                <a:chOff x="1028700" y="5338044"/>
                <a:chExt cx="8115300" cy="3920256"/>
              </a:xfrm>
            </p:grpSpPr>
            <p:grpSp>
              <p:nvGrpSpPr>
                <p:cNvPr id="20" name="Group 3">
                  <a:extLst>
                    <a:ext uri="{FF2B5EF4-FFF2-40B4-BE49-F238E27FC236}">
                      <a16:creationId xmlns:a16="http://schemas.microsoft.com/office/drawing/2014/main" id="{915405FE-953B-68BB-7E6A-1CE166A0A606}"/>
                    </a:ext>
                  </a:extLst>
                </p:cNvPr>
                <p:cNvGrpSpPr/>
                <p:nvPr/>
              </p:nvGrpSpPr>
              <p:grpSpPr>
                <a:xfrm>
                  <a:off x="1028700" y="5483087"/>
                  <a:ext cx="7973720" cy="3775213"/>
                  <a:chOff x="0" y="0"/>
                  <a:chExt cx="10805670" cy="5116019"/>
                </a:xfrm>
              </p:grpSpPr>
              <p:sp>
                <p:nvSpPr>
                  <p:cNvPr id="23" name="Freeform 4">
                    <a:extLst>
                      <a:ext uri="{FF2B5EF4-FFF2-40B4-BE49-F238E27FC236}">
                        <a16:creationId xmlns:a16="http://schemas.microsoft.com/office/drawing/2014/main" id="{02A065E5-28EA-6160-6ABA-AF98D1C28A55}"/>
                      </a:ext>
                    </a:extLst>
                  </p:cNvPr>
                  <p:cNvSpPr/>
                  <p:nvPr/>
                </p:nvSpPr>
                <p:spPr>
                  <a:xfrm>
                    <a:off x="-4213" y="0"/>
                    <a:ext cx="10809882" cy="5116019"/>
                  </a:xfrm>
                  <a:custGeom>
                    <a:avLst/>
                    <a:gdLst/>
                    <a:ahLst/>
                    <a:cxnLst/>
                    <a:rect l="l" t="t" r="r" b="b"/>
                    <a:pathLst>
                      <a:path w="10809882" h="5116019">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3610440"/>
                          <a:pt x="10800735" y="4353435"/>
                        </a:cubicBezTo>
                        <a:cubicBezTo>
                          <a:pt x="10800735" y="4567594"/>
                          <a:pt x="10809883" y="4866773"/>
                          <a:pt x="10809883" y="4866773"/>
                        </a:cubicBezTo>
                        <a:cubicBezTo>
                          <a:pt x="10809883" y="4995442"/>
                          <a:pt x="10805713" y="5116019"/>
                          <a:pt x="10552875" y="5107885"/>
                        </a:cubicBezTo>
                        <a:cubicBezTo>
                          <a:pt x="10552875" y="5107885"/>
                          <a:pt x="10176403" y="5087586"/>
                          <a:pt x="9081481" y="5095185"/>
                        </a:cubicBezTo>
                        <a:cubicBezTo>
                          <a:pt x="2545013" y="5103319"/>
                          <a:pt x="304023" y="5116019"/>
                          <a:pt x="304023" y="5116019"/>
                        </a:cubicBezTo>
                        <a:cubicBezTo>
                          <a:pt x="132548" y="5116019"/>
                          <a:pt x="4213" y="5014950"/>
                          <a:pt x="8532" y="4812403"/>
                        </a:cubicBezTo>
                        <a:cubicBezTo>
                          <a:pt x="8532" y="4812403"/>
                          <a:pt x="9630" y="4313862"/>
                          <a:pt x="4815" y="1388604"/>
                        </a:cubicBezTo>
                        <a:cubicBezTo>
                          <a:pt x="0" y="663668"/>
                          <a:pt x="25592" y="330596"/>
                          <a:pt x="25592" y="330596"/>
                        </a:cubicBezTo>
                        <a:cubicBezTo>
                          <a:pt x="27224" y="150571"/>
                          <a:pt x="143504" y="16918"/>
                          <a:pt x="278431" y="16918"/>
                        </a:cubicBezTo>
                        <a:close/>
                      </a:path>
                    </a:pathLst>
                  </a:custGeom>
                  <a:solidFill>
                    <a:schemeClr val="bg1"/>
                  </a:solidFill>
                </p:spPr>
                <p:txBody>
                  <a:bodyPr/>
                  <a:lstStyle/>
                  <a:p>
                    <a:endParaRPr lang="en-US"/>
                  </a:p>
                </p:txBody>
              </p:sp>
            </p:grpSp>
            <p:grpSp>
              <p:nvGrpSpPr>
                <p:cNvPr id="21" name="Group 7">
                  <a:extLst>
                    <a:ext uri="{FF2B5EF4-FFF2-40B4-BE49-F238E27FC236}">
                      <a16:creationId xmlns:a16="http://schemas.microsoft.com/office/drawing/2014/main" id="{76A1C61B-41B5-B3F9-A503-7EAE354F97B8}"/>
                    </a:ext>
                  </a:extLst>
                </p:cNvPr>
                <p:cNvGrpSpPr/>
                <p:nvPr/>
              </p:nvGrpSpPr>
              <p:grpSpPr>
                <a:xfrm>
                  <a:off x="1178371" y="5338044"/>
                  <a:ext cx="7965629" cy="3758427"/>
                  <a:chOff x="0" y="0"/>
                  <a:chExt cx="10821129" cy="5105739"/>
                </a:xfrm>
              </p:grpSpPr>
              <p:sp>
                <p:nvSpPr>
                  <p:cNvPr id="22" name="Freeform 8">
                    <a:extLst>
                      <a:ext uri="{FF2B5EF4-FFF2-40B4-BE49-F238E27FC236}">
                        <a16:creationId xmlns:a16="http://schemas.microsoft.com/office/drawing/2014/main" id="{E0E3F0DF-D8E2-0115-BA2A-FE211DEFE285}"/>
                      </a:ext>
                    </a:extLst>
                  </p:cNvPr>
                  <p:cNvSpPr/>
                  <p:nvPr/>
                </p:nvSpPr>
                <p:spPr>
                  <a:xfrm>
                    <a:off x="-4213" y="0"/>
                    <a:ext cx="10825342" cy="5105739"/>
                  </a:xfrm>
                  <a:custGeom>
                    <a:avLst/>
                    <a:gdLst/>
                    <a:ahLst/>
                    <a:cxnLst/>
                    <a:rect l="l" t="t" r="r" b="b"/>
                    <a:pathLst>
                      <a:path w="10825342" h="5105739">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3601935"/>
                          <a:pt x="10816195" y="4343154"/>
                        </a:cubicBezTo>
                        <a:cubicBezTo>
                          <a:pt x="10816195" y="4557313"/>
                          <a:pt x="10825342" y="4856492"/>
                          <a:pt x="10825342" y="4856492"/>
                        </a:cubicBezTo>
                        <a:cubicBezTo>
                          <a:pt x="10825342" y="4985161"/>
                          <a:pt x="10821173" y="5105739"/>
                          <a:pt x="10568335" y="5097604"/>
                        </a:cubicBezTo>
                        <a:cubicBezTo>
                          <a:pt x="10568335" y="5097604"/>
                          <a:pt x="10191862" y="5077306"/>
                          <a:pt x="9095459" y="5084904"/>
                        </a:cubicBezTo>
                        <a:cubicBezTo>
                          <a:pt x="2547822" y="5093039"/>
                          <a:pt x="304023" y="5105739"/>
                          <a:pt x="304023" y="5105739"/>
                        </a:cubicBezTo>
                        <a:cubicBezTo>
                          <a:pt x="132548" y="5105739"/>
                          <a:pt x="4213" y="5004670"/>
                          <a:pt x="8532" y="4802122"/>
                        </a:cubicBezTo>
                        <a:cubicBezTo>
                          <a:pt x="8532" y="4802122"/>
                          <a:pt x="9630" y="4303581"/>
                          <a:pt x="4815" y="1387155"/>
                        </a:cubicBezTo>
                        <a:cubicBezTo>
                          <a:pt x="0" y="663668"/>
                          <a:pt x="25592" y="330596"/>
                          <a:pt x="25592" y="330596"/>
                        </a:cubicBezTo>
                        <a:cubicBezTo>
                          <a:pt x="27224" y="150571"/>
                          <a:pt x="143504" y="16918"/>
                          <a:pt x="278431" y="16918"/>
                        </a:cubicBezTo>
                        <a:close/>
                      </a:path>
                    </a:pathLst>
                  </a:custGeom>
                  <a:solidFill>
                    <a:schemeClr val="accent4">
                      <a:lumMod val="20000"/>
                      <a:lumOff val="80000"/>
                    </a:schemeClr>
                  </a:solidFill>
                </p:spPr>
                <p:txBody>
                  <a:bodyPr/>
                  <a:lstStyle/>
                  <a:p>
                    <a:endParaRPr lang="en-US"/>
                  </a:p>
                </p:txBody>
              </p:sp>
            </p:grpSp>
          </p:grpSp>
          <p:sp>
            <p:nvSpPr>
              <p:cNvPr id="19" name="TextBox 18">
                <a:extLst>
                  <a:ext uri="{FF2B5EF4-FFF2-40B4-BE49-F238E27FC236}">
                    <a16:creationId xmlns:a16="http://schemas.microsoft.com/office/drawing/2014/main" id="{4A66C52F-A52C-9642-439A-21F3E306B53C}"/>
                  </a:ext>
                </a:extLst>
              </p:cNvPr>
              <p:cNvSpPr txBox="1"/>
              <p:nvPr/>
            </p:nvSpPr>
            <p:spPr>
              <a:xfrm>
                <a:off x="1700596" y="6008046"/>
                <a:ext cx="6918078" cy="2748253"/>
              </a:xfrm>
              <a:prstGeom prst="rect">
                <a:avLst/>
              </a:prstGeom>
              <a:noFill/>
            </p:spPr>
            <p:txBody>
              <a:bodyPr wrap="square">
                <a:spAutoFit/>
              </a:bodyPr>
              <a:lstStyle/>
              <a:p>
                <a:pPr algn="just">
                  <a:lnSpc>
                    <a:spcPct val="150000"/>
                  </a:lnSpc>
                </a:pPr>
                <a:r>
                  <a:rPr lang="vi-VN" sz="4000" b="1">
                    <a:solidFill>
                      <a:srgbClr val="FF0000"/>
                    </a:solidFill>
                    <a:latin typeface="Arial" panose="020B0604020202020204" pitchFamily="34" charset="0"/>
                    <a:ea typeface="Calibri" panose="020F0502020204030204" pitchFamily="34" charset="0"/>
                    <a:cs typeface="Arial" panose="020B0604020202020204" pitchFamily="34" charset="0"/>
                  </a:rPr>
                  <a:t>Làm việc </a:t>
                </a:r>
                <a:r>
                  <a:rPr lang="en-US" sz="4000" b="1">
                    <a:solidFill>
                      <a:srgbClr val="FF0000"/>
                    </a:solidFill>
                    <a:latin typeface="Arial" panose="020B0604020202020204" pitchFamily="34" charset="0"/>
                    <a:ea typeface="Calibri" panose="020F0502020204030204" pitchFamily="34" charset="0"/>
                    <a:cs typeface="Arial" panose="020B0604020202020204" pitchFamily="34" charset="0"/>
                  </a:rPr>
                  <a:t>theo cặp: </a:t>
                </a:r>
                <a:r>
                  <a:rPr lang="vi-VN" sz="4000">
                    <a:latin typeface="Arial" panose="020B0604020202020204" pitchFamily="34" charset="0"/>
                    <a:ea typeface="Calibri" panose="020F0502020204030204" pitchFamily="34" charset="0"/>
                    <a:cs typeface="Arial" panose="020B0604020202020204" pitchFamily="34" charset="0"/>
                  </a:rPr>
                  <a:t>Mỗi </a:t>
                </a:r>
                <a:r>
                  <a:rPr lang="en-US" sz="4000">
                    <a:latin typeface="Arial" panose="020B0604020202020204" pitchFamily="34" charset="0"/>
                    <a:ea typeface="Calibri" panose="020F0502020204030204" pitchFamily="34" charset="0"/>
                    <a:cs typeface="Arial" panose="020B0604020202020204" pitchFamily="34" charset="0"/>
                  </a:rPr>
                  <a:t>em đọc một đoạn và đọc nối tiếp đến hết bài. </a:t>
                </a:r>
                <a:endParaRPr lang="en-US" sz="4000" dirty="0">
                  <a:latin typeface="Arial" panose="020B0604020202020204" pitchFamily="34" charset="0"/>
                  <a:cs typeface="Arial" panose="020B0604020202020204" pitchFamily="34" charset="0"/>
                </a:endParaRPr>
              </a:p>
            </p:txBody>
          </p:sp>
        </p:grpSp>
        <p:pic>
          <p:nvPicPr>
            <p:cNvPr id="17" name="Picture 9">
              <a:extLst>
                <a:ext uri="{FF2B5EF4-FFF2-40B4-BE49-F238E27FC236}">
                  <a16:creationId xmlns:a16="http://schemas.microsoft.com/office/drawing/2014/main" id="{C9B936E0-890A-05FB-D12F-D7CAC8258CE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736438" y="532317"/>
              <a:ext cx="646855" cy="869853"/>
            </a:xfrm>
            <a:prstGeom prst="rect">
              <a:avLst/>
            </a:prstGeom>
          </p:spPr>
        </p:pic>
      </p:grpSp>
      <p:grpSp>
        <p:nvGrpSpPr>
          <p:cNvPr id="24" name="Group 23">
            <a:extLst>
              <a:ext uri="{FF2B5EF4-FFF2-40B4-BE49-F238E27FC236}">
                <a16:creationId xmlns:a16="http://schemas.microsoft.com/office/drawing/2014/main" id="{2B2B432F-990C-C2E3-6926-843189226DEA}"/>
              </a:ext>
            </a:extLst>
          </p:cNvPr>
          <p:cNvGrpSpPr/>
          <p:nvPr/>
        </p:nvGrpSpPr>
        <p:grpSpPr>
          <a:xfrm>
            <a:off x="1028700" y="5372512"/>
            <a:ext cx="8262523" cy="4224644"/>
            <a:chOff x="1028700" y="5372512"/>
            <a:chExt cx="8262523" cy="4224644"/>
          </a:xfrm>
        </p:grpSpPr>
        <p:grpSp>
          <p:nvGrpSpPr>
            <p:cNvPr id="25" name="Group 24">
              <a:extLst>
                <a:ext uri="{FF2B5EF4-FFF2-40B4-BE49-F238E27FC236}">
                  <a16:creationId xmlns:a16="http://schemas.microsoft.com/office/drawing/2014/main" id="{4C3B1E4F-B158-32AA-2819-72D926002789}"/>
                </a:ext>
              </a:extLst>
            </p:cNvPr>
            <p:cNvGrpSpPr/>
            <p:nvPr/>
          </p:nvGrpSpPr>
          <p:grpSpPr>
            <a:xfrm>
              <a:off x="1028700" y="5676900"/>
              <a:ext cx="8115300" cy="3920256"/>
              <a:chOff x="1028700" y="1038225"/>
              <a:chExt cx="8115300" cy="3920256"/>
            </a:xfrm>
          </p:grpSpPr>
          <p:grpSp>
            <p:nvGrpSpPr>
              <p:cNvPr id="27" name="Group 26">
                <a:extLst>
                  <a:ext uri="{FF2B5EF4-FFF2-40B4-BE49-F238E27FC236}">
                    <a16:creationId xmlns:a16="http://schemas.microsoft.com/office/drawing/2014/main" id="{758842BF-71D6-F8EE-0A3E-2BC7F4EF9957}"/>
                  </a:ext>
                </a:extLst>
              </p:cNvPr>
              <p:cNvGrpSpPr/>
              <p:nvPr/>
            </p:nvGrpSpPr>
            <p:grpSpPr>
              <a:xfrm>
                <a:off x="1028700" y="1038225"/>
                <a:ext cx="8115300" cy="3920256"/>
                <a:chOff x="1028700" y="1038225"/>
                <a:chExt cx="8115300" cy="3920256"/>
              </a:xfrm>
            </p:grpSpPr>
            <p:grpSp>
              <p:nvGrpSpPr>
                <p:cNvPr id="29" name="Group 5">
                  <a:extLst>
                    <a:ext uri="{FF2B5EF4-FFF2-40B4-BE49-F238E27FC236}">
                      <a16:creationId xmlns:a16="http://schemas.microsoft.com/office/drawing/2014/main" id="{0775375F-4860-9BFE-A247-0BEF6DF00F99}"/>
                    </a:ext>
                  </a:extLst>
                </p:cNvPr>
                <p:cNvGrpSpPr/>
                <p:nvPr/>
              </p:nvGrpSpPr>
              <p:grpSpPr>
                <a:xfrm>
                  <a:off x="1028700" y="1168764"/>
                  <a:ext cx="7973720" cy="3789717"/>
                  <a:chOff x="0" y="0"/>
                  <a:chExt cx="10805670" cy="5135675"/>
                </a:xfrm>
              </p:grpSpPr>
              <p:sp>
                <p:nvSpPr>
                  <p:cNvPr id="32" name="Freeform 6">
                    <a:extLst>
                      <a:ext uri="{FF2B5EF4-FFF2-40B4-BE49-F238E27FC236}">
                        <a16:creationId xmlns:a16="http://schemas.microsoft.com/office/drawing/2014/main" id="{731B5415-A407-7564-FC5B-F6B2DABD2CC9}"/>
                      </a:ext>
                    </a:extLst>
                  </p:cNvPr>
                  <p:cNvSpPr/>
                  <p:nvPr/>
                </p:nvSpPr>
                <p:spPr>
                  <a:xfrm>
                    <a:off x="-4213" y="0"/>
                    <a:ext cx="10809882" cy="5135675"/>
                  </a:xfrm>
                  <a:custGeom>
                    <a:avLst/>
                    <a:gdLst/>
                    <a:ahLst/>
                    <a:cxnLst/>
                    <a:rect l="l" t="t" r="r" b="b"/>
                    <a:pathLst>
                      <a:path w="10809882" h="5135675">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3626703"/>
                          <a:pt x="10800735" y="4373090"/>
                        </a:cubicBezTo>
                        <a:cubicBezTo>
                          <a:pt x="10800735" y="4587249"/>
                          <a:pt x="10809883" y="4886428"/>
                          <a:pt x="10809883" y="4886428"/>
                        </a:cubicBezTo>
                        <a:cubicBezTo>
                          <a:pt x="10809883" y="5015097"/>
                          <a:pt x="10805713" y="5135675"/>
                          <a:pt x="10552875" y="5127541"/>
                        </a:cubicBezTo>
                        <a:cubicBezTo>
                          <a:pt x="10552875" y="5127541"/>
                          <a:pt x="10176403" y="5107242"/>
                          <a:pt x="9081481" y="5114841"/>
                        </a:cubicBezTo>
                        <a:cubicBezTo>
                          <a:pt x="2545013" y="5122975"/>
                          <a:pt x="304023" y="5135675"/>
                          <a:pt x="304023" y="5135675"/>
                        </a:cubicBezTo>
                        <a:cubicBezTo>
                          <a:pt x="132548" y="5135675"/>
                          <a:pt x="4213" y="5034605"/>
                          <a:pt x="8532" y="4832059"/>
                        </a:cubicBezTo>
                        <a:cubicBezTo>
                          <a:pt x="8532" y="4832059"/>
                          <a:pt x="9630" y="4333517"/>
                          <a:pt x="4815" y="1391373"/>
                        </a:cubicBezTo>
                        <a:cubicBezTo>
                          <a:pt x="0" y="663668"/>
                          <a:pt x="25592" y="330596"/>
                          <a:pt x="25592" y="330596"/>
                        </a:cubicBezTo>
                        <a:cubicBezTo>
                          <a:pt x="27224" y="150571"/>
                          <a:pt x="143504" y="16918"/>
                          <a:pt x="278431" y="16918"/>
                        </a:cubicBezTo>
                        <a:close/>
                      </a:path>
                    </a:pathLst>
                  </a:custGeom>
                  <a:solidFill>
                    <a:schemeClr val="bg1"/>
                  </a:solidFill>
                </p:spPr>
                <p:txBody>
                  <a:bodyPr/>
                  <a:lstStyle/>
                  <a:p>
                    <a:endParaRPr lang="en-US"/>
                  </a:p>
                </p:txBody>
              </p:sp>
            </p:grpSp>
            <p:grpSp>
              <p:nvGrpSpPr>
                <p:cNvPr id="30" name="Group 9">
                  <a:extLst>
                    <a:ext uri="{FF2B5EF4-FFF2-40B4-BE49-F238E27FC236}">
                      <a16:creationId xmlns:a16="http://schemas.microsoft.com/office/drawing/2014/main" id="{CD6D81A2-98E8-9E00-EADF-FB837C6A8823}"/>
                    </a:ext>
                  </a:extLst>
                </p:cNvPr>
                <p:cNvGrpSpPr/>
                <p:nvPr/>
              </p:nvGrpSpPr>
              <p:grpSpPr>
                <a:xfrm>
                  <a:off x="1178371" y="1038225"/>
                  <a:ext cx="7965629" cy="3758427"/>
                  <a:chOff x="0" y="0"/>
                  <a:chExt cx="10821129" cy="5105739"/>
                </a:xfrm>
              </p:grpSpPr>
              <p:sp>
                <p:nvSpPr>
                  <p:cNvPr id="31" name="Freeform 10">
                    <a:extLst>
                      <a:ext uri="{FF2B5EF4-FFF2-40B4-BE49-F238E27FC236}">
                        <a16:creationId xmlns:a16="http://schemas.microsoft.com/office/drawing/2014/main" id="{4907C442-1BDA-5F6A-2FCF-2CFF268E7F38}"/>
                      </a:ext>
                    </a:extLst>
                  </p:cNvPr>
                  <p:cNvSpPr/>
                  <p:nvPr/>
                </p:nvSpPr>
                <p:spPr>
                  <a:xfrm>
                    <a:off x="-4213" y="0"/>
                    <a:ext cx="10825342" cy="5105739"/>
                  </a:xfrm>
                  <a:custGeom>
                    <a:avLst/>
                    <a:gdLst/>
                    <a:ahLst/>
                    <a:cxnLst/>
                    <a:rect l="l" t="t" r="r" b="b"/>
                    <a:pathLst>
                      <a:path w="10825342" h="5105739">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3601935"/>
                          <a:pt x="10816195" y="4343154"/>
                        </a:cubicBezTo>
                        <a:cubicBezTo>
                          <a:pt x="10816195" y="4557313"/>
                          <a:pt x="10825342" y="4856492"/>
                          <a:pt x="10825342" y="4856492"/>
                        </a:cubicBezTo>
                        <a:cubicBezTo>
                          <a:pt x="10825342" y="4985161"/>
                          <a:pt x="10821173" y="5105739"/>
                          <a:pt x="10568335" y="5097604"/>
                        </a:cubicBezTo>
                        <a:cubicBezTo>
                          <a:pt x="10568335" y="5097604"/>
                          <a:pt x="10191862" y="5077306"/>
                          <a:pt x="9095459" y="5084904"/>
                        </a:cubicBezTo>
                        <a:cubicBezTo>
                          <a:pt x="2547822" y="5093039"/>
                          <a:pt x="304023" y="5105739"/>
                          <a:pt x="304023" y="5105739"/>
                        </a:cubicBezTo>
                        <a:cubicBezTo>
                          <a:pt x="132548" y="5105739"/>
                          <a:pt x="4213" y="5004670"/>
                          <a:pt x="8532" y="4802122"/>
                        </a:cubicBezTo>
                        <a:cubicBezTo>
                          <a:pt x="8532" y="4802122"/>
                          <a:pt x="9630" y="4303581"/>
                          <a:pt x="4815" y="1387155"/>
                        </a:cubicBezTo>
                        <a:cubicBezTo>
                          <a:pt x="0" y="663668"/>
                          <a:pt x="25592" y="330596"/>
                          <a:pt x="25592" y="330596"/>
                        </a:cubicBezTo>
                        <a:cubicBezTo>
                          <a:pt x="27224" y="150571"/>
                          <a:pt x="143504" y="16918"/>
                          <a:pt x="278431" y="16918"/>
                        </a:cubicBezTo>
                        <a:close/>
                      </a:path>
                    </a:pathLst>
                  </a:custGeom>
                  <a:solidFill>
                    <a:schemeClr val="accent3">
                      <a:lumMod val="20000"/>
                      <a:lumOff val="80000"/>
                    </a:schemeClr>
                  </a:solidFill>
                </p:spPr>
                <p:txBody>
                  <a:bodyPr/>
                  <a:lstStyle/>
                  <a:p>
                    <a:endParaRPr lang="en-US"/>
                  </a:p>
                </p:txBody>
              </p:sp>
            </p:grpSp>
          </p:grpSp>
          <p:sp>
            <p:nvSpPr>
              <p:cNvPr id="28" name="TextBox 27">
                <a:extLst>
                  <a:ext uri="{FF2B5EF4-FFF2-40B4-BE49-F238E27FC236}">
                    <a16:creationId xmlns:a16="http://schemas.microsoft.com/office/drawing/2014/main" id="{1E09C5E8-F4DD-C270-24A2-533C59046870}"/>
                  </a:ext>
                </a:extLst>
              </p:cNvPr>
              <p:cNvSpPr txBox="1"/>
              <p:nvPr/>
            </p:nvSpPr>
            <p:spPr>
              <a:xfrm>
                <a:off x="1899893" y="1543311"/>
                <a:ext cx="6228223" cy="2748253"/>
              </a:xfrm>
              <a:prstGeom prst="rect">
                <a:avLst/>
              </a:prstGeom>
              <a:noFill/>
            </p:spPr>
            <p:txBody>
              <a:bodyPr wrap="square">
                <a:spAutoFit/>
              </a:bodyPr>
              <a:lstStyle/>
              <a:p>
                <a:pPr algn="just">
                  <a:lnSpc>
                    <a:spcPct val="150000"/>
                  </a:lnSpc>
                </a:pPr>
                <a:r>
                  <a:rPr lang="vi-VN" sz="4000" b="1">
                    <a:solidFill>
                      <a:srgbClr val="FF0000"/>
                    </a:solidFill>
                    <a:effectLst/>
                    <a:latin typeface="Arial" panose="020B0604020202020204" pitchFamily="34" charset="0"/>
                    <a:ea typeface="Calibri" panose="020F0502020204030204" pitchFamily="34" charset="0"/>
                    <a:cs typeface="Arial" panose="020B0604020202020204" pitchFamily="34" charset="0"/>
                  </a:rPr>
                  <a:t>Làm việc cá nhân</a:t>
                </a:r>
                <a:r>
                  <a:rPr lang="en-US" sz="40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a:effectLst/>
                    <a:latin typeface="Arial" panose="020B0604020202020204" pitchFamily="34" charset="0"/>
                    <a:ea typeface="Calibri" panose="020F0502020204030204" pitchFamily="34" charset="0"/>
                    <a:cs typeface="Arial" panose="020B0604020202020204" pitchFamily="34" charset="0"/>
                  </a:rPr>
                  <a:t>Các em hãy </a:t>
                </a:r>
                <a:r>
                  <a:rPr lang="vi-VN" sz="4000">
                    <a:effectLst/>
                    <a:latin typeface="Arial" panose="020B0604020202020204" pitchFamily="34" charset="0"/>
                    <a:ea typeface="Calibri" panose="020F0502020204030204" pitchFamily="34" charset="0"/>
                    <a:cs typeface="Arial" panose="020B0604020202020204" pitchFamily="34" charset="0"/>
                  </a:rPr>
                  <a:t>đọc</a:t>
                </a:r>
                <a:r>
                  <a:rPr lang="en-US" sz="4000">
                    <a:effectLst/>
                    <a:latin typeface="Arial" panose="020B0604020202020204" pitchFamily="34" charset="0"/>
                    <a:ea typeface="Calibri" panose="020F0502020204030204" pitchFamily="34" charset="0"/>
                    <a:cs typeface="Arial" panose="020B0604020202020204" pitchFamily="34" charset="0"/>
                  </a:rPr>
                  <a:t> nhẩm</a:t>
                </a:r>
                <a:r>
                  <a:rPr lang="vi-VN" sz="4000">
                    <a:effectLst/>
                    <a:latin typeface="Arial" panose="020B0604020202020204" pitchFamily="34" charset="0"/>
                    <a:ea typeface="Calibri" panose="020F0502020204030204" pitchFamily="34" charset="0"/>
                    <a:cs typeface="Arial" panose="020B0604020202020204" pitchFamily="34" charset="0"/>
                  </a:rPr>
                  <a:t> toàn bài một lượt</a:t>
                </a:r>
                <a:r>
                  <a:rPr lang="en-US" sz="4000">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pSp>
        <p:pic>
          <p:nvPicPr>
            <p:cNvPr id="26" name="Picture 9">
              <a:extLst>
                <a:ext uri="{FF2B5EF4-FFF2-40B4-BE49-F238E27FC236}">
                  <a16:creationId xmlns:a16="http://schemas.microsoft.com/office/drawing/2014/main" id="{DE62341F-B244-C87A-5FAB-0EFC9175A38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644368" y="5372512"/>
              <a:ext cx="646855" cy="869853"/>
            </a:xfrm>
            <a:prstGeom prst="rect">
              <a:avLst/>
            </a:prstGeom>
          </p:spPr>
        </p:pic>
      </p:grpSp>
      <p:pic>
        <p:nvPicPr>
          <p:cNvPr id="33" name="Picture 10">
            <a:extLst>
              <a:ext uri="{FF2B5EF4-FFF2-40B4-BE49-F238E27FC236}">
                <a16:creationId xmlns:a16="http://schemas.microsoft.com/office/drawing/2014/main" id="{79F25708-A33A-F35E-6E2C-8DA65318FDA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896600" y="6384615"/>
            <a:ext cx="4803560" cy="3866866"/>
          </a:xfrm>
          <a:prstGeom prst="rect">
            <a:avLst/>
          </a:prstGeom>
        </p:spPr>
      </p:pic>
    </p:spTree>
    <p:extLst>
      <p:ext uri="{BB962C8B-B14F-4D97-AF65-F5344CB8AC3E}">
        <p14:creationId xmlns:p14="http://schemas.microsoft.com/office/powerpoint/2010/main" val="137324946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outVertic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530937">
            <a:off x="59880" y="-14954"/>
            <a:ext cx="2149223" cy="1058981"/>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679051" y="266699"/>
            <a:ext cx="1189563" cy="1544115"/>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2400" y="8558578"/>
            <a:ext cx="1189563" cy="1544115"/>
          </a:xfrm>
          <a:prstGeom prst="rect">
            <a:avLst/>
          </a:prstGeom>
        </p:spPr>
      </p:pic>
      <p:grpSp>
        <p:nvGrpSpPr>
          <p:cNvPr id="3" name="Group 2">
            <a:extLst>
              <a:ext uri="{FF2B5EF4-FFF2-40B4-BE49-F238E27FC236}">
                <a16:creationId xmlns:a16="http://schemas.microsoft.com/office/drawing/2014/main" id="{1B22D07B-9906-77F9-44D7-CA5E63F58E3C}"/>
              </a:ext>
            </a:extLst>
          </p:cNvPr>
          <p:cNvGrpSpPr/>
          <p:nvPr/>
        </p:nvGrpSpPr>
        <p:grpSpPr>
          <a:xfrm>
            <a:off x="876300" y="1107161"/>
            <a:ext cx="16535400" cy="8303539"/>
            <a:chOff x="876300" y="1107161"/>
            <a:chExt cx="16535400" cy="7880665"/>
          </a:xfrm>
        </p:grpSpPr>
        <p:sp>
          <p:nvSpPr>
            <p:cNvPr id="4" name="Freeform 5">
              <a:extLst>
                <a:ext uri="{FF2B5EF4-FFF2-40B4-BE49-F238E27FC236}">
                  <a16:creationId xmlns:a16="http://schemas.microsoft.com/office/drawing/2014/main" id="{F39B1EE9-BD56-ACB6-0E06-29CDA9EA4889}"/>
                </a:ext>
              </a:extLst>
            </p:cNvPr>
            <p:cNvSpPr/>
            <p:nvPr/>
          </p:nvSpPr>
          <p:spPr>
            <a:xfrm>
              <a:off x="876300" y="1599253"/>
              <a:ext cx="16535400" cy="7388573"/>
            </a:xfrm>
            <a:custGeom>
              <a:avLst/>
              <a:gdLst/>
              <a:ahLst/>
              <a:cxnLst/>
              <a:rect l="l" t="t" r="r" b="b"/>
              <a:pathLst>
                <a:path w="13299312" h="4763572">
                  <a:moveTo>
                    <a:pt x="0" y="0"/>
                  </a:moveTo>
                  <a:lnTo>
                    <a:pt x="13299312" y="0"/>
                  </a:lnTo>
                  <a:lnTo>
                    <a:pt x="13299312" y="4763572"/>
                  </a:lnTo>
                  <a:lnTo>
                    <a:pt x="0" y="4763572"/>
                  </a:lnTo>
                  <a:lnTo>
                    <a:pt x="0" y="0"/>
                  </a:lnTo>
                  <a:close/>
                </a:path>
              </a:pathLst>
            </a:custGeom>
            <a:blipFill>
              <a:blip r:embed="rId7">
                <a:grayscl/>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Freeform 6">
              <a:extLst>
                <a:ext uri="{FF2B5EF4-FFF2-40B4-BE49-F238E27FC236}">
                  <a16:creationId xmlns:a16="http://schemas.microsoft.com/office/drawing/2014/main" id="{AF003003-0099-6501-0988-BA7AA82B269A}"/>
                </a:ext>
              </a:extLst>
            </p:cNvPr>
            <p:cNvSpPr/>
            <p:nvPr/>
          </p:nvSpPr>
          <p:spPr>
            <a:xfrm>
              <a:off x="6855199" y="1107161"/>
              <a:ext cx="4577601" cy="984184"/>
            </a:xfrm>
            <a:custGeom>
              <a:avLst/>
              <a:gdLst/>
              <a:ahLst/>
              <a:cxnLst/>
              <a:rect l="l" t="t" r="r" b="b"/>
              <a:pathLst>
                <a:path w="4577601" h="984184">
                  <a:moveTo>
                    <a:pt x="0" y="0"/>
                  </a:moveTo>
                  <a:lnTo>
                    <a:pt x="4577600" y="0"/>
                  </a:lnTo>
                  <a:lnTo>
                    <a:pt x="4577600" y="984184"/>
                  </a:lnTo>
                  <a:lnTo>
                    <a:pt x="0" y="984184"/>
                  </a:lnTo>
                  <a:lnTo>
                    <a:pt x="0" y="0"/>
                  </a:lnTo>
                  <a:close/>
                </a:path>
              </a:pathLst>
            </a:custGeom>
            <a:blipFill>
              <a:blip r:embed="rId9"/>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8" name="TextBox 12">
            <a:extLst>
              <a:ext uri="{FF2B5EF4-FFF2-40B4-BE49-F238E27FC236}">
                <a16:creationId xmlns:a16="http://schemas.microsoft.com/office/drawing/2014/main" id="{BAC497E4-4F2B-C2EF-A43E-02B17DFEC4EA}"/>
              </a:ext>
            </a:extLst>
          </p:cNvPr>
          <p:cNvSpPr txBox="1"/>
          <p:nvPr/>
        </p:nvSpPr>
        <p:spPr>
          <a:xfrm>
            <a:off x="2225442" y="3664233"/>
            <a:ext cx="13792201" cy="2945422"/>
          </a:xfrm>
          <a:prstGeom prst="rect">
            <a:avLst/>
          </a:prstGeom>
        </p:spPr>
        <p:txBody>
          <a:bodyPr wrap="square" lIns="0" tIns="0" rIns="0" bIns="0" rtlCol="0" anchor="t">
            <a:spAutoFit/>
          </a:bodyPr>
          <a:lstStyle/>
          <a:p>
            <a:pPr lvl="0" algn="ctr">
              <a:lnSpc>
                <a:spcPct val="150000"/>
              </a:lnSpc>
              <a:spcBef>
                <a:spcPct val="0"/>
              </a:spcBef>
            </a:pPr>
            <a:r>
              <a:rPr lang="vi-VN" sz="6800" b="1">
                <a:solidFill>
                  <a:srgbClr val="1F497D">
                    <a:lumMod val="50000"/>
                  </a:srgbClr>
                </a:solidFill>
                <a:cs typeface="Arial" panose="020B0604020202020204" pitchFamily="34" charset="0"/>
              </a:rPr>
              <a:t>HOẠT ĐỘNG 2: </a:t>
            </a:r>
            <a:endParaRPr lang="en-US" sz="6800" b="1">
              <a:solidFill>
                <a:srgbClr val="1F497D">
                  <a:lumMod val="50000"/>
                </a:srgbClr>
              </a:solidFill>
              <a:cs typeface="Arial" panose="020B0604020202020204" pitchFamily="34" charset="0"/>
            </a:endParaRPr>
          </a:p>
          <a:p>
            <a:pPr lvl="0" algn="ctr">
              <a:lnSpc>
                <a:spcPct val="150000"/>
              </a:lnSpc>
              <a:spcBef>
                <a:spcPct val="0"/>
              </a:spcBef>
            </a:pPr>
            <a:r>
              <a:rPr lang="vi-VN" sz="6800" b="1">
                <a:solidFill>
                  <a:srgbClr val="1F497D">
                    <a:lumMod val="50000"/>
                  </a:srgbClr>
                </a:solidFill>
                <a:cs typeface="Arial" panose="020B0604020202020204" pitchFamily="34" charset="0"/>
              </a:rPr>
              <a:t>TRẢ LỜI CÂU HỎI</a:t>
            </a:r>
            <a:endParaRPr kumimoji="0" lang="vi-VN" sz="6800" b="1" i="0" u="none" strike="noStrike" kern="1200" cap="none" spc="0" normalizeH="0" baseline="0" noProof="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309058">
            <a:off x="15161099" y="8582700"/>
            <a:ext cx="3035904" cy="1495873"/>
          </a:xfrm>
          <a:prstGeom prst="rect">
            <a:avLst/>
          </a:prstGeom>
        </p:spPr>
      </p:pic>
    </p:spTree>
    <p:extLst>
      <p:ext uri="{BB962C8B-B14F-4D97-AF65-F5344CB8AC3E}">
        <p14:creationId xmlns:p14="http://schemas.microsoft.com/office/powerpoint/2010/main" val="183466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9754" y="0"/>
            <a:ext cx="923030" cy="1198141"/>
          </a:xfrm>
          <a:prstGeom prst="rect">
            <a:avLst/>
          </a:prstGeom>
        </p:spPr>
      </p:pic>
      <p:sp>
        <p:nvSpPr>
          <p:cNvPr id="14" name="Freeform 9">
            <a:extLst>
              <a:ext uri="{FF2B5EF4-FFF2-40B4-BE49-F238E27FC236}">
                <a16:creationId xmlns:a16="http://schemas.microsoft.com/office/drawing/2014/main" id="{331B5D08-F713-6FB9-A05B-829E0CA78ABF}"/>
              </a:ext>
            </a:extLst>
          </p:cNvPr>
          <p:cNvSpPr/>
          <p:nvPr/>
        </p:nvSpPr>
        <p:spPr>
          <a:xfrm rot="6949130">
            <a:off x="17346429" y="9062987"/>
            <a:ext cx="1002904" cy="1076424"/>
          </a:xfrm>
          <a:custGeom>
            <a:avLst/>
            <a:gdLst/>
            <a:ahLst/>
            <a:cxnLst/>
            <a:rect l="l" t="t" r="r" b="b"/>
            <a:pathLst>
              <a:path w="1200375" h="1292463">
                <a:moveTo>
                  <a:pt x="0" y="0"/>
                </a:moveTo>
                <a:lnTo>
                  <a:pt x="1200375" y="0"/>
                </a:lnTo>
                <a:lnTo>
                  <a:pt x="1200375" y="1292463"/>
                </a:lnTo>
                <a:lnTo>
                  <a:pt x="0" y="12924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BD6A5B0-0366-A11F-5896-18E51DCFFFAA}"/>
              </a:ext>
            </a:extLst>
          </p:cNvPr>
          <p:cNvSpPr txBox="1"/>
          <p:nvPr/>
        </p:nvSpPr>
        <p:spPr>
          <a:xfrm>
            <a:off x="1028700" y="884039"/>
            <a:ext cx="3086100" cy="3230760"/>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sp>
        <p:nvSpPr>
          <p:cNvPr id="7" name="Rounded Rectangular Callout 13">
            <a:extLst>
              <a:ext uri="{FF2B5EF4-FFF2-40B4-BE49-F238E27FC236}">
                <a16:creationId xmlns:a16="http://schemas.microsoft.com/office/drawing/2014/main" id="{A331885D-5C6F-D1D1-D495-B9ADC998B13C}"/>
              </a:ext>
            </a:extLst>
          </p:cNvPr>
          <p:cNvSpPr/>
          <p:nvPr/>
        </p:nvSpPr>
        <p:spPr>
          <a:xfrm>
            <a:off x="862250" y="1562100"/>
            <a:ext cx="6100742" cy="2209800"/>
          </a:xfrm>
          <a:prstGeom prst="wedgeRoundRectCallout">
            <a:avLst>
              <a:gd name="adj1" fmla="val -13492"/>
              <a:gd name="adj2" fmla="val 102774"/>
              <a:gd name="adj3" fmla="val 16667"/>
            </a:avLst>
          </a:prstGeom>
          <a:solidFill>
            <a:srgbClr val="E8F4F8"/>
          </a:solidFill>
          <a:ln w="38100">
            <a:solidFill>
              <a:schemeClr val="accent5">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2">
                    <a:lumMod val="50000"/>
                  </a:schemeClr>
                </a:solidFill>
                <a:latin typeface="Arial" panose="020B0604020202020204" pitchFamily="34" charset="0"/>
                <a:cs typeface="Arial" panose="020B0604020202020204" pitchFamily="34" charset="0"/>
              </a:rPr>
              <a:t>LÀM VIỆC NHÓM</a:t>
            </a:r>
            <a:endParaRPr lang="en-US" sz="4800" b="1" dirty="0">
              <a:solidFill>
                <a:schemeClr val="tx2">
                  <a:lumMod val="50000"/>
                </a:schemeClr>
              </a:solidFill>
              <a:latin typeface="Arial" panose="020B0604020202020204" pitchFamily="34" charset="0"/>
              <a:cs typeface="Arial" panose="020B0604020202020204" pitchFamily="34" charset="0"/>
            </a:endParaRPr>
          </a:p>
        </p:txBody>
      </p:sp>
      <p:pic>
        <p:nvPicPr>
          <p:cNvPr id="8" name="Picture 4">
            <a:extLst>
              <a:ext uri="{FF2B5EF4-FFF2-40B4-BE49-F238E27FC236}">
                <a16:creationId xmlns:a16="http://schemas.microsoft.com/office/drawing/2014/main" id="{F57C7498-7F30-FEFE-6D84-0A9C6370CD4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6123525" y="9010435"/>
            <a:ext cx="1678934" cy="600219"/>
          </a:xfrm>
          <a:prstGeom prst="rect">
            <a:avLst/>
          </a:prstGeom>
        </p:spPr>
      </p:pic>
      <p:grpSp>
        <p:nvGrpSpPr>
          <p:cNvPr id="9" name="Group 8">
            <a:extLst>
              <a:ext uri="{FF2B5EF4-FFF2-40B4-BE49-F238E27FC236}">
                <a16:creationId xmlns:a16="http://schemas.microsoft.com/office/drawing/2014/main" id="{7F0EC16A-575D-BE40-363C-56D6AA9DD82D}"/>
              </a:ext>
            </a:extLst>
          </p:cNvPr>
          <p:cNvGrpSpPr/>
          <p:nvPr/>
        </p:nvGrpSpPr>
        <p:grpSpPr>
          <a:xfrm>
            <a:off x="7933594" y="878596"/>
            <a:ext cx="9492155" cy="7829114"/>
            <a:chOff x="8305800" y="965944"/>
            <a:chExt cx="9372600" cy="7682757"/>
          </a:xfrm>
        </p:grpSpPr>
        <p:grpSp>
          <p:nvGrpSpPr>
            <p:cNvPr id="11" name="Group 10">
              <a:extLst>
                <a:ext uri="{FF2B5EF4-FFF2-40B4-BE49-F238E27FC236}">
                  <a16:creationId xmlns:a16="http://schemas.microsoft.com/office/drawing/2014/main" id="{F59756EB-EAE0-489D-A204-D512FF47ACB1}"/>
                </a:ext>
              </a:extLst>
            </p:cNvPr>
            <p:cNvGrpSpPr/>
            <p:nvPr/>
          </p:nvGrpSpPr>
          <p:grpSpPr>
            <a:xfrm>
              <a:off x="8305800" y="2035551"/>
              <a:ext cx="9372600" cy="6613150"/>
              <a:chOff x="702894" y="3376974"/>
              <a:chExt cx="16350489" cy="5252191"/>
            </a:xfrm>
          </p:grpSpPr>
          <p:sp>
            <p:nvSpPr>
              <p:cNvPr id="13" name="Rectangle: Rounded Corners 12">
                <a:extLst>
                  <a:ext uri="{FF2B5EF4-FFF2-40B4-BE49-F238E27FC236}">
                    <a16:creationId xmlns:a16="http://schemas.microsoft.com/office/drawing/2014/main" id="{92F0FAB3-CCCA-E884-2C1B-CFCBFC5457BC}"/>
                  </a:ext>
                </a:extLst>
              </p:cNvPr>
              <p:cNvSpPr/>
              <p:nvPr/>
            </p:nvSpPr>
            <p:spPr>
              <a:xfrm>
                <a:off x="702894" y="3376974"/>
                <a:ext cx="16350489" cy="5252191"/>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A705B111-1362-1835-A2F5-402046D9F6EB}"/>
                  </a:ext>
                </a:extLst>
              </p:cNvPr>
              <p:cNvSpPr/>
              <p:nvPr/>
            </p:nvSpPr>
            <p:spPr>
              <a:xfrm>
                <a:off x="1442788" y="3873136"/>
                <a:ext cx="14870699" cy="4259866"/>
              </a:xfrm>
              <a:prstGeom prst="roundRect">
                <a:avLst/>
              </a:prstGeom>
              <a:solidFill>
                <a:schemeClr val="bg1"/>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r>
                  <a:rPr lang="en-US" sz="4400">
                    <a:solidFill>
                      <a:schemeClr val="tx1"/>
                    </a:solidFill>
                    <a:latin typeface="Arial" panose="020B0604020202020204" pitchFamily="34" charset="0"/>
                    <a:cs typeface="Arial" panose="020B0604020202020204" pitchFamily="34" charset="0"/>
                  </a:rPr>
                  <a:t>Các em đọc câu hỏi (</a:t>
                </a:r>
                <a:r>
                  <a:rPr lang="en-US" sz="4400" i="1">
                    <a:solidFill>
                      <a:schemeClr val="tx1"/>
                    </a:solidFill>
                    <a:latin typeface="Arial" panose="020B0604020202020204" pitchFamily="34" charset="0"/>
                    <a:cs typeface="Arial" panose="020B0604020202020204" pitchFamily="34" charset="0"/>
                  </a:rPr>
                  <a:t>SGK – tr.107)</a:t>
                </a:r>
                <a:r>
                  <a:rPr lang="en-US" sz="4400">
                    <a:solidFill>
                      <a:schemeClr val="tx1"/>
                    </a:solidFill>
                    <a:latin typeface="Arial" panose="020B0604020202020204" pitchFamily="34" charset="0"/>
                    <a:cs typeface="Arial" panose="020B0604020202020204" pitchFamily="34" charset="0"/>
                  </a:rPr>
                  <a:t>, thảo luận với bạn theo nhóm và trả lời các câu hỏi đó</a:t>
                </a:r>
                <a:endParaRPr lang="en-US" sz="4400" b="1" dirty="0">
                  <a:solidFill>
                    <a:schemeClr val="tx1"/>
                  </a:solidFill>
                  <a:latin typeface="Arial" panose="020B0604020202020204" pitchFamily="34" charset="0"/>
                  <a:cs typeface="Arial" panose="020B0604020202020204" pitchFamily="34" charset="0"/>
                </a:endParaRPr>
              </a:p>
            </p:txBody>
          </p:sp>
        </p:grpSp>
        <p:pic>
          <p:nvPicPr>
            <p:cNvPr id="12" name="Picture 16">
              <a:extLst>
                <a:ext uri="{FF2B5EF4-FFF2-40B4-BE49-F238E27FC236}">
                  <a16:creationId xmlns:a16="http://schemas.microsoft.com/office/drawing/2014/main" id="{7A9A63FE-4902-9B3D-D12E-E5A42ECA1B78}"/>
                </a:ext>
              </a:extLst>
            </p:cNvPr>
            <p:cNvPicPr>
              <a:picLocks noChangeAspect="1"/>
            </p:cNvPicPr>
            <p:nvPr/>
          </p:nvPicPr>
          <p:blipFill>
            <a:blip r:embed="rId8">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115800" y="965944"/>
              <a:ext cx="1406996" cy="1337106"/>
            </a:xfrm>
            <a:prstGeom prst="rect">
              <a:avLst/>
            </a:prstGeom>
          </p:spPr>
        </p:pic>
      </p:grpSp>
      <p:pic>
        <p:nvPicPr>
          <p:cNvPr id="17" name="Picture 16" descr="A picture containing toy, doll&#10;&#10;Description automatically generated">
            <a:extLst>
              <a:ext uri="{FF2B5EF4-FFF2-40B4-BE49-F238E27FC236}">
                <a16:creationId xmlns:a16="http://schemas.microsoft.com/office/drawing/2014/main" id="{D190CE63-9BC5-855D-3831-FA2AF5625FE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4000" y="5440135"/>
            <a:ext cx="4254467" cy="5012871"/>
          </a:xfrm>
          <a:prstGeom prst="rect">
            <a:avLst/>
          </a:prstGeom>
        </p:spPr>
      </p:pic>
    </p:spTree>
    <p:extLst>
      <p:ext uri="{BB962C8B-B14F-4D97-AF65-F5344CB8AC3E}">
        <p14:creationId xmlns:p14="http://schemas.microsoft.com/office/powerpoint/2010/main" val="144744606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332769-51D3-980F-FC41-7F37FC6E1D05}"/>
              </a:ext>
            </a:extLst>
          </p:cNvPr>
          <p:cNvSpPr txBox="1"/>
          <p:nvPr/>
        </p:nvSpPr>
        <p:spPr>
          <a:xfrm>
            <a:off x="545123" y="358019"/>
            <a:ext cx="17197753" cy="9961638"/>
          </a:xfrm>
          <a:prstGeom prst="rect">
            <a:avLst/>
          </a:prstGeom>
          <a:noFill/>
        </p:spPr>
        <p:txBody>
          <a:bodyPr wrap="square">
            <a:spAutoFit/>
          </a:bodyPr>
          <a:lstStyle/>
          <a:p>
            <a:pPr marL="571500" indent="-571500" algn="just">
              <a:lnSpc>
                <a:spcPct val="150000"/>
              </a:lnSpc>
              <a:buFont typeface="Courier New" panose="02070309020205020404" pitchFamily="49" charset="0"/>
              <a:buChar char="o"/>
            </a:pPr>
            <a:r>
              <a:rPr lang="en-US" sz="3600" b="1">
                <a:solidFill>
                  <a:srgbClr val="000000"/>
                </a:solidFill>
                <a:latin typeface="Arial" panose="020B0604020202020204" pitchFamily="34" charset="0"/>
                <a:ea typeface="Calibri" panose="020F0502020204030204" pitchFamily="34" charset="0"/>
                <a:cs typeface="Arial" panose="020B0604020202020204" pitchFamily="34" charset="0"/>
              </a:rPr>
              <a:t>C</a:t>
            </a:r>
            <a:r>
              <a:rPr lang="vi-VN" sz="3600" b="1">
                <a:solidFill>
                  <a:srgbClr val="000000"/>
                </a:solidFill>
                <a:latin typeface="Arial" panose="020B0604020202020204" pitchFamily="34" charset="0"/>
                <a:ea typeface="Calibri" panose="020F0502020204030204" pitchFamily="34" charset="0"/>
                <a:cs typeface="Arial" panose="020B0604020202020204" pitchFamily="34" charset="0"/>
              </a:rPr>
              <a:t>âu</a:t>
            </a:r>
            <a:r>
              <a:rPr lang="en-US" sz="3600" b="1">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3600" b="1">
                <a:solidFill>
                  <a:srgbClr val="000000"/>
                </a:solidFill>
                <a:latin typeface="Arial" panose="020B0604020202020204" pitchFamily="34" charset="0"/>
                <a:ea typeface="Calibri" panose="020F0502020204030204" pitchFamily="34" charset="0"/>
                <a:cs typeface="Arial" panose="020B0604020202020204" pitchFamily="34" charset="0"/>
              </a:rPr>
              <a:t>1: </a:t>
            </a:r>
            <a:r>
              <a:rPr lang="vi-VN" sz="3600">
                <a:solidFill>
                  <a:srgbClr val="000000"/>
                </a:solidFill>
                <a:ea typeface="Calibri" panose="020F0502020204030204" pitchFamily="34" charset="0"/>
                <a:cs typeface="Arial" panose="020B0604020202020204" pitchFamily="34" charset="0"/>
              </a:rPr>
              <a:t>Cảnh vật trên đường đi Sa Pa có gì đẹp</a:t>
            </a: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6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Courier New" panose="02070309020205020404" pitchFamily="49" charset="0"/>
              <a:buChar char="o"/>
            </a:pPr>
            <a:r>
              <a:rPr lang="en-US" sz="3600" b="1">
                <a:solidFill>
                  <a:srgbClr val="000000"/>
                </a:solidFill>
                <a:latin typeface="Arial" panose="020B0604020202020204" pitchFamily="34" charset="0"/>
                <a:ea typeface="Calibri" panose="020F0502020204030204" pitchFamily="34" charset="0"/>
                <a:cs typeface="Arial" panose="020B0604020202020204" pitchFamily="34" charset="0"/>
              </a:rPr>
              <a:t>Câu 2: </a:t>
            </a:r>
            <a:r>
              <a:rPr lang="vi-VN" sz="3600">
                <a:solidFill>
                  <a:srgbClr val="000000"/>
                </a:solidFill>
                <a:ea typeface="Calibri" panose="020F0502020204030204" pitchFamily="34" charset="0"/>
                <a:cs typeface="Arial" panose="020B0604020202020204" pitchFamily="34" charset="0"/>
              </a:rPr>
              <a:t>Cảnh buổi chiều ở thị trấn nhỏ trên đường đi Sa Pa được miêu tả như thế nào</a:t>
            </a: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6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Courier New" panose="02070309020205020404" pitchFamily="49" charset="0"/>
              <a:buChar char="o"/>
            </a:pPr>
            <a:r>
              <a:rPr lang="en-US" sz="3600" b="1">
                <a:solidFill>
                  <a:srgbClr val="000000"/>
                </a:solidFill>
                <a:latin typeface="Arial" panose="020B0604020202020204" pitchFamily="34" charset="0"/>
                <a:ea typeface="Calibri" panose="020F0502020204030204" pitchFamily="34" charset="0"/>
                <a:cs typeface="Arial" panose="020B0604020202020204" pitchFamily="34" charset="0"/>
              </a:rPr>
              <a:t>C</a:t>
            </a:r>
            <a:r>
              <a:rPr lang="vi-VN" sz="3600" b="1">
                <a:solidFill>
                  <a:srgbClr val="000000"/>
                </a:solidFill>
                <a:ea typeface="Calibri" panose="020F0502020204030204" pitchFamily="34" charset="0"/>
                <a:cs typeface="Arial" panose="020B0604020202020204" pitchFamily="34" charset="0"/>
              </a:rPr>
              <a:t>âu</a:t>
            </a:r>
            <a:r>
              <a:rPr lang="en-US" sz="3600" b="1">
                <a:solidFill>
                  <a:srgbClr val="000000"/>
                </a:solidFill>
                <a:latin typeface="Arial" panose="020B0604020202020204" pitchFamily="34" charset="0"/>
                <a:ea typeface="Calibri" panose="020F0502020204030204" pitchFamily="34" charset="0"/>
                <a:cs typeface="Arial" panose="020B0604020202020204" pitchFamily="34" charset="0"/>
              </a:rPr>
              <a:t> 3</a:t>
            </a:r>
            <a:r>
              <a:rPr lang="vi-VN" sz="3600" b="1">
                <a:solidFill>
                  <a:srgbClr val="000000"/>
                </a:solidFill>
                <a:ea typeface="Calibri" panose="020F0502020204030204" pitchFamily="34" charset="0"/>
                <a:cs typeface="Arial" panose="020B0604020202020204" pitchFamily="34" charset="0"/>
              </a:rPr>
              <a:t>: </a:t>
            </a:r>
            <a:r>
              <a:rPr lang="vi-VN" sz="3600">
                <a:solidFill>
                  <a:srgbClr val="000000"/>
                </a:solidFill>
                <a:ea typeface="Calibri" panose="020F0502020204030204" pitchFamily="34" charset="0"/>
                <a:cs typeface="Arial" panose="020B0604020202020204" pitchFamily="34" charset="0"/>
              </a:rPr>
              <a:t>Cụm từ “thoắt cái” lặp lại nhiều lần trong đoạn miêu tả cảnh thiên nhiên ở Sa Pa muốn nhấn mạnh điều gì? Tìm câu trả lời đúng?</a:t>
            </a:r>
            <a:endParaRPr lang="en-US" sz="36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571750" lvl="4" indent="-742950" algn="just">
              <a:lnSpc>
                <a:spcPct val="150000"/>
              </a:lnSpc>
              <a:buClr>
                <a:srgbClr val="00B0F0"/>
              </a:buClr>
              <a:buFont typeface="+mj-lt"/>
              <a:buAutoNum type="alphaUcPeriod"/>
            </a:pPr>
            <a:r>
              <a:rPr lang="vi-VN" sz="3400">
                <a:solidFill>
                  <a:srgbClr val="000000"/>
                </a:solidFill>
                <a:ea typeface="Calibri" panose="020F0502020204030204" pitchFamily="34" charset="0"/>
                <a:cs typeface="Arial" panose="020B0604020202020204" pitchFamily="34" charset="0"/>
              </a:rPr>
              <a:t>Vẻ đẹp của những dòng sông quê hương.</a:t>
            </a:r>
          </a:p>
          <a:p>
            <a:pPr marL="2571750" lvl="4" indent="-742950" algn="just">
              <a:lnSpc>
                <a:spcPct val="150000"/>
              </a:lnSpc>
              <a:buClr>
                <a:srgbClr val="00B0F0"/>
              </a:buClr>
              <a:buFont typeface="+mj-lt"/>
              <a:buAutoNum type="alphaUcPeriod"/>
            </a:pPr>
            <a:r>
              <a:rPr lang="vi-VN" sz="3400">
                <a:solidFill>
                  <a:srgbClr val="000000"/>
                </a:solidFill>
                <a:ea typeface="Calibri" panose="020F0502020204030204" pitchFamily="34" charset="0"/>
                <a:cs typeface="Arial" panose="020B0604020202020204" pitchFamily="34" charset="0"/>
              </a:rPr>
              <a:t>Vẻ đẹp của những cánh buồm trên dòng sông quê hương.</a:t>
            </a:r>
          </a:p>
          <a:p>
            <a:pPr marL="2571750" lvl="4" indent="-742950" algn="just">
              <a:lnSpc>
                <a:spcPct val="150000"/>
              </a:lnSpc>
              <a:buClr>
                <a:srgbClr val="00B0F0"/>
              </a:buClr>
              <a:buFont typeface="+mj-lt"/>
              <a:buAutoNum type="alphaUcPeriod"/>
            </a:pPr>
            <a:r>
              <a:rPr lang="vi-VN" sz="3400">
                <a:solidFill>
                  <a:srgbClr val="000000"/>
                </a:solidFill>
                <a:ea typeface="Calibri" panose="020F0502020204030204" pitchFamily="34" charset="0"/>
                <a:cs typeface="Arial" panose="020B0604020202020204" pitchFamily="34" charset="0"/>
              </a:rPr>
              <a:t>Vẻ đẹp của những con tàu vượt biển khơi.</a:t>
            </a:r>
          </a:p>
          <a:p>
            <a:pPr marL="2571750" lvl="4" indent="-742950" algn="just">
              <a:lnSpc>
                <a:spcPct val="150000"/>
              </a:lnSpc>
              <a:buClr>
                <a:srgbClr val="00B0F0"/>
              </a:buClr>
              <a:buFont typeface="+mj-lt"/>
              <a:buAutoNum type="alphaUcPeriod"/>
            </a:pPr>
            <a:r>
              <a:rPr lang="vi-VN" sz="3400">
                <a:solidFill>
                  <a:srgbClr val="000000"/>
                </a:solidFill>
                <a:ea typeface="Calibri" panose="020F0502020204030204" pitchFamily="34" charset="0"/>
                <a:cs typeface="Arial" panose="020B0604020202020204" pitchFamily="34" charset="0"/>
              </a:rPr>
              <a:t>Vẻ đẹp của những người lao động cần cù, chăm chỉ.</a:t>
            </a:r>
            <a:endParaRPr lang="en-US" sz="34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Courier New" panose="02070309020205020404" pitchFamily="49" charset="0"/>
              <a:buChar char="o"/>
            </a:pPr>
            <a:r>
              <a:rPr lang="en-US" sz="3600" b="1">
                <a:solidFill>
                  <a:srgbClr val="000000"/>
                </a:solidFill>
                <a:latin typeface="Arial" panose="020B0604020202020204" pitchFamily="34" charset="0"/>
                <a:ea typeface="Calibri" panose="020F0502020204030204" pitchFamily="34" charset="0"/>
                <a:cs typeface="Arial" panose="020B0604020202020204" pitchFamily="34" charset="0"/>
              </a:rPr>
              <a:t>Câu 4: </a:t>
            </a:r>
            <a:r>
              <a:rPr lang="vi-VN" sz="3600">
                <a:solidFill>
                  <a:srgbClr val="000000"/>
                </a:solidFill>
                <a:ea typeface="Calibri" panose="020F0502020204030204" pitchFamily="34" charset="0"/>
                <a:cs typeface="Arial" panose="020B0604020202020204" pitchFamily="34" charset="0"/>
              </a:rPr>
              <a:t>Vì sao tác giả khẳng định: “Sa Pa là món quà tặng diệu kì mà thiên nhiên dành cho đất nước ta.”?</a:t>
            </a:r>
            <a:endParaRPr lang="en-US" sz="36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Courier New" panose="02070309020205020404" pitchFamily="49" charset="0"/>
              <a:buChar char="o"/>
            </a:pPr>
            <a:r>
              <a:rPr lang="en-US" sz="3600" b="1">
                <a:solidFill>
                  <a:srgbClr val="000000"/>
                </a:solidFill>
                <a:latin typeface="Arial" panose="020B0604020202020204" pitchFamily="34" charset="0"/>
                <a:ea typeface="Calibri" panose="020F0502020204030204" pitchFamily="34" charset="0"/>
                <a:cs typeface="Arial" panose="020B0604020202020204" pitchFamily="34" charset="0"/>
              </a:rPr>
              <a:t>Câu 5: </a:t>
            </a: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Nói 2 – 3 câu về cảnh vật ở một nơi mà em yêu thích.</a:t>
            </a:r>
            <a:endParaRPr lang="vi-VN" sz="3600">
              <a:solidFill>
                <a:srgbClr val="000000"/>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0551703"/>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3786">
            <a:off x="16959810" y="-12279"/>
            <a:ext cx="1404974" cy="692269"/>
          </a:xfrm>
          <a:prstGeom prst="rect">
            <a:avLst/>
          </a:prstGeom>
        </p:spPr>
      </p:pic>
      <p:sp>
        <p:nvSpPr>
          <p:cNvPr id="2" name="Freeform 2">
            <a:extLst>
              <a:ext uri="{FF2B5EF4-FFF2-40B4-BE49-F238E27FC236}">
                <a16:creationId xmlns:a16="http://schemas.microsoft.com/office/drawing/2014/main" id="{8869CEF6-F5E5-ED41-02D2-D2E85274C646}"/>
              </a:ext>
            </a:extLst>
          </p:cNvPr>
          <p:cNvSpPr/>
          <p:nvPr/>
        </p:nvSpPr>
        <p:spPr>
          <a:xfrm>
            <a:off x="-27214" y="-38100"/>
            <a:ext cx="1139116" cy="1044014"/>
          </a:xfrm>
          <a:custGeom>
            <a:avLst/>
            <a:gdLst/>
            <a:ahLst/>
            <a:cxnLst/>
            <a:rect l="l" t="t" r="r" b="b"/>
            <a:pathLst>
              <a:path w="5117904" h="5043866">
                <a:moveTo>
                  <a:pt x="0" y="0"/>
                </a:moveTo>
                <a:lnTo>
                  <a:pt x="5117904" y="0"/>
                </a:lnTo>
                <a:lnTo>
                  <a:pt x="5117904" y="5043866"/>
                </a:lnTo>
                <a:lnTo>
                  <a:pt x="0" y="50438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A26932AD-5134-D5BC-EA62-7894107A7C31}"/>
              </a:ext>
            </a:extLst>
          </p:cNvPr>
          <p:cNvGrpSpPr/>
          <p:nvPr/>
        </p:nvGrpSpPr>
        <p:grpSpPr>
          <a:xfrm>
            <a:off x="2076450" y="483103"/>
            <a:ext cx="14135100" cy="1993397"/>
            <a:chOff x="2534333" y="1191805"/>
            <a:chExt cx="14135100" cy="1993397"/>
          </a:xfrm>
        </p:grpSpPr>
        <p:sp>
          <p:nvSpPr>
            <p:cNvPr id="6" name="Rectangle: Rounded Corners 5">
              <a:extLst>
                <a:ext uri="{FF2B5EF4-FFF2-40B4-BE49-F238E27FC236}">
                  <a16:creationId xmlns:a16="http://schemas.microsoft.com/office/drawing/2014/main" id="{EB38EB3C-157C-8C1E-3488-B6B1FF6285DF}"/>
                </a:ext>
              </a:extLst>
            </p:cNvPr>
            <p:cNvSpPr/>
            <p:nvPr/>
          </p:nvSpPr>
          <p:spPr>
            <a:xfrm>
              <a:off x="2534333" y="1415680"/>
              <a:ext cx="13563600" cy="1769522"/>
            </a:xfrm>
            <a:prstGeom prst="roundRect">
              <a:avLst/>
            </a:prstGeom>
            <a:solidFill>
              <a:schemeClr val="bg1"/>
            </a:solidFill>
            <a:ln w="57150">
              <a:solidFill>
                <a:schemeClr val="accent6">
                  <a:lumMod val="75000"/>
                </a:schemeClr>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nl-NL" sz="4000" b="1">
                  <a:solidFill>
                    <a:srgbClr val="FF0000"/>
                  </a:solidFill>
                  <a:effectLst/>
                  <a:latin typeface="Arial" panose="020B0604020202020204" pitchFamily="34" charset="0"/>
                  <a:ea typeface="Calibri" panose="020F0502020204030204" pitchFamily="34" charset="0"/>
                  <a:cs typeface="Arial" panose="020B0604020202020204" pitchFamily="34" charset="0"/>
                </a:rPr>
                <a:t>Câu 1: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Cảnh vật trên đường đi Sa Pa có gì đẹp?</a:t>
              </a:r>
            </a:p>
          </p:txBody>
        </p:sp>
        <p:sp>
          <p:nvSpPr>
            <p:cNvPr id="8" name="Freeform 4">
              <a:extLst>
                <a:ext uri="{FF2B5EF4-FFF2-40B4-BE49-F238E27FC236}">
                  <a16:creationId xmlns:a16="http://schemas.microsoft.com/office/drawing/2014/main" id="{0A64D85F-9AC6-C5A1-FE4E-9CD3003609F1}"/>
                </a:ext>
              </a:extLst>
            </p:cNvPr>
            <p:cNvSpPr/>
            <p:nvPr/>
          </p:nvSpPr>
          <p:spPr>
            <a:xfrm>
              <a:off x="15526433" y="1191805"/>
              <a:ext cx="1143000" cy="1295400"/>
            </a:xfrm>
            <a:custGeom>
              <a:avLst/>
              <a:gdLst/>
              <a:ahLst/>
              <a:cxnLst/>
              <a:rect l="l" t="t" r="r" b="b"/>
              <a:pathLst>
                <a:path w="2263211" h="2741775">
                  <a:moveTo>
                    <a:pt x="0" y="0"/>
                  </a:moveTo>
                  <a:lnTo>
                    <a:pt x="2263211" y="0"/>
                  </a:lnTo>
                  <a:lnTo>
                    <a:pt x="2263211" y="2741775"/>
                  </a:lnTo>
                  <a:lnTo>
                    <a:pt x="0" y="27417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graphicFrame>
        <p:nvGraphicFramePr>
          <p:cNvPr id="9" name="Table 8">
            <a:extLst>
              <a:ext uri="{FF2B5EF4-FFF2-40B4-BE49-F238E27FC236}">
                <a16:creationId xmlns:a16="http://schemas.microsoft.com/office/drawing/2014/main" id="{662E1C68-1AE0-029C-7EF5-43602223FB15}"/>
              </a:ext>
            </a:extLst>
          </p:cNvPr>
          <p:cNvGraphicFramePr>
            <a:graphicFrameLocks noGrp="1"/>
          </p:cNvGraphicFramePr>
          <p:nvPr>
            <p:extLst>
              <p:ext uri="{D42A27DB-BD31-4B8C-83A1-F6EECF244321}">
                <p14:modId xmlns:p14="http://schemas.microsoft.com/office/powerpoint/2010/main" val="2137142925"/>
              </p:ext>
            </p:extLst>
          </p:nvPr>
        </p:nvGraphicFramePr>
        <p:xfrm>
          <a:off x="1523942" y="3009900"/>
          <a:ext cx="15240115" cy="6946397"/>
        </p:xfrm>
        <a:graphic>
          <a:graphicData uri="http://schemas.openxmlformats.org/drawingml/2006/table">
            <a:tbl>
              <a:tblPr firstRow="1" firstCol="1" bandRow="1">
                <a:tableStyleId>{22838BEF-8BB2-4498-84A7-C5851F593DF1}</a:tableStyleId>
              </a:tblPr>
              <a:tblGrid>
                <a:gridCol w="6030913">
                  <a:extLst>
                    <a:ext uri="{9D8B030D-6E8A-4147-A177-3AD203B41FA5}">
                      <a16:colId xmlns:a16="http://schemas.microsoft.com/office/drawing/2014/main" val="1855113025"/>
                    </a:ext>
                  </a:extLst>
                </a:gridCol>
                <a:gridCol w="9209202">
                  <a:extLst>
                    <a:ext uri="{9D8B030D-6E8A-4147-A177-3AD203B41FA5}">
                      <a16:colId xmlns:a16="http://schemas.microsoft.com/office/drawing/2014/main" val="3921374254"/>
                    </a:ext>
                  </a:extLst>
                </a:gridCol>
              </a:tblGrid>
              <a:tr h="971002">
                <a:tc>
                  <a:txBody>
                    <a:bodyPr/>
                    <a:lstStyle/>
                    <a:p>
                      <a:pPr marL="0" marR="0" algn="ctr">
                        <a:lnSpc>
                          <a:spcPct val="100000"/>
                        </a:lnSpc>
                        <a:spcBef>
                          <a:spcPts val="0"/>
                        </a:spcBef>
                        <a:spcAft>
                          <a:spcPts val="0"/>
                        </a:spcAft>
                      </a:pPr>
                      <a:r>
                        <a:rPr lang="fr-FR" sz="2800" b="1">
                          <a:solidFill>
                            <a:srgbClr val="000000"/>
                          </a:solidFill>
                          <a:effectLst/>
                          <a:latin typeface="Arial" panose="020B0604020202020204" pitchFamily="34" charset="0"/>
                          <a:ea typeface="SimSun" panose="02010600030101010101" pitchFamily="2" charset="-122"/>
                          <a:cs typeface="Arial" panose="020B0604020202020204" pitchFamily="34" charset="0"/>
                        </a:rPr>
                        <a:t>Cảnh vật trên đường đi Sa Pa</a:t>
                      </a:r>
                      <a:endParaRPr lang="en-US" sz="28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0"/>
                        </a:spcBef>
                        <a:spcAft>
                          <a:spcPts val="0"/>
                        </a:spcAft>
                      </a:pPr>
                      <a:r>
                        <a:rPr lang="fr-FR" sz="2800" b="1">
                          <a:solidFill>
                            <a:srgbClr val="000000"/>
                          </a:solidFill>
                          <a:effectLst/>
                          <a:latin typeface="Arial" panose="020B0604020202020204" pitchFamily="34" charset="0"/>
                          <a:ea typeface="SimSun" panose="02010600030101010101" pitchFamily="2" charset="-122"/>
                          <a:cs typeface="Arial" panose="020B0604020202020204" pitchFamily="34" charset="0"/>
                        </a:rPr>
                        <a:t>Vẻ đẹp của cảnh vật</a:t>
                      </a:r>
                      <a:endParaRPr lang="en-US" sz="28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53149897"/>
                  </a:ext>
                </a:extLst>
              </a:tr>
              <a:tr h="1419156">
                <a:tc>
                  <a:txBody>
                    <a:bodyPr/>
                    <a:lstStyle/>
                    <a:p>
                      <a:pPr marL="457200" marR="0" lvl="1" algn="just">
                        <a:lnSpc>
                          <a:spcPct val="100000"/>
                        </a:lnSpc>
                        <a:spcBef>
                          <a:spcPts val="0"/>
                        </a:spcBef>
                        <a:spcAft>
                          <a:spcPts val="0"/>
                        </a:spcAft>
                      </a:pPr>
                      <a:r>
                        <a:rPr lang="fr-FR" sz="2800" b="0">
                          <a:solidFill>
                            <a:srgbClr val="000000"/>
                          </a:solidFill>
                          <a:effectLst/>
                          <a:latin typeface="Arial" panose="020B0604020202020204" pitchFamily="34" charset="0"/>
                          <a:ea typeface="SimSun" panose="02010600030101010101" pitchFamily="2" charset="-122"/>
                          <a:cs typeface="Arial" panose="020B0604020202020204" pitchFamily="34" charset="0"/>
                        </a:rPr>
                        <a:t>Những đám mây</a:t>
                      </a:r>
                      <a:endParaRPr lang="en-US" sz="28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marL="457200" marR="0" lvl="1" algn="l">
                        <a:lnSpc>
                          <a:spcPct val="150000"/>
                        </a:lnSpc>
                        <a:spcBef>
                          <a:spcPts val="0"/>
                        </a:spcBef>
                        <a:spcAft>
                          <a:spcPts val="0"/>
                        </a:spcAft>
                      </a:pPr>
                      <a:r>
                        <a:rPr lang="fr-FR" sz="2800" b="0">
                          <a:solidFill>
                            <a:srgbClr val="000000"/>
                          </a:solidFill>
                          <a:effectLst/>
                          <a:latin typeface="Arial" panose="020B0604020202020204" pitchFamily="34" charset="0"/>
                          <a:ea typeface="SimSun" panose="02010600030101010101" pitchFamily="2" charset="-122"/>
                          <a:cs typeface="Arial" panose="020B0604020202020204" pitchFamily="34" charset="0"/>
                        </a:rPr>
                        <a:t>trắng nhỏ sà xuống của kính ô tô tạo cảm giác</a:t>
                      </a:r>
                      <a:r>
                        <a:rPr lang="en-US" sz="2800" b="0">
                          <a:solidFill>
                            <a:schemeClr val="dk1"/>
                          </a:solidFill>
                          <a:effectLst/>
                          <a:latin typeface="Arial" panose="020B0604020202020204" pitchFamily="34" charset="0"/>
                          <a:ea typeface="SimSun" panose="02010600030101010101" pitchFamily="2" charset="-122"/>
                          <a:cs typeface="Arial" panose="020B0604020202020204" pitchFamily="34" charset="0"/>
                        </a:rPr>
                        <a:t> </a:t>
                      </a:r>
                      <a:r>
                        <a:rPr lang="fr-FR" sz="2800" b="0">
                          <a:solidFill>
                            <a:srgbClr val="000000"/>
                          </a:solidFill>
                          <a:effectLst/>
                          <a:latin typeface="Arial" panose="020B0604020202020204" pitchFamily="34" charset="0"/>
                          <a:ea typeface="SimSun" panose="02010600030101010101" pitchFamily="2" charset="-122"/>
                          <a:cs typeface="Arial" panose="020B0604020202020204" pitchFamily="34" charset="0"/>
                        </a:rPr>
                        <a:t>bồng bềnh huyền ảo</a:t>
                      </a:r>
                      <a:endParaRPr lang="en-US" sz="28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8999473"/>
                  </a:ext>
                </a:extLst>
              </a:tr>
              <a:tr h="821617">
                <a:tc>
                  <a:txBody>
                    <a:bodyPr/>
                    <a:lstStyle/>
                    <a:p>
                      <a:pPr marL="457200" marR="0" lvl="1" algn="just">
                        <a:lnSpc>
                          <a:spcPct val="100000"/>
                        </a:lnSpc>
                        <a:spcBef>
                          <a:spcPts val="0"/>
                        </a:spcBef>
                        <a:spcAft>
                          <a:spcPts val="0"/>
                        </a:spcAft>
                      </a:pPr>
                      <a:r>
                        <a:rPr lang="fr-FR" sz="2800" b="0">
                          <a:solidFill>
                            <a:srgbClr val="000000"/>
                          </a:solidFill>
                          <a:effectLst/>
                          <a:latin typeface="Arial" panose="020B0604020202020204" pitchFamily="34" charset="0"/>
                          <a:ea typeface="SimSun" panose="02010600030101010101" pitchFamily="2" charset="-122"/>
                          <a:cs typeface="Arial" panose="020B0604020202020204" pitchFamily="34" charset="0"/>
                        </a:rPr>
                        <a:t>Thác nước</a:t>
                      </a:r>
                      <a:endParaRPr lang="en-US" sz="28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marL="457200" marR="0" lvl="1" algn="l">
                        <a:lnSpc>
                          <a:spcPct val="100000"/>
                        </a:lnSpc>
                        <a:spcBef>
                          <a:spcPts val="0"/>
                        </a:spcBef>
                        <a:spcAft>
                          <a:spcPts val="0"/>
                        </a:spcAft>
                      </a:pPr>
                      <a:r>
                        <a:rPr lang="fr-FR" sz="2800" b="0">
                          <a:solidFill>
                            <a:srgbClr val="000000"/>
                          </a:solidFill>
                          <a:effectLst/>
                          <a:latin typeface="Arial" panose="020B0604020202020204" pitchFamily="34" charset="0"/>
                          <a:ea typeface="SimSun" panose="02010600030101010101" pitchFamily="2" charset="-122"/>
                          <a:cs typeface="Arial" panose="020B0604020202020204" pitchFamily="34" charset="0"/>
                        </a:rPr>
                        <a:t>trắng xoá tựa mây trời</a:t>
                      </a:r>
                      <a:endParaRPr lang="en-US" sz="28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333387428"/>
                  </a:ext>
                </a:extLst>
              </a:tr>
              <a:tr h="746924">
                <a:tc>
                  <a:txBody>
                    <a:bodyPr/>
                    <a:lstStyle/>
                    <a:p>
                      <a:pPr marL="457200" marR="0" lvl="1" algn="just">
                        <a:lnSpc>
                          <a:spcPct val="100000"/>
                        </a:lnSpc>
                        <a:spcBef>
                          <a:spcPts val="0"/>
                        </a:spcBef>
                        <a:spcAft>
                          <a:spcPts val="0"/>
                        </a:spcAft>
                      </a:pPr>
                      <a:r>
                        <a:rPr lang="fr-FR" sz="2800" b="0">
                          <a:solidFill>
                            <a:srgbClr val="000000"/>
                          </a:solidFill>
                          <a:effectLst/>
                          <a:latin typeface="Arial" panose="020B0604020202020204" pitchFamily="34" charset="0"/>
                          <a:ea typeface="SimSun" panose="02010600030101010101" pitchFamily="2" charset="-122"/>
                          <a:cs typeface="Arial" panose="020B0604020202020204" pitchFamily="34" charset="0"/>
                        </a:rPr>
                        <a:t>Rừng cây</a:t>
                      </a:r>
                      <a:endParaRPr lang="en-US" sz="28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marL="457200" marR="0" lvl="1" algn="l">
                        <a:lnSpc>
                          <a:spcPct val="100000"/>
                        </a:lnSpc>
                        <a:spcBef>
                          <a:spcPts val="0"/>
                        </a:spcBef>
                        <a:spcAft>
                          <a:spcPts val="0"/>
                        </a:spcAft>
                      </a:pPr>
                      <a:r>
                        <a:rPr lang="fr-FR" sz="2800" b="0">
                          <a:solidFill>
                            <a:srgbClr val="000000"/>
                          </a:solidFill>
                          <a:effectLst/>
                          <a:latin typeface="Arial" panose="020B0604020202020204" pitchFamily="34" charset="0"/>
                          <a:ea typeface="SimSun" panose="02010600030101010101" pitchFamily="2" charset="-122"/>
                          <a:cs typeface="Arial" panose="020B0604020202020204" pitchFamily="34" charset="0"/>
                        </a:rPr>
                        <a:t>âm âm</a:t>
                      </a:r>
                      <a:endParaRPr lang="en-US" sz="28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591341459"/>
                  </a:ext>
                </a:extLst>
              </a:tr>
              <a:tr h="821618">
                <a:tc>
                  <a:txBody>
                    <a:bodyPr/>
                    <a:lstStyle/>
                    <a:p>
                      <a:pPr marL="457200" marR="0" lvl="1" algn="just">
                        <a:lnSpc>
                          <a:spcPct val="100000"/>
                        </a:lnSpc>
                        <a:spcBef>
                          <a:spcPts val="0"/>
                        </a:spcBef>
                        <a:spcAft>
                          <a:spcPts val="0"/>
                        </a:spcAft>
                      </a:pPr>
                      <a:r>
                        <a:rPr lang="fr-FR" sz="2800" b="0">
                          <a:solidFill>
                            <a:srgbClr val="000000"/>
                          </a:solidFill>
                          <a:effectLst/>
                          <a:latin typeface="Arial" panose="020B0604020202020204" pitchFamily="34" charset="0"/>
                          <a:ea typeface="SimSun" panose="02010600030101010101" pitchFamily="2" charset="-122"/>
                          <a:cs typeface="Arial" panose="020B0604020202020204" pitchFamily="34" charset="0"/>
                        </a:rPr>
                        <a:t>Những bông hoa chuối</a:t>
                      </a:r>
                      <a:endParaRPr lang="en-US" sz="28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marL="457200" marR="0" lvl="1" algn="l">
                        <a:lnSpc>
                          <a:spcPct val="100000"/>
                        </a:lnSpc>
                        <a:spcBef>
                          <a:spcPts val="0"/>
                        </a:spcBef>
                        <a:spcAft>
                          <a:spcPts val="0"/>
                        </a:spcAft>
                      </a:pPr>
                      <a:r>
                        <a:rPr lang="fr-FR" sz="2800" b="0">
                          <a:solidFill>
                            <a:srgbClr val="000000"/>
                          </a:solidFill>
                          <a:effectLst/>
                          <a:latin typeface="Arial" panose="020B0604020202020204" pitchFamily="34" charset="0"/>
                          <a:ea typeface="SimSun" panose="02010600030101010101" pitchFamily="2" charset="-122"/>
                          <a:cs typeface="Arial" panose="020B0604020202020204" pitchFamily="34" charset="0"/>
                        </a:rPr>
                        <a:t>rực lên như ngọn lửa</a:t>
                      </a:r>
                      <a:endParaRPr lang="en-US" sz="28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336379774"/>
                  </a:ext>
                </a:extLst>
              </a:tr>
              <a:tr h="2166080">
                <a:tc>
                  <a:txBody>
                    <a:bodyPr/>
                    <a:lstStyle/>
                    <a:p>
                      <a:pPr marL="457200" marR="0" lvl="1" algn="just">
                        <a:lnSpc>
                          <a:spcPct val="100000"/>
                        </a:lnSpc>
                        <a:spcBef>
                          <a:spcPts val="0"/>
                        </a:spcBef>
                        <a:spcAft>
                          <a:spcPts val="0"/>
                        </a:spcAft>
                      </a:pPr>
                      <a:r>
                        <a:rPr lang="fr-FR" sz="2800" b="0">
                          <a:solidFill>
                            <a:srgbClr val="000000"/>
                          </a:solidFill>
                          <a:effectLst/>
                          <a:latin typeface="Arial" panose="020B0604020202020204" pitchFamily="34" charset="0"/>
                          <a:ea typeface="SimSun" panose="02010600030101010101" pitchFamily="2" charset="-122"/>
                          <a:cs typeface="Arial" panose="020B0604020202020204" pitchFamily="34" charset="0"/>
                        </a:rPr>
                        <a:t>Mấy con ngựa</a:t>
                      </a:r>
                      <a:endParaRPr lang="en-US" sz="28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marL="914400" marR="0" lvl="1" indent="-457200" algn="l">
                        <a:lnSpc>
                          <a:spcPct val="150000"/>
                        </a:lnSpc>
                        <a:spcBef>
                          <a:spcPts val="0"/>
                        </a:spcBef>
                        <a:spcAft>
                          <a:spcPts val="0"/>
                        </a:spcAft>
                        <a:buFont typeface="Arial" panose="020B0604020202020204" pitchFamily="34" charset="0"/>
                        <a:buChar char="−"/>
                      </a:pPr>
                      <a:r>
                        <a:rPr lang="fr-FR" sz="2800" b="0">
                          <a:solidFill>
                            <a:srgbClr val="000000"/>
                          </a:solidFill>
                          <a:effectLst/>
                          <a:latin typeface="Arial" panose="020B0604020202020204" pitchFamily="34" charset="0"/>
                          <a:ea typeface="SimSun" panose="02010600030101010101" pitchFamily="2" charset="-122"/>
                          <a:cs typeface="Arial" panose="020B0604020202020204" pitchFamily="34" charset="0"/>
                        </a:rPr>
                        <a:t>đang ăn cỏ trong một vườn đào</a:t>
                      </a:r>
                      <a:endParaRPr lang="en-US" sz="2800" b="0">
                        <a:effectLst/>
                        <a:latin typeface="Arial" panose="020B0604020202020204" pitchFamily="34" charset="0"/>
                        <a:ea typeface="SimSun" panose="02010600030101010101" pitchFamily="2" charset="-122"/>
                        <a:cs typeface="Arial" panose="020B0604020202020204" pitchFamily="34" charset="0"/>
                      </a:endParaRPr>
                    </a:p>
                    <a:p>
                      <a:pPr marL="914400" marR="0" lvl="1" indent="-457200" algn="l">
                        <a:lnSpc>
                          <a:spcPct val="150000"/>
                        </a:lnSpc>
                        <a:spcBef>
                          <a:spcPts val="0"/>
                        </a:spcBef>
                        <a:spcAft>
                          <a:spcPts val="0"/>
                        </a:spcAft>
                        <a:buFont typeface="Arial" panose="020B0604020202020204" pitchFamily="34" charset="0"/>
                        <a:buChar char="−"/>
                      </a:pPr>
                      <a:r>
                        <a:rPr lang="fr-FR" sz="2800" b="0">
                          <a:solidFill>
                            <a:srgbClr val="000000"/>
                          </a:solidFill>
                          <a:effectLst/>
                          <a:latin typeface="Arial" panose="020B0604020202020204" pitchFamily="34" charset="0"/>
                          <a:ea typeface="SimSun" panose="02010600030101010101" pitchFamily="2" charset="-122"/>
                          <a:cs typeface="Arial" panose="020B0604020202020204" pitchFamily="34" charset="0"/>
                        </a:rPr>
                        <a:t>lông đen huyền, trắng tuyết, đỏ son, chân dịu</a:t>
                      </a:r>
                      <a:r>
                        <a:rPr lang="en-US" sz="2800" b="0">
                          <a:solidFill>
                            <a:schemeClr val="dk1"/>
                          </a:solidFill>
                          <a:effectLst/>
                          <a:latin typeface="Arial" panose="020B0604020202020204" pitchFamily="34" charset="0"/>
                          <a:ea typeface="SimSun" panose="02010600030101010101" pitchFamily="2" charset="-122"/>
                          <a:cs typeface="Arial" panose="020B0604020202020204" pitchFamily="34" charset="0"/>
                        </a:rPr>
                        <a:t> </a:t>
                      </a:r>
                      <a:r>
                        <a:rPr lang="fr-FR" sz="2800" b="0">
                          <a:solidFill>
                            <a:srgbClr val="000000"/>
                          </a:solidFill>
                          <a:effectLst/>
                          <a:latin typeface="Arial" panose="020B0604020202020204" pitchFamily="34" charset="0"/>
                          <a:ea typeface="SimSun" panose="02010600030101010101" pitchFamily="2" charset="-122"/>
                          <a:cs typeface="Arial" panose="020B0604020202020204" pitchFamily="34" charset="0"/>
                        </a:rPr>
                        <a:t>dàng, chùm đuôi cong lướt thướt liễu rủ</a:t>
                      </a:r>
                      <a:endParaRPr lang="en-US" sz="28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941005392"/>
                  </a:ext>
                </a:extLst>
              </a:tr>
            </a:tbl>
          </a:graphicData>
        </a:graphic>
      </p:graphicFrame>
    </p:spTree>
    <p:extLst>
      <p:ext uri="{BB962C8B-B14F-4D97-AF65-F5344CB8AC3E}">
        <p14:creationId xmlns:p14="http://schemas.microsoft.com/office/powerpoint/2010/main" val="266817385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out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2717D7C9-7318-53E9-7914-4E160C50FD6B}"/>
              </a:ext>
            </a:extLst>
          </p:cNvPr>
          <p:cNvSpPr/>
          <p:nvPr/>
        </p:nvSpPr>
        <p:spPr>
          <a:xfrm>
            <a:off x="685800" y="1158101"/>
            <a:ext cx="16916400" cy="8453793"/>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p:spPr>
        <p:txBody>
          <a:bodyPr/>
          <a:lstStyle/>
          <a:p>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DDF4FEB-2571-AE99-6A0B-1A5DDB68FB8A}"/>
              </a:ext>
            </a:extLst>
          </p:cNvPr>
          <p:cNvSpPr txBox="1"/>
          <p:nvPr/>
        </p:nvSpPr>
        <p:spPr>
          <a:xfrm>
            <a:off x="1045788" y="1951637"/>
            <a:ext cx="10820400" cy="7468648"/>
          </a:xfrm>
          <a:prstGeom prst="rect">
            <a:avLst/>
          </a:prstGeom>
          <a:noFill/>
        </p:spPr>
        <p:txBody>
          <a:bodyPr wrap="square" rtlCol="0">
            <a:spAutoFit/>
          </a:bodyPr>
          <a:lstStyle/>
          <a:p>
            <a:pPr marL="571500" indent="-571500" algn="just">
              <a:lnSpc>
                <a:spcPct val="150000"/>
              </a:lnSpc>
              <a:buFont typeface="Courier New" panose="02070309020205020404" pitchFamily="49" charset="0"/>
              <a:buChar char="o"/>
            </a:pP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Những từ ngữ miêu tả cảnh vật giúp ta như nhìn thấy con đường đi Sa Pa ngày càng lên cao hơn, nằm chênh vênh trên sườn núi, xuyên qua những đám mây, uốn quanh những ngọn thác trắng xoá từ trên cao đổ xuống, lượn sát những cánh rừng rậm rạp. Đường lên Sa Pa không chỉ có cảnh sắc thiên nhiên mà còn có cả khung cảnh làng xóm êm đềm với những con ngựa đẹp như trong truyện cổ tích, được chăn thả trong vườn</a:t>
            </a: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360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5CDA93B0-6796-28FA-85CB-F64F10317DD7}"/>
              </a:ext>
            </a:extLst>
          </p:cNvPr>
          <p:cNvGrpSpPr/>
          <p:nvPr/>
        </p:nvGrpSpPr>
        <p:grpSpPr>
          <a:xfrm>
            <a:off x="5134132" y="540997"/>
            <a:ext cx="8019735" cy="1234207"/>
            <a:chOff x="4632776" y="665623"/>
            <a:chExt cx="8019735" cy="1234207"/>
          </a:xfrm>
        </p:grpSpPr>
        <p:pic>
          <p:nvPicPr>
            <p:cNvPr id="10" name="Picture 9">
              <a:extLst>
                <a:ext uri="{FF2B5EF4-FFF2-40B4-BE49-F238E27FC236}">
                  <a16:creationId xmlns:a16="http://schemas.microsoft.com/office/drawing/2014/main" id="{E11EAE85-9F6D-D24C-F7C8-FD407C7EBD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632776" y="665623"/>
              <a:ext cx="8019735" cy="1234207"/>
            </a:xfrm>
            <a:prstGeom prst="rect">
              <a:avLst/>
            </a:prstGeom>
          </p:spPr>
        </p:pic>
        <p:sp>
          <p:nvSpPr>
            <p:cNvPr id="12" name="TextBox 11">
              <a:extLst>
                <a:ext uri="{FF2B5EF4-FFF2-40B4-BE49-F238E27FC236}">
                  <a16:creationId xmlns:a16="http://schemas.microsoft.com/office/drawing/2014/main" id="{1B8CAFFA-7663-5CCD-691D-15761D086AC2}"/>
                </a:ext>
              </a:extLst>
            </p:cNvPr>
            <p:cNvSpPr txBox="1"/>
            <p:nvPr/>
          </p:nvSpPr>
          <p:spPr>
            <a:xfrm>
              <a:off x="5366658" y="898005"/>
              <a:ext cx="6371453" cy="769441"/>
            </a:xfrm>
            <a:prstGeom prst="rect">
              <a:avLst/>
            </a:prstGeom>
            <a:no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NHẤN MẠNH THÊM</a:t>
              </a:r>
              <a:endParaRPr lang="en-US" sz="4400" b="1" dirty="0">
                <a:solidFill>
                  <a:schemeClr val="bg1"/>
                </a:solidFill>
                <a:latin typeface="Arial" panose="020B0604020202020204" pitchFamily="34" charset="0"/>
                <a:cs typeface="Arial" panose="020B0604020202020204" pitchFamily="34" charset="0"/>
              </a:endParaRPr>
            </a:p>
          </p:txBody>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9445" y="22800"/>
            <a:ext cx="1189563" cy="154411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530937">
            <a:off x="16175321" y="9193831"/>
            <a:ext cx="2059825" cy="1014932"/>
          </a:xfrm>
          <a:prstGeom prst="rect">
            <a:avLst/>
          </a:prstGeom>
        </p:spPr>
      </p:pic>
      <p:sp>
        <p:nvSpPr>
          <p:cNvPr id="3" name="Freeform 2">
            <a:extLst>
              <a:ext uri="{FF2B5EF4-FFF2-40B4-BE49-F238E27FC236}">
                <a16:creationId xmlns:a16="http://schemas.microsoft.com/office/drawing/2014/main" id="{B7A175AC-1D7C-A6B3-E567-B8B987C45C96}"/>
              </a:ext>
            </a:extLst>
          </p:cNvPr>
          <p:cNvSpPr/>
          <p:nvPr/>
        </p:nvSpPr>
        <p:spPr>
          <a:xfrm rot="-6563637">
            <a:off x="17130881" y="-158519"/>
            <a:ext cx="1139077" cy="1779721"/>
          </a:xfrm>
          <a:custGeom>
            <a:avLst/>
            <a:gdLst/>
            <a:ahLst/>
            <a:cxnLst/>
            <a:rect l="l" t="t" r="r" b="b"/>
            <a:pathLst>
              <a:path w="6163410" h="7076984">
                <a:moveTo>
                  <a:pt x="0" y="0"/>
                </a:moveTo>
                <a:lnTo>
                  <a:pt x="6163409" y="0"/>
                </a:lnTo>
                <a:lnTo>
                  <a:pt x="6163409" y="7076984"/>
                </a:lnTo>
                <a:lnTo>
                  <a:pt x="0" y="70769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38" name="Group 37">
            <a:extLst>
              <a:ext uri="{FF2B5EF4-FFF2-40B4-BE49-F238E27FC236}">
                <a16:creationId xmlns:a16="http://schemas.microsoft.com/office/drawing/2014/main" id="{7A21E03D-9DAC-3441-86F3-2E3AFC17F6BC}"/>
              </a:ext>
            </a:extLst>
          </p:cNvPr>
          <p:cNvGrpSpPr/>
          <p:nvPr/>
        </p:nvGrpSpPr>
        <p:grpSpPr>
          <a:xfrm>
            <a:off x="12344020" y="3869089"/>
            <a:ext cx="4943847" cy="3481451"/>
            <a:chOff x="12344020" y="3869089"/>
            <a:chExt cx="4943847" cy="3481451"/>
          </a:xfrm>
        </p:grpSpPr>
        <p:pic>
          <p:nvPicPr>
            <p:cNvPr id="4100" name="Picture 4" descr="Đường lên sapa có khó đi không?">
              <a:extLst>
                <a:ext uri="{FF2B5EF4-FFF2-40B4-BE49-F238E27FC236}">
                  <a16:creationId xmlns:a16="http://schemas.microsoft.com/office/drawing/2014/main" id="{C940E80F-FE8D-9636-3DEE-6F27BC8F722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344020" y="4439007"/>
              <a:ext cx="4715033" cy="29115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7" name="Picture 36" descr="Push pin ">
              <a:extLst>
                <a:ext uri="{FF2B5EF4-FFF2-40B4-BE49-F238E27FC236}">
                  <a16:creationId xmlns:a16="http://schemas.microsoft.com/office/drawing/2014/main" id="{DCDDE77E-AA9A-5127-A90B-94CCD4A76B0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0130306">
              <a:off x="16635251" y="3869089"/>
              <a:ext cx="652616" cy="6526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69108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par>
                                <p:cTn id="16" presetID="22" presetClass="entr" presetSubtype="2"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right)">
                                      <p:cBhvr>
                                        <p:cTn id="1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2717D7C9-7318-53E9-7914-4E160C50FD6B}"/>
              </a:ext>
            </a:extLst>
          </p:cNvPr>
          <p:cNvSpPr/>
          <p:nvPr/>
        </p:nvSpPr>
        <p:spPr>
          <a:xfrm>
            <a:off x="685800" y="1158101"/>
            <a:ext cx="16916400" cy="8453793"/>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p:spPr>
        <p:txBody>
          <a:bodyPr/>
          <a:lstStyle/>
          <a:p>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DDF4FEB-2571-AE99-6A0B-1A5DDB68FB8A}"/>
              </a:ext>
            </a:extLst>
          </p:cNvPr>
          <p:cNvSpPr txBox="1"/>
          <p:nvPr/>
        </p:nvSpPr>
        <p:spPr>
          <a:xfrm>
            <a:off x="1202600" y="1751206"/>
            <a:ext cx="10151200" cy="7676397"/>
          </a:xfrm>
          <a:prstGeom prst="rect">
            <a:avLst/>
          </a:prstGeom>
          <a:noFill/>
        </p:spPr>
        <p:txBody>
          <a:bodyPr wrap="square" rtlCol="0">
            <a:spAutoFit/>
          </a:bodyPr>
          <a:lstStyle/>
          <a:p>
            <a:pPr marL="571500" indent="-571500" algn="just">
              <a:lnSpc>
                <a:spcPct val="200000"/>
              </a:lnSpc>
              <a:buFont typeface="Courier New" panose="02070309020205020404" pitchFamily="49" charset="0"/>
              <a:buChar char="o"/>
            </a:pP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Những tính từ chỉ màu sắc: </a:t>
            </a:r>
            <a:r>
              <a:rPr lang="vi-VN" sz="3600" i="1">
                <a:solidFill>
                  <a:srgbClr val="FF0000"/>
                </a:solidFill>
                <a:latin typeface="Arial" panose="020B0604020202020204" pitchFamily="34" charset="0"/>
                <a:ea typeface="Calibri" panose="020F0502020204030204" pitchFamily="34" charset="0"/>
                <a:cs typeface="Arial" panose="020B0604020202020204" pitchFamily="34" charset="0"/>
              </a:rPr>
              <a:t>trắng xoá, đen huyền, trắng tuyết, đỏ son</a:t>
            </a: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 cùng tính từ chỉ đặc điểm: </a:t>
            </a:r>
            <a:r>
              <a:rPr lang="vi-VN" sz="3600" i="1">
                <a:solidFill>
                  <a:srgbClr val="FF0000"/>
                </a:solidFill>
                <a:latin typeface="Arial" panose="020B0604020202020204" pitchFamily="34" charset="0"/>
                <a:ea typeface="Calibri" panose="020F0502020204030204" pitchFamily="34" charset="0"/>
                <a:cs typeface="Arial" panose="020B0604020202020204" pitchFamily="34" charset="0"/>
              </a:rPr>
              <a:t>huyền ảo, dịu dàng... </a:t>
            </a: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thể hiện sự quan sát tinh tế của nhà văn. </a:t>
            </a:r>
          </a:p>
          <a:p>
            <a:pPr marL="571500" indent="-571500" algn="just">
              <a:lnSpc>
                <a:spcPct val="200000"/>
              </a:lnSpc>
              <a:buFont typeface="Courier New" panose="02070309020205020404" pitchFamily="49" charset="0"/>
              <a:buChar char="o"/>
            </a:pP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Người đọc được chiêm ngưỡng bức tranh nhiên nhiên trên đường đi Sa Pa rất đỗi hùng vĩ, hoang sơ nhưng vẫn ấm áp sự sống.</a:t>
            </a:r>
          </a:p>
        </p:txBody>
      </p:sp>
      <p:grpSp>
        <p:nvGrpSpPr>
          <p:cNvPr id="7" name="Group 6">
            <a:extLst>
              <a:ext uri="{FF2B5EF4-FFF2-40B4-BE49-F238E27FC236}">
                <a16:creationId xmlns:a16="http://schemas.microsoft.com/office/drawing/2014/main" id="{5CDA93B0-6796-28FA-85CB-F64F10317DD7}"/>
              </a:ext>
            </a:extLst>
          </p:cNvPr>
          <p:cNvGrpSpPr/>
          <p:nvPr/>
        </p:nvGrpSpPr>
        <p:grpSpPr>
          <a:xfrm>
            <a:off x="5134132" y="540997"/>
            <a:ext cx="8019735" cy="1234207"/>
            <a:chOff x="4632776" y="665623"/>
            <a:chExt cx="8019735" cy="1234207"/>
          </a:xfrm>
        </p:grpSpPr>
        <p:pic>
          <p:nvPicPr>
            <p:cNvPr id="10" name="Picture 9">
              <a:extLst>
                <a:ext uri="{FF2B5EF4-FFF2-40B4-BE49-F238E27FC236}">
                  <a16:creationId xmlns:a16="http://schemas.microsoft.com/office/drawing/2014/main" id="{E11EAE85-9F6D-D24C-F7C8-FD407C7EBD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632776" y="665623"/>
              <a:ext cx="8019735" cy="1234207"/>
            </a:xfrm>
            <a:prstGeom prst="rect">
              <a:avLst/>
            </a:prstGeom>
          </p:spPr>
        </p:pic>
        <p:sp>
          <p:nvSpPr>
            <p:cNvPr id="12" name="TextBox 11">
              <a:extLst>
                <a:ext uri="{FF2B5EF4-FFF2-40B4-BE49-F238E27FC236}">
                  <a16:creationId xmlns:a16="http://schemas.microsoft.com/office/drawing/2014/main" id="{1B8CAFFA-7663-5CCD-691D-15761D086AC2}"/>
                </a:ext>
              </a:extLst>
            </p:cNvPr>
            <p:cNvSpPr txBox="1"/>
            <p:nvPr/>
          </p:nvSpPr>
          <p:spPr>
            <a:xfrm>
              <a:off x="5366658" y="898005"/>
              <a:ext cx="6371453" cy="769441"/>
            </a:xfrm>
            <a:prstGeom prst="rect">
              <a:avLst/>
            </a:prstGeom>
            <a:no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NHẤN MẠNH THÊM</a:t>
              </a:r>
              <a:endParaRPr lang="en-US" sz="4400" b="1" dirty="0">
                <a:solidFill>
                  <a:schemeClr val="bg1"/>
                </a:solidFill>
                <a:latin typeface="Arial" panose="020B0604020202020204" pitchFamily="34" charset="0"/>
                <a:cs typeface="Arial" panose="020B0604020202020204" pitchFamily="34" charset="0"/>
              </a:endParaRPr>
            </a:p>
          </p:txBody>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9445" y="22800"/>
            <a:ext cx="1189563" cy="154411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530937">
            <a:off x="16175321" y="9193831"/>
            <a:ext cx="2059825" cy="1014932"/>
          </a:xfrm>
          <a:prstGeom prst="rect">
            <a:avLst/>
          </a:prstGeom>
        </p:spPr>
      </p:pic>
      <p:sp>
        <p:nvSpPr>
          <p:cNvPr id="3" name="Freeform 2">
            <a:extLst>
              <a:ext uri="{FF2B5EF4-FFF2-40B4-BE49-F238E27FC236}">
                <a16:creationId xmlns:a16="http://schemas.microsoft.com/office/drawing/2014/main" id="{B7A175AC-1D7C-A6B3-E567-B8B987C45C96}"/>
              </a:ext>
            </a:extLst>
          </p:cNvPr>
          <p:cNvSpPr/>
          <p:nvPr/>
        </p:nvSpPr>
        <p:spPr>
          <a:xfrm rot="-6563637">
            <a:off x="17130881" y="-158519"/>
            <a:ext cx="1139077" cy="1779721"/>
          </a:xfrm>
          <a:custGeom>
            <a:avLst/>
            <a:gdLst/>
            <a:ahLst/>
            <a:cxnLst/>
            <a:rect l="l" t="t" r="r" b="b"/>
            <a:pathLst>
              <a:path w="6163410" h="7076984">
                <a:moveTo>
                  <a:pt x="0" y="0"/>
                </a:moveTo>
                <a:lnTo>
                  <a:pt x="6163409" y="0"/>
                </a:lnTo>
                <a:lnTo>
                  <a:pt x="6163409" y="7076984"/>
                </a:lnTo>
                <a:lnTo>
                  <a:pt x="0" y="70769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449BD508-0504-0BBE-37CF-8249F01F8F31}"/>
              </a:ext>
            </a:extLst>
          </p:cNvPr>
          <p:cNvGrpSpPr/>
          <p:nvPr/>
        </p:nvGrpSpPr>
        <p:grpSpPr>
          <a:xfrm>
            <a:off x="12344020" y="3869089"/>
            <a:ext cx="4943847" cy="3481451"/>
            <a:chOff x="12344020" y="3869089"/>
            <a:chExt cx="4943847" cy="3481451"/>
          </a:xfrm>
        </p:grpSpPr>
        <p:pic>
          <p:nvPicPr>
            <p:cNvPr id="8" name="Picture 4" descr="Đường lên sapa có khó đi không?">
              <a:extLst>
                <a:ext uri="{FF2B5EF4-FFF2-40B4-BE49-F238E27FC236}">
                  <a16:creationId xmlns:a16="http://schemas.microsoft.com/office/drawing/2014/main" id="{FEAD7E4F-C085-3A79-7B27-3C6FF72483A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344020" y="4439007"/>
              <a:ext cx="4715033" cy="29115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descr="Push pin ">
              <a:extLst>
                <a:ext uri="{FF2B5EF4-FFF2-40B4-BE49-F238E27FC236}">
                  <a16:creationId xmlns:a16="http://schemas.microsoft.com/office/drawing/2014/main" id="{E3DEDB9D-6B6F-4EB2-40DD-326B18B2FF3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0130306">
              <a:off x="16635251" y="3869089"/>
              <a:ext cx="652616" cy="6526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2321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3786">
            <a:off x="16821762" y="9530470"/>
            <a:ext cx="1404974" cy="692269"/>
          </a:xfrm>
          <a:prstGeom prst="rect">
            <a:avLst/>
          </a:prstGeom>
        </p:spPr>
      </p:pic>
      <p:sp>
        <p:nvSpPr>
          <p:cNvPr id="2" name="Freeform 2">
            <a:extLst>
              <a:ext uri="{FF2B5EF4-FFF2-40B4-BE49-F238E27FC236}">
                <a16:creationId xmlns:a16="http://schemas.microsoft.com/office/drawing/2014/main" id="{8869CEF6-F5E5-ED41-02D2-D2E85274C646}"/>
              </a:ext>
            </a:extLst>
          </p:cNvPr>
          <p:cNvSpPr/>
          <p:nvPr/>
        </p:nvSpPr>
        <p:spPr>
          <a:xfrm>
            <a:off x="-27214" y="-38100"/>
            <a:ext cx="1139116" cy="1044014"/>
          </a:xfrm>
          <a:custGeom>
            <a:avLst/>
            <a:gdLst/>
            <a:ahLst/>
            <a:cxnLst/>
            <a:rect l="l" t="t" r="r" b="b"/>
            <a:pathLst>
              <a:path w="5117904" h="5043866">
                <a:moveTo>
                  <a:pt x="0" y="0"/>
                </a:moveTo>
                <a:lnTo>
                  <a:pt x="5117904" y="0"/>
                </a:lnTo>
                <a:lnTo>
                  <a:pt x="5117904" y="5043866"/>
                </a:lnTo>
                <a:lnTo>
                  <a:pt x="0" y="50438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A26932AD-5134-D5BC-EA62-7894107A7C31}"/>
              </a:ext>
            </a:extLst>
          </p:cNvPr>
          <p:cNvGrpSpPr/>
          <p:nvPr/>
        </p:nvGrpSpPr>
        <p:grpSpPr>
          <a:xfrm>
            <a:off x="1590673" y="483907"/>
            <a:ext cx="15106651" cy="2378819"/>
            <a:chOff x="2534332" y="1191805"/>
            <a:chExt cx="15106651" cy="2378819"/>
          </a:xfrm>
        </p:grpSpPr>
        <p:sp>
          <p:nvSpPr>
            <p:cNvPr id="6" name="Rectangle: Rounded Corners 5">
              <a:extLst>
                <a:ext uri="{FF2B5EF4-FFF2-40B4-BE49-F238E27FC236}">
                  <a16:creationId xmlns:a16="http://schemas.microsoft.com/office/drawing/2014/main" id="{EB38EB3C-157C-8C1E-3488-B6B1FF6285DF}"/>
                </a:ext>
              </a:extLst>
            </p:cNvPr>
            <p:cNvSpPr/>
            <p:nvPr/>
          </p:nvSpPr>
          <p:spPr>
            <a:xfrm>
              <a:off x="2534332" y="1415679"/>
              <a:ext cx="14535151" cy="2154945"/>
            </a:xfrm>
            <a:prstGeom prst="roundRect">
              <a:avLst/>
            </a:prstGeom>
            <a:solidFill>
              <a:schemeClr val="bg1"/>
            </a:solidFill>
            <a:ln w="57150">
              <a:solidFill>
                <a:schemeClr val="accent6">
                  <a:lumMod val="75000"/>
                </a:schemeClr>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300"/>
                </a:spcBef>
                <a:spcAft>
                  <a:spcPts val="300"/>
                </a:spcAft>
                <a:buClrTx/>
                <a:buSzTx/>
                <a:buFontTx/>
                <a:buNone/>
                <a:tabLst/>
                <a:defRPr/>
              </a:pPr>
              <a:r>
                <a:rPr kumimoji="0" lang="nl-NL" sz="4000" b="1" i="0" u="none" strike="noStrike" kern="120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Câu 2: </a:t>
              </a: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Cảnh buổi chiều ở thị trấn nhỏ trên đường đi Sa Pa được miêu tả như thế nào?</a:t>
              </a:r>
            </a:p>
          </p:txBody>
        </p:sp>
        <p:sp>
          <p:nvSpPr>
            <p:cNvPr id="8" name="Freeform 4">
              <a:extLst>
                <a:ext uri="{FF2B5EF4-FFF2-40B4-BE49-F238E27FC236}">
                  <a16:creationId xmlns:a16="http://schemas.microsoft.com/office/drawing/2014/main" id="{0A64D85F-9AC6-C5A1-FE4E-9CD3003609F1}"/>
                </a:ext>
              </a:extLst>
            </p:cNvPr>
            <p:cNvSpPr/>
            <p:nvPr/>
          </p:nvSpPr>
          <p:spPr>
            <a:xfrm>
              <a:off x="16497983" y="1191805"/>
              <a:ext cx="1143000" cy="1295400"/>
            </a:xfrm>
            <a:custGeom>
              <a:avLst/>
              <a:gdLst/>
              <a:ahLst/>
              <a:cxnLst/>
              <a:rect l="l" t="t" r="r" b="b"/>
              <a:pathLst>
                <a:path w="2263211" h="2741775">
                  <a:moveTo>
                    <a:pt x="0" y="0"/>
                  </a:moveTo>
                  <a:lnTo>
                    <a:pt x="2263211" y="0"/>
                  </a:lnTo>
                  <a:lnTo>
                    <a:pt x="2263211" y="2741775"/>
                  </a:lnTo>
                  <a:lnTo>
                    <a:pt x="0" y="27417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aphicFrame>
        <p:nvGraphicFramePr>
          <p:cNvPr id="3" name="Diagram 2">
            <a:extLst>
              <a:ext uri="{FF2B5EF4-FFF2-40B4-BE49-F238E27FC236}">
                <a16:creationId xmlns:a16="http://schemas.microsoft.com/office/drawing/2014/main" id="{1A9394F8-03E1-D1D8-CE64-806DBF7E23CF}"/>
              </a:ext>
            </a:extLst>
          </p:cNvPr>
          <p:cNvGraphicFramePr/>
          <p:nvPr>
            <p:extLst>
              <p:ext uri="{D42A27DB-BD31-4B8C-83A1-F6EECF244321}">
                <p14:modId xmlns:p14="http://schemas.microsoft.com/office/powerpoint/2010/main" val="2180856476"/>
              </p:ext>
            </p:extLst>
          </p:nvPr>
        </p:nvGraphicFramePr>
        <p:xfrm>
          <a:off x="702128" y="3296416"/>
          <a:ext cx="16883743" cy="65801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1072834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3786">
            <a:off x="16223608" y="510221"/>
            <a:ext cx="1977252" cy="974246"/>
          </a:xfrm>
          <a:prstGeom prst="rect">
            <a:avLst/>
          </a:prstGeom>
        </p:spPr>
      </p:pic>
      <p:pic>
        <p:nvPicPr>
          <p:cNvPr id="3" name="Picture 2">
            <a:extLst>
              <a:ext uri="{FF2B5EF4-FFF2-40B4-BE49-F238E27FC236}">
                <a16:creationId xmlns:a16="http://schemas.microsoft.com/office/drawing/2014/main" id="{B31A254B-C244-5D45-210D-0477CEEBE3B0}"/>
              </a:ext>
            </a:extLst>
          </p:cNvPr>
          <p:cNvPicPr>
            <a:picLocks noChangeAspect="1"/>
          </p:cNvPicPr>
          <p:nvPr/>
        </p:nvPicPr>
        <p:blipFill>
          <a:blip r:embed="rId4"/>
          <a:srcRect t="7037" b="7037"/>
          <a:stretch>
            <a:fillRect/>
          </a:stretch>
        </p:blipFill>
        <p:spPr>
          <a:xfrm>
            <a:off x="952401" y="1339743"/>
            <a:ext cx="16371254" cy="9366357"/>
          </a:xfrm>
          <a:prstGeom prst="rect">
            <a:avLst/>
          </a:prstGeom>
        </p:spPr>
      </p:pic>
      <p:sp>
        <p:nvSpPr>
          <p:cNvPr id="4" name="Rectangle 3">
            <a:extLst>
              <a:ext uri="{FF2B5EF4-FFF2-40B4-BE49-F238E27FC236}">
                <a16:creationId xmlns:a16="http://schemas.microsoft.com/office/drawing/2014/main" id="{1595CBCF-9106-6A4A-133A-D76F8E9CE9A2}"/>
              </a:ext>
            </a:extLst>
          </p:cNvPr>
          <p:cNvSpPr/>
          <p:nvPr/>
        </p:nvSpPr>
        <p:spPr>
          <a:xfrm>
            <a:off x="1857937" y="2221592"/>
            <a:ext cx="14560175" cy="7078220"/>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Ø"/>
            </a:pPr>
            <a:r>
              <a:rPr lang="vi-VN" sz="3800">
                <a:latin typeface="Arial" panose="020B0604020202020204" pitchFamily="34" charset="0"/>
                <a:ea typeface="Calibri" panose="020F0502020204030204" pitchFamily="34" charset="0"/>
                <a:cs typeface="Arial" panose="020B0604020202020204" pitchFamily="34" charset="0"/>
              </a:rPr>
              <a:t>Hoàng hôn, cảnh chợ búa và người mua bán tấp nập thì ở miền xuôi hay miền núi đều có cả. </a:t>
            </a:r>
            <a:endParaRPr lang="en-US" sz="380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Ø"/>
            </a:pPr>
            <a:r>
              <a:rPr lang="vi-VN" sz="3800">
                <a:latin typeface="Arial" panose="020B0604020202020204" pitchFamily="34" charset="0"/>
                <a:ea typeface="Calibri" panose="020F0502020204030204" pitchFamily="34" charset="0"/>
                <a:cs typeface="Arial" panose="020B0604020202020204" pitchFamily="34" charset="0"/>
              </a:rPr>
              <a:t>Những hình ảnh: </a:t>
            </a:r>
            <a:r>
              <a:rPr lang="vi-VN" sz="3800">
                <a:solidFill>
                  <a:srgbClr val="FF0000"/>
                </a:solidFill>
                <a:latin typeface="Arial" panose="020B0604020202020204" pitchFamily="34" charset="0"/>
                <a:ea typeface="Calibri" panose="020F0502020204030204" pitchFamily="34" charset="0"/>
                <a:cs typeface="Arial" panose="020B0604020202020204" pitchFamily="34" charset="0"/>
              </a:rPr>
              <a:t>những em bé dân tộc thiểu số trong trang phục lạ mắt, người dân vùng núi cao đi bên những con ngựa chở hàng; rồi ánh nắng chiều vàng hoe, sương núi màu tím nhạt lan tràn khắp không gian của thị trấn nhỏ,... </a:t>
            </a:r>
            <a:r>
              <a:rPr lang="vi-VN" sz="3800">
                <a:latin typeface="Arial" panose="020B0604020202020204" pitchFamily="34" charset="0"/>
                <a:ea typeface="Calibri" panose="020F0502020204030204" pitchFamily="34" charset="0"/>
                <a:cs typeface="Arial" panose="020B0604020202020204" pitchFamily="34" charset="0"/>
              </a:rPr>
              <a:t>đã làm nên cảnh tượng đặc trưng, vừa quen vừa rất lạ của thị trấn nhỏ miền núi, gợi cảm giác bình yên.</a:t>
            </a:r>
          </a:p>
        </p:txBody>
      </p:sp>
      <p:grpSp>
        <p:nvGrpSpPr>
          <p:cNvPr id="13" name="Group 12">
            <a:extLst>
              <a:ext uri="{FF2B5EF4-FFF2-40B4-BE49-F238E27FC236}">
                <a16:creationId xmlns:a16="http://schemas.microsoft.com/office/drawing/2014/main" id="{AEDE5049-4271-283C-FAEF-B756E5D14B65}"/>
              </a:ext>
            </a:extLst>
          </p:cNvPr>
          <p:cNvGrpSpPr/>
          <p:nvPr/>
        </p:nvGrpSpPr>
        <p:grpSpPr>
          <a:xfrm>
            <a:off x="5898456" y="652373"/>
            <a:ext cx="6479144" cy="1374739"/>
            <a:chOff x="2078673" y="1010321"/>
            <a:chExt cx="6479144" cy="1374739"/>
          </a:xfrm>
        </p:grpSpPr>
        <p:sp>
          <p:nvSpPr>
            <p:cNvPr id="14" name="Freeform 6">
              <a:extLst>
                <a:ext uri="{FF2B5EF4-FFF2-40B4-BE49-F238E27FC236}">
                  <a16:creationId xmlns:a16="http://schemas.microsoft.com/office/drawing/2014/main" id="{EE331BB9-57FE-85FD-D08B-8A35EDB1B576}"/>
                </a:ext>
              </a:extLst>
            </p:cNvPr>
            <p:cNvSpPr/>
            <p:nvPr/>
          </p:nvSpPr>
          <p:spPr>
            <a:xfrm>
              <a:off x="2078673" y="1010321"/>
              <a:ext cx="6479144" cy="1374739"/>
            </a:xfrm>
            <a:custGeom>
              <a:avLst/>
              <a:gdLst/>
              <a:ahLst/>
              <a:cxnLst/>
              <a:rect l="l" t="t" r="r" b="b"/>
              <a:pathLst>
                <a:path w="2175804" h="376692">
                  <a:moveTo>
                    <a:pt x="47794" y="0"/>
                  </a:moveTo>
                  <a:lnTo>
                    <a:pt x="2128010" y="0"/>
                  </a:lnTo>
                  <a:cubicBezTo>
                    <a:pt x="2140686" y="0"/>
                    <a:pt x="2152842" y="5035"/>
                    <a:pt x="2161805" y="13999"/>
                  </a:cubicBezTo>
                  <a:cubicBezTo>
                    <a:pt x="2170768" y="22962"/>
                    <a:pt x="2175804" y="35118"/>
                    <a:pt x="2175804" y="47794"/>
                  </a:cubicBezTo>
                  <a:lnTo>
                    <a:pt x="2175804" y="328898"/>
                  </a:lnTo>
                  <a:cubicBezTo>
                    <a:pt x="2175804" y="341574"/>
                    <a:pt x="2170768" y="353730"/>
                    <a:pt x="2161805" y="362694"/>
                  </a:cubicBezTo>
                  <a:cubicBezTo>
                    <a:pt x="2152842" y="371657"/>
                    <a:pt x="2140686" y="376692"/>
                    <a:pt x="2128010" y="376692"/>
                  </a:cubicBezTo>
                  <a:lnTo>
                    <a:pt x="47794" y="376692"/>
                  </a:lnTo>
                  <a:cubicBezTo>
                    <a:pt x="35118" y="376692"/>
                    <a:pt x="22962" y="371657"/>
                    <a:pt x="13999" y="362694"/>
                  </a:cubicBezTo>
                  <a:cubicBezTo>
                    <a:pt x="5035" y="353730"/>
                    <a:pt x="0" y="341574"/>
                    <a:pt x="0" y="328898"/>
                  </a:cubicBezTo>
                  <a:lnTo>
                    <a:pt x="0" y="47794"/>
                  </a:lnTo>
                  <a:cubicBezTo>
                    <a:pt x="0" y="35118"/>
                    <a:pt x="5035" y="22962"/>
                    <a:pt x="13999" y="13999"/>
                  </a:cubicBezTo>
                  <a:cubicBezTo>
                    <a:pt x="22962" y="5035"/>
                    <a:pt x="35118" y="0"/>
                    <a:pt x="47794" y="0"/>
                  </a:cubicBezTo>
                  <a:close/>
                </a:path>
              </a:pathLst>
            </a:custGeom>
            <a:solidFill>
              <a:schemeClr val="bg1"/>
            </a:solidFill>
            <a:ln>
              <a:solidFill>
                <a:schemeClr val="accent5">
                  <a:lumMod val="50000"/>
                </a:schemeClr>
              </a:solidFill>
            </a:ln>
          </p:spPr>
          <p:txBody>
            <a:bodyPr/>
            <a:lstStyle/>
            <a:p>
              <a:endParaRPr lang="en-US">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F3BC433-EDC3-ADCC-20B8-135D8CF2CDA1}"/>
                </a:ext>
              </a:extLst>
            </p:cNvPr>
            <p:cNvSpPr txBox="1"/>
            <p:nvPr/>
          </p:nvSpPr>
          <p:spPr>
            <a:xfrm>
              <a:off x="2265470" y="1282191"/>
              <a:ext cx="6105544" cy="830997"/>
            </a:xfrm>
            <a:prstGeom prst="rect">
              <a:avLst/>
            </a:prstGeom>
            <a:noFill/>
          </p:spPr>
          <p:txBody>
            <a:bodyPr wrap="square">
              <a:spAutoFit/>
            </a:bodyPr>
            <a:lstStyle/>
            <a:p>
              <a:pPr marL="0" marR="0" algn="ctr">
                <a:spcBef>
                  <a:spcPts val="0"/>
                </a:spcBef>
                <a:spcAft>
                  <a:spcPts val="0"/>
                </a:spcAft>
              </a:pPr>
              <a:r>
                <a:rPr lang="en-US" sz="4800" b="1">
                  <a:solidFill>
                    <a:srgbClr val="C00000"/>
                  </a:solidFill>
                  <a:effectLst/>
                  <a:latin typeface="Arial" panose="020B0604020202020204" pitchFamily="34" charset="0"/>
                  <a:ea typeface="Calibri" panose="020F0502020204030204" pitchFamily="34" charset="0"/>
                  <a:cs typeface="Arial" panose="020B0604020202020204" pitchFamily="34" charset="0"/>
                </a:rPr>
                <a:t>NHẤN MẠNH THÊM</a:t>
              </a:r>
              <a:endParaRPr lang="en-US" sz="48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19" name="Freeform 12">
            <a:extLst>
              <a:ext uri="{FF2B5EF4-FFF2-40B4-BE49-F238E27FC236}">
                <a16:creationId xmlns:a16="http://schemas.microsoft.com/office/drawing/2014/main" id="{AAD8AB54-EC7D-E357-A976-E27303C58E6D}"/>
              </a:ext>
            </a:extLst>
          </p:cNvPr>
          <p:cNvSpPr/>
          <p:nvPr/>
        </p:nvSpPr>
        <p:spPr>
          <a:xfrm>
            <a:off x="16040014" y="8164720"/>
            <a:ext cx="2215329" cy="2116837"/>
          </a:xfrm>
          <a:custGeom>
            <a:avLst/>
            <a:gdLst/>
            <a:ahLst/>
            <a:cxnLst/>
            <a:rect l="l" t="t" r="r" b="b"/>
            <a:pathLst>
              <a:path w="4391044" h="3808232">
                <a:moveTo>
                  <a:pt x="0" y="0"/>
                </a:moveTo>
                <a:lnTo>
                  <a:pt x="4391044" y="0"/>
                </a:lnTo>
                <a:lnTo>
                  <a:pt x="4391044" y="3808232"/>
                </a:lnTo>
                <a:lnTo>
                  <a:pt x="0" y="38082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pic>
        <p:nvPicPr>
          <p:cNvPr id="33" name="Picture 3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32551" y="444997"/>
            <a:ext cx="1512675" cy="12954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3786">
            <a:off x="57855" y="9345507"/>
            <a:ext cx="2099619" cy="1034540"/>
          </a:xfrm>
          <a:prstGeom prst="rect">
            <a:avLst/>
          </a:prstGeom>
        </p:spPr>
      </p:pic>
    </p:spTree>
    <p:extLst>
      <p:ext uri="{BB962C8B-B14F-4D97-AF65-F5344CB8AC3E}">
        <p14:creationId xmlns:p14="http://schemas.microsoft.com/office/powerpoint/2010/main" val="122720334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C88281E-804E-01EF-E896-60756F97316F}"/>
              </a:ext>
            </a:extLst>
          </p:cNvPr>
          <p:cNvGrpSpPr/>
          <p:nvPr/>
        </p:nvGrpSpPr>
        <p:grpSpPr>
          <a:xfrm>
            <a:off x="860430" y="337519"/>
            <a:ext cx="16977209" cy="2924597"/>
            <a:chOff x="403556" y="1029152"/>
            <a:chExt cx="16977209" cy="2924597"/>
          </a:xfrm>
        </p:grpSpPr>
        <p:sp>
          <p:nvSpPr>
            <p:cNvPr id="5" name="Rectangle: Rounded Corners 4">
              <a:extLst>
                <a:ext uri="{FF2B5EF4-FFF2-40B4-BE49-F238E27FC236}">
                  <a16:creationId xmlns:a16="http://schemas.microsoft.com/office/drawing/2014/main" id="{963CB139-BEFF-436A-046A-864843315085}"/>
                </a:ext>
              </a:extLst>
            </p:cNvPr>
            <p:cNvSpPr/>
            <p:nvPr/>
          </p:nvSpPr>
          <p:spPr>
            <a:xfrm>
              <a:off x="403556" y="1415679"/>
              <a:ext cx="16567139" cy="2538070"/>
            </a:xfrm>
            <a:prstGeom prst="roundRect">
              <a:avLst/>
            </a:prstGeom>
            <a:solidFill>
              <a:schemeClr val="bg1"/>
            </a:solidFill>
            <a:ln w="57150">
              <a:solidFill>
                <a:schemeClr val="accent6">
                  <a:lumMod val="75000"/>
                </a:schemeClr>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nl-NL" sz="4000" b="1">
                  <a:solidFill>
                    <a:srgbClr val="FF0000"/>
                  </a:solidFill>
                  <a:effectLst/>
                  <a:latin typeface="Arial" panose="020B0604020202020204" pitchFamily="34" charset="0"/>
                  <a:ea typeface="Calibri" panose="020F0502020204030204" pitchFamily="34" charset="0"/>
                  <a:cs typeface="Arial" panose="020B0604020202020204" pitchFamily="34" charset="0"/>
                </a:rPr>
                <a:t>Câu 3: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Cụm </a:t>
              </a:r>
              <a:r>
                <a:rPr lang="vi-VN" sz="4000">
                  <a:solidFill>
                    <a:schemeClr val="tx1"/>
                  </a:solidFill>
                  <a:latin typeface="Arial" panose="020B0604020202020204" pitchFamily="34" charset="0"/>
                  <a:ea typeface="Calibri" panose="020F0502020204030204" pitchFamily="34" charset="0"/>
                  <a:cs typeface="Arial" panose="020B0604020202020204" pitchFamily="34" charset="0"/>
                </a:rPr>
                <a:t>từ </a:t>
              </a:r>
              <a:r>
                <a:rPr lang="vi-VN" sz="4000">
                  <a:solidFill>
                    <a:srgbClr val="FF0000"/>
                  </a:solidFill>
                  <a:latin typeface="Arial" panose="020B0604020202020204" pitchFamily="34" charset="0"/>
                  <a:ea typeface="Calibri" panose="020F0502020204030204" pitchFamily="34" charset="0"/>
                  <a:cs typeface="Arial" panose="020B0604020202020204" pitchFamily="34" charset="0"/>
                </a:rPr>
                <a:t>“thoắt cái”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lặp lại nhiều lần trong đoạn miêu tả cảnh thiên nhiên ở Sa Pa muốn nhấn mạnh điều gì? Tìm câu trả lời đúng.</a:t>
              </a:r>
            </a:p>
          </p:txBody>
        </p:sp>
        <p:sp>
          <p:nvSpPr>
            <p:cNvPr id="6" name="Freeform 4">
              <a:extLst>
                <a:ext uri="{FF2B5EF4-FFF2-40B4-BE49-F238E27FC236}">
                  <a16:creationId xmlns:a16="http://schemas.microsoft.com/office/drawing/2014/main" id="{98BE9E7D-EE81-3027-36F3-6C6FBD498D41}"/>
                </a:ext>
              </a:extLst>
            </p:cNvPr>
            <p:cNvSpPr/>
            <p:nvPr/>
          </p:nvSpPr>
          <p:spPr>
            <a:xfrm>
              <a:off x="16237765" y="1029152"/>
              <a:ext cx="1143000" cy="1295400"/>
            </a:xfrm>
            <a:custGeom>
              <a:avLst/>
              <a:gdLst/>
              <a:ahLst/>
              <a:cxnLst/>
              <a:rect l="l" t="t" r="r" b="b"/>
              <a:pathLst>
                <a:path w="2263211" h="2741775">
                  <a:moveTo>
                    <a:pt x="0" y="0"/>
                  </a:moveTo>
                  <a:lnTo>
                    <a:pt x="2263211" y="0"/>
                  </a:lnTo>
                  <a:lnTo>
                    <a:pt x="2263211" y="2741775"/>
                  </a:lnTo>
                  <a:lnTo>
                    <a:pt x="0" y="27417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sp>
        <p:nvSpPr>
          <p:cNvPr id="7" name="Rectangle: Rounded Corners 6">
            <a:extLst>
              <a:ext uri="{FF2B5EF4-FFF2-40B4-BE49-F238E27FC236}">
                <a16:creationId xmlns:a16="http://schemas.microsoft.com/office/drawing/2014/main" id="{D250ED70-6D11-68A2-0589-148ECD075C7D}"/>
              </a:ext>
            </a:extLst>
          </p:cNvPr>
          <p:cNvSpPr/>
          <p:nvPr/>
        </p:nvSpPr>
        <p:spPr>
          <a:xfrm>
            <a:off x="1167792" y="3733819"/>
            <a:ext cx="7641634" cy="28163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150000"/>
              </a:lnSpc>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 </a:t>
            </a:r>
            <a:r>
              <a:rPr lang="vi-VN" sz="3800">
                <a:solidFill>
                  <a:srgbClr val="000000"/>
                </a:solidFill>
                <a:ea typeface="Times New Roman" panose="02020603050405020304" pitchFamily="18" charset="0"/>
                <a:cs typeface="Arial" panose="020B0604020202020204" pitchFamily="34" charset="0"/>
              </a:rPr>
              <a:t>Bốn mùa xuân hạ thu đông nối tiếp nhau trôi đi rất nhanh</a:t>
            </a:r>
            <a:endParaRPr kumimoji="0" lang="vi-VN"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Rounded Corners 7">
            <a:extLst>
              <a:ext uri="{FF2B5EF4-FFF2-40B4-BE49-F238E27FC236}">
                <a16:creationId xmlns:a16="http://schemas.microsoft.com/office/drawing/2014/main" id="{B86E813D-D09B-953A-16AA-646959CAE2BC}"/>
              </a:ext>
            </a:extLst>
          </p:cNvPr>
          <p:cNvSpPr/>
          <p:nvPr/>
        </p:nvSpPr>
        <p:spPr>
          <a:xfrm>
            <a:off x="1167792" y="6975378"/>
            <a:ext cx="7639878" cy="2816321"/>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150000"/>
              </a:lnSpc>
            </a:pP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a:t>
            </a: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vi-VN" sz="3800">
                <a:solidFill>
                  <a:srgbClr val="000000"/>
                </a:solidFill>
                <a:ea typeface="Times New Roman" panose="02020603050405020304" pitchFamily="18" charset="0"/>
                <a:cs typeface="Arial" panose="020B0604020202020204" pitchFamily="34" charset="0"/>
              </a:rPr>
              <a:t>Một ngày ở Sa Pa như trải qua nhiều mùa, tạo cảm giác bất ngờ, thú vị</a:t>
            </a:r>
            <a:endParaRPr kumimoji="0" lang="vi-VN"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9" name="Rectangle: Rounded Corners 8">
            <a:extLst>
              <a:ext uri="{FF2B5EF4-FFF2-40B4-BE49-F238E27FC236}">
                <a16:creationId xmlns:a16="http://schemas.microsoft.com/office/drawing/2014/main" id="{C733FBAD-0CED-E5FD-A24F-1D77BF16D5F7}"/>
              </a:ext>
            </a:extLst>
          </p:cNvPr>
          <p:cNvSpPr/>
          <p:nvPr/>
        </p:nvSpPr>
        <p:spPr>
          <a:xfrm>
            <a:off x="9478575" y="3733817"/>
            <a:ext cx="7641633" cy="28163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150000"/>
              </a:lnSpc>
            </a:pP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a:t>
            </a: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vi-VN" sz="3800">
                <a:solidFill>
                  <a:srgbClr val="000000"/>
                </a:solidFill>
                <a:ea typeface="Times New Roman" panose="02020603050405020304" pitchFamily="18" charset="0"/>
                <a:cs typeface="Arial" panose="020B0604020202020204" pitchFamily="34" charset="0"/>
              </a:rPr>
              <a:t>Cảnh vật thiên nhiên và thời tiết ở Sa Pa thay đổi từng ngày</a:t>
            </a:r>
            <a:endParaRPr kumimoji="0" lang="vi-VN"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Rounded Corners 9">
            <a:extLst>
              <a:ext uri="{FF2B5EF4-FFF2-40B4-BE49-F238E27FC236}">
                <a16:creationId xmlns:a16="http://schemas.microsoft.com/office/drawing/2014/main" id="{CDFD41DA-56F0-E95B-9AE7-7325746E96FE}"/>
              </a:ext>
            </a:extLst>
          </p:cNvPr>
          <p:cNvSpPr/>
          <p:nvPr/>
        </p:nvSpPr>
        <p:spPr>
          <a:xfrm>
            <a:off x="9478576" y="6975378"/>
            <a:ext cx="7639878" cy="2816322"/>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150000"/>
              </a:lnSpc>
            </a:pP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a:t>
            </a: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vi-VN" sz="3800">
                <a:solidFill>
                  <a:srgbClr val="000000"/>
                </a:solidFill>
                <a:ea typeface="Times New Roman" panose="02020603050405020304" pitchFamily="18" charset="0"/>
                <a:cs typeface="Arial" panose="020B0604020202020204" pitchFamily="34" charset="0"/>
              </a:rPr>
              <a:t>Một ngày ở Sa Pa rất dài, có đủ bốn mùa</a:t>
            </a:r>
            <a:endParaRPr kumimoji="0" lang="vi-VN"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11" name="Picture 18">
            <a:extLst>
              <a:ext uri="{FF2B5EF4-FFF2-40B4-BE49-F238E27FC236}">
                <a16:creationId xmlns:a16="http://schemas.microsoft.com/office/drawing/2014/main" id="{40638D77-5B83-A91D-F2B6-E1FD0DD269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5479" y="8538669"/>
            <a:ext cx="1465862" cy="127620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20">
            <a:extLst>
              <a:ext uri="{FF2B5EF4-FFF2-40B4-BE49-F238E27FC236}">
                <a16:creationId xmlns:a16="http://schemas.microsoft.com/office/drawing/2014/main" id="{855355FD-B98B-6CEF-4BD9-8D30CB39FA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25700" y="8644519"/>
            <a:ext cx="1192754" cy="106450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20">
            <a:extLst>
              <a:ext uri="{FF2B5EF4-FFF2-40B4-BE49-F238E27FC236}">
                <a16:creationId xmlns:a16="http://schemas.microsoft.com/office/drawing/2014/main" id="{1057093A-7B94-74EF-30FC-40C31A4700F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97200" y="5396417"/>
            <a:ext cx="1247994" cy="11138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20">
            <a:extLst>
              <a:ext uri="{FF2B5EF4-FFF2-40B4-BE49-F238E27FC236}">
                <a16:creationId xmlns:a16="http://schemas.microsoft.com/office/drawing/2014/main" id="{5C4AE06B-4CCA-31DA-27E4-5C00E26550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3861" y="5479693"/>
            <a:ext cx="1223809" cy="10922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 name="Picture 9">
            <a:extLst>
              <a:ext uri="{FF2B5EF4-FFF2-40B4-BE49-F238E27FC236}">
                <a16:creationId xmlns:a16="http://schemas.microsoft.com/office/drawing/2014/main" id="{84B7AEC3-3187-FA15-44F9-73BF26091E6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771" y="88804"/>
            <a:ext cx="1189563" cy="1544115"/>
          </a:xfrm>
          <a:prstGeom prst="rect">
            <a:avLst/>
          </a:prstGeom>
        </p:spPr>
      </p:pic>
    </p:spTree>
    <p:extLst>
      <p:ext uri="{BB962C8B-B14F-4D97-AF65-F5344CB8AC3E}">
        <p14:creationId xmlns:p14="http://schemas.microsoft.com/office/powerpoint/2010/main" val="250157289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9"/>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3786">
            <a:off x="15780855" y="-84075"/>
            <a:ext cx="3035904" cy="1495873"/>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3786">
            <a:off x="-649272" y="9036850"/>
            <a:ext cx="3035904" cy="1495873"/>
          </a:xfrm>
          <a:prstGeom prst="rect">
            <a:avLst/>
          </a:prstGeom>
        </p:spPr>
      </p:pic>
      <p:pic>
        <p:nvPicPr>
          <p:cNvPr id="33" name="Picture 3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802539" y="9007929"/>
            <a:ext cx="1512675" cy="1295400"/>
          </a:xfrm>
          <a:prstGeom prst="rect">
            <a:avLst/>
          </a:prstGeom>
        </p:spPr>
      </p:pic>
      <p:grpSp>
        <p:nvGrpSpPr>
          <p:cNvPr id="15" name="Group 14">
            <a:extLst>
              <a:ext uri="{FF2B5EF4-FFF2-40B4-BE49-F238E27FC236}">
                <a16:creationId xmlns:a16="http://schemas.microsoft.com/office/drawing/2014/main" id="{DAA46CFD-C767-A82E-44BA-A197B24E7A36}"/>
              </a:ext>
            </a:extLst>
          </p:cNvPr>
          <p:cNvGrpSpPr/>
          <p:nvPr/>
        </p:nvGrpSpPr>
        <p:grpSpPr>
          <a:xfrm>
            <a:off x="5186788" y="0"/>
            <a:ext cx="8371462" cy="1497784"/>
            <a:chOff x="4734746" y="-10887"/>
            <a:chExt cx="8229642" cy="1497784"/>
          </a:xfrm>
        </p:grpSpPr>
        <p:sp>
          <p:nvSpPr>
            <p:cNvPr id="16" name="Round Same Side Corner Rectangle 11">
              <a:extLst>
                <a:ext uri="{FF2B5EF4-FFF2-40B4-BE49-F238E27FC236}">
                  <a16:creationId xmlns:a16="http://schemas.microsoft.com/office/drawing/2014/main" id="{F56BDB4E-F232-09A2-705C-837DEEB66DA7}"/>
                </a:ext>
              </a:extLst>
            </p:cNvPr>
            <p:cNvSpPr/>
            <p:nvPr/>
          </p:nvSpPr>
          <p:spPr>
            <a:xfrm flipV="1">
              <a:off x="4734746" y="-10887"/>
              <a:ext cx="8229642" cy="1497784"/>
            </a:xfrm>
            <a:prstGeom prst="round2SameRect">
              <a:avLst>
                <a:gd name="adj1" fmla="val 37720"/>
                <a:gd name="adj2" fmla="val 0"/>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FA1F8FF8-20B8-7FDE-E566-10E53DDC2A70}"/>
                </a:ext>
              </a:extLst>
            </p:cNvPr>
            <p:cNvSpPr txBox="1"/>
            <p:nvPr/>
          </p:nvSpPr>
          <p:spPr>
            <a:xfrm>
              <a:off x="4890330" y="188967"/>
              <a:ext cx="7929290" cy="1046440"/>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NỘI DUNG BÀI HỌC</a:t>
              </a:r>
            </a:p>
          </p:txBody>
        </p:sp>
      </p:grpSp>
      <p:grpSp>
        <p:nvGrpSpPr>
          <p:cNvPr id="18" name="Group 17">
            <a:extLst>
              <a:ext uri="{FF2B5EF4-FFF2-40B4-BE49-F238E27FC236}">
                <a16:creationId xmlns:a16="http://schemas.microsoft.com/office/drawing/2014/main" id="{05116DEE-5449-72BF-D7F5-B8660132BE74}"/>
              </a:ext>
            </a:extLst>
          </p:cNvPr>
          <p:cNvGrpSpPr/>
          <p:nvPr/>
        </p:nvGrpSpPr>
        <p:grpSpPr>
          <a:xfrm>
            <a:off x="920280" y="2057925"/>
            <a:ext cx="7385521" cy="3423768"/>
            <a:chOff x="920280" y="2057925"/>
            <a:chExt cx="7385521" cy="3423768"/>
          </a:xfrm>
        </p:grpSpPr>
        <p:grpSp>
          <p:nvGrpSpPr>
            <p:cNvPr id="19" name="Group 18">
              <a:extLst>
                <a:ext uri="{FF2B5EF4-FFF2-40B4-BE49-F238E27FC236}">
                  <a16:creationId xmlns:a16="http://schemas.microsoft.com/office/drawing/2014/main" id="{FDE8AE48-CC7F-64E1-C536-EC64FF14D7CD}"/>
                </a:ext>
              </a:extLst>
            </p:cNvPr>
            <p:cNvGrpSpPr/>
            <p:nvPr/>
          </p:nvGrpSpPr>
          <p:grpSpPr>
            <a:xfrm>
              <a:off x="1219201" y="2353721"/>
              <a:ext cx="7086600" cy="3127972"/>
              <a:chOff x="1760101" y="2354219"/>
              <a:chExt cx="15162573" cy="3127972"/>
            </a:xfrm>
          </p:grpSpPr>
          <p:sp>
            <p:nvSpPr>
              <p:cNvPr id="24" name="Freeform 9">
                <a:extLst>
                  <a:ext uri="{FF2B5EF4-FFF2-40B4-BE49-F238E27FC236}">
                    <a16:creationId xmlns:a16="http://schemas.microsoft.com/office/drawing/2014/main" id="{D0D3A4E5-C4F0-8133-0E13-4E9F35B276D1}"/>
                  </a:ext>
                </a:extLst>
              </p:cNvPr>
              <p:cNvSpPr/>
              <p:nvPr/>
            </p:nvSpPr>
            <p:spPr>
              <a:xfrm>
                <a:off x="9159730" y="2354219"/>
                <a:ext cx="7762944" cy="874976"/>
              </a:xfrm>
              <a:custGeom>
                <a:avLst/>
                <a:gdLst/>
                <a:ahLst/>
                <a:cxnLst/>
                <a:rect l="l" t="t" r="r" b="b"/>
                <a:pathLst>
                  <a:path w="2044561" h="230446">
                    <a:moveTo>
                      <a:pt x="0" y="0"/>
                    </a:moveTo>
                    <a:lnTo>
                      <a:pt x="2044561" y="0"/>
                    </a:lnTo>
                    <a:lnTo>
                      <a:pt x="2044561" y="230446"/>
                    </a:lnTo>
                    <a:lnTo>
                      <a:pt x="0" y="230446"/>
                    </a:lnTo>
                    <a:close/>
                  </a:path>
                </a:pathLst>
              </a:custGeom>
              <a:solidFill>
                <a:schemeClr val="accent3">
                  <a:lumMod val="50000"/>
                </a:schemeClr>
              </a:solidFill>
            </p:spPr>
            <p:txBody>
              <a:bodyPr/>
              <a:lstStyle/>
              <a:p>
                <a:endParaRPr lang="en-US"/>
              </a:p>
            </p:txBody>
          </p:sp>
          <p:sp>
            <p:nvSpPr>
              <p:cNvPr id="25" name="Freeform 12">
                <a:extLst>
                  <a:ext uri="{FF2B5EF4-FFF2-40B4-BE49-F238E27FC236}">
                    <a16:creationId xmlns:a16="http://schemas.microsoft.com/office/drawing/2014/main" id="{BC2A4F72-6CDA-B6E5-A9CC-D02EA9B00262}"/>
                  </a:ext>
                </a:extLst>
              </p:cNvPr>
              <p:cNvSpPr/>
              <p:nvPr/>
            </p:nvSpPr>
            <p:spPr>
              <a:xfrm>
                <a:off x="1760101" y="2538741"/>
                <a:ext cx="14962424" cy="2943450"/>
              </a:xfrm>
              <a:custGeom>
                <a:avLst/>
                <a:gdLst/>
                <a:ahLst/>
                <a:cxnLst/>
                <a:rect l="l" t="t" r="r" b="b"/>
                <a:pathLst>
                  <a:path w="3940721" h="775230">
                    <a:moveTo>
                      <a:pt x="0" y="0"/>
                    </a:moveTo>
                    <a:lnTo>
                      <a:pt x="3940721" y="0"/>
                    </a:lnTo>
                    <a:lnTo>
                      <a:pt x="3940721" y="775230"/>
                    </a:lnTo>
                    <a:lnTo>
                      <a:pt x="0" y="775230"/>
                    </a:lnTo>
                    <a:close/>
                  </a:path>
                </a:pathLst>
              </a:custGeom>
              <a:solidFill>
                <a:srgbClr val="FFFFFF"/>
              </a:solidFill>
            </p:spPr>
            <p:txBody>
              <a:bodyPr/>
              <a:lstStyle/>
              <a:p>
                <a:endParaRPr lang="en-US"/>
              </a:p>
            </p:txBody>
          </p:sp>
        </p:grpSp>
        <p:grpSp>
          <p:nvGrpSpPr>
            <p:cNvPr id="20" name="Group 24">
              <a:extLst>
                <a:ext uri="{FF2B5EF4-FFF2-40B4-BE49-F238E27FC236}">
                  <a16:creationId xmlns:a16="http://schemas.microsoft.com/office/drawing/2014/main" id="{31FCD290-BEBD-2913-B866-DFD00C2B24B1}"/>
                </a:ext>
              </a:extLst>
            </p:cNvPr>
            <p:cNvGrpSpPr/>
            <p:nvPr/>
          </p:nvGrpSpPr>
          <p:grpSpPr>
            <a:xfrm>
              <a:off x="920280" y="2057925"/>
              <a:ext cx="930778" cy="930778"/>
              <a:chOff x="0" y="0"/>
              <a:chExt cx="812800" cy="812800"/>
            </a:xfrm>
          </p:grpSpPr>
          <p:sp>
            <p:nvSpPr>
              <p:cNvPr id="22" name="Freeform 25">
                <a:extLst>
                  <a:ext uri="{FF2B5EF4-FFF2-40B4-BE49-F238E27FC236}">
                    <a16:creationId xmlns:a16="http://schemas.microsoft.com/office/drawing/2014/main" id="{2AB742CF-59E5-0E78-4042-F2D0CD31EB9F}"/>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3">
                  <a:lumMod val="50000"/>
                </a:schemeClr>
              </a:solidFill>
            </p:spPr>
            <p:txBody>
              <a:bodyPr/>
              <a:lstStyle/>
              <a:p>
                <a:endParaRPr lang="en-US"/>
              </a:p>
            </p:txBody>
          </p:sp>
          <p:sp>
            <p:nvSpPr>
              <p:cNvPr id="23" name="TextBox 26">
                <a:extLst>
                  <a:ext uri="{FF2B5EF4-FFF2-40B4-BE49-F238E27FC236}">
                    <a16:creationId xmlns:a16="http://schemas.microsoft.com/office/drawing/2014/main" id="{883BDBFF-FF2B-4A8B-057E-AB6DBB3DE6E1}"/>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sz="4400"/>
              </a:p>
            </p:txBody>
          </p:sp>
        </p:grpSp>
        <p:sp>
          <p:nvSpPr>
            <p:cNvPr id="21" name="TextBox 20">
              <a:extLst>
                <a:ext uri="{FF2B5EF4-FFF2-40B4-BE49-F238E27FC236}">
                  <a16:creationId xmlns:a16="http://schemas.microsoft.com/office/drawing/2014/main" id="{D45CA295-18C9-AB97-E739-0115D037F762}"/>
                </a:ext>
              </a:extLst>
            </p:cNvPr>
            <p:cNvSpPr txBox="1"/>
            <p:nvPr/>
          </p:nvSpPr>
          <p:spPr>
            <a:xfrm>
              <a:off x="1515299" y="2969868"/>
              <a:ext cx="6324600" cy="1998176"/>
            </a:xfrm>
            <a:prstGeom prst="rect">
              <a:avLst/>
            </a:prstGeom>
            <a:noFill/>
          </p:spPr>
          <p:txBody>
            <a:bodyPr wrap="square">
              <a:spAutoFit/>
            </a:bodyPr>
            <a:lstStyle/>
            <a:p>
              <a:pPr marR="0" algn="ctr">
                <a:lnSpc>
                  <a:spcPct val="150000"/>
                </a:lnSpc>
                <a:spcBef>
                  <a:spcPts val="0"/>
                </a:spcBef>
                <a:spcAft>
                  <a:spcPts val="0"/>
                </a:spcAft>
              </a:pPr>
              <a:r>
                <a:rPr lang="en-US" sz="4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Hoạt</a:t>
              </a:r>
              <a:r>
                <a:rPr lang="en-US"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b="1" err="1">
                  <a:solidFill>
                    <a:srgbClr val="000000"/>
                  </a:solidFill>
                  <a:effectLst/>
                  <a:latin typeface="Arial" panose="020B0604020202020204" pitchFamily="34" charset="0"/>
                  <a:ea typeface="Calibri" panose="020F0502020204030204" pitchFamily="34" charset="0"/>
                  <a:cs typeface="Arial" panose="020B0604020202020204" pitchFamily="34" charset="0"/>
                </a:rPr>
                <a:t>động</a:t>
              </a:r>
              <a:r>
                <a:rPr lang="en-US" sz="4400" b="1">
                  <a:solidFill>
                    <a:srgbClr val="000000"/>
                  </a:solidFill>
                  <a:effectLst/>
                  <a:latin typeface="Arial" panose="020B0604020202020204" pitchFamily="34" charset="0"/>
                  <a:ea typeface="Calibri" panose="020F0502020204030204" pitchFamily="34" charset="0"/>
                  <a:cs typeface="Arial" panose="020B0604020202020204" pitchFamily="34" charset="0"/>
                </a:rPr>
                <a:t> 1:</a:t>
              </a:r>
            </a:p>
            <a:p>
              <a:pPr marR="0" algn="ctr">
                <a:lnSpc>
                  <a:spcPct val="150000"/>
                </a:lnSpc>
                <a:spcBef>
                  <a:spcPts val="0"/>
                </a:spcBef>
                <a:spcAft>
                  <a:spcPts val="0"/>
                </a:spcAft>
              </a:pPr>
              <a:r>
                <a:rPr lang="en-US" sz="4400">
                  <a:latin typeface="Arial" panose="020B0604020202020204" pitchFamily="34" charset="0"/>
                  <a:ea typeface="Calibri" panose="020F0502020204030204" pitchFamily="34" charset="0"/>
                  <a:cs typeface="Arial" panose="020B0604020202020204" pitchFamily="34" charset="0"/>
                </a:rPr>
                <a:t>Đọc văn bản</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26" name="Group 25">
            <a:extLst>
              <a:ext uri="{FF2B5EF4-FFF2-40B4-BE49-F238E27FC236}">
                <a16:creationId xmlns:a16="http://schemas.microsoft.com/office/drawing/2014/main" id="{73CD1C3C-A070-6F22-29FB-4375085B8CFF}"/>
              </a:ext>
            </a:extLst>
          </p:cNvPr>
          <p:cNvGrpSpPr/>
          <p:nvPr/>
        </p:nvGrpSpPr>
        <p:grpSpPr>
          <a:xfrm>
            <a:off x="9144000" y="2057925"/>
            <a:ext cx="7385521" cy="3423768"/>
            <a:chOff x="920280" y="2057925"/>
            <a:chExt cx="7385521" cy="3423768"/>
          </a:xfrm>
        </p:grpSpPr>
        <p:grpSp>
          <p:nvGrpSpPr>
            <p:cNvPr id="27" name="Group 26">
              <a:extLst>
                <a:ext uri="{FF2B5EF4-FFF2-40B4-BE49-F238E27FC236}">
                  <a16:creationId xmlns:a16="http://schemas.microsoft.com/office/drawing/2014/main" id="{4E8D5A68-B551-811B-5A8B-03C5DFFFE9DA}"/>
                </a:ext>
              </a:extLst>
            </p:cNvPr>
            <p:cNvGrpSpPr/>
            <p:nvPr/>
          </p:nvGrpSpPr>
          <p:grpSpPr>
            <a:xfrm>
              <a:off x="1219201" y="2353721"/>
              <a:ext cx="7086600" cy="3127972"/>
              <a:chOff x="1760101" y="2354219"/>
              <a:chExt cx="15162573" cy="3127972"/>
            </a:xfrm>
          </p:grpSpPr>
          <p:sp>
            <p:nvSpPr>
              <p:cNvPr id="32" name="Freeform 9">
                <a:extLst>
                  <a:ext uri="{FF2B5EF4-FFF2-40B4-BE49-F238E27FC236}">
                    <a16:creationId xmlns:a16="http://schemas.microsoft.com/office/drawing/2014/main" id="{9FFE0114-5F2E-9325-FC45-971244575545}"/>
                  </a:ext>
                </a:extLst>
              </p:cNvPr>
              <p:cNvSpPr/>
              <p:nvPr/>
            </p:nvSpPr>
            <p:spPr>
              <a:xfrm>
                <a:off x="9159730" y="2354219"/>
                <a:ext cx="7762944" cy="874976"/>
              </a:xfrm>
              <a:custGeom>
                <a:avLst/>
                <a:gdLst/>
                <a:ahLst/>
                <a:cxnLst/>
                <a:rect l="l" t="t" r="r" b="b"/>
                <a:pathLst>
                  <a:path w="2044561" h="230446">
                    <a:moveTo>
                      <a:pt x="0" y="0"/>
                    </a:moveTo>
                    <a:lnTo>
                      <a:pt x="2044561" y="0"/>
                    </a:lnTo>
                    <a:lnTo>
                      <a:pt x="2044561" y="230446"/>
                    </a:lnTo>
                    <a:lnTo>
                      <a:pt x="0" y="230446"/>
                    </a:lnTo>
                    <a:close/>
                  </a:path>
                </a:pathLst>
              </a:custGeom>
              <a:solidFill>
                <a:schemeClr val="accent3">
                  <a:lumMod val="50000"/>
                </a:schemeClr>
              </a:solidFill>
            </p:spPr>
            <p:txBody>
              <a:bodyPr/>
              <a:lstStyle/>
              <a:p>
                <a:endParaRPr lang="en-US"/>
              </a:p>
            </p:txBody>
          </p:sp>
          <p:sp>
            <p:nvSpPr>
              <p:cNvPr id="35" name="Freeform 12">
                <a:extLst>
                  <a:ext uri="{FF2B5EF4-FFF2-40B4-BE49-F238E27FC236}">
                    <a16:creationId xmlns:a16="http://schemas.microsoft.com/office/drawing/2014/main" id="{A9649AF8-4903-9C6B-829A-32D13D261946}"/>
                  </a:ext>
                </a:extLst>
              </p:cNvPr>
              <p:cNvSpPr/>
              <p:nvPr/>
            </p:nvSpPr>
            <p:spPr>
              <a:xfrm>
                <a:off x="1760101" y="2538741"/>
                <a:ext cx="14962424" cy="2943450"/>
              </a:xfrm>
              <a:custGeom>
                <a:avLst/>
                <a:gdLst/>
                <a:ahLst/>
                <a:cxnLst/>
                <a:rect l="l" t="t" r="r" b="b"/>
                <a:pathLst>
                  <a:path w="3940721" h="775230">
                    <a:moveTo>
                      <a:pt x="0" y="0"/>
                    </a:moveTo>
                    <a:lnTo>
                      <a:pt x="3940721" y="0"/>
                    </a:lnTo>
                    <a:lnTo>
                      <a:pt x="3940721" y="775230"/>
                    </a:lnTo>
                    <a:lnTo>
                      <a:pt x="0" y="775230"/>
                    </a:lnTo>
                    <a:close/>
                  </a:path>
                </a:pathLst>
              </a:custGeom>
              <a:solidFill>
                <a:srgbClr val="FFFFFF"/>
              </a:solidFill>
            </p:spPr>
            <p:txBody>
              <a:bodyPr/>
              <a:lstStyle/>
              <a:p>
                <a:endParaRPr lang="en-US"/>
              </a:p>
            </p:txBody>
          </p:sp>
        </p:grpSp>
        <p:grpSp>
          <p:nvGrpSpPr>
            <p:cNvPr id="28" name="Group 24">
              <a:extLst>
                <a:ext uri="{FF2B5EF4-FFF2-40B4-BE49-F238E27FC236}">
                  <a16:creationId xmlns:a16="http://schemas.microsoft.com/office/drawing/2014/main" id="{BF119CC5-091A-8CA5-970C-6A5730C5002F}"/>
                </a:ext>
              </a:extLst>
            </p:cNvPr>
            <p:cNvGrpSpPr/>
            <p:nvPr/>
          </p:nvGrpSpPr>
          <p:grpSpPr>
            <a:xfrm>
              <a:off x="920280" y="2057925"/>
              <a:ext cx="930778" cy="930778"/>
              <a:chOff x="0" y="0"/>
              <a:chExt cx="812800" cy="812800"/>
            </a:xfrm>
          </p:grpSpPr>
          <p:sp>
            <p:nvSpPr>
              <p:cNvPr id="30" name="Freeform 25">
                <a:extLst>
                  <a:ext uri="{FF2B5EF4-FFF2-40B4-BE49-F238E27FC236}">
                    <a16:creationId xmlns:a16="http://schemas.microsoft.com/office/drawing/2014/main" id="{32FEED30-DC7F-2379-6420-40D8B2D2B159}"/>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3">
                  <a:lumMod val="50000"/>
                </a:schemeClr>
              </a:solidFill>
            </p:spPr>
            <p:txBody>
              <a:bodyPr/>
              <a:lstStyle/>
              <a:p>
                <a:endParaRPr lang="en-US"/>
              </a:p>
            </p:txBody>
          </p:sp>
          <p:sp>
            <p:nvSpPr>
              <p:cNvPr id="31" name="TextBox 26">
                <a:extLst>
                  <a:ext uri="{FF2B5EF4-FFF2-40B4-BE49-F238E27FC236}">
                    <a16:creationId xmlns:a16="http://schemas.microsoft.com/office/drawing/2014/main" id="{B62F0A46-A464-1144-58CC-7A8713F77EE5}"/>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sz="4400"/>
              </a:p>
            </p:txBody>
          </p:sp>
        </p:grpSp>
        <p:sp>
          <p:nvSpPr>
            <p:cNvPr id="29" name="TextBox 28">
              <a:extLst>
                <a:ext uri="{FF2B5EF4-FFF2-40B4-BE49-F238E27FC236}">
                  <a16:creationId xmlns:a16="http://schemas.microsoft.com/office/drawing/2014/main" id="{111E2040-05C9-89FE-EFD7-8C1A7506D8D0}"/>
                </a:ext>
              </a:extLst>
            </p:cNvPr>
            <p:cNvSpPr txBox="1"/>
            <p:nvPr/>
          </p:nvSpPr>
          <p:spPr>
            <a:xfrm>
              <a:off x="1553428" y="2906621"/>
              <a:ext cx="6324600" cy="1998176"/>
            </a:xfrm>
            <a:prstGeom prst="rect">
              <a:avLst/>
            </a:prstGeom>
            <a:noFill/>
          </p:spPr>
          <p:txBody>
            <a:bodyPr wrap="square">
              <a:spAutoFit/>
            </a:bodyPr>
            <a:lstStyle/>
            <a:p>
              <a:pPr marR="0" algn="ctr">
                <a:lnSpc>
                  <a:spcPct val="150000"/>
                </a:lnSpc>
                <a:spcBef>
                  <a:spcPts val="0"/>
                </a:spcBef>
                <a:spcAft>
                  <a:spcPts val="0"/>
                </a:spcAft>
              </a:pPr>
              <a:r>
                <a:rPr lang="en-US" sz="4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Hoạt</a:t>
              </a:r>
              <a:r>
                <a:rPr lang="en-US"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b="1" err="1">
                  <a:solidFill>
                    <a:srgbClr val="000000"/>
                  </a:solidFill>
                  <a:effectLst/>
                  <a:latin typeface="Arial" panose="020B0604020202020204" pitchFamily="34" charset="0"/>
                  <a:ea typeface="Calibri" panose="020F0502020204030204" pitchFamily="34" charset="0"/>
                  <a:cs typeface="Arial" panose="020B0604020202020204" pitchFamily="34" charset="0"/>
                </a:rPr>
                <a:t>động</a:t>
              </a:r>
              <a:r>
                <a:rPr lang="en-US" sz="4400" b="1">
                  <a:solidFill>
                    <a:srgbClr val="000000"/>
                  </a:solidFill>
                  <a:effectLst/>
                  <a:latin typeface="Arial" panose="020B0604020202020204" pitchFamily="34" charset="0"/>
                  <a:ea typeface="Calibri" panose="020F0502020204030204" pitchFamily="34" charset="0"/>
                  <a:cs typeface="Arial" panose="020B0604020202020204" pitchFamily="34" charset="0"/>
                </a:rPr>
                <a:t> 2:</a:t>
              </a:r>
            </a:p>
            <a:p>
              <a:pPr marR="0" algn="ctr">
                <a:lnSpc>
                  <a:spcPct val="150000"/>
                </a:lnSpc>
                <a:spcBef>
                  <a:spcPts val="0"/>
                </a:spcBef>
                <a:spcAft>
                  <a:spcPts val="0"/>
                </a:spcAft>
              </a:pPr>
              <a:r>
                <a:rPr lang="en-US" sz="4400">
                  <a:effectLst/>
                  <a:latin typeface="Arial" panose="020B0604020202020204" pitchFamily="34" charset="0"/>
                  <a:ea typeface="Calibri" panose="020F0502020204030204" pitchFamily="34" charset="0"/>
                  <a:cs typeface="Arial" panose="020B0604020202020204" pitchFamily="34" charset="0"/>
                </a:rPr>
                <a:t>Trả lời câu hỏi</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507A2A5C-A4E6-BDBD-D19D-1A63D9DEB6AC}"/>
              </a:ext>
            </a:extLst>
          </p:cNvPr>
          <p:cNvGrpSpPr/>
          <p:nvPr/>
        </p:nvGrpSpPr>
        <p:grpSpPr>
          <a:xfrm>
            <a:off x="4745127" y="5962011"/>
            <a:ext cx="7385521" cy="3423768"/>
            <a:chOff x="920280" y="2057925"/>
            <a:chExt cx="7385521" cy="3423768"/>
          </a:xfrm>
        </p:grpSpPr>
        <p:grpSp>
          <p:nvGrpSpPr>
            <p:cNvPr id="37" name="Group 36">
              <a:extLst>
                <a:ext uri="{FF2B5EF4-FFF2-40B4-BE49-F238E27FC236}">
                  <a16:creationId xmlns:a16="http://schemas.microsoft.com/office/drawing/2014/main" id="{523BE9D2-F4A9-440C-CDF9-DDF7D87E8560}"/>
                </a:ext>
              </a:extLst>
            </p:cNvPr>
            <p:cNvGrpSpPr/>
            <p:nvPr/>
          </p:nvGrpSpPr>
          <p:grpSpPr>
            <a:xfrm>
              <a:off x="1219201" y="2353721"/>
              <a:ext cx="7086600" cy="3127972"/>
              <a:chOff x="1760101" y="2354219"/>
              <a:chExt cx="15162573" cy="3127972"/>
            </a:xfrm>
          </p:grpSpPr>
          <p:sp>
            <p:nvSpPr>
              <p:cNvPr id="47" name="Freeform 9">
                <a:extLst>
                  <a:ext uri="{FF2B5EF4-FFF2-40B4-BE49-F238E27FC236}">
                    <a16:creationId xmlns:a16="http://schemas.microsoft.com/office/drawing/2014/main" id="{D62F2D01-C005-88F9-5641-2375821CEC30}"/>
                  </a:ext>
                </a:extLst>
              </p:cNvPr>
              <p:cNvSpPr/>
              <p:nvPr/>
            </p:nvSpPr>
            <p:spPr>
              <a:xfrm>
                <a:off x="9159730" y="2354219"/>
                <a:ext cx="7762944" cy="874976"/>
              </a:xfrm>
              <a:custGeom>
                <a:avLst/>
                <a:gdLst/>
                <a:ahLst/>
                <a:cxnLst/>
                <a:rect l="l" t="t" r="r" b="b"/>
                <a:pathLst>
                  <a:path w="2044561" h="230446">
                    <a:moveTo>
                      <a:pt x="0" y="0"/>
                    </a:moveTo>
                    <a:lnTo>
                      <a:pt x="2044561" y="0"/>
                    </a:lnTo>
                    <a:lnTo>
                      <a:pt x="2044561" y="230446"/>
                    </a:lnTo>
                    <a:lnTo>
                      <a:pt x="0" y="230446"/>
                    </a:lnTo>
                    <a:close/>
                  </a:path>
                </a:pathLst>
              </a:custGeom>
              <a:solidFill>
                <a:schemeClr val="accent3">
                  <a:lumMod val="50000"/>
                </a:schemeClr>
              </a:solidFill>
            </p:spPr>
            <p:txBody>
              <a:bodyPr/>
              <a:lstStyle/>
              <a:p>
                <a:endParaRPr lang="en-US"/>
              </a:p>
            </p:txBody>
          </p:sp>
          <p:sp>
            <p:nvSpPr>
              <p:cNvPr id="48" name="Freeform 12">
                <a:extLst>
                  <a:ext uri="{FF2B5EF4-FFF2-40B4-BE49-F238E27FC236}">
                    <a16:creationId xmlns:a16="http://schemas.microsoft.com/office/drawing/2014/main" id="{F6E8EFAF-EDF2-4468-C184-B60FAC9ADFBA}"/>
                  </a:ext>
                </a:extLst>
              </p:cNvPr>
              <p:cNvSpPr/>
              <p:nvPr/>
            </p:nvSpPr>
            <p:spPr>
              <a:xfrm>
                <a:off x="1760101" y="2538741"/>
                <a:ext cx="14962424" cy="2943450"/>
              </a:xfrm>
              <a:custGeom>
                <a:avLst/>
                <a:gdLst/>
                <a:ahLst/>
                <a:cxnLst/>
                <a:rect l="l" t="t" r="r" b="b"/>
                <a:pathLst>
                  <a:path w="3940721" h="775230">
                    <a:moveTo>
                      <a:pt x="0" y="0"/>
                    </a:moveTo>
                    <a:lnTo>
                      <a:pt x="3940721" y="0"/>
                    </a:lnTo>
                    <a:lnTo>
                      <a:pt x="3940721" y="775230"/>
                    </a:lnTo>
                    <a:lnTo>
                      <a:pt x="0" y="775230"/>
                    </a:lnTo>
                    <a:close/>
                  </a:path>
                </a:pathLst>
              </a:custGeom>
              <a:solidFill>
                <a:srgbClr val="FFFFFF"/>
              </a:solidFill>
            </p:spPr>
            <p:txBody>
              <a:bodyPr/>
              <a:lstStyle/>
              <a:p>
                <a:endParaRPr lang="en-US"/>
              </a:p>
            </p:txBody>
          </p:sp>
        </p:grpSp>
        <p:grpSp>
          <p:nvGrpSpPr>
            <p:cNvPr id="38" name="Group 24">
              <a:extLst>
                <a:ext uri="{FF2B5EF4-FFF2-40B4-BE49-F238E27FC236}">
                  <a16:creationId xmlns:a16="http://schemas.microsoft.com/office/drawing/2014/main" id="{90BFA8B0-A145-DAB5-7578-02A04191AB21}"/>
                </a:ext>
              </a:extLst>
            </p:cNvPr>
            <p:cNvGrpSpPr/>
            <p:nvPr/>
          </p:nvGrpSpPr>
          <p:grpSpPr>
            <a:xfrm>
              <a:off x="920280" y="2057925"/>
              <a:ext cx="930778" cy="930778"/>
              <a:chOff x="0" y="0"/>
              <a:chExt cx="812800" cy="812800"/>
            </a:xfrm>
          </p:grpSpPr>
          <p:sp>
            <p:nvSpPr>
              <p:cNvPr id="45" name="Freeform 25">
                <a:extLst>
                  <a:ext uri="{FF2B5EF4-FFF2-40B4-BE49-F238E27FC236}">
                    <a16:creationId xmlns:a16="http://schemas.microsoft.com/office/drawing/2014/main" id="{6D6730E1-CBE7-D79E-D3A8-8590FCEC96DA}"/>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3">
                  <a:lumMod val="50000"/>
                </a:schemeClr>
              </a:solidFill>
            </p:spPr>
            <p:txBody>
              <a:bodyPr/>
              <a:lstStyle/>
              <a:p>
                <a:endParaRPr lang="en-US"/>
              </a:p>
            </p:txBody>
          </p:sp>
          <p:sp>
            <p:nvSpPr>
              <p:cNvPr id="46" name="TextBox 26">
                <a:extLst>
                  <a:ext uri="{FF2B5EF4-FFF2-40B4-BE49-F238E27FC236}">
                    <a16:creationId xmlns:a16="http://schemas.microsoft.com/office/drawing/2014/main" id="{C3A99A4E-234C-8855-422D-0BF24BA8CF48}"/>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sz="4400"/>
              </a:p>
            </p:txBody>
          </p:sp>
        </p:grpSp>
        <p:sp>
          <p:nvSpPr>
            <p:cNvPr id="39" name="TextBox 38">
              <a:extLst>
                <a:ext uri="{FF2B5EF4-FFF2-40B4-BE49-F238E27FC236}">
                  <a16:creationId xmlns:a16="http://schemas.microsoft.com/office/drawing/2014/main" id="{1559ECD2-7F48-A8D0-D49F-F77FB15FB763}"/>
                </a:ext>
              </a:extLst>
            </p:cNvPr>
            <p:cNvSpPr txBox="1"/>
            <p:nvPr/>
          </p:nvSpPr>
          <p:spPr>
            <a:xfrm>
              <a:off x="1515299" y="3032333"/>
              <a:ext cx="6324600" cy="1998176"/>
            </a:xfrm>
            <a:prstGeom prst="rect">
              <a:avLst/>
            </a:prstGeom>
            <a:noFill/>
          </p:spPr>
          <p:txBody>
            <a:bodyPr wrap="square">
              <a:spAutoFit/>
            </a:bodyPr>
            <a:lstStyle/>
            <a:p>
              <a:pPr marR="0" algn="ctr">
                <a:lnSpc>
                  <a:spcPct val="150000"/>
                </a:lnSpc>
                <a:spcBef>
                  <a:spcPts val="0"/>
                </a:spcBef>
                <a:spcAft>
                  <a:spcPts val="0"/>
                </a:spcAft>
              </a:pPr>
              <a:r>
                <a:rPr lang="en-US" sz="4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Hoạt</a:t>
              </a:r>
              <a:r>
                <a:rPr lang="en-US"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b="1" err="1">
                  <a:solidFill>
                    <a:srgbClr val="000000"/>
                  </a:solidFill>
                  <a:effectLst/>
                  <a:latin typeface="Arial" panose="020B0604020202020204" pitchFamily="34" charset="0"/>
                  <a:ea typeface="Calibri" panose="020F0502020204030204" pitchFamily="34" charset="0"/>
                  <a:cs typeface="Arial" panose="020B0604020202020204" pitchFamily="34" charset="0"/>
                </a:rPr>
                <a:t>động</a:t>
              </a:r>
              <a:r>
                <a:rPr lang="en-US" sz="4400" b="1">
                  <a:solidFill>
                    <a:srgbClr val="000000"/>
                  </a:solidFill>
                  <a:effectLst/>
                  <a:latin typeface="Arial" panose="020B0604020202020204" pitchFamily="34" charset="0"/>
                  <a:ea typeface="Calibri" panose="020F0502020204030204" pitchFamily="34" charset="0"/>
                  <a:cs typeface="Arial" panose="020B0604020202020204" pitchFamily="34" charset="0"/>
                </a:rPr>
                <a:t> 3:</a:t>
              </a:r>
            </a:p>
            <a:p>
              <a:pPr marR="0" algn="ctr">
                <a:lnSpc>
                  <a:spcPct val="150000"/>
                </a:lnSpc>
                <a:spcBef>
                  <a:spcPts val="0"/>
                </a:spcBef>
                <a:spcAft>
                  <a:spcPts val="0"/>
                </a:spcAft>
              </a:pPr>
              <a:r>
                <a:rPr lang="en-US" sz="4400">
                  <a:effectLst/>
                  <a:latin typeface="Arial" panose="020B0604020202020204" pitchFamily="34" charset="0"/>
                  <a:ea typeface="Calibri" panose="020F0502020204030204" pitchFamily="34" charset="0"/>
                  <a:cs typeface="Arial" panose="020B0604020202020204" pitchFamily="34" charset="0"/>
                </a:rPr>
                <a:t>Học thuộc lòng</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60458171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1+#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3786">
            <a:off x="16223608" y="510221"/>
            <a:ext cx="1977252" cy="974246"/>
          </a:xfrm>
          <a:prstGeom prst="rect">
            <a:avLst/>
          </a:prstGeom>
        </p:spPr>
      </p:pic>
      <p:pic>
        <p:nvPicPr>
          <p:cNvPr id="33" name="Picture 3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63" y="28313"/>
            <a:ext cx="1512675" cy="1295400"/>
          </a:xfrm>
          <a:prstGeom prst="rect">
            <a:avLst/>
          </a:prstGeom>
        </p:spPr>
      </p:pic>
      <p:sp>
        <p:nvSpPr>
          <p:cNvPr id="22" name="Freeform 3">
            <a:extLst>
              <a:ext uri="{FF2B5EF4-FFF2-40B4-BE49-F238E27FC236}">
                <a16:creationId xmlns:a16="http://schemas.microsoft.com/office/drawing/2014/main" id="{BB2550B6-0FF0-0069-40ED-B478E34248DB}"/>
              </a:ext>
            </a:extLst>
          </p:cNvPr>
          <p:cNvSpPr/>
          <p:nvPr/>
        </p:nvSpPr>
        <p:spPr>
          <a:xfrm>
            <a:off x="639288" y="2095500"/>
            <a:ext cx="17061108" cy="7543800"/>
          </a:xfrm>
          <a:custGeom>
            <a:avLst/>
            <a:gdLst/>
            <a:ahLst/>
            <a:cxnLst/>
            <a:rect l="l" t="t" r="r" b="b"/>
            <a:pathLst>
              <a:path w="14949872" h="6335005">
                <a:moveTo>
                  <a:pt x="0" y="0"/>
                </a:moveTo>
                <a:lnTo>
                  <a:pt x="14949872" y="0"/>
                </a:lnTo>
                <a:lnTo>
                  <a:pt x="14949872" y="6335005"/>
                </a:lnTo>
                <a:lnTo>
                  <a:pt x="0" y="6335005"/>
                </a:lnTo>
                <a:lnTo>
                  <a:pt x="0" y="0"/>
                </a:lnTo>
                <a:close/>
              </a:path>
            </a:pathLst>
          </a:custGeom>
          <a:solidFill>
            <a:schemeClr val="accent6">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grpSp>
        <p:nvGrpSpPr>
          <p:cNvPr id="34" name="Group 33">
            <a:extLst>
              <a:ext uri="{FF2B5EF4-FFF2-40B4-BE49-F238E27FC236}">
                <a16:creationId xmlns:a16="http://schemas.microsoft.com/office/drawing/2014/main" id="{17FD3387-80F4-25A8-ACF7-0C51CF49670B}"/>
              </a:ext>
            </a:extLst>
          </p:cNvPr>
          <p:cNvGrpSpPr/>
          <p:nvPr/>
        </p:nvGrpSpPr>
        <p:grpSpPr>
          <a:xfrm>
            <a:off x="4419600" y="22651"/>
            <a:ext cx="9448800" cy="1562100"/>
            <a:chOff x="4179947" y="831974"/>
            <a:chExt cx="9448800" cy="1562100"/>
          </a:xfrm>
        </p:grpSpPr>
        <p:sp>
          <p:nvSpPr>
            <p:cNvPr id="35" name="Freeform 3">
              <a:extLst>
                <a:ext uri="{FF2B5EF4-FFF2-40B4-BE49-F238E27FC236}">
                  <a16:creationId xmlns:a16="http://schemas.microsoft.com/office/drawing/2014/main" id="{08DE8603-590C-0F99-8BB2-3D612AF0C29F}"/>
                </a:ext>
              </a:extLst>
            </p:cNvPr>
            <p:cNvSpPr/>
            <p:nvPr/>
          </p:nvSpPr>
          <p:spPr>
            <a:xfrm>
              <a:off x="4179947" y="831974"/>
              <a:ext cx="9448800" cy="1562100"/>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6">
                <a:duotone>
                  <a:schemeClr val="accent5">
                    <a:shade val="45000"/>
                    <a:satMod val="135000"/>
                  </a:schemeClr>
                  <a:prstClr val="white"/>
                </a:duotone>
                <a:extLst>
                  <a:ext uri="{96DAC541-7B7A-43D3-8B79-37D633B846F1}">
                    <asvg:svgBlip xmlns:asvg="http://schemas.microsoft.com/office/drawing/2016/SVG/main" r:embed="rId7"/>
                  </a:ext>
                </a:extLst>
              </a:blip>
              <a:stretch>
                <a:fillRect t="-34305" b="-32863"/>
              </a:stretch>
            </a:blipFill>
          </p:spPr>
          <p:txBody>
            <a:bodyPr/>
            <a:lstStyle/>
            <a:p>
              <a:endParaRPr lang="en-US">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106BE549-5CF8-96D2-79E9-4398630EFC58}"/>
                </a:ext>
              </a:extLst>
            </p:cNvPr>
            <p:cNvSpPr txBox="1"/>
            <p:nvPr/>
          </p:nvSpPr>
          <p:spPr>
            <a:xfrm>
              <a:off x="4667877" y="1197525"/>
              <a:ext cx="8472940" cy="769441"/>
            </a:xfrm>
            <a:prstGeom prst="rect">
              <a:avLst/>
            </a:prstGeom>
            <a:noFill/>
          </p:spPr>
          <p:txBody>
            <a:bodyPr wrap="square" rtlCol="0">
              <a:spAutoFit/>
            </a:bodyPr>
            <a:lstStyle/>
            <a:p>
              <a:pPr algn="ctr"/>
              <a:r>
                <a:rPr lang="en-US" sz="4400" b="1">
                  <a:solidFill>
                    <a:srgbClr val="C00000"/>
                  </a:solidFill>
                  <a:latin typeface="Arial" panose="020B0604020202020204" pitchFamily="34" charset="0"/>
                  <a:ea typeface="Calibri" panose="020F0502020204030204" pitchFamily="34" charset="0"/>
                  <a:cs typeface="Arial" panose="020B0604020202020204" pitchFamily="34" charset="0"/>
                </a:rPr>
                <a:t>Giải thích thêm đáp án Câu 3</a:t>
              </a:r>
              <a:endParaRPr lang="en-US" sz="4400"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3786">
            <a:off x="57855" y="9345507"/>
            <a:ext cx="2099619" cy="1034540"/>
          </a:xfrm>
          <a:prstGeom prst="rect">
            <a:avLst/>
          </a:prstGeom>
        </p:spPr>
      </p:pic>
      <p:sp>
        <p:nvSpPr>
          <p:cNvPr id="42" name="TextBox 41">
            <a:extLst>
              <a:ext uri="{FF2B5EF4-FFF2-40B4-BE49-F238E27FC236}">
                <a16:creationId xmlns:a16="http://schemas.microsoft.com/office/drawing/2014/main" id="{A0464C49-3BEC-ED64-FCF2-CB59A715DF4D}"/>
              </a:ext>
            </a:extLst>
          </p:cNvPr>
          <p:cNvSpPr txBox="1"/>
          <p:nvPr/>
        </p:nvSpPr>
        <p:spPr>
          <a:xfrm>
            <a:off x="1180627" y="2590233"/>
            <a:ext cx="8813571" cy="6441572"/>
          </a:xfrm>
          <a:prstGeom prst="rect">
            <a:avLst/>
          </a:prstGeom>
          <a:noFill/>
        </p:spPr>
        <p:txBody>
          <a:bodyPr wrap="square">
            <a:spAutoFit/>
          </a:bodyPr>
          <a:lstStyle/>
          <a:p>
            <a:pPr marL="571500" indent="-571500" algn="just">
              <a:lnSpc>
                <a:spcPct val="150000"/>
              </a:lnSpc>
              <a:buFont typeface="Courier New" panose="02070309020205020404" pitchFamily="49" charset="0"/>
              <a:buChar char="o"/>
            </a:pPr>
            <a:r>
              <a:rPr lang="vi-VN" sz="4000">
                <a:latin typeface="Arial" panose="020B0604020202020204" pitchFamily="34" charset="0"/>
                <a:cs typeface="Arial" panose="020B0604020202020204" pitchFamily="34" charset="0"/>
              </a:rPr>
              <a:t>Cụm t</a:t>
            </a:r>
            <a:r>
              <a:rPr lang="en-US" sz="4000">
                <a:latin typeface="Arial" panose="020B0604020202020204" pitchFamily="34" charset="0"/>
                <a:cs typeface="Arial" panose="020B0604020202020204" pitchFamily="34" charset="0"/>
              </a:rPr>
              <a:t>ừ</a:t>
            </a:r>
            <a:r>
              <a:rPr lang="vi-VN" sz="4000">
                <a:latin typeface="Arial" panose="020B0604020202020204" pitchFamily="34" charset="0"/>
                <a:cs typeface="Arial" panose="020B0604020202020204" pitchFamily="34" charset="0"/>
              </a:rPr>
              <a:t> </a:t>
            </a:r>
            <a:r>
              <a:rPr lang="vi-VN" sz="4000" b="1" i="1">
                <a:solidFill>
                  <a:srgbClr val="FF0000"/>
                </a:solidFill>
                <a:latin typeface="Arial" panose="020B0604020202020204" pitchFamily="34" charset="0"/>
                <a:cs typeface="Arial" panose="020B0604020202020204" pitchFamily="34" charset="0"/>
              </a:rPr>
              <a:t>thoắt cái </a:t>
            </a:r>
            <a:r>
              <a:rPr lang="vi-VN" sz="4000">
                <a:latin typeface="Arial" panose="020B0604020202020204" pitchFamily="34" charset="0"/>
                <a:cs typeface="Arial" panose="020B0604020202020204" pitchFamily="34" charset="0"/>
              </a:rPr>
              <a:t>gợi tả cảm xúc đột ngột, ngỡ ngàng, nhấn mạnh sự thay đổi nhanh chóng của thời gian đến mức bất ngờ, làm nổi bật vẻ đẹp nên thơ của sự biến đổi về cảnh sắc thiên nhiên ở Sa Pa.</a:t>
            </a:r>
            <a:endParaRPr lang="en-US" sz="400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Ø"/>
            </a:pPr>
            <a:r>
              <a:rPr lang="vi-VN" sz="4000">
                <a:latin typeface="Arial" panose="020B0604020202020204" pitchFamily="34" charset="0"/>
                <a:cs typeface="Arial" panose="020B0604020202020204" pitchFamily="34" charset="0"/>
              </a:rPr>
              <a:t>Vì thế đáp án đúng là </a:t>
            </a:r>
            <a:r>
              <a:rPr lang="vi-VN" sz="4000" i="1">
                <a:solidFill>
                  <a:srgbClr val="FF0000"/>
                </a:solidFill>
                <a:latin typeface="Arial" panose="020B0604020202020204" pitchFamily="34" charset="0"/>
                <a:cs typeface="Arial" panose="020B0604020202020204" pitchFamily="34" charset="0"/>
              </a:rPr>
              <a:t>phương án C </a:t>
            </a:r>
          </a:p>
        </p:txBody>
      </p:sp>
      <p:grpSp>
        <p:nvGrpSpPr>
          <p:cNvPr id="43" name="Group 42">
            <a:extLst>
              <a:ext uri="{FF2B5EF4-FFF2-40B4-BE49-F238E27FC236}">
                <a16:creationId xmlns:a16="http://schemas.microsoft.com/office/drawing/2014/main" id="{F0E04F8F-BED5-7EE1-2FDC-9817BC0BBAA3}"/>
              </a:ext>
            </a:extLst>
          </p:cNvPr>
          <p:cNvGrpSpPr/>
          <p:nvPr/>
        </p:nvGrpSpPr>
        <p:grpSpPr>
          <a:xfrm>
            <a:off x="10515098" y="3461805"/>
            <a:ext cx="6641261" cy="4472135"/>
            <a:chOff x="10515098" y="3461805"/>
            <a:chExt cx="6641261" cy="4472135"/>
          </a:xfrm>
        </p:grpSpPr>
        <p:pic>
          <p:nvPicPr>
            <p:cNvPr id="5122" name="Picture 2" descr="Du lịch Sapa có gì đẹp? 4 Mùa có gì +5 Địa điểm (Update 2020)">
              <a:extLst>
                <a:ext uri="{FF2B5EF4-FFF2-40B4-BE49-F238E27FC236}">
                  <a16:creationId xmlns:a16="http://schemas.microsoft.com/office/drawing/2014/main" id="{A0559505-B54D-F0F0-9D84-0AB960D094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15098" y="3800859"/>
              <a:ext cx="6641261" cy="41330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9" name="Picture 2" descr="Push pin ">
              <a:extLst>
                <a:ext uri="{FF2B5EF4-FFF2-40B4-BE49-F238E27FC236}">
                  <a16:creationId xmlns:a16="http://schemas.microsoft.com/office/drawing/2014/main" id="{02D8EBDE-B926-11E5-F94C-084E9EB6FB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668026">
              <a:off x="13529346" y="3461805"/>
              <a:ext cx="678109" cy="6781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2448919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arn(outVertical)">
                                      <p:cBhvr>
                                        <p:cTn id="15" dur="500"/>
                                        <p:tgtEl>
                                          <p:spTgt spid="42"/>
                                        </p:tgtEl>
                                      </p:cBhvr>
                                    </p:animEffect>
                                  </p:childTnLst>
                                </p:cTn>
                              </p:par>
                              <p:par>
                                <p:cTn id="16" presetID="16" presetClass="entr" presetSubtype="21"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barn(inVertical)">
                                      <p:cBhvr>
                                        <p:cTn id="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12364"/>
            <a:ext cx="1189563" cy="1544115"/>
          </a:xfrm>
          <a:prstGeom prst="rect">
            <a:avLst/>
          </a:prstGeom>
        </p:spPr>
      </p:pic>
      <p:sp>
        <p:nvSpPr>
          <p:cNvPr id="37" name="Speech Bubble: Rectangle with Corners Rounded 36">
            <a:extLst>
              <a:ext uri="{FF2B5EF4-FFF2-40B4-BE49-F238E27FC236}">
                <a16:creationId xmlns:a16="http://schemas.microsoft.com/office/drawing/2014/main" id="{965FB6E7-AD17-4071-FD33-39047D830CEC}"/>
              </a:ext>
            </a:extLst>
          </p:cNvPr>
          <p:cNvSpPr/>
          <p:nvPr/>
        </p:nvSpPr>
        <p:spPr>
          <a:xfrm>
            <a:off x="8848379" y="1378863"/>
            <a:ext cx="8844840" cy="2943045"/>
          </a:xfrm>
          <a:prstGeom prst="wedgeRoundRectCallout">
            <a:avLst>
              <a:gd name="adj1" fmla="val -56648"/>
              <a:gd name="adj2" fmla="val 51590"/>
              <a:gd name="adj3" fmla="val 16667"/>
            </a:avLst>
          </a:prstGeom>
          <a:solidFill>
            <a:schemeClr val="bg1"/>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Arial" panose="020B0604020202020204" pitchFamily="34" charset="0"/>
                <a:cs typeface="Arial" panose="020B0604020202020204" pitchFamily="34" charset="0"/>
              </a:rPr>
              <a:t>Vì phong cảnh ở Sa Pa đẹp, hiếm có. </a:t>
            </a:r>
            <a:endParaRPr lang="vi-VN" sz="3600" i="1">
              <a:solidFill>
                <a:schemeClr val="tx1"/>
              </a:solidFill>
              <a:latin typeface="Arial" panose="020B0604020202020204" pitchFamily="34" charset="0"/>
              <a:cs typeface="Arial" panose="020B0604020202020204" pitchFamily="34" charset="0"/>
            </a:endParaRPr>
          </a:p>
        </p:txBody>
      </p:sp>
      <p:sp>
        <p:nvSpPr>
          <p:cNvPr id="38" name="Speech Bubble: Rectangle with Corners Rounded 37">
            <a:extLst>
              <a:ext uri="{FF2B5EF4-FFF2-40B4-BE49-F238E27FC236}">
                <a16:creationId xmlns:a16="http://schemas.microsoft.com/office/drawing/2014/main" id="{E0303F2D-2E38-EA8B-B6FB-07299CA3B0B1}"/>
              </a:ext>
            </a:extLst>
          </p:cNvPr>
          <p:cNvSpPr/>
          <p:nvPr/>
        </p:nvSpPr>
        <p:spPr>
          <a:xfrm>
            <a:off x="8848379" y="4762500"/>
            <a:ext cx="8844840" cy="4724400"/>
          </a:xfrm>
          <a:prstGeom prst="wedgeRoundRectCallout">
            <a:avLst>
              <a:gd name="adj1" fmla="val -57247"/>
              <a:gd name="adj2" fmla="val -41430"/>
              <a:gd name="adj3" fmla="val 16667"/>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latin typeface="Arial" panose="020B0604020202020204" pitchFamily="34" charset="0"/>
                <a:cs typeface="Arial" panose="020B0604020202020204" pitchFamily="34" charset="0"/>
              </a:rPr>
              <a:t>Mới chỉ là con đường đi lên Sa Pa mà đã chinh phục được lòng người bởi những dốc cao chênh vênh, thác nước tung bọt trắng xoá, hay cảnh rừng cây dại ngàn đầy hoang sơ. </a:t>
            </a:r>
          </a:p>
        </p:txBody>
      </p:sp>
      <p:sp>
        <p:nvSpPr>
          <p:cNvPr id="14" name="Freeform 9">
            <a:extLst>
              <a:ext uri="{FF2B5EF4-FFF2-40B4-BE49-F238E27FC236}">
                <a16:creationId xmlns:a16="http://schemas.microsoft.com/office/drawing/2014/main" id="{331B5D08-F713-6FB9-A05B-829E0CA78ABF}"/>
              </a:ext>
            </a:extLst>
          </p:cNvPr>
          <p:cNvSpPr/>
          <p:nvPr/>
        </p:nvSpPr>
        <p:spPr>
          <a:xfrm rot="6949130">
            <a:off x="17394393" y="9239173"/>
            <a:ext cx="998990" cy="1105049"/>
          </a:xfrm>
          <a:custGeom>
            <a:avLst/>
            <a:gdLst/>
            <a:ahLst/>
            <a:cxnLst/>
            <a:rect l="l" t="t" r="r" b="b"/>
            <a:pathLst>
              <a:path w="1200375" h="1292463">
                <a:moveTo>
                  <a:pt x="0" y="0"/>
                </a:moveTo>
                <a:lnTo>
                  <a:pt x="1200375" y="0"/>
                </a:lnTo>
                <a:lnTo>
                  <a:pt x="1200375" y="1292463"/>
                </a:lnTo>
                <a:lnTo>
                  <a:pt x="0" y="12924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50" name="Group 49">
            <a:extLst>
              <a:ext uri="{FF2B5EF4-FFF2-40B4-BE49-F238E27FC236}">
                <a16:creationId xmlns:a16="http://schemas.microsoft.com/office/drawing/2014/main" id="{5AAD226E-5E70-0640-6A12-80D275BC9132}"/>
              </a:ext>
            </a:extLst>
          </p:cNvPr>
          <p:cNvGrpSpPr/>
          <p:nvPr/>
        </p:nvGrpSpPr>
        <p:grpSpPr>
          <a:xfrm>
            <a:off x="594781" y="800100"/>
            <a:ext cx="6720419" cy="8308041"/>
            <a:chOff x="-1207599" y="311371"/>
            <a:chExt cx="6720419" cy="8308041"/>
          </a:xfrm>
        </p:grpSpPr>
        <p:sp>
          <p:nvSpPr>
            <p:cNvPr id="51" name="Rectangle: Rounded Corners 50">
              <a:extLst>
                <a:ext uri="{FF2B5EF4-FFF2-40B4-BE49-F238E27FC236}">
                  <a16:creationId xmlns:a16="http://schemas.microsoft.com/office/drawing/2014/main" id="{C1FA949A-0210-82C3-9F4D-1C080FFD0ED9}"/>
                </a:ext>
              </a:extLst>
            </p:cNvPr>
            <p:cNvSpPr/>
            <p:nvPr/>
          </p:nvSpPr>
          <p:spPr>
            <a:xfrm>
              <a:off x="-1207599" y="468278"/>
              <a:ext cx="6720419" cy="81511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nl-NL" sz="4000" b="1">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Câu 4: </a:t>
              </a:r>
              <a:endParaRPr lang="nl-NL" sz="4000" b="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Vì sao tác giả khẳng định: “Sa Pa là món quà tặng diệu kì mà thiên nhiên dành cho đất nước ta.”?</a:t>
              </a:r>
              <a:endParaRPr lang="vi-VN" sz="40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52" name="Picture 6">
              <a:extLst>
                <a:ext uri="{FF2B5EF4-FFF2-40B4-BE49-F238E27FC236}">
                  <a16:creationId xmlns:a16="http://schemas.microsoft.com/office/drawing/2014/main" id="{463F0439-4295-742A-0F3B-598D69A469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97552" y="311371"/>
              <a:ext cx="1910116" cy="1864753"/>
            </a:xfrm>
            <a:prstGeom prst="rect">
              <a:avLst/>
            </a:prstGeom>
          </p:spPr>
        </p:pic>
      </p:grpSp>
      <p:pic>
        <p:nvPicPr>
          <p:cNvPr id="53" name="Picture 52" descr="A group of kids sitting around a table&#10;&#10;Description automatically generated with low confidence">
            <a:extLst>
              <a:ext uri="{FF2B5EF4-FFF2-40B4-BE49-F238E27FC236}">
                <a16:creationId xmlns:a16="http://schemas.microsoft.com/office/drawing/2014/main" id="{DC69D28E-402E-15C2-FC39-D60A963705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98180" y="7968785"/>
            <a:ext cx="4343400" cy="2278712"/>
          </a:xfrm>
          <a:prstGeom prst="rect">
            <a:avLst/>
          </a:prstGeom>
        </p:spPr>
      </p:pic>
    </p:spTree>
    <p:extLst>
      <p:ext uri="{BB962C8B-B14F-4D97-AF65-F5344CB8AC3E}">
        <p14:creationId xmlns:p14="http://schemas.microsoft.com/office/powerpoint/2010/main" val="272900641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par>
                                <p:cTn id="8" presetID="16" presetClass="entr" presetSubtype="21"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arn(inVertical)">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500"/>
                                        <p:tgtEl>
                                          <p:spTgt spid="37"/>
                                        </p:tgtEl>
                                      </p:cBhvr>
                                    </p:animEffect>
                                  </p:childTnLst>
                                </p:cTn>
                              </p:par>
                            </p:childTnLst>
                          </p:cTn>
                        </p:par>
                        <p:par>
                          <p:cTn id="16" fill="hold">
                            <p:stCondLst>
                              <p:cond delay="500"/>
                            </p:stCondLst>
                            <p:childTnLst>
                              <p:par>
                                <p:cTn id="17" presetID="22" presetClass="entr" presetSubtype="2"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right)">
                                      <p:cBhvr>
                                        <p:cTn id="1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12364"/>
            <a:ext cx="1189563" cy="1544115"/>
          </a:xfrm>
          <a:prstGeom prst="rect">
            <a:avLst/>
          </a:prstGeom>
        </p:spPr>
      </p:pic>
      <p:sp>
        <p:nvSpPr>
          <p:cNvPr id="14" name="Freeform 9">
            <a:extLst>
              <a:ext uri="{FF2B5EF4-FFF2-40B4-BE49-F238E27FC236}">
                <a16:creationId xmlns:a16="http://schemas.microsoft.com/office/drawing/2014/main" id="{331B5D08-F713-6FB9-A05B-829E0CA78ABF}"/>
              </a:ext>
            </a:extLst>
          </p:cNvPr>
          <p:cNvSpPr/>
          <p:nvPr/>
        </p:nvSpPr>
        <p:spPr>
          <a:xfrm rot="6949130">
            <a:off x="17394393" y="9239173"/>
            <a:ext cx="998990" cy="1105049"/>
          </a:xfrm>
          <a:custGeom>
            <a:avLst/>
            <a:gdLst/>
            <a:ahLst/>
            <a:cxnLst/>
            <a:rect l="l" t="t" r="r" b="b"/>
            <a:pathLst>
              <a:path w="1200375" h="1292463">
                <a:moveTo>
                  <a:pt x="0" y="0"/>
                </a:moveTo>
                <a:lnTo>
                  <a:pt x="1200375" y="0"/>
                </a:lnTo>
                <a:lnTo>
                  <a:pt x="1200375" y="1292463"/>
                </a:lnTo>
                <a:lnTo>
                  <a:pt x="0" y="12924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 name="Speech Bubble: Rectangle with Corners Rounded 1">
            <a:extLst>
              <a:ext uri="{FF2B5EF4-FFF2-40B4-BE49-F238E27FC236}">
                <a16:creationId xmlns:a16="http://schemas.microsoft.com/office/drawing/2014/main" id="{644270C8-6A2D-2B0E-F744-56F6F027DA33}"/>
              </a:ext>
            </a:extLst>
          </p:cNvPr>
          <p:cNvSpPr/>
          <p:nvPr/>
        </p:nvSpPr>
        <p:spPr>
          <a:xfrm>
            <a:off x="8458200" y="7277100"/>
            <a:ext cx="9235019" cy="2514599"/>
          </a:xfrm>
          <a:prstGeom prst="wedgeRoundRectCallout">
            <a:avLst>
              <a:gd name="adj1" fmla="val -57264"/>
              <a:gd name="adj2" fmla="val -48557"/>
              <a:gd name="adj3" fmla="val 16667"/>
            </a:avLst>
          </a:prstGeom>
          <a:solidFill>
            <a:schemeClr val="bg1"/>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latin typeface="Arial" panose="020B0604020202020204" pitchFamily="34" charset="0"/>
                <a:cs typeface="Arial" panose="020B0604020202020204" pitchFamily="34" charset="0"/>
              </a:rPr>
              <a:t>Họ đã giữ gìn văn hoá đậm đà bản sắc miền núi qua trang phục, qua phiên chợ. </a:t>
            </a:r>
          </a:p>
        </p:txBody>
      </p:sp>
      <p:sp>
        <p:nvSpPr>
          <p:cNvPr id="3" name="Speech Bubble: Rectangle with Corners Rounded 2">
            <a:extLst>
              <a:ext uri="{FF2B5EF4-FFF2-40B4-BE49-F238E27FC236}">
                <a16:creationId xmlns:a16="http://schemas.microsoft.com/office/drawing/2014/main" id="{F040B44D-217D-5DDE-1755-1B35DA71C818}"/>
              </a:ext>
            </a:extLst>
          </p:cNvPr>
          <p:cNvSpPr/>
          <p:nvPr/>
        </p:nvSpPr>
        <p:spPr>
          <a:xfrm>
            <a:off x="8458200" y="800100"/>
            <a:ext cx="9235019" cy="2920183"/>
          </a:xfrm>
          <a:prstGeom prst="wedgeRoundRectCallout">
            <a:avLst>
              <a:gd name="adj1" fmla="val -56648"/>
              <a:gd name="adj2" fmla="val 51590"/>
              <a:gd name="adj3" fmla="val 16667"/>
            </a:avLst>
          </a:pr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latin typeface="Arial" panose="020B0604020202020204" pitchFamily="34" charset="0"/>
                <a:cs typeface="Arial" panose="020B0604020202020204" pitchFamily="34" charset="0"/>
              </a:rPr>
              <a:t>Chưa kể đến hình ảnh của đàn ngựa ăn cỏ trong vườn đào mang lại cảm giác huyền ảo như thế giới trong truyện cổ tích. </a:t>
            </a:r>
            <a:endParaRPr lang="vi-VN" sz="3600" i="1">
              <a:solidFill>
                <a:schemeClr val="tx1"/>
              </a:solidFill>
              <a:latin typeface="Arial" panose="020B0604020202020204" pitchFamily="34" charset="0"/>
              <a:cs typeface="Arial" panose="020B0604020202020204" pitchFamily="34" charset="0"/>
            </a:endParaRPr>
          </a:p>
        </p:txBody>
      </p:sp>
      <p:sp>
        <p:nvSpPr>
          <p:cNvPr id="4" name="Speech Bubble: Rectangle with Corners Rounded 3">
            <a:extLst>
              <a:ext uri="{FF2B5EF4-FFF2-40B4-BE49-F238E27FC236}">
                <a16:creationId xmlns:a16="http://schemas.microsoft.com/office/drawing/2014/main" id="{6ABF0491-A9CB-749E-79E3-AC35BAC03802}"/>
              </a:ext>
            </a:extLst>
          </p:cNvPr>
          <p:cNvSpPr/>
          <p:nvPr/>
        </p:nvSpPr>
        <p:spPr>
          <a:xfrm>
            <a:off x="8458199" y="4129328"/>
            <a:ext cx="9235019" cy="2738728"/>
          </a:xfrm>
          <a:prstGeom prst="wedgeRoundRectCallout">
            <a:avLst>
              <a:gd name="adj1" fmla="val -57247"/>
              <a:gd name="adj2" fmla="val -41430"/>
              <a:gd name="adj3" fmla="val 16667"/>
            </a:avLst>
          </a:prstGeom>
          <a:solidFill>
            <a:schemeClr val="bg1"/>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latin typeface="Arial" panose="020B0604020202020204" pitchFamily="34" charset="0"/>
                <a:cs typeface="Arial" panose="020B0604020202020204" pitchFamily="34" charset="0"/>
              </a:rPr>
              <a:t>Điểm xuyết cho bức tranh thiên nhiên là bức tranh sinh hoạt đời thường của người dân Sa Pa. </a:t>
            </a:r>
          </a:p>
        </p:txBody>
      </p:sp>
      <p:grpSp>
        <p:nvGrpSpPr>
          <p:cNvPr id="5" name="Group 4">
            <a:extLst>
              <a:ext uri="{FF2B5EF4-FFF2-40B4-BE49-F238E27FC236}">
                <a16:creationId xmlns:a16="http://schemas.microsoft.com/office/drawing/2014/main" id="{CF346DC1-304A-1AAF-035C-CDE9461E62A0}"/>
              </a:ext>
            </a:extLst>
          </p:cNvPr>
          <p:cNvGrpSpPr/>
          <p:nvPr/>
        </p:nvGrpSpPr>
        <p:grpSpPr>
          <a:xfrm>
            <a:off x="594781" y="800100"/>
            <a:ext cx="6720419" cy="8308041"/>
            <a:chOff x="-1207599" y="311371"/>
            <a:chExt cx="6720419" cy="8308041"/>
          </a:xfrm>
        </p:grpSpPr>
        <p:sp>
          <p:nvSpPr>
            <p:cNvPr id="6" name="Rectangle: Rounded Corners 5">
              <a:extLst>
                <a:ext uri="{FF2B5EF4-FFF2-40B4-BE49-F238E27FC236}">
                  <a16:creationId xmlns:a16="http://schemas.microsoft.com/office/drawing/2014/main" id="{D107AB5B-608D-A7AF-8BCA-04A0E259A51F}"/>
                </a:ext>
              </a:extLst>
            </p:cNvPr>
            <p:cNvSpPr/>
            <p:nvPr/>
          </p:nvSpPr>
          <p:spPr>
            <a:xfrm>
              <a:off x="-1207599" y="468278"/>
              <a:ext cx="6720419" cy="81511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nl-NL" sz="4000" b="1">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Câu 4: </a:t>
              </a:r>
              <a:endParaRPr lang="nl-NL" sz="4000" b="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Vì sao tác giả khẳng định: “Sa Pa là món quà tặng diệu kì mà thiên nhiên dành cho đất nước ta.”?</a:t>
              </a:r>
              <a:endParaRPr lang="vi-VN" sz="40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236E34C-2597-DAC9-BE49-E3EA58E064A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97552" y="311371"/>
              <a:ext cx="1910116" cy="1864753"/>
            </a:xfrm>
            <a:prstGeom prst="rect">
              <a:avLst/>
            </a:prstGeom>
          </p:spPr>
        </p:pic>
      </p:grpSp>
      <p:pic>
        <p:nvPicPr>
          <p:cNvPr id="8" name="Picture 7" descr="A group of kids sitting around a table&#10;&#10;Description automatically generated with low confidence">
            <a:extLst>
              <a:ext uri="{FF2B5EF4-FFF2-40B4-BE49-F238E27FC236}">
                <a16:creationId xmlns:a16="http://schemas.microsoft.com/office/drawing/2014/main" id="{D8AC5195-CCB0-C50E-AAEC-6571CA5FEC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98180" y="7968785"/>
            <a:ext cx="4343400" cy="2278712"/>
          </a:xfrm>
          <a:prstGeom prst="rect">
            <a:avLst/>
          </a:prstGeom>
        </p:spPr>
      </p:pic>
    </p:spTree>
    <p:extLst>
      <p:ext uri="{BB962C8B-B14F-4D97-AF65-F5344CB8AC3E}">
        <p14:creationId xmlns:p14="http://schemas.microsoft.com/office/powerpoint/2010/main" val="49658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46FB2D2-A946-6416-2322-4F06C8723C8B}"/>
              </a:ext>
            </a:extLst>
          </p:cNvPr>
          <p:cNvGrpSpPr/>
          <p:nvPr/>
        </p:nvGrpSpPr>
        <p:grpSpPr>
          <a:xfrm>
            <a:off x="594781" y="800100"/>
            <a:ext cx="6720419" cy="8308041"/>
            <a:chOff x="-1207599" y="311371"/>
            <a:chExt cx="6720419" cy="8308041"/>
          </a:xfrm>
        </p:grpSpPr>
        <p:sp>
          <p:nvSpPr>
            <p:cNvPr id="34" name="Rectangle: Rounded Corners 33">
              <a:extLst>
                <a:ext uri="{FF2B5EF4-FFF2-40B4-BE49-F238E27FC236}">
                  <a16:creationId xmlns:a16="http://schemas.microsoft.com/office/drawing/2014/main" id="{EA7B3D42-963F-7085-1867-ADCED642BAEE}"/>
                </a:ext>
              </a:extLst>
            </p:cNvPr>
            <p:cNvSpPr/>
            <p:nvPr/>
          </p:nvSpPr>
          <p:spPr>
            <a:xfrm>
              <a:off x="-1207599" y="468278"/>
              <a:ext cx="6720419" cy="81511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nl-NL" sz="4000" b="1">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Câu 4: </a:t>
              </a:r>
              <a:endParaRPr lang="nl-NL" sz="4000" b="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Vì sao tác giả khẳng định: “Sa Pa là món quà tặng diệu kì mà thiên nhiên dành cho đất nước ta.”?</a:t>
              </a:r>
              <a:endParaRPr lang="vi-VN" sz="40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35" name="Picture 6">
              <a:extLst>
                <a:ext uri="{FF2B5EF4-FFF2-40B4-BE49-F238E27FC236}">
                  <a16:creationId xmlns:a16="http://schemas.microsoft.com/office/drawing/2014/main" id="{5A2C562F-A0D9-38E8-8873-F3A99E0EC1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97552" y="311371"/>
              <a:ext cx="1910116" cy="1864753"/>
            </a:xfrm>
            <a:prstGeom prst="rect">
              <a:avLst/>
            </a:prstGeom>
          </p:spPr>
        </p:pic>
      </p:grpSp>
      <p:pic>
        <p:nvPicPr>
          <p:cNvPr id="39" name="Picture 38" descr="A group of kids sitting around a table&#10;&#10;Description automatically generated with low confidence">
            <a:extLst>
              <a:ext uri="{FF2B5EF4-FFF2-40B4-BE49-F238E27FC236}">
                <a16:creationId xmlns:a16="http://schemas.microsoft.com/office/drawing/2014/main" id="{9F02153D-1CB5-E1A6-AEF6-58F1D04F80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8180" y="7968785"/>
            <a:ext cx="4343400" cy="2278712"/>
          </a:xfrm>
          <a:prstGeom prst="rect">
            <a:avLst/>
          </a:prstGeom>
        </p:spPr>
      </p:pic>
      <p:sp>
        <p:nvSpPr>
          <p:cNvPr id="14" name="Freeform 9">
            <a:extLst>
              <a:ext uri="{FF2B5EF4-FFF2-40B4-BE49-F238E27FC236}">
                <a16:creationId xmlns:a16="http://schemas.microsoft.com/office/drawing/2014/main" id="{331B5D08-F713-6FB9-A05B-829E0CA78ABF}"/>
              </a:ext>
            </a:extLst>
          </p:cNvPr>
          <p:cNvSpPr/>
          <p:nvPr/>
        </p:nvSpPr>
        <p:spPr>
          <a:xfrm rot="6949130">
            <a:off x="17394393" y="9239173"/>
            <a:ext cx="998990" cy="1105049"/>
          </a:xfrm>
          <a:custGeom>
            <a:avLst/>
            <a:gdLst/>
            <a:ahLst/>
            <a:cxnLst/>
            <a:rect l="l" t="t" r="r" b="b"/>
            <a:pathLst>
              <a:path w="1200375" h="1292463">
                <a:moveTo>
                  <a:pt x="0" y="0"/>
                </a:moveTo>
                <a:lnTo>
                  <a:pt x="1200375" y="0"/>
                </a:lnTo>
                <a:lnTo>
                  <a:pt x="1200375" y="1292463"/>
                </a:lnTo>
                <a:lnTo>
                  <a:pt x="0" y="12924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 name="Speech Bubble: Rectangle with Corners Rounded 1">
            <a:extLst>
              <a:ext uri="{FF2B5EF4-FFF2-40B4-BE49-F238E27FC236}">
                <a16:creationId xmlns:a16="http://schemas.microsoft.com/office/drawing/2014/main" id="{644270C8-6A2D-2B0E-F744-56F6F027DA33}"/>
              </a:ext>
            </a:extLst>
          </p:cNvPr>
          <p:cNvSpPr/>
          <p:nvPr/>
        </p:nvSpPr>
        <p:spPr>
          <a:xfrm>
            <a:off x="8305802" y="7458554"/>
            <a:ext cx="9387418" cy="2333145"/>
          </a:xfrm>
          <a:prstGeom prst="wedgeRoundRectCallout">
            <a:avLst>
              <a:gd name="adj1" fmla="val -57264"/>
              <a:gd name="adj2" fmla="val -48557"/>
              <a:gd name="adj3" fmla="val 16667"/>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latin typeface="Arial" panose="020B0604020202020204" pitchFamily="34" charset="0"/>
                <a:cs typeface="Arial" panose="020B0604020202020204" pitchFamily="34" charset="0"/>
              </a:rPr>
              <a:t>Cái nóng bức, ngột ngạt của mùa hè không có cơ hội xuất hiện ở Sa Pa.</a:t>
            </a:r>
          </a:p>
        </p:txBody>
      </p:sp>
      <p:sp>
        <p:nvSpPr>
          <p:cNvPr id="3" name="Speech Bubble: Rectangle with Corners Rounded 2">
            <a:extLst>
              <a:ext uri="{FF2B5EF4-FFF2-40B4-BE49-F238E27FC236}">
                <a16:creationId xmlns:a16="http://schemas.microsoft.com/office/drawing/2014/main" id="{F040B44D-217D-5DDE-1755-1B35DA71C818}"/>
              </a:ext>
            </a:extLst>
          </p:cNvPr>
          <p:cNvSpPr/>
          <p:nvPr/>
        </p:nvSpPr>
        <p:spPr>
          <a:xfrm>
            <a:off x="8305802" y="800100"/>
            <a:ext cx="9387418" cy="2895600"/>
          </a:xfrm>
          <a:prstGeom prst="wedgeRoundRectCallout">
            <a:avLst>
              <a:gd name="adj1" fmla="val -56648"/>
              <a:gd name="adj2" fmla="val 51590"/>
              <a:gd name="adj3" fmla="val 16667"/>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latin typeface="Arial" panose="020B0604020202020204" pitchFamily="34" charset="0"/>
                <a:cs typeface="Arial" panose="020B0604020202020204" pitchFamily="34" charset="0"/>
              </a:rPr>
              <a:t>Ngay khi đặt chân đến Sa Pa, du khách được sống trong cảm xúc sững sờ trước thế giới của những loài hoa quý hiếm</a:t>
            </a:r>
            <a:r>
              <a:rPr lang="en-US" sz="3600">
                <a:solidFill>
                  <a:schemeClr val="tx1"/>
                </a:solidFill>
                <a:latin typeface="Arial" panose="020B0604020202020204" pitchFamily="34" charset="0"/>
                <a:cs typeface="Arial" panose="020B0604020202020204" pitchFamily="34" charset="0"/>
              </a:rPr>
              <a:t>.</a:t>
            </a:r>
            <a:endParaRPr lang="vi-VN" sz="3600" i="1">
              <a:solidFill>
                <a:schemeClr val="tx1"/>
              </a:solidFill>
              <a:latin typeface="Arial" panose="020B0604020202020204" pitchFamily="34" charset="0"/>
              <a:cs typeface="Arial" panose="020B0604020202020204" pitchFamily="34" charset="0"/>
            </a:endParaRPr>
          </a:p>
        </p:txBody>
      </p:sp>
      <p:sp>
        <p:nvSpPr>
          <p:cNvPr id="4" name="Speech Bubble: Rectangle with Corners Rounded 3">
            <a:extLst>
              <a:ext uri="{FF2B5EF4-FFF2-40B4-BE49-F238E27FC236}">
                <a16:creationId xmlns:a16="http://schemas.microsoft.com/office/drawing/2014/main" id="{6ABF0491-A9CB-749E-79E3-AC35BAC03802}"/>
              </a:ext>
            </a:extLst>
          </p:cNvPr>
          <p:cNvSpPr/>
          <p:nvPr/>
        </p:nvSpPr>
        <p:spPr>
          <a:xfrm>
            <a:off x="8305801" y="4129327"/>
            <a:ext cx="9387418" cy="2895600"/>
          </a:xfrm>
          <a:prstGeom prst="wedgeRoundRectCallout">
            <a:avLst>
              <a:gd name="adj1" fmla="val -57247"/>
              <a:gd name="adj2" fmla="val -41430"/>
              <a:gd name="adj3" fmla="val 16667"/>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1"/>
                </a:solidFill>
                <a:latin typeface="Arial" panose="020B0604020202020204" pitchFamily="34" charset="0"/>
                <a:cs typeface="Arial" panose="020B0604020202020204" pitchFamily="34" charset="0"/>
              </a:rPr>
              <a:t>Ấn </a:t>
            </a:r>
            <a:r>
              <a:rPr lang="vi-VN" sz="3600">
                <a:solidFill>
                  <a:schemeClr val="tx1"/>
                </a:solidFill>
                <a:latin typeface="Arial" panose="020B0604020202020204" pitchFamily="34" charset="0"/>
                <a:cs typeface="Arial" panose="020B0604020202020204" pitchFamily="34" charset="0"/>
              </a:rPr>
              <a:t>tượng nhất là khí hậu nơi đây: có cái mát mẻ trong lành của mùa thu, cái lạnh giá của mùa đông ngay trong cùng một ngày.</a:t>
            </a:r>
          </a:p>
        </p:txBody>
      </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112364"/>
            <a:ext cx="1189563" cy="1544115"/>
          </a:xfrm>
          <a:prstGeom prst="rect">
            <a:avLst/>
          </a:prstGeom>
        </p:spPr>
      </p:pic>
    </p:spTree>
    <p:extLst>
      <p:ext uri="{BB962C8B-B14F-4D97-AF65-F5344CB8AC3E}">
        <p14:creationId xmlns:p14="http://schemas.microsoft.com/office/powerpoint/2010/main" val="29643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12364"/>
            <a:ext cx="1189563" cy="1544115"/>
          </a:xfrm>
          <a:prstGeom prst="rect">
            <a:avLst/>
          </a:prstGeom>
        </p:spPr>
      </p:pic>
      <p:sp>
        <p:nvSpPr>
          <p:cNvPr id="14" name="Freeform 9">
            <a:extLst>
              <a:ext uri="{FF2B5EF4-FFF2-40B4-BE49-F238E27FC236}">
                <a16:creationId xmlns:a16="http://schemas.microsoft.com/office/drawing/2014/main" id="{331B5D08-F713-6FB9-A05B-829E0CA78ABF}"/>
              </a:ext>
            </a:extLst>
          </p:cNvPr>
          <p:cNvSpPr/>
          <p:nvPr/>
        </p:nvSpPr>
        <p:spPr>
          <a:xfrm rot="6949130">
            <a:off x="17049871" y="9044203"/>
            <a:ext cx="998990" cy="1105049"/>
          </a:xfrm>
          <a:custGeom>
            <a:avLst/>
            <a:gdLst/>
            <a:ahLst/>
            <a:cxnLst/>
            <a:rect l="l" t="t" r="r" b="b"/>
            <a:pathLst>
              <a:path w="1200375" h="1292463">
                <a:moveTo>
                  <a:pt x="0" y="0"/>
                </a:moveTo>
                <a:lnTo>
                  <a:pt x="1200375" y="0"/>
                </a:lnTo>
                <a:lnTo>
                  <a:pt x="1200375" y="1292463"/>
                </a:lnTo>
                <a:lnTo>
                  <a:pt x="0" y="12924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E78C83C-A9D7-325B-B6A8-C701D096005D}"/>
              </a:ext>
            </a:extLst>
          </p:cNvPr>
          <p:cNvSpPr txBox="1"/>
          <p:nvPr/>
        </p:nvSpPr>
        <p:spPr>
          <a:xfrm>
            <a:off x="648569" y="3138360"/>
            <a:ext cx="10363200" cy="6714595"/>
          </a:xfrm>
          <a:prstGeom prst="rect">
            <a:avLst/>
          </a:prstGeom>
          <a:noFill/>
        </p:spPr>
        <p:txBody>
          <a:bodyPr wrap="square">
            <a:spAutoFit/>
          </a:bodyPr>
          <a:lstStyle/>
          <a:p>
            <a:pPr marL="571500" lvl="0" indent="-571500" algn="just">
              <a:lnSpc>
                <a:spcPct val="150000"/>
              </a:lnSpc>
              <a:spcBef>
                <a:spcPts val="300"/>
              </a:spcBef>
              <a:spcAft>
                <a:spcPts val="300"/>
              </a:spcAft>
              <a:buFont typeface="Courier New" panose="02070309020205020404" pitchFamily="49" charset="0"/>
              <a:buChar char="o"/>
            </a:pPr>
            <a:r>
              <a:rPr lang="en-US" sz="3600" b="1">
                <a:solidFill>
                  <a:srgbClr val="C00000"/>
                </a:solidFill>
                <a:latin typeface="Arial" panose="020B0604020202020204" pitchFamily="34" charset="0"/>
                <a:ea typeface="Calibri" panose="020F0502020204030204" pitchFamily="34" charset="0"/>
                <a:cs typeface="Arial" panose="020B0604020202020204" pitchFamily="34" charset="0"/>
              </a:rPr>
              <a:t>Gợi ý trả lời: </a:t>
            </a: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Em thích chi tiết miêu tả đàn ngựa gặm cỏ bên đường. </a:t>
            </a:r>
            <a:endParaRPr lang="en-US" sz="36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lvl="0" indent="-571500" algn="just">
              <a:lnSpc>
                <a:spcPct val="150000"/>
              </a:lnSpc>
              <a:spcBef>
                <a:spcPts val="300"/>
              </a:spcBef>
              <a:spcAft>
                <a:spcPts val="300"/>
              </a:spcAft>
              <a:buFont typeface="Wingdings" panose="05000000000000000000" pitchFamily="2" charset="2"/>
              <a:buChar char="Ø"/>
            </a:pP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Những từ miêu tả màu sắc của đàn ngựa: </a:t>
            </a:r>
            <a:r>
              <a:rPr lang="vi-VN" sz="3600">
                <a:solidFill>
                  <a:srgbClr val="FF0000"/>
                </a:solidFill>
                <a:latin typeface="Arial" panose="020B0604020202020204" pitchFamily="34" charset="0"/>
                <a:ea typeface="Calibri" panose="020F0502020204030204" pitchFamily="34" charset="0"/>
                <a:cs typeface="Arial" panose="020B0604020202020204" pitchFamily="34" charset="0"/>
              </a:rPr>
              <a:t>đen huyền, đỏ sơn</a:t>
            </a:r>
            <a:r>
              <a:rPr lang="en-US" sz="3600">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3600">
                <a:solidFill>
                  <a:srgbClr val="FF0000"/>
                </a:solidFill>
                <a:latin typeface="Arial" panose="020B0604020202020204" pitchFamily="34" charset="0"/>
                <a:ea typeface="Calibri" panose="020F0502020204030204" pitchFamily="34" charset="0"/>
                <a:cs typeface="Arial" panose="020B0604020202020204" pitchFamily="34" charset="0"/>
              </a:rPr>
              <a:t> trắng muốt</a:t>
            </a: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a:t>
            </a: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 miêu tả cách chúng nhởn nhơ gặm cỏ: </a:t>
            </a:r>
            <a:r>
              <a:rPr lang="vi-VN" sz="3600">
                <a:solidFill>
                  <a:srgbClr val="FF0000"/>
                </a:solidFill>
                <a:latin typeface="Arial" panose="020B0604020202020204" pitchFamily="34" charset="0"/>
                <a:ea typeface="Calibri" panose="020F0502020204030204" pitchFamily="34" charset="0"/>
                <a:cs typeface="Arial" panose="020B0604020202020204" pitchFamily="34" charset="0"/>
              </a:rPr>
              <a:t>chân dịu dàng</a:t>
            </a:r>
            <a:r>
              <a:rPr lang="en-US" sz="360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miêu tả hình dáng: </a:t>
            </a:r>
            <a:r>
              <a:rPr lang="vi-VN" sz="3600">
                <a:solidFill>
                  <a:srgbClr val="FF0000"/>
                </a:solidFill>
                <a:latin typeface="Arial" panose="020B0604020202020204" pitchFamily="34" charset="0"/>
                <a:ea typeface="Calibri" panose="020F0502020204030204" pitchFamily="34" charset="0"/>
                <a:cs typeface="Arial" panose="020B0604020202020204" pitchFamily="34" charset="0"/>
              </a:rPr>
              <a:t>chùm đuôi cong lướt thướt liễu rủ trong không gian vườn đảo </a:t>
            </a: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làm em nghĩ đến không gian truyện cổ tích</a:t>
            </a:r>
            <a:r>
              <a:rPr lang="vi-VN" sz="3600">
                <a:latin typeface="Arial" panose="020B0604020202020204" pitchFamily="34" charset="0"/>
                <a:ea typeface="Calibri" panose="020F0502020204030204" pitchFamily="34" charset="0"/>
                <a:cs typeface="Arial" panose="020B0604020202020204" pitchFamily="34" charset="0"/>
              </a:rPr>
              <a:t>:</a:t>
            </a:r>
            <a:r>
              <a:rPr lang="vi-VN" sz="3600">
                <a:solidFill>
                  <a:srgbClr val="FF0000"/>
                </a:solidFill>
                <a:latin typeface="Arial" panose="020B0604020202020204" pitchFamily="34" charset="0"/>
                <a:ea typeface="Calibri" panose="020F0502020204030204" pitchFamily="34" charset="0"/>
                <a:cs typeface="Arial" panose="020B0604020202020204" pitchFamily="34" charset="0"/>
              </a:rPr>
              <a:t> đẹp, huyền bí, hoang sơ.</a:t>
            </a:r>
            <a:endParaRPr kumimoji="0" lang="en-US" sz="3600" b="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0BCE8D3B-FEAC-CE30-036C-EAE77354705D}"/>
              </a:ext>
            </a:extLst>
          </p:cNvPr>
          <p:cNvGrpSpPr/>
          <p:nvPr/>
        </p:nvGrpSpPr>
        <p:grpSpPr>
          <a:xfrm>
            <a:off x="2126927" y="659693"/>
            <a:ext cx="14707526" cy="2197806"/>
            <a:chOff x="2116160" y="1048747"/>
            <a:chExt cx="14707526" cy="2197806"/>
          </a:xfrm>
        </p:grpSpPr>
        <p:sp>
          <p:nvSpPr>
            <p:cNvPr id="7" name="Rectangle: Rounded Corners 6">
              <a:extLst>
                <a:ext uri="{FF2B5EF4-FFF2-40B4-BE49-F238E27FC236}">
                  <a16:creationId xmlns:a16="http://schemas.microsoft.com/office/drawing/2014/main" id="{1F3803BA-D18B-B48F-5488-8A5656431699}"/>
                </a:ext>
              </a:extLst>
            </p:cNvPr>
            <p:cNvSpPr/>
            <p:nvPr/>
          </p:nvSpPr>
          <p:spPr>
            <a:xfrm>
              <a:off x="2116160" y="1324134"/>
              <a:ext cx="14098854" cy="1922419"/>
            </a:xfrm>
            <a:prstGeom prst="roundRect">
              <a:avLst/>
            </a:prstGeom>
            <a:solidFill>
              <a:schemeClr val="bg1"/>
            </a:solidFill>
            <a:ln w="57150">
              <a:solidFill>
                <a:schemeClr val="accent6">
                  <a:lumMod val="75000"/>
                </a:schemeClr>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300"/>
                </a:spcBef>
                <a:spcAft>
                  <a:spcPts val="300"/>
                </a:spcAft>
                <a:buClrTx/>
                <a:buSzTx/>
                <a:buFontTx/>
                <a:buNone/>
                <a:tabLst/>
                <a:defRPr/>
              </a:pPr>
              <a:r>
                <a:rPr kumimoji="0" lang="nl-NL" sz="4000" b="1" i="0" u="none" strike="noStrike" kern="120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Câu 5: </a:t>
              </a: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Em thích hình ảnh nào trong bài đọc?</a:t>
              </a:r>
            </a:p>
          </p:txBody>
        </p:sp>
        <p:sp>
          <p:nvSpPr>
            <p:cNvPr id="9" name="Freeform 4">
              <a:extLst>
                <a:ext uri="{FF2B5EF4-FFF2-40B4-BE49-F238E27FC236}">
                  <a16:creationId xmlns:a16="http://schemas.microsoft.com/office/drawing/2014/main" id="{D348089F-1B02-E461-2BF8-1A64C1FC0B6E}"/>
                </a:ext>
              </a:extLst>
            </p:cNvPr>
            <p:cNvSpPr/>
            <p:nvPr/>
          </p:nvSpPr>
          <p:spPr>
            <a:xfrm>
              <a:off x="15680686" y="1048747"/>
              <a:ext cx="1143000" cy="1295400"/>
            </a:xfrm>
            <a:custGeom>
              <a:avLst/>
              <a:gdLst/>
              <a:ahLst/>
              <a:cxnLst/>
              <a:rect l="l" t="t" r="r" b="b"/>
              <a:pathLst>
                <a:path w="2263211" h="2741775">
                  <a:moveTo>
                    <a:pt x="0" y="0"/>
                  </a:moveTo>
                  <a:lnTo>
                    <a:pt x="2263211" y="0"/>
                  </a:lnTo>
                  <a:lnTo>
                    <a:pt x="2263211" y="2741775"/>
                  </a:lnTo>
                  <a:lnTo>
                    <a:pt x="0" y="27417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88EBE879-FFA1-B84E-40F7-F8684B506EAC}"/>
              </a:ext>
            </a:extLst>
          </p:cNvPr>
          <p:cNvGrpSpPr/>
          <p:nvPr/>
        </p:nvGrpSpPr>
        <p:grpSpPr>
          <a:xfrm>
            <a:off x="11680155" y="4488700"/>
            <a:ext cx="5711714" cy="3613378"/>
            <a:chOff x="11680155" y="4488700"/>
            <a:chExt cx="5711714" cy="3613378"/>
          </a:xfrm>
        </p:grpSpPr>
        <p:pic>
          <p:nvPicPr>
            <p:cNvPr id="7172" name="Picture 4" descr="Rủ nhau lên Sapa 'ướp lạnh' mùa hè, xem 'Vó ngựa trên mây'">
              <a:extLst>
                <a:ext uri="{FF2B5EF4-FFF2-40B4-BE49-F238E27FC236}">
                  <a16:creationId xmlns:a16="http://schemas.microsoft.com/office/drawing/2014/main" id="{7341E6EB-5F77-1FA6-3ADF-8FD3C2F6F7A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80155" y="4889239"/>
              <a:ext cx="5711714" cy="32128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4" name="Picture 23" descr="Push pin ">
              <a:extLst>
                <a:ext uri="{FF2B5EF4-FFF2-40B4-BE49-F238E27FC236}">
                  <a16:creationId xmlns:a16="http://schemas.microsoft.com/office/drawing/2014/main" id="{08A93EE1-FBC3-831E-9F68-12C829EDDD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329350">
              <a:off x="14214988" y="4488700"/>
              <a:ext cx="642046" cy="6420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9976834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par>
                                <p:cTn id="13" presetID="22" presetClass="entr" presetSubtype="2"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530937">
            <a:off x="59880" y="-14954"/>
            <a:ext cx="2149223" cy="1058981"/>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679051" y="266699"/>
            <a:ext cx="1189563" cy="1544115"/>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2400" y="8558578"/>
            <a:ext cx="1189563" cy="1544115"/>
          </a:xfrm>
          <a:prstGeom prst="rect">
            <a:avLst/>
          </a:prstGeom>
        </p:spPr>
      </p:pic>
      <p:grpSp>
        <p:nvGrpSpPr>
          <p:cNvPr id="3" name="Group 2">
            <a:extLst>
              <a:ext uri="{FF2B5EF4-FFF2-40B4-BE49-F238E27FC236}">
                <a16:creationId xmlns:a16="http://schemas.microsoft.com/office/drawing/2014/main" id="{1B22D07B-9906-77F9-44D7-CA5E63F58E3C}"/>
              </a:ext>
            </a:extLst>
          </p:cNvPr>
          <p:cNvGrpSpPr/>
          <p:nvPr/>
        </p:nvGrpSpPr>
        <p:grpSpPr>
          <a:xfrm>
            <a:off x="876300" y="1107161"/>
            <a:ext cx="16535400" cy="8303539"/>
            <a:chOff x="876300" y="1107161"/>
            <a:chExt cx="16535400" cy="7880665"/>
          </a:xfrm>
        </p:grpSpPr>
        <p:sp>
          <p:nvSpPr>
            <p:cNvPr id="4" name="Freeform 5">
              <a:extLst>
                <a:ext uri="{FF2B5EF4-FFF2-40B4-BE49-F238E27FC236}">
                  <a16:creationId xmlns:a16="http://schemas.microsoft.com/office/drawing/2014/main" id="{F39B1EE9-BD56-ACB6-0E06-29CDA9EA4889}"/>
                </a:ext>
              </a:extLst>
            </p:cNvPr>
            <p:cNvSpPr/>
            <p:nvPr/>
          </p:nvSpPr>
          <p:spPr>
            <a:xfrm>
              <a:off x="876300" y="1599253"/>
              <a:ext cx="16535400" cy="7388573"/>
            </a:xfrm>
            <a:custGeom>
              <a:avLst/>
              <a:gdLst/>
              <a:ahLst/>
              <a:cxnLst/>
              <a:rect l="l" t="t" r="r" b="b"/>
              <a:pathLst>
                <a:path w="13299312" h="4763572">
                  <a:moveTo>
                    <a:pt x="0" y="0"/>
                  </a:moveTo>
                  <a:lnTo>
                    <a:pt x="13299312" y="0"/>
                  </a:lnTo>
                  <a:lnTo>
                    <a:pt x="13299312" y="4763572"/>
                  </a:lnTo>
                  <a:lnTo>
                    <a:pt x="0" y="4763572"/>
                  </a:lnTo>
                  <a:lnTo>
                    <a:pt x="0" y="0"/>
                  </a:lnTo>
                  <a:close/>
                </a:path>
              </a:pathLst>
            </a:custGeom>
            <a:blipFill>
              <a:blip r:embed="rId7">
                <a:grayscl/>
                <a:extLst>
                  <a:ext uri="{96DAC541-7B7A-43D3-8B79-37D633B846F1}">
                    <asvg:svgBlip xmlns:asvg="http://schemas.microsoft.com/office/drawing/2016/SVG/main" r:embed="rId8"/>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5" name="Freeform 6">
              <a:extLst>
                <a:ext uri="{FF2B5EF4-FFF2-40B4-BE49-F238E27FC236}">
                  <a16:creationId xmlns:a16="http://schemas.microsoft.com/office/drawing/2014/main" id="{AF003003-0099-6501-0988-BA7AA82B269A}"/>
                </a:ext>
              </a:extLst>
            </p:cNvPr>
            <p:cNvSpPr/>
            <p:nvPr/>
          </p:nvSpPr>
          <p:spPr>
            <a:xfrm>
              <a:off x="6855199" y="1107161"/>
              <a:ext cx="4577601" cy="984184"/>
            </a:xfrm>
            <a:custGeom>
              <a:avLst/>
              <a:gdLst/>
              <a:ahLst/>
              <a:cxnLst/>
              <a:rect l="l" t="t" r="r" b="b"/>
              <a:pathLst>
                <a:path w="4577601" h="984184">
                  <a:moveTo>
                    <a:pt x="0" y="0"/>
                  </a:moveTo>
                  <a:lnTo>
                    <a:pt x="4577600" y="0"/>
                  </a:lnTo>
                  <a:lnTo>
                    <a:pt x="4577600" y="984184"/>
                  </a:lnTo>
                  <a:lnTo>
                    <a:pt x="0" y="984184"/>
                  </a:lnTo>
                  <a:lnTo>
                    <a:pt x="0" y="0"/>
                  </a:lnTo>
                  <a:close/>
                </a:path>
              </a:pathLst>
            </a:custGeom>
            <a:blipFill>
              <a:blip r:embed="rId9"/>
              <a:stretch>
                <a:fillRect/>
              </a:stretch>
            </a:blipFill>
          </p:spPr>
          <p:txBody>
            <a:bodyPr/>
            <a:lstStyle/>
            <a:p>
              <a:endParaRPr lang="en-US">
                <a:latin typeface="Arial" panose="020B0604020202020204" pitchFamily="34" charset="0"/>
                <a:cs typeface="Arial" panose="020B0604020202020204" pitchFamily="34" charset="0"/>
              </a:endParaRPr>
            </a:p>
          </p:txBody>
        </p:sp>
      </p:grpSp>
      <p:sp>
        <p:nvSpPr>
          <p:cNvPr id="18" name="TextBox 12">
            <a:extLst>
              <a:ext uri="{FF2B5EF4-FFF2-40B4-BE49-F238E27FC236}">
                <a16:creationId xmlns:a16="http://schemas.microsoft.com/office/drawing/2014/main" id="{BAC497E4-4F2B-C2EF-A43E-02B17DFEC4EA}"/>
              </a:ext>
            </a:extLst>
          </p:cNvPr>
          <p:cNvSpPr txBox="1"/>
          <p:nvPr/>
        </p:nvSpPr>
        <p:spPr>
          <a:xfrm>
            <a:off x="2225442" y="3664233"/>
            <a:ext cx="13792201" cy="2945422"/>
          </a:xfrm>
          <a:prstGeom prst="rect">
            <a:avLst/>
          </a:prstGeom>
        </p:spPr>
        <p:txBody>
          <a:bodyPr wrap="square" lIns="0" tIns="0" rIns="0" bIns="0" rtlCol="0" anchor="t">
            <a:spAutoFit/>
          </a:bodyPr>
          <a:lstStyle/>
          <a:p>
            <a:pPr lvl="0" algn="ctr">
              <a:lnSpc>
                <a:spcPct val="150000"/>
              </a:lnSpc>
              <a:spcBef>
                <a:spcPct val="0"/>
              </a:spcBef>
            </a:pPr>
            <a:r>
              <a:rPr lang="vi-VN" sz="6800" b="1">
                <a:solidFill>
                  <a:schemeClr val="tx2">
                    <a:lumMod val="50000"/>
                  </a:schemeClr>
                </a:solidFill>
                <a:cs typeface="Arial" panose="020B0604020202020204" pitchFamily="34" charset="0"/>
              </a:rPr>
              <a:t>HOẠT ĐỘNG 1:</a:t>
            </a:r>
          </a:p>
          <a:p>
            <a:pPr lvl="0" algn="ctr">
              <a:lnSpc>
                <a:spcPct val="150000"/>
              </a:lnSpc>
              <a:spcBef>
                <a:spcPct val="0"/>
              </a:spcBef>
            </a:pPr>
            <a:r>
              <a:rPr lang="vi-VN" sz="6800" b="1">
                <a:solidFill>
                  <a:schemeClr val="tx2">
                    <a:lumMod val="50000"/>
                  </a:schemeClr>
                </a:solidFill>
                <a:cs typeface="Arial" panose="020B0604020202020204" pitchFamily="34" charset="0"/>
              </a:rPr>
              <a:t>ĐỌC VĂN BẢN</a:t>
            </a: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309058">
            <a:off x="15161099" y="8582700"/>
            <a:ext cx="3035904" cy="1495873"/>
          </a:xfrm>
          <a:prstGeom prst="rect">
            <a:avLst/>
          </a:prstGeom>
        </p:spPr>
      </p:pic>
    </p:spTree>
    <p:extLst>
      <p:ext uri="{BB962C8B-B14F-4D97-AF65-F5344CB8AC3E}">
        <p14:creationId xmlns:p14="http://schemas.microsoft.com/office/powerpoint/2010/main" val="384513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3786">
            <a:off x="15957442" y="34347"/>
            <a:ext cx="2376245" cy="1170841"/>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886" y="5443"/>
            <a:ext cx="1204707" cy="1563773"/>
          </a:xfrm>
          <a:prstGeom prst="rect">
            <a:avLst/>
          </a:prstGeom>
        </p:spPr>
      </p:pic>
      <p:grpSp>
        <p:nvGrpSpPr>
          <p:cNvPr id="9" name="Group 8">
            <a:extLst>
              <a:ext uri="{FF2B5EF4-FFF2-40B4-BE49-F238E27FC236}">
                <a16:creationId xmlns:a16="http://schemas.microsoft.com/office/drawing/2014/main" id="{360E412E-B52A-3679-1669-FFC6D608E8AA}"/>
              </a:ext>
            </a:extLst>
          </p:cNvPr>
          <p:cNvGrpSpPr/>
          <p:nvPr/>
        </p:nvGrpSpPr>
        <p:grpSpPr>
          <a:xfrm>
            <a:off x="4572000" y="-2"/>
            <a:ext cx="9296400" cy="1555346"/>
            <a:chOff x="4114800" y="-3"/>
            <a:chExt cx="9296400" cy="1555346"/>
          </a:xfrm>
          <a:solidFill>
            <a:schemeClr val="tx2">
              <a:lumMod val="60000"/>
              <a:lumOff val="40000"/>
            </a:schemeClr>
          </a:solidFill>
        </p:grpSpPr>
        <p:sp>
          <p:nvSpPr>
            <p:cNvPr id="10" name="Round Same Side Corner Rectangle 11">
              <a:extLst>
                <a:ext uri="{FF2B5EF4-FFF2-40B4-BE49-F238E27FC236}">
                  <a16:creationId xmlns:a16="http://schemas.microsoft.com/office/drawing/2014/main" id="{DF246A09-6C15-8AB5-6415-B499F07F525F}"/>
                </a:ext>
              </a:extLst>
            </p:cNvPr>
            <p:cNvSpPr/>
            <p:nvPr/>
          </p:nvSpPr>
          <p:spPr>
            <a:xfrm flipV="1">
              <a:off x="4114800" y="-3"/>
              <a:ext cx="9296400" cy="1555346"/>
            </a:xfrm>
            <a:prstGeom prst="round2SameRect">
              <a:avLst>
                <a:gd name="adj1" fmla="val 37720"/>
                <a:gd name="adj2" fmla="val 0"/>
              </a:avLst>
            </a:prstGeom>
            <a:solidFill>
              <a:schemeClr val="accent5">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97BB968-AAA1-5B87-9FD8-FA5E8CD4F37C}"/>
                </a:ext>
              </a:extLst>
            </p:cNvPr>
            <p:cNvSpPr txBox="1"/>
            <p:nvPr/>
          </p:nvSpPr>
          <p:spPr>
            <a:xfrm>
              <a:off x="4343400" y="392949"/>
              <a:ext cx="8839200" cy="769441"/>
            </a:xfrm>
            <a:prstGeom prst="rect">
              <a:avLst/>
            </a:prstGeom>
            <a:no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Luyện đọc và giải nghĩa từ khó</a:t>
              </a:r>
              <a:endParaRPr lang="en-US" sz="4400" b="1" dirty="0">
                <a:solidFill>
                  <a:schemeClr val="bg1"/>
                </a:solidFill>
                <a:latin typeface="Arial" panose="020B0604020202020204" pitchFamily="34" charset="0"/>
                <a:cs typeface="Arial" panose="020B0604020202020204" pitchFamily="34" charset="0"/>
              </a:endParaRPr>
            </a:p>
          </p:txBody>
        </p:sp>
      </p:grpSp>
      <p:sp>
        <p:nvSpPr>
          <p:cNvPr id="17" name="Rectangle: Rounded Corners 16">
            <a:extLst>
              <a:ext uri="{FF2B5EF4-FFF2-40B4-BE49-F238E27FC236}">
                <a16:creationId xmlns:a16="http://schemas.microsoft.com/office/drawing/2014/main" id="{054B22DD-AA95-8B70-F55E-DA9889E88C05}"/>
              </a:ext>
            </a:extLst>
          </p:cNvPr>
          <p:cNvSpPr/>
          <p:nvPr/>
        </p:nvSpPr>
        <p:spPr>
          <a:xfrm>
            <a:off x="691939" y="6443769"/>
            <a:ext cx="5099261" cy="3152855"/>
          </a:xfrm>
          <a:prstGeom prst="roundRect">
            <a:avLst>
              <a:gd name="adj" fmla="val 10011"/>
            </a:avLst>
          </a:prstGeom>
          <a:solidFill>
            <a:schemeClr val="bg1"/>
          </a:solidFill>
          <a:ln w="38100">
            <a:solidFill>
              <a:schemeClr val="tx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vi-VN" sz="4000">
                <a:latin typeface="Arial" panose="020B0604020202020204" pitchFamily="34" charset="0"/>
                <a:cs typeface="Arial" panose="020B0604020202020204" pitchFamily="34" charset="0"/>
              </a:rPr>
              <a:t>một huyện thuộc tỉnh Lào Cai</a:t>
            </a:r>
            <a:endParaRPr lang="en-US" sz="4000" dirty="0">
              <a:latin typeface="Arial" panose="020B0604020202020204" pitchFamily="34" charset="0"/>
              <a:cs typeface="Arial" panose="020B0604020202020204" pitchFamily="34" charset="0"/>
            </a:endParaRPr>
          </a:p>
        </p:txBody>
      </p:sp>
      <p:sp>
        <p:nvSpPr>
          <p:cNvPr id="18" name="Arrow: Down 17">
            <a:extLst>
              <a:ext uri="{FF2B5EF4-FFF2-40B4-BE49-F238E27FC236}">
                <a16:creationId xmlns:a16="http://schemas.microsoft.com/office/drawing/2014/main" id="{CA70FEAF-9D14-1090-E4AE-1C222656CE65}"/>
              </a:ext>
            </a:extLst>
          </p:cNvPr>
          <p:cNvSpPr/>
          <p:nvPr/>
        </p:nvSpPr>
        <p:spPr>
          <a:xfrm>
            <a:off x="2830089" y="4954527"/>
            <a:ext cx="822960" cy="1185703"/>
          </a:xfrm>
          <a:prstGeom prst="downArrow">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
        <p:nvSpPr>
          <p:cNvPr id="19" name="Cloud 18">
            <a:extLst>
              <a:ext uri="{FF2B5EF4-FFF2-40B4-BE49-F238E27FC236}">
                <a16:creationId xmlns:a16="http://schemas.microsoft.com/office/drawing/2014/main" id="{35CC138F-239D-C7D1-A991-21AE09D11F91}"/>
              </a:ext>
            </a:extLst>
          </p:cNvPr>
          <p:cNvSpPr/>
          <p:nvPr/>
        </p:nvSpPr>
        <p:spPr>
          <a:xfrm>
            <a:off x="12167768" y="2019300"/>
            <a:ext cx="5428293" cy="2599030"/>
          </a:xfrm>
          <a:prstGeom prst="cloud">
            <a:avLst/>
          </a:prstGeom>
          <a:ln w="57150">
            <a:solidFill>
              <a:schemeClr val="accent2">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4400" b="1" i="1">
                <a:solidFill>
                  <a:schemeClr val="tx1"/>
                </a:solidFill>
                <a:latin typeface="Arial" panose="020B0604020202020204" pitchFamily="34" charset="0"/>
                <a:cs typeface="Arial" panose="020B0604020202020204" pitchFamily="34" charset="0"/>
              </a:rPr>
              <a:t>Rừng cây âm âm</a:t>
            </a:r>
            <a:endParaRPr lang="en-US" sz="4400" b="1" i="1" dirty="0">
              <a:solidFill>
                <a:schemeClr val="tx1"/>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AEA57D8D-6A90-1A87-6A38-0DEA871B17E2}"/>
              </a:ext>
            </a:extLst>
          </p:cNvPr>
          <p:cNvSpPr/>
          <p:nvPr/>
        </p:nvSpPr>
        <p:spPr>
          <a:xfrm>
            <a:off x="12496802" y="6443768"/>
            <a:ext cx="5157526" cy="3152855"/>
          </a:xfrm>
          <a:prstGeom prst="roundRect">
            <a:avLst>
              <a:gd name="adj" fmla="val 10011"/>
            </a:avLst>
          </a:prstGeom>
          <a:solidFill>
            <a:schemeClr val="bg1"/>
          </a:solidFill>
          <a:ln w="38100">
            <a:solidFill>
              <a:schemeClr val="tx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vi-VN" sz="4000">
                <a:latin typeface="Arial" panose="020B0604020202020204" pitchFamily="34" charset="0"/>
                <a:cs typeface="Arial" panose="020B0604020202020204" pitchFamily="34" charset="0"/>
              </a:rPr>
              <a:t>rừng cây rậm rạp, hơi tối và tĩnh mịch</a:t>
            </a:r>
            <a:endParaRPr lang="en-US" sz="4000" dirty="0">
              <a:latin typeface="Arial" panose="020B0604020202020204" pitchFamily="34" charset="0"/>
              <a:cs typeface="Arial" panose="020B0604020202020204" pitchFamily="34" charset="0"/>
            </a:endParaRPr>
          </a:p>
        </p:txBody>
      </p:sp>
      <p:sp>
        <p:nvSpPr>
          <p:cNvPr id="21" name="Arrow: Down 20">
            <a:extLst>
              <a:ext uri="{FF2B5EF4-FFF2-40B4-BE49-F238E27FC236}">
                <a16:creationId xmlns:a16="http://schemas.microsoft.com/office/drawing/2014/main" id="{B73F4951-AEC2-3B84-A478-1A457C0890CD}"/>
              </a:ext>
            </a:extLst>
          </p:cNvPr>
          <p:cNvSpPr/>
          <p:nvPr/>
        </p:nvSpPr>
        <p:spPr>
          <a:xfrm>
            <a:off x="14664085" y="4954527"/>
            <a:ext cx="822960" cy="1185703"/>
          </a:xfrm>
          <a:prstGeom prst="downArrow">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
        <p:nvSpPr>
          <p:cNvPr id="22" name="Cloud 21">
            <a:extLst>
              <a:ext uri="{FF2B5EF4-FFF2-40B4-BE49-F238E27FC236}">
                <a16:creationId xmlns:a16="http://schemas.microsoft.com/office/drawing/2014/main" id="{CF633DA0-295B-51E5-FD89-F604BE18052C}"/>
              </a:ext>
            </a:extLst>
          </p:cNvPr>
          <p:cNvSpPr/>
          <p:nvPr/>
        </p:nvSpPr>
        <p:spPr>
          <a:xfrm>
            <a:off x="691939" y="2019300"/>
            <a:ext cx="5311757" cy="2599030"/>
          </a:xfrm>
          <a:prstGeom prst="cloud">
            <a:avLst/>
          </a:prstGeom>
          <a:ln w="57150">
            <a:solidFill>
              <a:schemeClr val="accent2">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b="1" i="1">
                <a:solidFill>
                  <a:schemeClr val="tx1"/>
                </a:solidFill>
                <a:latin typeface="Arial" panose="020B0604020202020204" pitchFamily="34" charset="0"/>
                <a:cs typeface="Arial" panose="020B0604020202020204" pitchFamily="34" charset="0"/>
              </a:rPr>
              <a:t>Sa Pa</a:t>
            </a:r>
            <a:endParaRPr lang="en-US" sz="4400" b="1" i="1" dirty="0">
              <a:solidFill>
                <a:schemeClr val="tx1"/>
              </a:solidFill>
              <a:latin typeface="Arial" panose="020B0604020202020204" pitchFamily="34" charset="0"/>
              <a:cs typeface="Arial" panose="020B0604020202020204" pitchFamily="34" charset="0"/>
            </a:endParaRPr>
          </a:p>
        </p:txBody>
      </p:sp>
      <p:pic>
        <p:nvPicPr>
          <p:cNvPr id="2050" name="Picture 2" descr="Cẩm nang du lịch Sapa - Trái tim nơi núi rừng Tây Bắc">
            <a:extLst>
              <a:ext uri="{FF2B5EF4-FFF2-40B4-BE49-F238E27FC236}">
                <a16:creationId xmlns:a16="http://schemas.microsoft.com/office/drawing/2014/main" id="{86835C91-C64A-5FF5-63F9-91D6F5244D9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90640" y="2559382"/>
            <a:ext cx="5157526" cy="32435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Khu rừng gợi cảm giác rùng rợn ở Nhật Bản - VnExpress Du lịch">
            <a:extLst>
              <a:ext uri="{FF2B5EF4-FFF2-40B4-BE49-F238E27FC236}">
                <a16:creationId xmlns:a16="http://schemas.microsoft.com/office/drawing/2014/main" id="{90050EFF-A22D-B704-DFCF-3893323A72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6969" y="6140230"/>
            <a:ext cx="5157526" cy="3434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4529989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16" presetClass="entr" presetSubtype="21"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barn(inVertical)">
                                      <p:cBhvr>
                                        <p:cTn id="27" dur="5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500"/>
                                        <p:tgtEl>
                                          <p:spTgt spid="21"/>
                                        </p:tgtEl>
                                      </p:cBhvr>
                                    </p:animEffect>
                                  </p:childTnLst>
                                </p:cTn>
                              </p:par>
                            </p:childTnLst>
                          </p:cTn>
                        </p:par>
                        <p:par>
                          <p:cTn id="33" fill="hold">
                            <p:stCondLst>
                              <p:cond delay="500"/>
                            </p:stCondLst>
                            <p:childTnLst>
                              <p:par>
                                <p:cTn id="34" presetID="16" presetClass="entr" presetSubtype="37"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outVertical)">
                                      <p:cBhvr>
                                        <p:cTn id="36" dur="500"/>
                                        <p:tgtEl>
                                          <p:spTgt spid="20"/>
                                        </p:tgtEl>
                                      </p:cBhvr>
                                    </p:animEffect>
                                  </p:childTnLst>
                                </p:cTn>
                              </p:par>
                              <p:par>
                                <p:cTn id="37" presetID="16" presetClass="entr" presetSubtype="37" fill="hold" nodeType="withEffect">
                                  <p:stCondLst>
                                    <p:cond delay="0"/>
                                  </p:stCondLst>
                                  <p:childTnLst>
                                    <p:set>
                                      <p:cBhvr>
                                        <p:cTn id="38" dur="1" fill="hold">
                                          <p:stCondLst>
                                            <p:cond delay="0"/>
                                          </p:stCondLst>
                                        </p:cTn>
                                        <p:tgtEl>
                                          <p:spTgt spid="2052"/>
                                        </p:tgtEl>
                                        <p:attrNameLst>
                                          <p:attrName>style.visibility</p:attrName>
                                        </p:attrNameLst>
                                      </p:cBhvr>
                                      <p:to>
                                        <p:strVal val="visible"/>
                                      </p:to>
                                    </p:set>
                                    <p:animEffect transition="in" filter="barn(outVertical)">
                                      <p:cBhvr>
                                        <p:cTn id="3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3786">
            <a:off x="15957442" y="34347"/>
            <a:ext cx="2376245" cy="1170841"/>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886" y="5443"/>
            <a:ext cx="1204707" cy="1563773"/>
          </a:xfrm>
          <a:prstGeom prst="rect">
            <a:avLst/>
          </a:prstGeom>
        </p:spPr>
      </p:pic>
      <p:grpSp>
        <p:nvGrpSpPr>
          <p:cNvPr id="9" name="Group 8">
            <a:extLst>
              <a:ext uri="{FF2B5EF4-FFF2-40B4-BE49-F238E27FC236}">
                <a16:creationId xmlns:a16="http://schemas.microsoft.com/office/drawing/2014/main" id="{360E412E-B52A-3679-1669-FFC6D608E8AA}"/>
              </a:ext>
            </a:extLst>
          </p:cNvPr>
          <p:cNvGrpSpPr/>
          <p:nvPr/>
        </p:nvGrpSpPr>
        <p:grpSpPr>
          <a:xfrm>
            <a:off x="4572000" y="-2"/>
            <a:ext cx="9296400" cy="1555346"/>
            <a:chOff x="4114800" y="-3"/>
            <a:chExt cx="9296400" cy="1555346"/>
          </a:xfrm>
          <a:solidFill>
            <a:schemeClr val="tx2">
              <a:lumMod val="60000"/>
              <a:lumOff val="40000"/>
            </a:schemeClr>
          </a:solidFill>
        </p:grpSpPr>
        <p:sp>
          <p:nvSpPr>
            <p:cNvPr id="10" name="Round Same Side Corner Rectangle 11">
              <a:extLst>
                <a:ext uri="{FF2B5EF4-FFF2-40B4-BE49-F238E27FC236}">
                  <a16:creationId xmlns:a16="http://schemas.microsoft.com/office/drawing/2014/main" id="{DF246A09-6C15-8AB5-6415-B499F07F525F}"/>
                </a:ext>
              </a:extLst>
            </p:cNvPr>
            <p:cNvSpPr/>
            <p:nvPr/>
          </p:nvSpPr>
          <p:spPr>
            <a:xfrm flipV="1">
              <a:off x="4114800" y="-3"/>
              <a:ext cx="9296400" cy="1555346"/>
            </a:xfrm>
            <a:prstGeom prst="round2SameRect">
              <a:avLst>
                <a:gd name="adj1" fmla="val 37720"/>
                <a:gd name="adj2" fmla="val 0"/>
              </a:avLst>
            </a:prstGeom>
            <a:solidFill>
              <a:schemeClr val="accent5">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97BB968-AAA1-5B87-9FD8-FA5E8CD4F37C}"/>
                </a:ext>
              </a:extLst>
            </p:cNvPr>
            <p:cNvSpPr txBox="1"/>
            <p:nvPr/>
          </p:nvSpPr>
          <p:spPr>
            <a:xfrm>
              <a:off x="4343400" y="392949"/>
              <a:ext cx="8839200" cy="769441"/>
            </a:xfrm>
            <a:prstGeom prst="rect">
              <a:avLst/>
            </a:prstGeom>
            <a:no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Luyện đọc và giải nghĩa từ khó</a:t>
              </a:r>
              <a:endParaRPr lang="en-US" sz="4400" b="1" dirty="0">
                <a:solidFill>
                  <a:schemeClr val="bg1"/>
                </a:solidFill>
                <a:latin typeface="Arial" panose="020B0604020202020204" pitchFamily="34" charset="0"/>
                <a:cs typeface="Arial" panose="020B0604020202020204" pitchFamily="34" charset="0"/>
              </a:endParaRPr>
            </a:p>
          </p:txBody>
        </p:sp>
      </p:grpSp>
      <p:sp>
        <p:nvSpPr>
          <p:cNvPr id="17" name="Rectangle: Rounded Corners 16">
            <a:extLst>
              <a:ext uri="{FF2B5EF4-FFF2-40B4-BE49-F238E27FC236}">
                <a16:creationId xmlns:a16="http://schemas.microsoft.com/office/drawing/2014/main" id="{054B22DD-AA95-8B70-F55E-DA9889E88C05}"/>
              </a:ext>
            </a:extLst>
          </p:cNvPr>
          <p:cNvSpPr/>
          <p:nvPr/>
        </p:nvSpPr>
        <p:spPr>
          <a:xfrm>
            <a:off x="691939" y="6443769"/>
            <a:ext cx="5099261" cy="3152855"/>
          </a:xfrm>
          <a:prstGeom prst="roundRect">
            <a:avLst>
              <a:gd name="adj" fmla="val 10011"/>
            </a:avLst>
          </a:prstGeom>
          <a:solidFill>
            <a:schemeClr val="bg1"/>
          </a:solidFill>
          <a:ln w="38100">
            <a:solidFill>
              <a:schemeClr val="tx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vi-VN" sz="4000">
                <a:latin typeface="Arial" panose="020B0604020202020204" pitchFamily="34" charset="0"/>
                <a:cs typeface="Arial" panose="020B0604020202020204" pitchFamily="34" charset="0"/>
              </a:rPr>
              <a:t>tên gọi của ba dân tộc thiểu số sống ở vùng núi cao</a:t>
            </a:r>
            <a:endParaRPr lang="en-US" sz="4000" dirty="0">
              <a:latin typeface="Arial" panose="020B0604020202020204" pitchFamily="34" charset="0"/>
              <a:cs typeface="Arial" panose="020B0604020202020204" pitchFamily="34" charset="0"/>
            </a:endParaRPr>
          </a:p>
        </p:txBody>
      </p:sp>
      <p:sp>
        <p:nvSpPr>
          <p:cNvPr id="18" name="Arrow: Down 17">
            <a:extLst>
              <a:ext uri="{FF2B5EF4-FFF2-40B4-BE49-F238E27FC236}">
                <a16:creationId xmlns:a16="http://schemas.microsoft.com/office/drawing/2014/main" id="{CA70FEAF-9D14-1090-E4AE-1C222656CE65}"/>
              </a:ext>
            </a:extLst>
          </p:cNvPr>
          <p:cNvSpPr/>
          <p:nvPr/>
        </p:nvSpPr>
        <p:spPr>
          <a:xfrm>
            <a:off x="2830089" y="4954527"/>
            <a:ext cx="822960" cy="1185703"/>
          </a:xfrm>
          <a:prstGeom prst="downArrow">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
        <p:nvSpPr>
          <p:cNvPr id="19" name="Cloud 18">
            <a:extLst>
              <a:ext uri="{FF2B5EF4-FFF2-40B4-BE49-F238E27FC236}">
                <a16:creationId xmlns:a16="http://schemas.microsoft.com/office/drawing/2014/main" id="{35CC138F-239D-C7D1-A991-21AE09D11F91}"/>
              </a:ext>
            </a:extLst>
          </p:cNvPr>
          <p:cNvSpPr/>
          <p:nvPr/>
        </p:nvSpPr>
        <p:spPr>
          <a:xfrm>
            <a:off x="12167768" y="2019300"/>
            <a:ext cx="5428293" cy="2599030"/>
          </a:xfrm>
          <a:prstGeom prst="cloud">
            <a:avLst/>
          </a:prstGeom>
          <a:ln w="57150">
            <a:solidFill>
              <a:schemeClr val="accent2">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b="1" i="1">
                <a:solidFill>
                  <a:schemeClr val="tx1"/>
                </a:solidFill>
                <a:latin typeface="Arial" panose="020B0604020202020204" pitchFamily="34" charset="0"/>
                <a:cs typeface="Arial" panose="020B0604020202020204" pitchFamily="34" charset="0"/>
              </a:rPr>
              <a:t>Áp phiên</a:t>
            </a:r>
            <a:endParaRPr lang="en-US" sz="4400" b="1" i="1" dirty="0">
              <a:solidFill>
                <a:schemeClr val="tx1"/>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AEA57D8D-6A90-1A87-6A38-0DEA871B17E2}"/>
              </a:ext>
            </a:extLst>
          </p:cNvPr>
          <p:cNvSpPr/>
          <p:nvPr/>
        </p:nvSpPr>
        <p:spPr>
          <a:xfrm>
            <a:off x="12496802" y="6443768"/>
            <a:ext cx="5157526" cy="3152855"/>
          </a:xfrm>
          <a:prstGeom prst="roundRect">
            <a:avLst>
              <a:gd name="adj" fmla="val 10011"/>
            </a:avLst>
          </a:prstGeom>
          <a:solidFill>
            <a:schemeClr val="bg1"/>
          </a:solidFill>
          <a:ln w="38100">
            <a:solidFill>
              <a:schemeClr val="tx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4000">
                <a:latin typeface="Arial" panose="020B0604020202020204" pitchFamily="34" charset="0"/>
                <a:cs typeface="Arial" panose="020B0604020202020204" pitchFamily="34" charset="0"/>
              </a:rPr>
              <a:t>hôm trước phiên chợ</a:t>
            </a:r>
            <a:endParaRPr lang="en-US" sz="4000" dirty="0">
              <a:latin typeface="Arial" panose="020B0604020202020204" pitchFamily="34" charset="0"/>
              <a:cs typeface="Arial" panose="020B0604020202020204" pitchFamily="34" charset="0"/>
            </a:endParaRPr>
          </a:p>
        </p:txBody>
      </p:sp>
      <p:sp>
        <p:nvSpPr>
          <p:cNvPr id="21" name="Arrow: Down 20">
            <a:extLst>
              <a:ext uri="{FF2B5EF4-FFF2-40B4-BE49-F238E27FC236}">
                <a16:creationId xmlns:a16="http://schemas.microsoft.com/office/drawing/2014/main" id="{B73F4951-AEC2-3B84-A478-1A457C0890CD}"/>
              </a:ext>
            </a:extLst>
          </p:cNvPr>
          <p:cNvSpPr/>
          <p:nvPr/>
        </p:nvSpPr>
        <p:spPr>
          <a:xfrm>
            <a:off x="14664085" y="4954527"/>
            <a:ext cx="822960" cy="1185703"/>
          </a:xfrm>
          <a:prstGeom prst="downArrow">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
        <p:nvSpPr>
          <p:cNvPr id="22" name="Cloud 21">
            <a:extLst>
              <a:ext uri="{FF2B5EF4-FFF2-40B4-BE49-F238E27FC236}">
                <a16:creationId xmlns:a16="http://schemas.microsoft.com/office/drawing/2014/main" id="{CF633DA0-295B-51E5-FD89-F604BE18052C}"/>
              </a:ext>
            </a:extLst>
          </p:cNvPr>
          <p:cNvSpPr/>
          <p:nvPr/>
        </p:nvSpPr>
        <p:spPr>
          <a:xfrm>
            <a:off x="691939" y="2019300"/>
            <a:ext cx="5311757" cy="2599030"/>
          </a:xfrm>
          <a:prstGeom prst="cloud">
            <a:avLst/>
          </a:prstGeom>
          <a:ln w="57150">
            <a:solidFill>
              <a:schemeClr val="accent2">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pt-BR" sz="4400" b="1" i="1">
                <a:solidFill>
                  <a:schemeClr val="tx1"/>
                </a:solidFill>
                <a:latin typeface="Arial" panose="020B0604020202020204" pitchFamily="34" charset="0"/>
                <a:cs typeface="Arial" panose="020B0604020202020204" pitchFamily="34" charset="0"/>
              </a:rPr>
              <a:t>Mông, Tu Dí, Phù Lá</a:t>
            </a:r>
            <a:endParaRPr lang="en-US" sz="4400" b="1" i="1" dirty="0">
              <a:solidFill>
                <a:schemeClr val="tx1"/>
              </a:solidFill>
              <a:latin typeface="Arial" panose="020B0604020202020204" pitchFamily="34" charset="0"/>
              <a:cs typeface="Arial" panose="020B0604020202020204" pitchFamily="34" charset="0"/>
            </a:endParaRPr>
          </a:p>
        </p:txBody>
      </p:sp>
      <p:pic>
        <p:nvPicPr>
          <p:cNvPr id="3074" name="Picture 2" descr="Trẻ em H'Mông xúng xính đón tết ở Mộc Châu">
            <a:extLst>
              <a:ext uri="{FF2B5EF4-FFF2-40B4-BE49-F238E27FC236}">
                <a16:creationId xmlns:a16="http://schemas.microsoft.com/office/drawing/2014/main" id="{27C40499-B649-14E7-26FB-564F91DEF8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7975" y="2552700"/>
            <a:ext cx="4972050" cy="33071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descr="Nét Đẹp Những Phiên Chợ Vùng Cao Hấp Dẫn Du Khách">
            <a:extLst>
              <a:ext uri="{FF2B5EF4-FFF2-40B4-BE49-F238E27FC236}">
                <a16:creationId xmlns:a16="http://schemas.microsoft.com/office/drawing/2014/main" id="{F799AA01-69E4-9C01-BAFE-C08E1F620EA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7987"/>
          <a:stretch/>
        </p:blipFill>
        <p:spPr bwMode="auto">
          <a:xfrm>
            <a:off x="6657975" y="6163405"/>
            <a:ext cx="4972050" cy="32667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5568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500"/>
                            </p:stCondLst>
                            <p:childTnLst>
                              <p:par>
                                <p:cTn id="17" presetID="16" presetClass="entr" presetSubtype="2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nodeType="with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barn(inVertical)">
                                      <p:cBhvr>
                                        <p:cTn id="22" dur="5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500"/>
                            </p:stCondLst>
                            <p:childTnLst>
                              <p:par>
                                <p:cTn id="29" presetID="16" presetClass="entr" presetSubtype="37"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outVertical)">
                                      <p:cBhvr>
                                        <p:cTn id="31" dur="500"/>
                                        <p:tgtEl>
                                          <p:spTgt spid="20"/>
                                        </p:tgtEl>
                                      </p:cBhvr>
                                    </p:animEffect>
                                  </p:childTnLst>
                                </p:cTn>
                              </p:par>
                              <p:par>
                                <p:cTn id="32" presetID="16" presetClass="entr" presetSubtype="37" fill="hold" nodeType="withEffect">
                                  <p:stCondLst>
                                    <p:cond delay="0"/>
                                  </p:stCondLst>
                                  <p:childTnLst>
                                    <p:set>
                                      <p:cBhvr>
                                        <p:cTn id="33" dur="1" fill="hold">
                                          <p:stCondLst>
                                            <p:cond delay="0"/>
                                          </p:stCondLst>
                                        </p:cTn>
                                        <p:tgtEl>
                                          <p:spTgt spid="3076"/>
                                        </p:tgtEl>
                                        <p:attrNameLst>
                                          <p:attrName>style.visibility</p:attrName>
                                        </p:attrNameLst>
                                      </p:cBhvr>
                                      <p:to>
                                        <p:strVal val="visible"/>
                                      </p:to>
                                    </p:set>
                                    <p:animEffect transition="in" filter="barn(outVertical)">
                                      <p:cBhvr>
                                        <p:cTn id="34"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30924"/>
            <a:ext cx="1189563" cy="1544115"/>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43786">
            <a:off x="16449632" y="81829"/>
            <a:ext cx="1747082" cy="860835"/>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43786">
            <a:off x="47765" y="9447009"/>
            <a:ext cx="1733397" cy="854092"/>
          </a:xfrm>
          <a:prstGeom prst="rect">
            <a:avLst/>
          </a:prstGeom>
        </p:spPr>
      </p:pic>
      <p:grpSp>
        <p:nvGrpSpPr>
          <p:cNvPr id="9" name="Group 3">
            <a:extLst>
              <a:ext uri="{FF2B5EF4-FFF2-40B4-BE49-F238E27FC236}">
                <a16:creationId xmlns:a16="http://schemas.microsoft.com/office/drawing/2014/main" id="{1C232E38-5272-57F4-ACAE-002C00CA76AF}"/>
              </a:ext>
            </a:extLst>
          </p:cNvPr>
          <p:cNvGrpSpPr/>
          <p:nvPr/>
        </p:nvGrpSpPr>
        <p:grpSpPr>
          <a:xfrm>
            <a:off x="6456516" y="1214608"/>
            <a:ext cx="11221884" cy="8196091"/>
            <a:chOff x="0" y="0"/>
            <a:chExt cx="2746884" cy="2069539"/>
          </a:xfrm>
        </p:grpSpPr>
        <p:sp>
          <p:nvSpPr>
            <p:cNvPr id="10" name="Freeform 4">
              <a:extLst>
                <a:ext uri="{FF2B5EF4-FFF2-40B4-BE49-F238E27FC236}">
                  <a16:creationId xmlns:a16="http://schemas.microsoft.com/office/drawing/2014/main" id="{36A5BD9B-A275-C4CD-8050-B8F80CEBCD88}"/>
                </a:ext>
              </a:extLst>
            </p:cNvPr>
            <p:cNvSpPr/>
            <p:nvPr/>
          </p:nvSpPr>
          <p:spPr>
            <a:xfrm>
              <a:off x="0" y="0"/>
              <a:ext cx="2746884" cy="2069539"/>
            </a:xfrm>
            <a:custGeom>
              <a:avLst/>
              <a:gdLst/>
              <a:ahLst/>
              <a:cxnLst/>
              <a:rect l="l" t="t" r="r" b="b"/>
              <a:pathLst>
                <a:path w="2746884" h="2069539">
                  <a:moveTo>
                    <a:pt x="37858" y="0"/>
                  </a:moveTo>
                  <a:lnTo>
                    <a:pt x="2709026" y="0"/>
                  </a:lnTo>
                  <a:cubicBezTo>
                    <a:pt x="2729934" y="0"/>
                    <a:pt x="2746884" y="16949"/>
                    <a:pt x="2746884" y="37858"/>
                  </a:cubicBezTo>
                  <a:lnTo>
                    <a:pt x="2746884" y="2031682"/>
                  </a:lnTo>
                  <a:cubicBezTo>
                    <a:pt x="2746884" y="2052590"/>
                    <a:pt x="2729934" y="2069539"/>
                    <a:pt x="2709026" y="2069539"/>
                  </a:cubicBezTo>
                  <a:lnTo>
                    <a:pt x="37858" y="2069539"/>
                  </a:lnTo>
                  <a:cubicBezTo>
                    <a:pt x="16949" y="2069539"/>
                    <a:pt x="0" y="2052590"/>
                    <a:pt x="0" y="2031682"/>
                  </a:cubicBezTo>
                  <a:lnTo>
                    <a:pt x="0" y="37858"/>
                  </a:lnTo>
                  <a:cubicBezTo>
                    <a:pt x="0" y="16949"/>
                    <a:pt x="16949" y="0"/>
                    <a:pt x="37858" y="0"/>
                  </a:cubicBezTo>
                  <a:close/>
                </a:path>
              </a:pathLst>
            </a:custGeom>
            <a:solidFill>
              <a:schemeClr val="accent5">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11" name="TextBox 5">
              <a:extLst>
                <a:ext uri="{FF2B5EF4-FFF2-40B4-BE49-F238E27FC236}">
                  <a16:creationId xmlns:a16="http://schemas.microsoft.com/office/drawing/2014/main" id="{9A29B4F4-E713-405B-563E-3612FAAC401E}"/>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ECB318C5-07FC-F6A6-2AD0-2B835180056E}"/>
              </a:ext>
            </a:extLst>
          </p:cNvPr>
          <p:cNvGrpSpPr/>
          <p:nvPr/>
        </p:nvGrpSpPr>
        <p:grpSpPr>
          <a:xfrm>
            <a:off x="593271" y="2067991"/>
            <a:ext cx="6229033" cy="6489323"/>
            <a:chOff x="815605" y="2096180"/>
            <a:chExt cx="6229033" cy="6489323"/>
          </a:xfrm>
        </p:grpSpPr>
        <p:grpSp>
          <p:nvGrpSpPr>
            <p:cNvPr id="18" name="Group 6">
              <a:extLst>
                <a:ext uri="{FF2B5EF4-FFF2-40B4-BE49-F238E27FC236}">
                  <a16:creationId xmlns:a16="http://schemas.microsoft.com/office/drawing/2014/main" id="{BDF754CC-D388-C851-0D5C-B07DF0339D92}"/>
                </a:ext>
              </a:extLst>
            </p:cNvPr>
            <p:cNvGrpSpPr/>
            <p:nvPr/>
          </p:nvGrpSpPr>
          <p:grpSpPr>
            <a:xfrm>
              <a:off x="815605" y="2096180"/>
              <a:ext cx="6229033" cy="6229033"/>
              <a:chOff x="0" y="0"/>
              <a:chExt cx="812800" cy="812800"/>
            </a:xfrm>
          </p:grpSpPr>
          <p:sp>
            <p:nvSpPr>
              <p:cNvPr id="27" name="Freeform 7">
                <a:extLst>
                  <a:ext uri="{FF2B5EF4-FFF2-40B4-BE49-F238E27FC236}">
                    <a16:creationId xmlns:a16="http://schemas.microsoft.com/office/drawing/2014/main" id="{C9E5318E-FEDB-3994-5670-FF7357AFB1C1}"/>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49E85"/>
              </a:solidFill>
            </p:spPr>
            <p:txBody>
              <a:bodyPr/>
              <a:lstStyle/>
              <a:p>
                <a:endParaRPr lang="en-US">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08CC1658-C929-4B6E-057D-6CF5FC460A9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pic>
          <p:nvPicPr>
            <p:cNvPr id="19" name="Picture 9">
              <a:extLst>
                <a:ext uri="{FF2B5EF4-FFF2-40B4-BE49-F238E27FC236}">
                  <a16:creationId xmlns:a16="http://schemas.microsoft.com/office/drawing/2014/main" id="{0DF642D6-9B75-D56D-68D6-CF85A5479A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649347">
              <a:off x="1552517" y="7659270"/>
              <a:ext cx="3587522" cy="926233"/>
            </a:xfrm>
            <a:prstGeom prst="rect">
              <a:avLst/>
            </a:prstGeom>
          </p:spPr>
        </p:pic>
        <p:sp>
          <p:nvSpPr>
            <p:cNvPr id="22" name="TextBox 21">
              <a:extLst>
                <a:ext uri="{FF2B5EF4-FFF2-40B4-BE49-F238E27FC236}">
                  <a16:creationId xmlns:a16="http://schemas.microsoft.com/office/drawing/2014/main" id="{67520F64-BA46-D7EA-026C-69AE5A2CD546}"/>
                </a:ext>
              </a:extLst>
            </p:cNvPr>
            <p:cNvSpPr txBox="1"/>
            <p:nvPr/>
          </p:nvSpPr>
          <p:spPr>
            <a:xfrm>
              <a:off x="1600483" y="3845005"/>
              <a:ext cx="4659267" cy="2431371"/>
            </a:xfrm>
            <a:prstGeom prst="rect">
              <a:avLst/>
            </a:prstGeom>
            <a:noFill/>
          </p:spPr>
          <p:txBody>
            <a:bodyPr wrap="square" rtlCol="0">
              <a:spAutoFit/>
            </a:bodyPr>
            <a:lstStyle/>
            <a:p>
              <a:pPr algn="ctr">
                <a:lnSpc>
                  <a:spcPct val="150000"/>
                </a:lnSpc>
              </a:pPr>
              <a:r>
                <a:rPr lang="en-US" sz="5400" b="1">
                  <a:solidFill>
                    <a:schemeClr val="bg1"/>
                  </a:solidFill>
                  <a:latin typeface="Arial" panose="020B0604020202020204" pitchFamily="34" charset="0"/>
                  <a:ea typeface="Calibri" panose="020F0502020204030204" pitchFamily="34" charset="0"/>
                  <a:cs typeface="Arial" panose="020B0604020202020204" pitchFamily="34" charset="0"/>
                </a:rPr>
                <a:t>GIỌNG ĐỌC TRONG BÀI</a:t>
              </a:r>
              <a:endParaRPr lang="en-US" sz="54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pic>
        <p:nvPicPr>
          <p:cNvPr id="30" name="Picture 12">
            <a:extLst>
              <a:ext uri="{FF2B5EF4-FFF2-40B4-BE49-F238E27FC236}">
                <a16:creationId xmlns:a16="http://schemas.microsoft.com/office/drawing/2014/main" id="{7F5D5217-B81A-D1BC-8DBE-597C3B9BA8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328382" y="8185953"/>
            <a:ext cx="1781715" cy="2186154"/>
          </a:xfrm>
          <a:prstGeom prst="rect">
            <a:avLst/>
          </a:prstGeom>
        </p:spPr>
      </p:pic>
      <p:sp>
        <p:nvSpPr>
          <p:cNvPr id="31" name="TextBox 30">
            <a:extLst>
              <a:ext uri="{FF2B5EF4-FFF2-40B4-BE49-F238E27FC236}">
                <a16:creationId xmlns:a16="http://schemas.microsoft.com/office/drawing/2014/main" id="{8557B30D-282A-457E-F669-F585494D178A}"/>
              </a:ext>
            </a:extLst>
          </p:cNvPr>
          <p:cNvSpPr txBox="1"/>
          <p:nvPr/>
        </p:nvSpPr>
        <p:spPr>
          <a:xfrm>
            <a:off x="7292712" y="2091867"/>
            <a:ext cx="9589941" cy="6441572"/>
          </a:xfrm>
          <a:prstGeom prst="rect">
            <a:avLst/>
          </a:prstGeom>
          <a:noFill/>
        </p:spPr>
        <p:txBody>
          <a:bodyPr wrap="square">
            <a:spAutoFit/>
          </a:bodyPr>
          <a:lstStyle/>
          <a:p>
            <a:pPr marL="571500" indent="-571500" algn="just">
              <a:lnSpc>
                <a:spcPct val="150000"/>
              </a:lnSpc>
              <a:buFont typeface="Wingdings" panose="05000000000000000000" pitchFamily="2" charset="2"/>
              <a:buChar char="v"/>
            </a:pPr>
            <a:r>
              <a:rPr lang="en-US" sz="4000">
                <a:latin typeface="Arial" panose="020B0604020202020204" pitchFamily="34" charset="0"/>
                <a:ea typeface="Calibri" panose="020F0502020204030204" pitchFamily="34" charset="0"/>
                <a:cs typeface="Arial" panose="020B0604020202020204" pitchFamily="34" charset="0"/>
              </a:rPr>
              <a:t>Cả bài đọc với giọng diễn cảm.</a:t>
            </a:r>
          </a:p>
          <a:p>
            <a:pPr marL="571500" indent="-571500" algn="just">
              <a:lnSpc>
                <a:spcPct val="150000"/>
              </a:lnSpc>
              <a:buFont typeface="Wingdings" panose="05000000000000000000" pitchFamily="2" charset="2"/>
              <a:buChar char="Ø"/>
            </a:pPr>
            <a:r>
              <a:rPr lang="vi-VN" sz="4000" b="1">
                <a:latin typeface="Arial" panose="020B0604020202020204" pitchFamily="34" charset="0"/>
                <a:cs typeface="Arial" panose="020B0604020202020204" pitchFamily="34" charset="0"/>
              </a:rPr>
              <a:t>Nhấn giọng ở những từ ngữ</a:t>
            </a:r>
            <a:r>
              <a:rPr lang="en-US" sz="4000" b="1">
                <a:latin typeface="Arial" panose="020B0604020202020204" pitchFamily="34" charset="0"/>
                <a:cs typeface="Arial" panose="020B0604020202020204" pitchFamily="34" charset="0"/>
              </a:rPr>
              <a:t>:</a:t>
            </a:r>
            <a:r>
              <a:rPr lang="vi-VN" sz="4000" b="1">
                <a:latin typeface="Arial" panose="020B0604020202020204" pitchFamily="34" charset="0"/>
                <a:cs typeface="Arial" panose="020B0604020202020204" pitchFamily="34" charset="0"/>
              </a:rPr>
              <a:t> </a:t>
            </a:r>
            <a:r>
              <a:rPr lang="vi-VN" sz="4000">
                <a:latin typeface="Arial" panose="020B0604020202020204" pitchFamily="34" charset="0"/>
                <a:cs typeface="Arial" panose="020B0604020202020204" pitchFamily="34" charset="0"/>
              </a:rPr>
              <a:t>miêu tả cảnh vật trên đường đi Sa Pa, cảnh vật tại Sa Pa, những từ ngữ thể hiện tâm trạng, cảm xúc của tác giả với giọng đọc thể hiện sự ngỡ ngàng ở những câu miêu tả. </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29536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barn(outVertical)">
                                      <p:cBhvr>
                                        <p:cTn id="15" dur="500"/>
                                        <p:tgtEl>
                                          <p:spTgt spid="31">
                                            <p:txEl>
                                              <p:pRg st="0" end="0"/>
                                            </p:txEl>
                                          </p:spTgt>
                                        </p:tgtEl>
                                      </p:cBhvr>
                                    </p:animEffect>
                                  </p:childTnLst>
                                </p:cTn>
                              </p:par>
                            </p:childTnLst>
                          </p:cTn>
                        </p:par>
                        <p:par>
                          <p:cTn id="16" fill="hold">
                            <p:stCondLst>
                              <p:cond delay="500"/>
                            </p:stCondLst>
                            <p:childTnLst>
                              <p:par>
                                <p:cTn id="17" presetID="16" presetClass="entr" presetSubtype="37" fill="hold" grpId="0" nodeType="afterEffect">
                                  <p:stCondLst>
                                    <p:cond delay="0"/>
                                  </p:stCondLst>
                                  <p:childTnLst>
                                    <p:set>
                                      <p:cBhvr>
                                        <p:cTn id="18" dur="1" fill="hold">
                                          <p:stCondLst>
                                            <p:cond delay="0"/>
                                          </p:stCondLst>
                                        </p:cTn>
                                        <p:tgtEl>
                                          <p:spTgt spid="31">
                                            <p:txEl>
                                              <p:pRg st="1" end="1"/>
                                            </p:txEl>
                                          </p:spTgt>
                                        </p:tgtEl>
                                        <p:attrNameLst>
                                          <p:attrName>style.visibility</p:attrName>
                                        </p:attrNameLst>
                                      </p:cBhvr>
                                      <p:to>
                                        <p:strVal val="visible"/>
                                      </p:to>
                                    </p:set>
                                    <p:animEffect transition="in" filter="barn(outVertical)">
                                      <p:cBhvr>
                                        <p:cTn id="19" dur="500"/>
                                        <p:tgtEl>
                                          <p:spTgt spid="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8542" y="8791042"/>
            <a:ext cx="1189563" cy="1544115"/>
          </a:xfrm>
          <a:prstGeom prst="rect">
            <a:avLst/>
          </a:prstGeom>
        </p:spPr>
      </p:pic>
      <p:grpSp>
        <p:nvGrpSpPr>
          <p:cNvPr id="5" name="Group 4">
            <a:extLst>
              <a:ext uri="{FF2B5EF4-FFF2-40B4-BE49-F238E27FC236}">
                <a16:creationId xmlns:a16="http://schemas.microsoft.com/office/drawing/2014/main" id="{B7FD2B1F-AE81-28F8-371B-DC5E9CB08C0D}"/>
              </a:ext>
            </a:extLst>
          </p:cNvPr>
          <p:cNvGrpSpPr/>
          <p:nvPr/>
        </p:nvGrpSpPr>
        <p:grpSpPr>
          <a:xfrm>
            <a:off x="550385" y="723900"/>
            <a:ext cx="6613875" cy="3624691"/>
            <a:chOff x="375403" y="1064663"/>
            <a:chExt cx="6613875" cy="3624691"/>
          </a:xfrm>
        </p:grpSpPr>
        <p:sp>
          <p:nvSpPr>
            <p:cNvPr id="6" name="Rounded Rectangle 21">
              <a:extLst>
                <a:ext uri="{FF2B5EF4-FFF2-40B4-BE49-F238E27FC236}">
                  <a16:creationId xmlns:a16="http://schemas.microsoft.com/office/drawing/2014/main" id="{ED24CA66-5BEE-06C2-8CDD-D68FDC143EBB}"/>
                </a:ext>
              </a:extLst>
            </p:cNvPr>
            <p:cNvSpPr/>
            <p:nvPr/>
          </p:nvSpPr>
          <p:spPr>
            <a:xfrm>
              <a:off x="807038" y="1663462"/>
              <a:ext cx="6182240" cy="3025892"/>
            </a:xfrm>
            <a:prstGeom prst="roundRect">
              <a:avLst/>
            </a:prstGeom>
            <a:solidFill>
              <a:srgbClr val="EBF6F9"/>
            </a:solidFill>
            <a:ln w="57150">
              <a:solidFill>
                <a:schemeClr val="accent5">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4400" b="1">
                  <a:solidFill>
                    <a:schemeClr val="tx2">
                      <a:lumMod val="50000"/>
                    </a:schemeClr>
                  </a:solidFill>
                  <a:latin typeface="Arial" panose="020B0604020202020204" pitchFamily="34" charset="0"/>
                  <a:cs typeface="Arial" panose="020B0604020202020204" pitchFamily="34" charset="0"/>
                </a:rPr>
                <a:t>LUYỆN ĐỌC NỐI TIẾP CÁC ĐOẠN</a:t>
              </a:r>
              <a:endParaRPr lang="en-US" sz="4400" b="1" dirty="0">
                <a:solidFill>
                  <a:schemeClr val="tx2">
                    <a:lumMod val="50000"/>
                  </a:schemeClr>
                </a:solidFill>
                <a:latin typeface="Arial" panose="020B0604020202020204" pitchFamily="34" charset="0"/>
                <a:cs typeface="Arial" panose="020B0604020202020204" pitchFamily="34" charset="0"/>
              </a:endParaRPr>
            </a:p>
          </p:txBody>
        </p:sp>
        <p:pic>
          <p:nvPicPr>
            <p:cNvPr id="7" name="Picture 4">
              <a:extLst>
                <a:ext uri="{FF2B5EF4-FFF2-40B4-BE49-F238E27FC236}">
                  <a16:creationId xmlns:a16="http://schemas.microsoft.com/office/drawing/2014/main" id="{61E6995D-A42F-0AFE-A63D-BB0F7326E3E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75403" y="1064663"/>
              <a:ext cx="1376549" cy="1197597"/>
            </a:xfrm>
            <a:prstGeom prst="rect">
              <a:avLst/>
            </a:prstGeom>
          </p:spPr>
        </p:pic>
      </p:grpSp>
      <p:sp>
        <p:nvSpPr>
          <p:cNvPr id="9" name="Freeform 5">
            <a:extLst>
              <a:ext uri="{FF2B5EF4-FFF2-40B4-BE49-F238E27FC236}">
                <a16:creationId xmlns:a16="http://schemas.microsoft.com/office/drawing/2014/main" id="{05F6C518-3E31-A75B-6DDC-90AF6B639C7B}"/>
              </a:ext>
            </a:extLst>
          </p:cNvPr>
          <p:cNvSpPr/>
          <p:nvPr/>
        </p:nvSpPr>
        <p:spPr>
          <a:xfrm flipH="1">
            <a:off x="2622532" y="4947390"/>
            <a:ext cx="2877744" cy="5413082"/>
          </a:xfrm>
          <a:custGeom>
            <a:avLst/>
            <a:gdLst/>
            <a:ahLst/>
            <a:cxnLst/>
            <a:rect l="l" t="t" r="r" b="b"/>
            <a:pathLst>
              <a:path w="4788131" h="8229600">
                <a:moveTo>
                  <a:pt x="4788131" y="0"/>
                </a:moveTo>
                <a:lnTo>
                  <a:pt x="0" y="0"/>
                </a:lnTo>
                <a:lnTo>
                  <a:pt x="0" y="8229600"/>
                </a:lnTo>
                <a:lnTo>
                  <a:pt x="4788131" y="8229600"/>
                </a:lnTo>
                <a:lnTo>
                  <a:pt x="4788131"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3" name="Rounded Rectangle 19">
            <a:extLst>
              <a:ext uri="{FF2B5EF4-FFF2-40B4-BE49-F238E27FC236}">
                <a16:creationId xmlns:a16="http://schemas.microsoft.com/office/drawing/2014/main" id="{54A17338-C256-B7CE-AA5F-9B9A3A1FAA17}"/>
              </a:ext>
            </a:extLst>
          </p:cNvPr>
          <p:cNvSpPr/>
          <p:nvPr/>
        </p:nvSpPr>
        <p:spPr>
          <a:xfrm>
            <a:off x="9072632" y="4258694"/>
            <a:ext cx="8212446" cy="2463106"/>
          </a:xfrm>
          <a:prstGeom prst="roundRect">
            <a:avLst/>
          </a:prstGeom>
          <a:solidFill>
            <a:schemeClr val="bg1"/>
          </a:solidFill>
          <a:ln w="57150">
            <a:solidFill>
              <a:schemeClr val="accent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vi-VN" sz="3800" b="1">
                <a:latin typeface="Arial" panose="020B0604020202020204" pitchFamily="34" charset="0"/>
                <a:cs typeface="Arial" panose="020B0604020202020204" pitchFamily="34" charset="0"/>
              </a:rPr>
              <a:t>Đoạn 2: </a:t>
            </a:r>
            <a:endParaRPr lang="en-US" sz="3800" b="1">
              <a:latin typeface="Arial" panose="020B0604020202020204" pitchFamily="34" charset="0"/>
              <a:cs typeface="Arial" panose="020B0604020202020204" pitchFamily="34" charset="0"/>
            </a:endParaRPr>
          </a:p>
          <a:p>
            <a:pPr algn="ctr">
              <a:lnSpc>
                <a:spcPct val="150000"/>
              </a:lnSpc>
            </a:pPr>
            <a:r>
              <a:rPr lang="vi-VN" sz="3800">
                <a:latin typeface="Arial" panose="020B0604020202020204" pitchFamily="34" charset="0"/>
                <a:cs typeface="Arial" panose="020B0604020202020204" pitchFamily="34" charset="0"/>
              </a:rPr>
              <a:t>Tiếp theo đến </a:t>
            </a:r>
            <a:r>
              <a:rPr lang="en-US" sz="3800" i="1">
                <a:solidFill>
                  <a:srgbClr val="FF0000"/>
                </a:solidFill>
                <a:latin typeface="Arial" panose="020B0604020202020204" pitchFamily="34" charset="0"/>
                <a:cs typeface="Arial" panose="020B0604020202020204" pitchFamily="34" charset="0"/>
              </a:rPr>
              <a:t>tím nhạt</a:t>
            </a:r>
            <a:endParaRPr lang="en-US" sz="3800" i="1" dirty="0">
              <a:solidFill>
                <a:srgbClr val="FF0000"/>
              </a:solidFill>
              <a:latin typeface="Arial" panose="020B0604020202020204" pitchFamily="34" charset="0"/>
              <a:cs typeface="Arial" panose="020B0604020202020204" pitchFamily="34" charset="0"/>
            </a:endParaRPr>
          </a:p>
        </p:txBody>
      </p:sp>
      <p:sp>
        <p:nvSpPr>
          <p:cNvPr id="15" name="Rounded Rectangle 23">
            <a:extLst>
              <a:ext uri="{FF2B5EF4-FFF2-40B4-BE49-F238E27FC236}">
                <a16:creationId xmlns:a16="http://schemas.microsoft.com/office/drawing/2014/main" id="{F9311C02-2E40-2462-B932-7465B673ED45}"/>
              </a:ext>
            </a:extLst>
          </p:cNvPr>
          <p:cNvSpPr/>
          <p:nvPr/>
        </p:nvSpPr>
        <p:spPr>
          <a:xfrm>
            <a:off x="9072634" y="7353300"/>
            <a:ext cx="8212444" cy="2279263"/>
          </a:xfrm>
          <a:prstGeom prst="roundRect">
            <a:avLst/>
          </a:prstGeom>
          <a:solidFill>
            <a:schemeClr val="bg1"/>
          </a:solidFill>
          <a:ln w="57150">
            <a:solidFill>
              <a:schemeClr val="accent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vi-VN" sz="3800" b="1">
                <a:latin typeface="Arial" panose="020B0604020202020204" pitchFamily="34" charset="0"/>
                <a:cs typeface="Arial" panose="020B0604020202020204" pitchFamily="34" charset="0"/>
              </a:rPr>
              <a:t>Đoạn 3: </a:t>
            </a:r>
            <a:r>
              <a:rPr lang="vi-VN" sz="3800">
                <a:latin typeface="Arial" panose="020B0604020202020204" pitchFamily="34" charset="0"/>
                <a:cs typeface="Arial" panose="020B0604020202020204" pitchFamily="34" charset="0"/>
              </a:rPr>
              <a:t>còn lại</a:t>
            </a:r>
            <a:endParaRPr lang="en-US" sz="3800" dirty="0">
              <a:solidFill>
                <a:schemeClr val="tx1"/>
              </a:solidFill>
              <a:latin typeface="Arial" panose="020B0604020202020204" pitchFamily="34" charset="0"/>
              <a:cs typeface="Arial" panose="020B0604020202020204" pitchFamily="34" charset="0"/>
            </a:endParaRPr>
          </a:p>
        </p:txBody>
      </p:sp>
      <p:sp>
        <p:nvSpPr>
          <p:cNvPr id="16" name="Rounded Rectangle 19">
            <a:extLst>
              <a:ext uri="{FF2B5EF4-FFF2-40B4-BE49-F238E27FC236}">
                <a16:creationId xmlns:a16="http://schemas.microsoft.com/office/drawing/2014/main" id="{77A895AA-5DD6-A976-8F89-A94AF4DBF29E}"/>
              </a:ext>
            </a:extLst>
          </p:cNvPr>
          <p:cNvSpPr/>
          <p:nvPr/>
        </p:nvSpPr>
        <p:spPr>
          <a:xfrm>
            <a:off x="9072634" y="1207373"/>
            <a:ext cx="8212444" cy="2463106"/>
          </a:xfrm>
          <a:prstGeom prst="roundRect">
            <a:avLst/>
          </a:prstGeom>
          <a:solidFill>
            <a:schemeClr val="bg1"/>
          </a:solidFill>
          <a:ln w="57150">
            <a:solidFill>
              <a:schemeClr val="accent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vi-VN" sz="3800" b="1">
                <a:latin typeface="Arial" panose="020B0604020202020204" pitchFamily="34" charset="0"/>
                <a:cs typeface="Arial" panose="020B0604020202020204" pitchFamily="34" charset="0"/>
              </a:rPr>
              <a:t>Đoạn 1: </a:t>
            </a:r>
            <a:endParaRPr lang="en-US" sz="3800" b="1">
              <a:latin typeface="Arial" panose="020B0604020202020204" pitchFamily="34" charset="0"/>
              <a:cs typeface="Arial" panose="020B0604020202020204" pitchFamily="34" charset="0"/>
            </a:endParaRPr>
          </a:p>
          <a:p>
            <a:pPr algn="ctr">
              <a:lnSpc>
                <a:spcPct val="150000"/>
              </a:lnSpc>
            </a:pPr>
            <a:r>
              <a:rPr lang="en-US" sz="3800">
                <a:latin typeface="Arial" panose="020B0604020202020204" pitchFamily="34" charset="0"/>
                <a:cs typeface="Arial" panose="020B0604020202020204" pitchFamily="34" charset="0"/>
              </a:rPr>
              <a:t>Từ đầu </a:t>
            </a:r>
            <a:r>
              <a:rPr lang="vi-VN" sz="3800">
                <a:latin typeface="Arial" panose="020B0604020202020204" pitchFamily="34" charset="0"/>
                <a:cs typeface="Arial" panose="020B0604020202020204" pitchFamily="34" charset="0"/>
              </a:rPr>
              <a:t>đến </a:t>
            </a:r>
            <a:r>
              <a:rPr lang="en-US" sz="3800" i="1">
                <a:solidFill>
                  <a:srgbClr val="FF0000"/>
                </a:solidFill>
                <a:latin typeface="Arial" panose="020B0604020202020204" pitchFamily="34" charset="0"/>
                <a:cs typeface="Arial" panose="020B0604020202020204" pitchFamily="34" charset="0"/>
              </a:rPr>
              <a:t>liễu rủ</a:t>
            </a:r>
            <a:endParaRPr lang="en-US" sz="3800" i="1" dirty="0">
              <a:solidFill>
                <a:srgbClr val="FF0000"/>
              </a:solidFill>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26BF2C88-FDD6-CF05-253E-B35E82FF68C4}"/>
              </a:ext>
            </a:extLst>
          </p:cNvPr>
          <p:cNvGrpSpPr/>
          <p:nvPr/>
        </p:nvGrpSpPr>
        <p:grpSpPr>
          <a:xfrm rot="16200000">
            <a:off x="7077376" y="3659513"/>
            <a:ext cx="3025874" cy="964637"/>
            <a:chOff x="6498137" y="3625822"/>
            <a:chExt cx="558104" cy="973671"/>
          </a:xfrm>
        </p:grpSpPr>
        <p:cxnSp>
          <p:nvCxnSpPr>
            <p:cNvPr id="18" name="Straight Connector 17">
              <a:extLst>
                <a:ext uri="{FF2B5EF4-FFF2-40B4-BE49-F238E27FC236}">
                  <a16:creationId xmlns:a16="http://schemas.microsoft.com/office/drawing/2014/main" id="{03B8E572-75F4-1879-382F-B96822EF29C0}"/>
                </a:ext>
              </a:extLst>
            </p:cNvPr>
            <p:cNvCxnSpPr>
              <a:cxnSpLocks/>
            </p:cNvCxnSpPr>
            <p:nvPr/>
          </p:nvCxnSpPr>
          <p:spPr>
            <a:xfrm flipH="1">
              <a:off x="6498137" y="3625823"/>
              <a:ext cx="558104"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FFA1AD9-B508-F8BF-5D5F-EDB879B61843}"/>
                </a:ext>
              </a:extLst>
            </p:cNvPr>
            <p:cNvCxnSpPr>
              <a:cxnSpLocks/>
            </p:cNvCxnSpPr>
            <p:nvPr/>
          </p:nvCxnSpPr>
          <p:spPr>
            <a:xfrm>
              <a:off x="6498137" y="3625822"/>
              <a:ext cx="0" cy="973671"/>
            </a:xfrm>
            <a:prstGeom prst="line">
              <a:avLst/>
            </a:prstGeom>
            <a:ln w="28575">
              <a:solidFill>
                <a:schemeClr val="accent2">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3D51443C-2301-5D60-AD64-6F58437F4F6C}"/>
              </a:ext>
            </a:extLst>
          </p:cNvPr>
          <p:cNvGrpSpPr/>
          <p:nvPr/>
        </p:nvGrpSpPr>
        <p:grpSpPr>
          <a:xfrm rot="16200000" flipH="1">
            <a:off x="5628057" y="4956440"/>
            <a:ext cx="5924514" cy="964638"/>
            <a:chOff x="6498137" y="3625822"/>
            <a:chExt cx="558104" cy="973671"/>
          </a:xfrm>
        </p:grpSpPr>
        <p:cxnSp>
          <p:nvCxnSpPr>
            <p:cNvPr id="28" name="Straight Connector 27">
              <a:extLst>
                <a:ext uri="{FF2B5EF4-FFF2-40B4-BE49-F238E27FC236}">
                  <a16:creationId xmlns:a16="http://schemas.microsoft.com/office/drawing/2014/main" id="{C58642C9-8FA7-F11A-0691-80199462C8A3}"/>
                </a:ext>
              </a:extLst>
            </p:cNvPr>
            <p:cNvCxnSpPr>
              <a:cxnSpLocks/>
            </p:cNvCxnSpPr>
            <p:nvPr/>
          </p:nvCxnSpPr>
          <p:spPr>
            <a:xfrm flipH="1">
              <a:off x="6498137" y="3625823"/>
              <a:ext cx="558104"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DDCF8CC-4C20-5882-C21B-329E60A33FB6}"/>
                </a:ext>
              </a:extLst>
            </p:cNvPr>
            <p:cNvCxnSpPr>
              <a:cxnSpLocks/>
            </p:cNvCxnSpPr>
            <p:nvPr/>
          </p:nvCxnSpPr>
          <p:spPr>
            <a:xfrm>
              <a:off x="6498137" y="3625822"/>
              <a:ext cx="0" cy="973671"/>
            </a:xfrm>
            <a:prstGeom prst="line">
              <a:avLst/>
            </a:prstGeom>
            <a:ln w="28575">
              <a:solidFill>
                <a:schemeClr val="accent2">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F16B1199-C505-B369-443C-35E4B7A024A8}"/>
              </a:ext>
            </a:extLst>
          </p:cNvPr>
          <p:cNvGrpSpPr/>
          <p:nvPr/>
        </p:nvGrpSpPr>
        <p:grpSpPr>
          <a:xfrm rot="16200000">
            <a:off x="7282564" y="6763338"/>
            <a:ext cx="2615499" cy="964638"/>
            <a:chOff x="6498137" y="3625822"/>
            <a:chExt cx="558104" cy="973671"/>
          </a:xfrm>
        </p:grpSpPr>
        <p:cxnSp>
          <p:nvCxnSpPr>
            <p:cNvPr id="32" name="Straight Connector 31">
              <a:extLst>
                <a:ext uri="{FF2B5EF4-FFF2-40B4-BE49-F238E27FC236}">
                  <a16:creationId xmlns:a16="http://schemas.microsoft.com/office/drawing/2014/main" id="{1ECDC772-926F-50BE-5ED7-923AA50689B5}"/>
                </a:ext>
              </a:extLst>
            </p:cNvPr>
            <p:cNvCxnSpPr>
              <a:cxnSpLocks/>
            </p:cNvCxnSpPr>
            <p:nvPr/>
          </p:nvCxnSpPr>
          <p:spPr>
            <a:xfrm flipH="1">
              <a:off x="6498137" y="3625823"/>
              <a:ext cx="558104"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B9E6A8A-EE94-F63D-B1FE-55D6C6ED5075}"/>
                </a:ext>
              </a:extLst>
            </p:cNvPr>
            <p:cNvCxnSpPr>
              <a:cxnSpLocks/>
            </p:cNvCxnSpPr>
            <p:nvPr/>
          </p:nvCxnSpPr>
          <p:spPr>
            <a:xfrm>
              <a:off x="6498137" y="3625822"/>
              <a:ext cx="0" cy="973671"/>
            </a:xfrm>
            <a:prstGeom prst="line">
              <a:avLst/>
            </a:prstGeom>
            <a:ln w="28575">
              <a:solidFill>
                <a:schemeClr val="accent2">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sp>
        <p:nvSpPr>
          <p:cNvPr id="14" name="Freeform 9">
            <a:extLst>
              <a:ext uri="{FF2B5EF4-FFF2-40B4-BE49-F238E27FC236}">
                <a16:creationId xmlns:a16="http://schemas.microsoft.com/office/drawing/2014/main" id="{331B5D08-F713-6FB9-A05B-829E0CA78ABF}"/>
              </a:ext>
            </a:extLst>
          </p:cNvPr>
          <p:cNvSpPr/>
          <p:nvPr/>
        </p:nvSpPr>
        <p:spPr>
          <a:xfrm rot="6949130">
            <a:off x="16700258" y="100491"/>
            <a:ext cx="1339409" cy="1440018"/>
          </a:xfrm>
          <a:custGeom>
            <a:avLst/>
            <a:gdLst/>
            <a:ahLst/>
            <a:cxnLst/>
            <a:rect l="l" t="t" r="r" b="b"/>
            <a:pathLst>
              <a:path w="1200375" h="1292463">
                <a:moveTo>
                  <a:pt x="0" y="0"/>
                </a:moveTo>
                <a:lnTo>
                  <a:pt x="1200375" y="0"/>
                </a:lnTo>
                <a:lnTo>
                  <a:pt x="1200375" y="1292463"/>
                </a:lnTo>
                <a:lnTo>
                  <a:pt x="0" y="12924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88618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3786">
            <a:off x="16510409" y="82267"/>
            <a:ext cx="1729924" cy="852381"/>
          </a:xfrm>
          <a:prstGeom prst="rect">
            <a:avLst/>
          </a:prstGeom>
        </p:spPr>
      </p:pic>
      <p:sp>
        <p:nvSpPr>
          <p:cNvPr id="2" name="Freeform 2">
            <a:extLst>
              <a:ext uri="{FF2B5EF4-FFF2-40B4-BE49-F238E27FC236}">
                <a16:creationId xmlns:a16="http://schemas.microsoft.com/office/drawing/2014/main" id="{8869CEF6-F5E5-ED41-02D2-D2E85274C646}"/>
              </a:ext>
            </a:extLst>
          </p:cNvPr>
          <p:cNvSpPr/>
          <p:nvPr/>
        </p:nvSpPr>
        <p:spPr>
          <a:xfrm>
            <a:off x="-166560" y="9334500"/>
            <a:ext cx="1139116" cy="1044014"/>
          </a:xfrm>
          <a:custGeom>
            <a:avLst/>
            <a:gdLst/>
            <a:ahLst/>
            <a:cxnLst/>
            <a:rect l="l" t="t" r="r" b="b"/>
            <a:pathLst>
              <a:path w="5117904" h="5043866">
                <a:moveTo>
                  <a:pt x="0" y="0"/>
                </a:moveTo>
                <a:lnTo>
                  <a:pt x="5117904" y="0"/>
                </a:lnTo>
                <a:lnTo>
                  <a:pt x="5117904" y="5043866"/>
                </a:lnTo>
                <a:lnTo>
                  <a:pt x="0" y="50438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pic>
        <p:nvPicPr>
          <p:cNvPr id="15" name="Picture 9">
            <a:extLst>
              <a:ext uri="{FF2B5EF4-FFF2-40B4-BE49-F238E27FC236}">
                <a16:creationId xmlns:a16="http://schemas.microsoft.com/office/drawing/2014/main" id="{9C9EAA7E-EA94-C86F-159C-019A58629A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688831" y="2913932"/>
            <a:ext cx="4725641" cy="5309709"/>
          </a:xfrm>
          <a:prstGeom prst="rect">
            <a:avLst/>
          </a:prstGeom>
        </p:spPr>
      </p:pic>
      <p:sp>
        <p:nvSpPr>
          <p:cNvPr id="17" name="Line Callout 1 (Border and Accent Bar) 3">
            <a:extLst>
              <a:ext uri="{FF2B5EF4-FFF2-40B4-BE49-F238E27FC236}">
                <a16:creationId xmlns:a16="http://schemas.microsoft.com/office/drawing/2014/main" id="{1053D2D3-A845-E491-1048-7F517A5B002A}"/>
              </a:ext>
            </a:extLst>
          </p:cNvPr>
          <p:cNvSpPr/>
          <p:nvPr/>
        </p:nvSpPr>
        <p:spPr>
          <a:xfrm>
            <a:off x="457200" y="647700"/>
            <a:ext cx="15544800" cy="1522473"/>
          </a:xfrm>
          <a:prstGeom prst="accentBorderCallout1">
            <a:avLst>
              <a:gd name="adj1" fmla="val 18750"/>
              <a:gd name="adj2" fmla="val -3127"/>
              <a:gd name="adj3" fmla="val 17954"/>
              <a:gd name="adj4" fmla="val -17509"/>
            </a:avLst>
          </a:prstGeom>
          <a:solidFill>
            <a:schemeClr val="accent3">
              <a:lumMod val="75000"/>
            </a:schemeClr>
          </a:solidFill>
          <a:ln>
            <a:solidFill>
              <a:schemeClr val="accent3">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bg1"/>
                </a:solidFill>
                <a:latin typeface="Arial" panose="020B0604020202020204" pitchFamily="34" charset="0"/>
                <a:cs typeface="Arial" panose="020B0604020202020204" pitchFamily="34" charset="0"/>
              </a:rPr>
              <a:t>Luyện đọc đúng các từ ngữ chứa tiếng dễ phát âm sai</a:t>
            </a:r>
            <a:endParaRPr lang="en-US" sz="4400" b="1" dirty="0">
              <a:solidFill>
                <a:schemeClr val="bg1"/>
              </a:solidFill>
              <a:latin typeface="Arial" panose="020B0604020202020204" pitchFamily="34" charset="0"/>
              <a:cs typeface="Arial" panose="020B0604020202020204" pitchFamily="34" charset="0"/>
            </a:endParaRPr>
          </a:p>
        </p:txBody>
      </p:sp>
      <p:sp>
        <p:nvSpPr>
          <p:cNvPr id="18" name="Cloud 17">
            <a:extLst>
              <a:ext uri="{FF2B5EF4-FFF2-40B4-BE49-F238E27FC236}">
                <a16:creationId xmlns:a16="http://schemas.microsoft.com/office/drawing/2014/main" id="{7904A8DA-CAE2-D922-C530-DF3374BFD327}"/>
              </a:ext>
            </a:extLst>
          </p:cNvPr>
          <p:cNvSpPr/>
          <p:nvPr/>
        </p:nvSpPr>
        <p:spPr>
          <a:xfrm>
            <a:off x="972555" y="2913932"/>
            <a:ext cx="5251115" cy="3071246"/>
          </a:xfrm>
          <a:prstGeom prst="cloud">
            <a:avLst/>
          </a:prstGeom>
          <a:solidFill>
            <a:schemeClr val="bg1"/>
          </a:solidFill>
          <a:ln w="38100">
            <a:solidFill>
              <a:srgbClr val="C00000"/>
            </a:solidFill>
          </a:ln>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i="1">
                <a:solidFill>
                  <a:schemeClr val="tx1"/>
                </a:solidFill>
                <a:latin typeface="Arial" panose="020B0604020202020204" pitchFamily="34" charset="0"/>
                <a:cs typeface="Arial" panose="020B0604020202020204" pitchFamily="34" charset="0"/>
              </a:rPr>
              <a:t>chênh vênh</a:t>
            </a:r>
            <a:endParaRPr lang="en-US" sz="4000" b="1" i="1" dirty="0">
              <a:solidFill>
                <a:schemeClr val="tx1"/>
              </a:solidFill>
              <a:latin typeface="Arial" panose="020B0604020202020204" pitchFamily="34" charset="0"/>
              <a:cs typeface="Arial" panose="020B0604020202020204" pitchFamily="34" charset="0"/>
            </a:endParaRPr>
          </a:p>
        </p:txBody>
      </p:sp>
      <p:sp>
        <p:nvSpPr>
          <p:cNvPr id="19" name="Cloud 18">
            <a:extLst>
              <a:ext uri="{FF2B5EF4-FFF2-40B4-BE49-F238E27FC236}">
                <a16:creationId xmlns:a16="http://schemas.microsoft.com/office/drawing/2014/main" id="{71616023-9BA8-8E7B-0ECC-3ED973311489}"/>
              </a:ext>
            </a:extLst>
          </p:cNvPr>
          <p:cNvSpPr/>
          <p:nvPr/>
        </p:nvSpPr>
        <p:spPr>
          <a:xfrm>
            <a:off x="7086600" y="2913932"/>
            <a:ext cx="5251116" cy="3220168"/>
          </a:xfrm>
          <a:prstGeom prst="cloud">
            <a:avLst/>
          </a:prstGeom>
          <a:solidFill>
            <a:schemeClr val="bg1"/>
          </a:solidFill>
          <a:ln w="38100">
            <a:solidFill>
              <a:srgbClr val="C00000"/>
            </a:solidFill>
          </a:ln>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vi-VN" sz="4000" b="1" i="1">
                <a:solidFill>
                  <a:schemeClr val="tx1"/>
                </a:solidFill>
                <a:latin typeface="Arial" panose="020B0604020202020204" pitchFamily="34" charset="0"/>
                <a:cs typeface="Arial" panose="020B0604020202020204" pitchFamily="34" charset="0"/>
              </a:rPr>
              <a:t>lướt thướt liễu rủ</a:t>
            </a:r>
            <a:endParaRPr lang="en-US" sz="4000" b="1" i="1" dirty="0">
              <a:solidFill>
                <a:schemeClr val="tx1"/>
              </a:solidFill>
              <a:latin typeface="Arial" panose="020B0604020202020204" pitchFamily="34" charset="0"/>
              <a:cs typeface="Arial" panose="020B0604020202020204" pitchFamily="34" charset="0"/>
            </a:endParaRPr>
          </a:p>
        </p:txBody>
      </p:sp>
      <p:sp>
        <p:nvSpPr>
          <p:cNvPr id="20" name="Cloud 19">
            <a:extLst>
              <a:ext uri="{FF2B5EF4-FFF2-40B4-BE49-F238E27FC236}">
                <a16:creationId xmlns:a16="http://schemas.microsoft.com/office/drawing/2014/main" id="{01BC81FB-3951-DB58-C624-604B606E7E40}"/>
              </a:ext>
            </a:extLst>
          </p:cNvPr>
          <p:cNvSpPr/>
          <p:nvPr/>
        </p:nvSpPr>
        <p:spPr>
          <a:xfrm>
            <a:off x="975040" y="6568054"/>
            <a:ext cx="5251115" cy="3071246"/>
          </a:xfrm>
          <a:prstGeom prst="cloud">
            <a:avLst/>
          </a:prstGeom>
          <a:solidFill>
            <a:schemeClr val="bg1"/>
          </a:solidFill>
          <a:ln w="38100">
            <a:solidFill>
              <a:srgbClr val="C00000"/>
            </a:solidFill>
          </a:ln>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i="1">
                <a:solidFill>
                  <a:schemeClr val="tx1"/>
                </a:solidFill>
                <a:latin typeface="Arial" panose="020B0604020202020204" pitchFamily="34" charset="0"/>
                <a:cs typeface="Arial" panose="020B0604020202020204" pitchFamily="34" charset="0"/>
              </a:rPr>
              <a:t>Tù Dí, Phù Lá</a:t>
            </a:r>
            <a:endParaRPr lang="en-US" sz="4000" b="1" i="1" dirty="0">
              <a:solidFill>
                <a:schemeClr val="tx1"/>
              </a:solidFill>
              <a:latin typeface="Arial" panose="020B0604020202020204" pitchFamily="34" charset="0"/>
              <a:cs typeface="Arial" panose="020B0604020202020204" pitchFamily="34" charset="0"/>
            </a:endParaRPr>
          </a:p>
        </p:txBody>
      </p:sp>
      <p:sp>
        <p:nvSpPr>
          <p:cNvPr id="21" name="Cloud 20">
            <a:extLst>
              <a:ext uri="{FF2B5EF4-FFF2-40B4-BE49-F238E27FC236}">
                <a16:creationId xmlns:a16="http://schemas.microsoft.com/office/drawing/2014/main" id="{CF1ABC76-A3CB-8BAD-4C14-D9FF3E8AC743}"/>
              </a:ext>
            </a:extLst>
          </p:cNvPr>
          <p:cNvSpPr/>
          <p:nvPr/>
        </p:nvSpPr>
        <p:spPr>
          <a:xfrm>
            <a:off x="7040956" y="6493593"/>
            <a:ext cx="5251115" cy="3220168"/>
          </a:xfrm>
          <a:prstGeom prst="cloud">
            <a:avLst/>
          </a:prstGeom>
          <a:solidFill>
            <a:schemeClr val="bg1"/>
          </a:solidFill>
          <a:ln w="38100">
            <a:solidFill>
              <a:srgbClr val="C00000"/>
            </a:solidFill>
          </a:ln>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vi-VN" sz="4000" b="1" i="1">
                <a:solidFill>
                  <a:schemeClr val="tx1"/>
                </a:solidFill>
                <a:latin typeface="Arial" panose="020B0604020202020204" pitchFamily="34" charset="0"/>
                <a:cs typeface="Arial" panose="020B0604020202020204" pitchFamily="34" charset="0"/>
              </a:rPr>
              <a:t>người ngựa dập dìu</a:t>
            </a:r>
            <a:endParaRPr lang="en-US" sz="4000"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727499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C0A0E2CF-3772-A220-E73F-9C4CC95DEF2C}"/>
              </a:ext>
            </a:extLst>
          </p:cNvPr>
          <p:cNvSpPr/>
          <p:nvPr/>
        </p:nvSpPr>
        <p:spPr>
          <a:xfrm>
            <a:off x="1485900" y="2247900"/>
            <a:ext cx="15316200" cy="6846541"/>
          </a:xfrm>
          <a:custGeom>
            <a:avLst/>
            <a:gdLst/>
            <a:ahLst/>
            <a:cxnLst/>
            <a:rect l="l" t="t" r="r" b="b"/>
            <a:pathLst>
              <a:path w="14875164" h="5894776">
                <a:moveTo>
                  <a:pt x="0" y="0"/>
                </a:moveTo>
                <a:lnTo>
                  <a:pt x="14875164" y="0"/>
                </a:lnTo>
                <a:lnTo>
                  <a:pt x="14875164" y="5894776"/>
                </a:lnTo>
                <a:lnTo>
                  <a:pt x="0" y="5894776"/>
                </a:lnTo>
                <a:lnTo>
                  <a:pt x="0" y="0"/>
                </a:lnTo>
                <a:close/>
              </a:path>
            </a:pathLst>
          </a:custGeom>
          <a:solidFill>
            <a:schemeClr val="accent5">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A70227B1-BD02-C1AF-4600-353C72CB94C5}"/>
              </a:ext>
            </a:extLst>
          </p:cNvPr>
          <p:cNvGrpSpPr/>
          <p:nvPr/>
        </p:nvGrpSpPr>
        <p:grpSpPr>
          <a:xfrm>
            <a:off x="3028946" y="1626407"/>
            <a:ext cx="12011807" cy="1491558"/>
            <a:chOff x="3391082" y="286730"/>
            <a:chExt cx="12011807" cy="1491558"/>
          </a:xfrm>
        </p:grpSpPr>
        <p:grpSp>
          <p:nvGrpSpPr>
            <p:cNvPr id="6" name="Group 18">
              <a:extLst>
                <a:ext uri="{FF2B5EF4-FFF2-40B4-BE49-F238E27FC236}">
                  <a16:creationId xmlns:a16="http://schemas.microsoft.com/office/drawing/2014/main" id="{03630017-5687-95D7-4B79-EC4802D7BAC1}"/>
                </a:ext>
              </a:extLst>
            </p:cNvPr>
            <p:cNvGrpSpPr/>
            <p:nvPr/>
          </p:nvGrpSpPr>
          <p:grpSpPr>
            <a:xfrm>
              <a:off x="3391082" y="286730"/>
              <a:ext cx="12011807" cy="1491558"/>
              <a:chOff x="-20796" y="-38100"/>
              <a:chExt cx="3278104" cy="444500"/>
            </a:xfrm>
          </p:grpSpPr>
          <p:sp>
            <p:nvSpPr>
              <p:cNvPr id="10" name="Freeform 19">
                <a:extLst>
                  <a:ext uri="{FF2B5EF4-FFF2-40B4-BE49-F238E27FC236}">
                    <a16:creationId xmlns:a16="http://schemas.microsoft.com/office/drawing/2014/main" id="{D0CBD655-5D8F-9C5C-4944-DF23CA702A4C}"/>
                  </a:ext>
                </a:extLst>
              </p:cNvPr>
              <p:cNvSpPr/>
              <p:nvPr/>
            </p:nvSpPr>
            <p:spPr>
              <a:xfrm>
                <a:off x="-20796" y="-38100"/>
                <a:ext cx="3278104" cy="380069"/>
              </a:xfrm>
              <a:custGeom>
                <a:avLst/>
                <a:gdLst/>
                <a:ahLst/>
                <a:cxnLst/>
                <a:rect l="l" t="t" r="r" b="b"/>
                <a:pathLst>
                  <a:path w="2754516" h="407051">
                    <a:moveTo>
                      <a:pt x="2754516" y="326"/>
                    </a:moveTo>
                    <a:cubicBezTo>
                      <a:pt x="2681703" y="0"/>
                      <a:pt x="2614282" y="38659"/>
                      <a:pt x="2577781" y="101663"/>
                    </a:cubicBezTo>
                    <a:cubicBezTo>
                      <a:pt x="2541280" y="164667"/>
                      <a:pt x="2541280" y="242385"/>
                      <a:pt x="2577781" y="305389"/>
                    </a:cubicBezTo>
                    <a:cubicBezTo>
                      <a:pt x="2614282" y="368393"/>
                      <a:pt x="2681703" y="407052"/>
                      <a:pt x="2754516"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5">
                  <a:lumMod val="75000"/>
                </a:schemeClr>
              </a:solidFill>
            </p:spPr>
            <p:txBody>
              <a:bodyPr/>
              <a:lstStyle/>
              <a:p>
                <a:endParaRPr lang="en-US">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53AF317-C4EC-7DE7-E20D-F4E571B6D8C3}"/>
                  </a:ext>
                </a:extLst>
              </p:cNvPr>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id="{D67A89F2-4CFF-C454-A941-2E112EC8656C}"/>
                </a:ext>
              </a:extLst>
            </p:cNvPr>
            <p:cNvSpPr txBox="1"/>
            <p:nvPr/>
          </p:nvSpPr>
          <p:spPr>
            <a:xfrm>
              <a:off x="4554276" y="489354"/>
              <a:ext cx="9675491" cy="769441"/>
            </a:xfrm>
            <a:prstGeom prst="rect">
              <a:avLst/>
            </a:prstGeom>
            <a:no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Cách ngắt giọng ở những câu dài </a:t>
              </a:r>
              <a:endParaRPr lang="en-US" sz="4400" b="1" dirty="0">
                <a:solidFill>
                  <a:schemeClr val="bg1"/>
                </a:solidFill>
                <a:latin typeface="Arial" panose="020B0604020202020204" pitchFamily="34" charset="0"/>
                <a:cs typeface="Arial" panose="020B0604020202020204" pitchFamily="34" charset="0"/>
              </a:endParaRPr>
            </a:p>
          </p:txBody>
        </p:sp>
      </p:grpSp>
      <p:sp>
        <p:nvSpPr>
          <p:cNvPr id="12" name="TextBox 11">
            <a:extLst>
              <a:ext uri="{FF2B5EF4-FFF2-40B4-BE49-F238E27FC236}">
                <a16:creationId xmlns:a16="http://schemas.microsoft.com/office/drawing/2014/main" id="{CDAB593C-C7E9-0174-23E4-D0052E2F4DB6}"/>
              </a:ext>
            </a:extLst>
          </p:cNvPr>
          <p:cNvSpPr txBox="1"/>
          <p:nvPr/>
        </p:nvSpPr>
        <p:spPr>
          <a:xfrm>
            <a:off x="2445777" y="3218303"/>
            <a:ext cx="13442518" cy="5062411"/>
          </a:xfrm>
          <a:prstGeom prst="rect">
            <a:avLst/>
          </a:prstGeom>
          <a:noFill/>
        </p:spPr>
        <p:txBody>
          <a:bodyPr wrap="square">
            <a:spAutoFit/>
          </a:bodyPr>
          <a:lstStyle/>
          <a:p>
            <a:pPr marL="571500" indent="-571500" algn="just">
              <a:lnSpc>
                <a:spcPct val="200000"/>
              </a:lnSpc>
              <a:buFont typeface="Wingdings" panose="05000000000000000000" pitchFamily="2" charset="2"/>
              <a:buChar char="§"/>
            </a:pPr>
            <a:r>
              <a:rPr lang="vi-VN" sz="4200">
                <a:solidFill>
                  <a:srgbClr val="000000"/>
                </a:solidFill>
                <a:latin typeface="Arial" panose="020B0604020202020204" pitchFamily="34" charset="0"/>
                <a:ea typeface="Calibri" panose="020F0502020204030204" pitchFamily="34" charset="0"/>
                <a:cs typeface="Arial" panose="020B0604020202020204" pitchFamily="34" charset="0"/>
              </a:rPr>
              <a:t>Những em bé Mông,</a:t>
            </a:r>
            <a:r>
              <a:rPr lang="vi-VN" sz="4200" b="1">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4200">
                <a:solidFill>
                  <a:srgbClr val="000000"/>
                </a:solidFill>
                <a:latin typeface="Arial" panose="020B0604020202020204" pitchFamily="34" charset="0"/>
                <a:ea typeface="Calibri" panose="020F0502020204030204" pitchFamily="34" charset="0"/>
                <a:cs typeface="Arial" panose="020B0604020202020204" pitchFamily="34" charset="0"/>
              </a:rPr>
              <a:t> những em bé Tu Dí,</a:t>
            </a:r>
            <a:r>
              <a:rPr lang="vi-VN" sz="4200" b="1">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4200">
                <a:solidFill>
                  <a:srgbClr val="000000"/>
                </a:solidFill>
                <a:latin typeface="Arial" panose="020B0604020202020204" pitchFamily="34" charset="0"/>
                <a:ea typeface="Calibri" panose="020F0502020204030204" pitchFamily="34" charset="0"/>
                <a:cs typeface="Arial" panose="020B0604020202020204" pitchFamily="34" charset="0"/>
              </a:rPr>
              <a:t> Phù Lá</a:t>
            </a:r>
            <a:r>
              <a:rPr lang="vi-VN" sz="4200" b="1">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4200">
                <a:solidFill>
                  <a:srgbClr val="000000"/>
                </a:solidFill>
                <a:latin typeface="Arial" panose="020B0604020202020204" pitchFamily="34" charset="0"/>
                <a:ea typeface="Calibri" panose="020F0502020204030204" pitchFamily="34" charset="0"/>
                <a:cs typeface="Arial" panose="020B0604020202020204" pitchFamily="34" charset="0"/>
              </a:rPr>
              <a:t> quần áo sặc sỡ</a:t>
            </a:r>
            <a:r>
              <a:rPr lang="vi-VN" sz="4200" b="1">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4200">
                <a:solidFill>
                  <a:srgbClr val="000000"/>
                </a:solidFill>
                <a:latin typeface="Arial" panose="020B0604020202020204" pitchFamily="34" charset="0"/>
                <a:ea typeface="Calibri" panose="020F0502020204030204" pitchFamily="34" charset="0"/>
                <a:cs typeface="Arial" panose="020B0604020202020204" pitchFamily="34" charset="0"/>
              </a:rPr>
              <a:t> đang chơi đùa trước cửa hàng</a:t>
            </a:r>
            <a:r>
              <a:rPr lang="vi-VN" sz="4200" b="1">
                <a:solidFill>
                  <a:srgbClr val="FF0000"/>
                </a:solidFill>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200000"/>
              </a:lnSpc>
              <a:buFont typeface="Wingdings" panose="05000000000000000000" pitchFamily="2" charset="2"/>
              <a:buChar char="§"/>
            </a:pPr>
            <a:r>
              <a:rPr lang="vi-VN" sz="4200">
                <a:solidFill>
                  <a:srgbClr val="000000"/>
                </a:solidFill>
                <a:latin typeface="Arial" panose="020B0604020202020204" pitchFamily="34" charset="0"/>
                <a:ea typeface="Calibri" panose="020F0502020204030204" pitchFamily="34" charset="0"/>
                <a:cs typeface="Arial" panose="020B0604020202020204" pitchFamily="34" charset="0"/>
              </a:rPr>
              <a:t>Hoàng hôn,</a:t>
            </a:r>
            <a:r>
              <a:rPr lang="vi-VN" sz="4200" b="1">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4200">
                <a:solidFill>
                  <a:srgbClr val="000000"/>
                </a:solidFill>
                <a:latin typeface="Arial" panose="020B0604020202020204" pitchFamily="34" charset="0"/>
                <a:ea typeface="Calibri" panose="020F0502020204030204" pitchFamily="34" charset="0"/>
                <a:cs typeface="Arial" panose="020B0604020202020204" pitchFamily="34" charset="0"/>
              </a:rPr>
              <a:t> áp phiên của phiên chợ thị trấn,</a:t>
            </a:r>
            <a:r>
              <a:rPr lang="vi-VN" sz="4200" b="1">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4200">
                <a:solidFill>
                  <a:srgbClr val="000000"/>
                </a:solidFill>
                <a:latin typeface="Arial" panose="020B0604020202020204" pitchFamily="34" charset="0"/>
                <a:ea typeface="Calibri" panose="020F0502020204030204" pitchFamily="34" charset="0"/>
                <a:cs typeface="Arial" panose="020B0604020202020204" pitchFamily="34" charset="0"/>
              </a:rPr>
              <a:t> người ngựa dập dìu</a:t>
            </a:r>
            <a:r>
              <a:rPr lang="vi-VN" sz="4200" b="1">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4200">
                <a:solidFill>
                  <a:srgbClr val="000000"/>
                </a:solidFill>
                <a:latin typeface="Arial" panose="020B0604020202020204" pitchFamily="34" charset="0"/>
                <a:ea typeface="Calibri" panose="020F0502020204030204" pitchFamily="34" charset="0"/>
                <a:cs typeface="Arial" panose="020B0604020202020204" pitchFamily="34" charset="0"/>
              </a:rPr>
              <a:t> chìm trong sương núi tím nhạt</a:t>
            </a:r>
            <a:r>
              <a:rPr lang="vi-VN" sz="4200" b="1">
                <a:solidFill>
                  <a:srgbClr val="FF0000"/>
                </a:solidFill>
                <a:latin typeface="Arial" panose="020B0604020202020204" pitchFamily="34" charset="0"/>
                <a:ea typeface="Calibri" panose="020F0502020204030204" pitchFamily="34" charset="0"/>
                <a:cs typeface="Arial" panose="020B0604020202020204" pitchFamily="34" charset="0"/>
              </a:rPr>
              <a:t>.//</a:t>
            </a: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3786">
            <a:off x="-649272" y="9036850"/>
            <a:ext cx="3035904" cy="1495873"/>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3786">
            <a:off x="15942779" y="1703520"/>
            <a:ext cx="1977252" cy="974246"/>
          </a:xfrm>
          <a:prstGeom prst="rect">
            <a:avLst/>
          </a:prstGeom>
        </p:spPr>
      </p:pic>
      <p:pic>
        <p:nvPicPr>
          <p:cNvPr id="33" name="Picture 3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09075" y="8451286"/>
            <a:ext cx="1512675" cy="1295400"/>
          </a:xfrm>
          <a:prstGeom prst="rect">
            <a:avLst/>
          </a:prstGeom>
        </p:spPr>
      </p:pic>
    </p:spTree>
    <p:extLst>
      <p:ext uri="{BB962C8B-B14F-4D97-AF65-F5344CB8AC3E}">
        <p14:creationId xmlns:p14="http://schemas.microsoft.com/office/powerpoint/2010/main" val="15466482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wipe(left)">
                                      <p:cBhvr>
                                        <p:cTn id="15" dur="500"/>
                                        <p:tgtEl>
                                          <p:spTgt spid="12">
                                            <p:txEl>
                                              <p:pRg st="0" end="0"/>
                                            </p:txEl>
                                          </p:spTgt>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wipe(left)">
                                      <p:cBhvr>
                                        <p:cTn id="19"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1510</Words>
  <Application>Microsoft Office PowerPoint</Application>
  <PresentationFormat>Custom</PresentationFormat>
  <Paragraphs>109</Paragraphs>
  <Slides>24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Courier New</vt:lpstr>
      <vt:lpstr>Arial</vt:lpstr>
      <vt:lpstr>Wingdings</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Blue Pastel Illustrated Cute Creative Portofolio Presentation</dc:title>
  <dc:creator>Linh Phan</dc:creator>
  <cp:lastModifiedBy>FPT SHOP</cp:lastModifiedBy>
  <cp:revision>7</cp:revision>
  <dcterms:created xsi:type="dcterms:W3CDTF">2006-08-16T00:00:00Z</dcterms:created>
  <dcterms:modified xsi:type="dcterms:W3CDTF">2025-04-25T15:33:16Z</dcterms:modified>
  <dc:identifier>DAFeuF9a9Tw</dc:identifier>
</cp:coreProperties>
</file>