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57" r:id="rId6"/>
    <p:sldId id="262" r:id="rId7"/>
    <p:sldId id="264" r:id="rId8"/>
    <p:sldId id="263" r:id="rId9"/>
    <p:sldId id="267" r:id="rId10"/>
    <p:sldId id="265" r:id="rId11"/>
    <p:sldId id="266" r:id="rId12"/>
    <p:sldId id="269"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61" r:id="rId32"/>
    <p:sldId id="288" r:id="rId33"/>
    <p:sldId id="289"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F3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1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FAC41-F3B7-44DE-A0A4-3D82CDC58F15}"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SG"/>
        </a:p>
      </dgm:t>
    </dgm:pt>
    <dgm:pt modelId="{194FF76C-FE1F-4D9D-BE8B-1E820133671D}">
      <dgm:prSet phldrT="[Text]" custT="1"/>
      <dgm:spPr/>
      <dgm:t>
        <a:bodyPr/>
        <a:lstStyle/>
        <a:p>
          <a:pPr>
            <a:lnSpc>
              <a:spcPct val="150000"/>
            </a:lnSpc>
          </a:pPr>
          <a:r>
            <a:rPr lang="vi-VN" sz="3600" b="0">
              <a:latin typeface="Arial" panose="020B0604020202020204" pitchFamily="34" charset="0"/>
              <a:cs typeface="Arial" panose="020B0604020202020204" pitchFamily="34" charset="0"/>
            </a:rPr>
            <a:t>Các loài động vật ở khu bảo tồn được sinh sống tự do và không sợ bị săn bắn.</a:t>
          </a:r>
          <a:endParaRPr lang="en-US" sz="3600" b="0">
            <a:latin typeface="Arial" panose="020B0604020202020204" pitchFamily="34" charset="0"/>
            <a:cs typeface="Arial" panose="020B0604020202020204" pitchFamily="34" charset="0"/>
          </a:endParaRPr>
        </a:p>
      </dgm:t>
    </dgm:pt>
    <dgm:pt modelId="{DD1DC712-712A-497E-9387-3C63E90DE441}" type="parTrans" cxnId="{605EDF59-C0B6-4BF5-8D49-3CEFE966307D}">
      <dgm:prSet/>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AF6955AC-9BE5-40B6-8953-F9EC5B2B7E69}" type="sibTrans" cxnId="{605EDF59-C0B6-4BF5-8D49-3CEFE966307D}">
      <dgm:prSet/>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936BCADC-224A-40FB-939B-12A79F73DE75}">
      <dgm:prSet phldrT="[Text]" custT="1"/>
      <dgm:spPr/>
      <dgm:t>
        <a:bodyPr/>
        <a:lstStyle/>
        <a:p>
          <a:pPr>
            <a:lnSpc>
              <a:spcPct val="150000"/>
            </a:lnSpc>
          </a:pPr>
          <a:r>
            <a:rPr lang="vi-VN" sz="3400" b="1">
              <a:latin typeface="Arial" panose="020B0604020202020204" pitchFamily="34" charset="0"/>
              <a:cs typeface="Arial" panose="020B0604020202020204" pitchFamily="34" charset="0"/>
            </a:rPr>
            <a:t>Lũ sư thử: </a:t>
          </a:r>
          <a:r>
            <a:rPr lang="vi-VN" sz="3400">
              <a:latin typeface="Arial" panose="020B0604020202020204" pitchFamily="34" charset="0"/>
              <a:cs typeface="Arial" panose="020B0604020202020204" pitchFamily="34" charset="0"/>
            </a:rPr>
            <a:t>nằm nghỉ dưới tan cây, dửng dưng nhìn những chiếc xe du lịch lướt qua.</a:t>
          </a:r>
          <a:endParaRPr lang="en-US" sz="3400">
            <a:latin typeface="Arial" panose="020B0604020202020204" pitchFamily="34" charset="0"/>
            <a:cs typeface="Arial" panose="020B0604020202020204" pitchFamily="34" charset="0"/>
          </a:endParaRPr>
        </a:p>
      </dgm:t>
    </dgm:pt>
    <dgm:pt modelId="{92EB111D-7E9D-4A3B-B547-6C6482CBE89D}" type="parTrans" cxnId="{AF0BF403-9A3F-428C-89B3-80E8CA18A2D2}">
      <dgm:prSet custT="1"/>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F19BCBA1-396D-4E78-AD47-7E4A878AC251}" type="sibTrans" cxnId="{AF0BF403-9A3F-428C-89B3-80E8CA18A2D2}">
      <dgm:prSet/>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7505DB49-8781-4E46-B3AA-F2F636CDDAE0}">
      <dgm:prSet phldrT="[Text]" custT="1"/>
      <dgm:spPr/>
      <dgm:t>
        <a:bodyPr/>
        <a:lstStyle/>
        <a:p>
          <a:pPr>
            <a:lnSpc>
              <a:spcPct val="150000"/>
            </a:lnSpc>
          </a:pPr>
          <a:r>
            <a:rPr lang="vi-VN" sz="3400" b="1">
              <a:latin typeface="Arial" panose="020B0604020202020204" pitchFamily="34" charset="0"/>
              <a:cs typeface="Arial" panose="020B0604020202020204" pitchFamily="34" charset="0"/>
            </a:rPr>
            <a:t>Nhiều chú voi: </a:t>
          </a:r>
          <a:r>
            <a:rPr lang="vi-VN" sz="3400">
              <a:latin typeface="Arial" panose="020B0604020202020204" pitchFamily="34" charset="0"/>
              <a:cs typeface="Arial" panose="020B0604020202020204" pitchFamily="34" charset="0"/>
            </a:rPr>
            <a:t>lững </a:t>
          </a:r>
          <a:r>
            <a:rPr lang="en-US" sz="3400">
              <a:latin typeface="Arial" panose="020B0604020202020204" pitchFamily="34" charset="0"/>
              <a:cs typeface="Arial" panose="020B0604020202020204" pitchFamily="34" charset="0"/>
            </a:rPr>
            <a:t>thữ</a:t>
          </a:r>
          <a:r>
            <a:rPr lang="vi-VN" sz="3400">
              <a:latin typeface="Arial" panose="020B0604020202020204" pitchFamily="34" charset="0"/>
              <a:cs typeface="Arial" panose="020B0604020202020204" pitchFamily="34" charset="0"/>
            </a:rPr>
            <a:t>ng đi qua đường, ngay trước mũi xe ô tô của khách du lịch.</a:t>
          </a:r>
          <a:endParaRPr lang="en-US" sz="3400">
            <a:latin typeface="Arial" panose="020B0604020202020204" pitchFamily="34" charset="0"/>
            <a:cs typeface="Arial" panose="020B0604020202020204" pitchFamily="34" charset="0"/>
          </a:endParaRPr>
        </a:p>
      </dgm:t>
    </dgm:pt>
    <dgm:pt modelId="{3D05789F-A863-42F6-AE0B-91EA8DD77A67}" type="parTrans" cxnId="{4F54DCC2-EF23-4741-BDA3-9AB8482FCA8D}">
      <dgm:prSet custT="1"/>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DF3B55B0-B8DF-492D-A84E-3C9EE2F69C45}" type="sibTrans" cxnId="{4F54DCC2-EF23-4741-BDA3-9AB8482FCA8D}">
      <dgm:prSet/>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63BF907E-2E1A-45E5-B1C6-8F9BD04C1147}">
      <dgm:prSet phldrT="[Text]" custT="1"/>
      <dgm:spPr/>
      <dgm:t>
        <a:bodyPr/>
        <a:lstStyle/>
        <a:p>
          <a:pPr>
            <a:lnSpc>
              <a:spcPct val="150000"/>
            </a:lnSpc>
          </a:pPr>
          <a:r>
            <a:rPr lang="vi-VN" sz="3400" b="1">
              <a:latin typeface="Arial" panose="020B0604020202020204" pitchFamily="34" charset="0"/>
              <a:cs typeface="Arial" panose="020B0604020202020204" pitchFamily="34" charset="0"/>
            </a:rPr>
            <a:t>Hàng nghìn con hồng hạc: </a:t>
          </a:r>
          <a:r>
            <a:rPr lang="vi-VN" sz="3400">
              <a:latin typeface="Arial" panose="020B0604020202020204" pitchFamily="34" charset="0"/>
              <a:cs typeface="Arial" panose="020B0604020202020204" pitchFamily="34" charset="0"/>
            </a:rPr>
            <a:t>sống quanh các hồ nước. </a:t>
          </a:r>
          <a:endParaRPr lang="en-US" sz="3400">
            <a:latin typeface="Arial" panose="020B0604020202020204" pitchFamily="34" charset="0"/>
            <a:cs typeface="Arial" panose="020B0604020202020204" pitchFamily="34" charset="0"/>
          </a:endParaRPr>
        </a:p>
      </dgm:t>
    </dgm:pt>
    <dgm:pt modelId="{6565EDC7-4057-401D-927C-379C439EE74E}" type="parTrans" cxnId="{2A27B9B4-A209-4B00-89D2-6FE08F890EDC}">
      <dgm:prSet custT="1"/>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49125763-B0AD-42AB-82C0-D1EFF750B5A7}" type="sibTrans" cxnId="{2A27B9B4-A209-4B00-89D2-6FE08F890EDC}">
      <dgm:prSet/>
      <dgm:spPr/>
      <dgm:t>
        <a:bodyPr/>
        <a:lstStyle/>
        <a:p>
          <a:pPr>
            <a:lnSpc>
              <a:spcPct val="150000"/>
            </a:lnSpc>
          </a:pPr>
          <a:endParaRPr lang="en-SG" sz="3400">
            <a:latin typeface="Arial" panose="020B0604020202020204" pitchFamily="34" charset="0"/>
            <a:cs typeface="Arial" panose="020B0604020202020204" pitchFamily="34" charset="0"/>
          </a:endParaRPr>
        </a:p>
      </dgm:t>
    </dgm:pt>
    <dgm:pt modelId="{ECF7A387-BBBD-4DE7-8A3A-48D93B7BFC9A}" type="pres">
      <dgm:prSet presAssocID="{925FAC41-F3B7-44DE-A0A4-3D82CDC58F15}" presName="diagram" presStyleCnt="0">
        <dgm:presLayoutVars>
          <dgm:chPref val="1"/>
          <dgm:dir/>
          <dgm:animOne val="branch"/>
          <dgm:animLvl val="lvl"/>
          <dgm:resizeHandles val="exact"/>
        </dgm:presLayoutVars>
      </dgm:prSet>
      <dgm:spPr/>
    </dgm:pt>
    <dgm:pt modelId="{A566ECB8-6C10-4EDA-9105-B4DD429C03E8}" type="pres">
      <dgm:prSet presAssocID="{194FF76C-FE1F-4D9D-BE8B-1E820133671D}" presName="root1" presStyleCnt="0"/>
      <dgm:spPr/>
    </dgm:pt>
    <dgm:pt modelId="{94ADDDCE-88C1-4C49-8485-8D4C50A96B40}" type="pres">
      <dgm:prSet presAssocID="{194FF76C-FE1F-4D9D-BE8B-1E820133671D}" presName="LevelOneTextNode" presStyleLbl="node0" presStyleIdx="0" presStyleCnt="1" custScaleX="125428" custScaleY="183920">
        <dgm:presLayoutVars>
          <dgm:chPref val="3"/>
        </dgm:presLayoutVars>
      </dgm:prSet>
      <dgm:spPr/>
    </dgm:pt>
    <dgm:pt modelId="{0490F148-FF10-4B1C-8C12-5F0656CF6B77}" type="pres">
      <dgm:prSet presAssocID="{194FF76C-FE1F-4D9D-BE8B-1E820133671D}" presName="level2hierChild" presStyleCnt="0"/>
      <dgm:spPr/>
    </dgm:pt>
    <dgm:pt modelId="{3EEDC5CC-ADB0-426F-99FE-6484015106CA}" type="pres">
      <dgm:prSet presAssocID="{92EB111D-7E9D-4A3B-B547-6C6482CBE89D}" presName="conn2-1" presStyleLbl="parChTrans1D2" presStyleIdx="0" presStyleCnt="3"/>
      <dgm:spPr/>
    </dgm:pt>
    <dgm:pt modelId="{3BBEC962-1EA8-4516-BD4A-2515C48B859B}" type="pres">
      <dgm:prSet presAssocID="{92EB111D-7E9D-4A3B-B547-6C6482CBE89D}" presName="connTx" presStyleLbl="parChTrans1D2" presStyleIdx="0" presStyleCnt="3"/>
      <dgm:spPr/>
    </dgm:pt>
    <dgm:pt modelId="{5C0A3605-1AAD-4843-B2EB-2A86D9EAFC42}" type="pres">
      <dgm:prSet presAssocID="{936BCADC-224A-40FB-939B-12A79F73DE75}" presName="root2" presStyleCnt="0"/>
      <dgm:spPr/>
    </dgm:pt>
    <dgm:pt modelId="{7EA8A995-D52F-4E1E-B3A7-8B79531B7340}" type="pres">
      <dgm:prSet presAssocID="{936BCADC-224A-40FB-939B-12A79F73DE75}" presName="LevelTwoTextNode" presStyleLbl="node2" presStyleIdx="0" presStyleCnt="3" custScaleX="233466" custScaleY="99838" custLinFactNeighborX="-342" custLinFactNeighborY="-3856">
        <dgm:presLayoutVars>
          <dgm:chPref val="3"/>
        </dgm:presLayoutVars>
      </dgm:prSet>
      <dgm:spPr/>
    </dgm:pt>
    <dgm:pt modelId="{84EB2F43-7749-4585-8B2D-0F35912BB7FD}" type="pres">
      <dgm:prSet presAssocID="{936BCADC-224A-40FB-939B-12A79F73DE75}" presName="level3hierChild" presStyleCnt="0"/>
      <dgm:spPr/>
    </dgm:pt>
    <dgm:pt modelId="{97966488-8796-4D63-BE80-AF49F1E3169D}" type="pres">
      <dgm:prSet presAssocID="{3D05789F-A863-42F6-AE0B-91EA8DD77A67}" presName="conn2-1" presStyleLbl="parChTrans1D2" presStyleIdx="1" presStyleCnt="3"/>
      <dgm:spPr/>
    </dgm:pt>
    <dgm:pt modelId="{4FCE24D5-5C5B-4797-AA17-ECD5DAF616C4}" type="pres">
      <dgm:prSet presAssocID="{3D05789F-A863-42F6-AE0B-91EA8DD77A67}" presName="connTx" presStyleLbl="parChTrans1D2" presStyleIdx="1" presStyleCnt="3"/>
      <dgm:spPr/>
    </dgm:pt>
    <dgm:pt modelId="{029F6367-30D6-4415-8E27-B07887130916}" type="pres">
      <dgm:prSet presAssocID="{7505DB49-8781-4E46-B3AA-F2F636CDDAE0}" presName="root2" presStyleCnt="0"/>
      <dgm:spPr/>
    </dgm:pt>
    <dgm:pt modelId="{77CC3CF5-9095-444F-A187-10BDC19F0FDB}" type="pres">
      <dgm:prSet presAssocID="{7505DB49-8781-4E46-B3AA-F2F636CDDAE0}" presName="LevelTwoTextNode" presStyleLbl="node2" presStyleIdx="1" presStyleCnt="3" custScaleX="232672">
        <dgm:presLayoutVars>
          <dgm:chPref val="3"/>
        </dgm:presLayoutVars>
      </dgm:prSet>
      <dgm:spPr/>
    </dgm:pt>
    <dgm:pt modelId="{58F15DF3-D98D-400F-B94A-AF8D1DF82316}" type="pres">
      <dgm:prSet presAssocID="{7505DB49-8781-4E46-B3AA-F2F636CDDAE0}" presName="level3hierChild" presStyleCnt="0"/>
      <dgm:spPr/>
    </dgm:pt>
    <dgm:pt modelId="{8CB77890-A92A-42F6-B3AE-B7D7AFF9B594}" type="pres">
      <dgm:prSet presAssocID="{6565EDC7-4057-401D-927C-379C439EE74E}" presName="conn2-1" presStyleLbl="parChTrans1D2" presStyleIdx="2" presStyleCnt="3"/>
      <dgm:spPr/>
    </dgm:pt>
    <dgm:pt modelId="{8C6250F9-9E88-485F-9F41-3553EF6E17C8}" type="pres">
      <dgm:prSet presAssocID="{6565EDC7-4057-401D-927C-379C439EE74E}" presName="connTx" presStyleLbl="parChTrans1D2" presStyleIdx="2" presStyleCnt="3"/>
      <dgm:spPr/>
    </dgm:pt>
    <dgm:pt modelId="{E2BBFB72-E17B-4502-9E46-081C98781670}" type="pres">
      <dgm:prSet presAssocID="{63BF907E-2E1A-45E5-B1C6-8F9BD04C1147}" presName="root2" presStyleCnt="0"/>
      <dgm:spPr/>
    </dgm:pt>
    <dgm:pt modelId="{42FC52F4-3CFA-4DC9-8385-1E81DAF2013D}" type="pres">
      <dgm:prSet presAssocID="{63BF907E-2E1A-45E5-B1C6-8F9BD04C1147}" presName="LevelTwoTextNode" presStyleLbl="node2" presStyleIdx="2" presStyleCnt="3" custScaleX="233356">
        <dgm:presLayoutVars>
          <dgm:chPref val="3"/>
        </dgm:presLayoutVars>
      </dgm:prSet>
      <dgm:spPr/>
    </dgm:pt>
    <dgm:pt modelId="{88A9702E-28CE-45F8-9D95-6D8A8859E781}" type="pres">
      <dgm:prSet presAssocID="{63BF907E-2E1A-45E5-B1C6-8F9BD04C1147}" presName="level3hierChild" presStyleCnt="0"/>
      <dgm:spPr/>
    </dgm:pt>
  </dgm:ptLst>
  <dgm:cxnLst>
    <dgm:cxn modelId="{AF0BF403-9A3F-428C-89B3-80E8CA18A2D2}" srcId="{194FF76C-FE1F-4D9D-BE8B-1E820133671D}" destId="{936BCADC-224A-40FB-939B-12A79F73DE75}" srcOrd="0" destOrd="0" parTransId="{92EB111D-7E9D-4A3B-B547-6C6482CBE89D}" sibTransId="{F19BCBA1-396D-4E78-AD47-7E4A878AC251}"/>
    <dgm:cxn modelId="{D9325B07-24EA-4E2F-BA8A-206525A4BFD6}" type="presOf" srcId="{92EB111D-7E9D-4A3B-B547-6C6482CBE89D}" destId="{3BBEC962-1EA8-4516-BD4A-2515C48B859B}" srcOrd="1" destOrd="0" presId="urn:microsoft.com/office/officeart/2005/8/layout/hierarchy2"/>
    <dgm:cxn modelId="{8C07EB07-18C0-45DC-8DC5-780F6D51DC45}" type="presOf" srcId="{936BCADC-224A-40FB-939B-12A79F73DE75}" destId="{7EA8A995-D52F-4E1E-B3A7-8B79531B7340}" srcOrd="0" destOrd="0" presId="urn:microsoft.com/office/officeart/2005/8/layout/hierarchy2"/>
    <dgm:cxn modelId="{12033618-A627-491A-8EEE-50A0818B2C88}" type="presOf" srcId="{3D05789F-A863-42F6-AE0B-91EA8DD77A67}" destId="{4FCE24D5-5C5B-4797-AA17-ECD5DAF616C4}" srcOrd="1" destOrd="0" presId="urn:microsoft.com/office/officeart/2005/8/layout/hierarchy2"/>
    <dgm:cxn modelId="{29B52170-CEA4-44E3-82EF-8FB263B2BD86}" type="presOf" srcId="{3D05789F-A863-42F6-AE0B-91EA8DD77A67}" destId="{97966488-8796-4D63-BE80-AF49F1E3169D}" srcOrd="0" destOrd="0" presId="urn:microsoft.com/office/officeart/2005/8/layout/hierarchy2"/>
    <dgm:cxn modelId="{605EDF59-C0B6-4BF5-8D49-3CEFE966307D}" srcId="{925FAC41-F3B7-44DE-A0A4-3D82CDC58F15}" destId="{194FF76C-FE1F-4D9D-BE8B-1E820133671D}" srcOrd="0" destOrd="0" parTransId="{DD1DC712-712A-497E-9387-3C63E90DE441}" sibTransId="{AF6955AC-9BE5-40B6-8953-F9EC5B2B7E69}"/>
    <dgm:cxn modelId="{24961992-A4E8-4F9D-97D5-94F93AD11397}" type="presOf" srcId="{6565EDC7-4057-401D-927C-379C439EE74E}" destId="{8CB77890-A92A-42F6-B3AE-B7D7AFF9B594}" srcOrd="0" destOrd="0" presId="urn:microsoft.com/office/officeart/2005/8/layout/hierarchy2"/>
    <dgm:cxn modelId="{785AD494-EA52-4A92-B0DE-E1B433C54CA6}" type="presOf" srcId="{63BF907E-2E1A-45E5-B1C6-8F9BD04C1147}" destId="{42FC52F4-3CFA-4DC9-8385-1E81DAF2013D}" srcOrd="0" destOrd="0" presId="urn:microsoft.com/office/officeart/2005/8/layout/hierarchy2"/>
    <dgm:cxn modelId="{F455DE95-588F-4543-AB9D-C7BAB144C26D}" type="presOf" srcId="{925FAC41-F3B7-44DE-A0A4-3D82CDC58F15}" destId="{ECF7A387-BBBD-4DE7-8A3A-48D93B7BFC9A}" srcOrd="0" destOrd="0" presId="urn:microsoft.com/office/officeart/2005/8/layout/hierarchy2"/>
    <dgm:cxn modelId="{730450A3-8D15-4E97-ABD1-E75099F389A5}" type="presOf" srcId="{194FF76C-FE1F-4D9D-BE8B-1E820133671D}" destId="{94ADDDCE-88C1-4C49-8485-8D4C50A96B40}" srcOrd="0" destOrd="0" presId="urn:microsoft.com/office/officeart/2005/8/layout/hierarchy2"/>
    <dgm:cxn modelId="{2A27B9B4-A209-4B00-89D2-6FE08F890EDC}" srcId="{194FF76C-FE1F-4D9D-BE8B-1E820133671D}" destId="{63BF907E-2E1A-45E5-B1C6-8F9BD04C1147}" srcOrd="2" destOrd="0" parTransId="{6565EDC7-4057-401D-927C-379C439EE74E}" sibTransId="{49125763-B0AD-42AB-82C0-D1EFF750B5A7}"/>
    <dgm:cxn modelId="{4F54DCC2-EF23-4741-BDA3-9AB8482FCA8D}" srcId="{194FF76C-FE1F-4D9D-BE8B-1E820133671D}" destId="{7505DB49-8781-4E46-B3AA-F2F636CDDAE0}" srcOrd="1" destOrd="0" parTransId="{3D05789F-A863-42F6-AE0B-91EA8DD77A67}" sibTransId="{DF3B55B0-B8DF-492D-A84E-3C9EE2F69C45}"/>
    <dgm:cxn modelId="{5104FEDD-F261-4D6D-9222-C59F1ED5D8B9}" type="presOf" srcId="{92EB111D-7E9D-4A3B-B547-6C6482CBE89D}" destId="{3EEDC5CC-ADB0-426F-99FE-6484015106CA}" srcOrd="0" destOrd="0" presId="urn:microsoft.com/office/officeart/2005/8/layout/hierarchy2"/>
    <dgm:cxn modelId="{D3D7D0E6-78C0-448B-83B9-099DE0F7A205}" type="presOf" srcId="{6565EDC7-4057-401D-927C-379C439EE74E}" destId="{8C6250F9-9E88-485F-9F41-3553EF6E17C8}" srcOrd="1" destOrd="0" presId="urn:microsoft.com/office/officeart/2005/8/layout/hierarchy2"/>
    <dgm:cxn modelId="{3EF61AF4-8B46-4E1E-AE8D-52D2547988A0}" type="presOf" srcId="{7505DB49-8781-4E46-B3AA-F2F636CDDAE0}" destId="{77CC3CF5-9095-444F-A187-10BDC19F0FDB}" srcOrd="0" destOrd="0" presId="urn:microsoft.com/office/officeart/2005/8/layout/hierarchy2"/>
    <dgm:cxn modelId="{F8739293-69A7-4613-89BC-07C43502E616}" type="presParOf" srcId="{ECF7A387-BBBD-4DE7-8A3A-48D93B7BFC9A}" destId="{A566ECB8-6C10-4EDA-9105-B4DD429C03E8}" srcOrd="0" destOrd="0" presId="urn:microsoft.com/office/officeart/2005/8/layout/hierarchy2"/>
    <dgm:cxn modelId="{825AF094-BACE-4EA4-806C-3DC695843309}" type="presParOf" srcId="{A566ECB8-6C10-4EDA-9105-B4DD429C03E8}" destId="{94ADDDCE-88C1-4C49-8485-8D4C50A96B40}" srcOrd="0" destOrd="0" presId="urn:microsoft.com/office/officeart/2005/8/layout/hierarchy2"/>
    <dgm:cxn modelId="{658CC555-C597-43E4-8656-D6ED630C3569}" type="presParOf" srcId="{A566ECB8-6C10-4EDA-9105-B4DD429C03E8}" destId="{0490F148-FF10-4B1C-8C12-5F0656CF6B77}" srcOrd="1" destOrd="0" presId="urn:microsoft.com/office/officeart/2005/8/layout/hierarchy2"/>
    <dgm:cxn modelId="{EF0768F8-D5CE-4552-968D-C34B3DA84113}" type="presParOf" srcId="{0490F148-FF10-4B1C-8C12-5F0656CF6B77}" destId="{3EEDC5CC-ADB0-426F-99FE-6484015106CA}" srcOrd="0" destOrd="0" presId="urn:microsoft.com/office/officeart/2005/8/layout/hierarchy2"/>
    <dgm:cxn modelId="{3A353387-A3FA-487E-B322-ED74FD672965}" type="presParOf" srcId="{3EEDC5CC-ADB0-426F-99FE-6484015106CA}" destId="{3BBEC962-1EA8-4516-BD4A-2515C48B859B}" srcOrd="0" destOrd="0" presId="urn:microsoft.com/office/officeart/2005/8/layout/hierarchy2"/>
    <dgm:cxn modelId="{049FDA08-9165-4805-8374-A5BF295560CE}" type="presParOf" srcId="{0490F148-FF10-4B1C-8C12-5F0656CF6B77}" destId="{5C0A3605-1AAD-4843-B2EB-2A86D9EAFC42}" srcOrd="1" destOrd="0" presId="urn:microsoft.com/office/officeart/2005/8/layout/hierarchy2"/>
    <dgm:cxn modelId="{E84C7947-FD05-4D66-811E-8C5FAA3CD68F}" type="presParOf" srcId="{5C0A3605-1AAD-4843-B2EB-2A86D9EAFC42}" destId="{7EA8A995-D52F-4E1E-B3A7-8B79531B7340}" srcOrd="0" destOrd="0" presId="urn:microsoft.com/office/officeart/2005/8/layout/hierarchy2"/>
    <dgm:cxn modelId="{52178176-1DD0-4977-8A64-B55360F7C85A}" type="presParOf" srcId="{5C0A3605-1AAD-4843-B2EB-2A86D9EAFC42}" destId="{84EB2F43-7749-4585-8B2D-0F35912BB7FD}" srcOrd="1" destOrd="0" presId="urn:microsoft.com/office/officeart/2005/8/layout/hierarchy2"/>
    <dgm:cxn modelId="{C86303FE-3DF8-46FE-9575-8B08B787DC40}" type="presParOf" srcId="{0490F148-FF10-4B1C-8C12-5F0656CF6B77}" destId="{97966488-8796-4D63-BE80-AF49F1E3169D}" srcOrd="2" destOrd="0" presId="urn:microsoft.com/office/officeart/2005/8/layout/hierarchy2"/>
    <dgm:cxn modelId="{8407CC30-8AED-4B6A-9078-7F15403AB19C}" type="presParOf" srcId="{97966488-8796-4D63-BE80-AF49F1E3169D}" destId="{4FCE24D5-5C5B-4797-AA17-ECD5DAF616C4}" srcOrd="0" destOrd="0" presId="urn:microsoft.com/office/officeart/2005/8/layout/hierarchy2"/>
    <dgm:cxn modelId="{119120B6-51CC-4C63-BE7F-8125FAD784B1}" type="presParOf" srcId="{0490F148-FF10-4B1C-8C12-5F0656CF6B77}" destId="{029F6367-30D6-4415-8E27-B07887130916}" srcOrd="3" destOrd="0" presId="urn:microsoft.com/office/officeart/2005/8/layout/hierarchy2"/>
    <dgm:cxn modelId="{96B737B6-E780-47C1-8449-EAF2602D69C7}" type="presParOf" srcId="{029F6367-30D6-4415-8E27-B07887130916}" destId="{77CC3CF5-9095-444F-A187-10BDC19F0FDB}" srcOrd="0" destOrd="0" presId="urn:microsoft.com/office/officeart/2005/8/layout/hierarchy2"/>
    <dgm:cxn modelId="{4940FB3D-D7E0-4E73-B9AD-A51E05143BB9}" type="presParOf" srcId="{029F6367-30D6-4415-8E27-B07887130916}" destId="{58F15DF3-D98D-400F-B94A-AF8D1DF82316}" srcOrd="1" destOrd="0" presId="urn:microsoft.com/office/officeart/2005/8/layout/hierarchy2"/>
    <dgm:cxn modelId="{EC51A673-084C-4BFB-B9CC-E57DA0B933D9}" type="presParOf" srcId="{0490F148-FF10-4B1C-8C12-5F0656CF6B77}" destId="{8CB77890-A92A-42F6-B3AE-B7D7AFF9B594}" srcOrd="4" destOrd="0" presId="urn:microsoft.com/office/officeart/2005/8/layout/hierarchy2"/>
    <dgm:cxn modelId="{9F48A8CB-CB08-4526-804E-A83D7E0A73B2}" type="presParOf" srcId="{8CB77890-A92A-42F6-B3AE-B7D7AFF9B594}" destId="{8C6250F9-9E88-485F-9F41-3553EF6E17C8}" srcOrd="0" destOrd="0" presId="urn:microsoft.com/office/officeart/2005/8/layout/hierarchy2"/>
    <dgm:cxn modelId="{FD6CE574-19B8-4C43-8C42-752E835E3BE0}" type="presParOf" srcId="{0490F148-FF10-4B1C-8C12-5F0656CF6B77}" destId="{E2BBFB72-E17B-4502-9E46-081C98781670}" srcOrd="5" destOrd="0" presId="urn:microsoft.com/office/officeart/2005/8/layout/hierarchy2"/>
    <dgm:cxn modelId="{3D502C0F-A0B7-48A6-A654-6E4408D3E6F1}" type="presParOf" srcId="{E2BBFB72-E17B-4502-9E46-081C98781670}" destId="{42FC52F4-3CFA-4DC9-8385-1E81DAF2013D}" srcOrd="0" destOrd="0" presId="urn:microsoft.com/office/officeart/2005/8/layout/hierarchy2"/>
    <dgm:cxn modelId="{0D96AF3A-5504-476F-A221-2842C06557C5}" type="presParOf" srcId="{E2BBFB72-E17B-4502-9E46-081C98781670}" destId="{88A9702E-28CE-45F8-9D95-6D8A8859E781}"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DDDCE-88C1-4C49-8485-8D4C50A96B40}">
      <dsp:nvSpPr>
        <dsp:cNvPr id="0" name=""/>
        <dsp:cNvSpPr/>
      </dsp:nvSpPr>
      <dsp:spPr>
        <a:xfrm>
          <a:off x="503467" y="1459994"/>
          <a:ext cx="4992294" cy="36601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vi-VN" sz="3600" b="0" kern="1200">
              <a:latin typeface="Arial" panose="020B0604020202020204" pitchFamily="34" charset="0"/>
              <a:cs typeface="Arial" panose="020B0604020202020204" pitchFamily="34" charset="0"/>
            </a:rPr>
            <a:t>Các loài động vật ở khu bảo tồn được sinh sống tự do và không sợ bị săn bắn.</a:t>
          </a:r>
          <a:endParaRPr lang="en-US" sz="3600" b="0" kern="1200">
            <a:latin typeface="Arial" panose="020B0604020202020204" pitchFamily="34" charset="0"/>
            <a:cs typeface="Arial" panose="020B0604020202020204" pitchFamily="34" charset="0"/>
          </a:endParaRPr>
        </a:p>
      </dsp:txBody>
      <dsp:txXfrm>
        <a:off x="610671" y="1567198"/>
        <a:ext cx="4777886" cy="3445790"/>
      </dsp:txXfrm>
    </dsp:sp>
    <dsp:sp modelId="{3EEDC5CC-ADB0-426F-99FE-6484015106CA}">
      <dsp:nvSpPr>
        <dsp:cNvPr id="0" name=""/>
        <dsp:cNvSpPr/>
      </dsp:nvSpPr>
      <dsp:spPr>
        <a:xfrm rot="18270024">
          <a:off x="4891602" y="2114547"/>
          <a:ext cx="2786788" cy="54438"/>
        </a:xfrm>
        <a:custGeom>
          <a:avLst/>
          <a:gdLst/>
          <a:ahLst/>
          <a:cxnLst/>
          <a:rect l="0" t="0" r="0" b="0"/>
          <a:pathLst>
            <a:path>
              <a:moveTo>
                <a:pt x="0" y="27219"/>
              </a:moveTo>
              <a:lnTo>
                <a:pt x="2786788" y="272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511300">
            <a:lnSpc>
              <a:spcPct val="150000"/>
            </a:lnSpc>
            <a:spcBef>
              <a:spcPct val="0"/>
            </a:spcBef>
            <a:spcAft>
              <a:spcPct val="35000"/>
            </a:spcAft>
            <a:buNone/>
          </a:pPr>
          <a:endParaRPr lang="en-SG" sz="3400" kern="1200">
            <a:latin typeface="Arial" panose="020B0604020202020204" pitchFamily="34" charset="0"/>
            <a:cs typeface="Arial" panose="020B0604020202020204" pitchFamily="34" charset="0"/>
          </a:endParaRPr>
        </a:p>
      </dsp:txBody>
      <dsp:txXfrm>
        <a:off x="6215327" y="2072097"/>
        <a:ext cx="139339" cy="139339"/>
      </dsp:txXfrm>
    </dsp:sp>
    <dsp:sp modelId="{7EA8A995-D52F-4E1E-B3A7-8B79531B7340}">
      <dsp:nvSpPr>
        <dsp:cNvPr id="0" name=""/>
        <dsp:cNvSpPr/>
      </dsp:nvSpPr>
      <dsp:spPr>
        <a:xfrm>
          <a:off x="7074232" y="0"/>
          <a:ext cx="9292431" cy="198687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150000"/>
            </a:lnSpc>
            <a:spcBef>
              <a:spcPct val="0"/>
            </a:spcBef>
            <a:spcAft>
              <a:spcPct val="35000"/>
            </a:spcAft>
            <a:buNone/>
          </a:pPr>
          <a:r>
            <a:rPr lang="vi-VN" sz="3400" b="1" kern="1200">
              <a:latin typeface="Arial" panose="020B0604020202020204" pitchFamily="34" charset="0"/>
              <a:cs typeface="Arial" panose="020B0604020202020204" pitchFamily="34" charset="0"/>
            </a:rPr>
            <a:t>Lũ sư thử: </a:t>
          </a:r>
          <a:r>
            <a:rPr lang="vi-VN" sz="3400" kern="1200">
              <a:latin typeface="Arial" panose="020B0604020202020204" pitchFamily="34" charset="0"/>
              <a:cs typeface="Arial" panose="020B0604020202020204" pitchFamily="34" charset="0"/>
            </a:rPr>
            <a:t>nằm nghỉ dưới tan cây, dửng dưng nhìn những chiếc xe du lịch lướt qua.</a:t>
          </a:r>
          <a:endParaRPr lang="en-US" sz="3400" kern="1200">
            <a:latin typeface="Arial" panose="020B0604020202020204" pitchFamily="34" charset="0"/>
            <a:cs typeface="Arial" panose="020B0604020202020204" pitchFamily="34" charset="0"/>
          </a:endParaRPr>
        </a:p>
      </dsp:txBody>
      <dsp:txXfrm>
        <a:off x="7132426" y="58194"/>
        <a:ext cx="9176043" cy="1870491"/>
      </dsp:txXfrm>
    </dsp:sp>
    <dsp:sp modelId="{97966488-8796-4D63-BE80-AF49F1E3169D}">
      <dsp:nvSpPr>
        <dsp:cNvPr id="0" name=""/>
        <dsp:cNvSpPr/>
      </dsp:nvSpPr>
      <dsp:spPr>
        <a:xfrm rot="21596519">
          <a:off x="5495761" y="3262068"/>
          <a:ext cx="1592083" cy="54438"/>
        </a:xfrm>
        <a:custGeom>
          <a:avLst/>
          <a:gdLst/>
          <a:ahLst/>
          <a:cxnLst/>
          <a:rect l="0" t="0" r="0" b="0"/>
          <a:pathLst>
            <a:path>
              <a:moveTo>
                <a:pt x="0" y="27219"/>
              </a:moveTo>
              <a:lnTo>
                <a:pt x="1592083" y="272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511300">
            <a:lnSpc>
              <a:spcPct val="150000"/>
            </a:lnSpc>
            <a:spcBef>
              <a:spcPct val="0"/>
            </a:spcBef>
            <a:spcAft>
              <a:spcPct val="35000"/>
            </a:spcAft>
            <a:buNone/>
          </a:pPr>
          <a:endParaRPr lang="en-SG" sz="3400" kern="1200">
            <a:latin typeface="Arial" panose="020B0604020202020204" pitchFamily="34" charset="0"/>
            <a:cs typeface="Arial" panose="020B0604020202020204" pitchFamily="34" charset="0"/>
          </a:endParaRPr>
        </a:p>
      </dsp:txBody>
      <dsp:txXfrm>
        <a:off x="6252001" y="3249485"/>
        <a:ext cx="79604" cy="79604"/>
      </dsp:txXfrm>
    </dsp:sp>
    <dsp:sp modelId="{77CC3CF5-9095-444F-A187-10BDC19F0FDB}">
      <dsp:nvSpPr>
        <dsp:cNvPr id="0" name=""/>
        <dsp:cNvSpPr/>
      </dsp:nvSpPr>
      <dsp:spPr>
        <a:xfrm>
          <a:off x="7087844" y="2293430"/>
          <a:ext cx="9260828" cy="19901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150000"/>
            </a:lnSpc>
            <a:spcBef>
              <a:spcPct val="0"/>
            </a:spcBef>
            <a:spcAft>
              <a:spcPct val="35000"/>
            </a:spcAft>
            <a:buNone/>
          </a:pPr>
          <a:r>
            <a:rPr lang="vi-VN" sz="3400" b="1" kern="1200">
              <a:latin typeface="Arial" panose="020B0604020202020204" pitchFamily="34" charset="0"/>
              <a:cs typeface="Arial" panose="020B0604020202020204" pitchFamily="34" charset="0"/>
            </a:rPr>
            <a:t>Nhiều chú voi: </a:t>
          </a:r>
          <a:r>
            <a:rPr lang="vi-VN" sz="3400" kern="1200">
              <a:latin typeface="Arial" panose="020B0604020202020204" pitchFamily="34" charset="0"/>
              <a:cs typeface="Arial" panose="020B0604020202020204" pitchFamily="34" charset="0"/>
            </a:rPr>
            <a:t>lững </a:t>
          </a:r>
          <a:r>
            <a:rPr lang="en-US" sz="3400" kern="1200">
              <a:latin typeface="Arial" panose="020B0604020202020204" pitchFamily="34" charset="0"/>
              <a:cs typeface="Arial" panose="020B0604020202020204" pitchFamily="34" charset="0"/>
            </a:rPr>
            <a:t>thữ</a:t>
          </a:r>
          <a:r>
            <a:rPr lang="vi-VN" sz="3400" kern="1200">
              <a:latin typeface="Arial" panose="020B0604020202020204" pitchFamily="34" charset="0"/>
              <a:cs typeface="Arial" panose="020B0604020202020204" pitchFamily="34" charset="0"/>
            </a:rPr>
            <a:t>ng đi qua đường, ngay trước mũi xe ô tô của khách du lịch.</a:t>
          </a:r>
          <a:endParaRPr lang="en-US" sz="3400" kern="1200">
            <a:latin typeface="Arial" panose="020B0604020202020204" pitchFamily="34" charset="0"/>
            <a:cs typeface="Arial" panose="020B0604020202020204" pitchFamily="34" charset="0"/>
          </a:endParaRPr>
        </a:p>
      </dsp:txBody>
      <dsp:txXfrm>
        <a:off x="7146132" y="2351718"/>
        <a:ext cx="9144252" cy="1873527"/>
      </dsp:txXfrm>
    </dsp:sp>
    <dsp:sp modelId="{8CB77890-A92A-42F6-B3AE-B7D7AFF9B594}">
      <dsp:nvSpPr>
        <dsp:cNvPr id="0" name=""/>
        <dsp:cNvSpPr/>
      </dsp:nvSpPr>
      <dsp:spPr>
        <a:xfrm rot="3309395">
          <a:off x="4898504" y="4406378"/>
          <a:ext cx="2786598" cy="54438"/>
        </a:xfrm>
        <a:custGeom>
          <a:avLst/>
          <a:gdLst/>
          <a:ahLst/>
          <a:cxnLst/>
          <a:rect l="0" t="0" r="0" b="0"/>
          <a:pathLst>
            <a:path>
              <a:moveTo>
                <a:pt x="0" y="27219"/>
              </a:moveTo>
              <a:lnTo>
                <a:pt x="2786598" y="2721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511300">
            <a:lnSpc>
              <a:spcPct val="150000"/>
            </a:lnSpc>
            <a:spcBef>
              <a:spcPct val="0"/>
            </a:spcBef>
            <a:spcAft>
              <a:spcPct val="35000"/>
            </a:spcAft>
            <a:buNone/>
          </a:pPr>
          <a:endParaRPr lang="en-SG" sz="3400" kern="1200">
            <a:latin typeface="Arial" panose="020B0604020202020204" pitchFamily="34" charset="0"/>
            <a:cs typeface="Arial" panose="020B0604020202020204" pitchFamily="34" charset="0"/>
          </a:endParaRPr>
        </a:p>
      </dsp:txBody>
      <dsp:txXfrm>
        <a:off x="6222138" y="4363932"/>
        <a:ext cx="139329" cy="139329"/>
      </dsp:txXfrm>
    </dsp:sp>
    <dsp:sp modelId="{42FC52F4-3CFA-4DC9-8385-1E81DAF2013D}">
      <dsp:nvSpPr>
        <dsp:cNvPr id="0" name=""/>
        <dsp:cNvSpPr/>
      </dsp:nvSpPr>
      <dsp:spPr>
        <a:xfrm>
          <a:off x="7087844" y="4582049"/>
          <a:ext cx="9288052" cy="19901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150000"/>
            </a:lnSpc>
            <a:spcBef>
              <a:spcPct val="0"/>
            </a:spcBef>
            <a:spcAft>
              <a:spcPct val="35000"/>
            </a:spcAft>
            <a:buNone/>
          </a:pPr>
          <a:r>
            <a:rPr lang="vi-VN" sz="3400" b="1" kern="1200">
              <a:latin typeface="Arial" panose="020B0604020202020204" pitchFamily="34" charset="0"/>
              <a:cs typeface="Arial" panose="020B0604020202020204" pitchFamily="34" charset="0"/>
            </a:rPr>
            <a:t>Hàng nghìn con hồng hạc: </a:t>
          </a:r>
          <a:r>
            <a:rPr lang="vi-VN" sz="3400" kern="1200">
              <a:latin typeface="Arial" panose="020B0604020202020204" pitchFamily="34" charset="0"/>
              <a:cs typeface="Arial" panose="020B0604020202020204" pitchFamily="34" charset="0"/>
            </a:rPr>
            <a:t>sống quanh các hồ nước. </a:t>
          </a:r>
          <a:endParaRPr lang="en-US" sz="3400" kern="1200">
            <a:latin typeface="Arial" panose="020B0604020202020204" pitchFamily="34" charset="0"/>
            <a:cs typeface="Arial" panose="020B0604020202020204" pitchFamily="34" charset="0"/>
          </a:endParaRPr>
        </a:p>
      </dsp:txBody>
      <dsp:txXfrm>
        <a:off x="7146132" y="4640337"/>
        <a:ext cx="9171476" cy="18735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svg"/><Relationship Id="rId7"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13.svg"/><Relationship Id="rId7" Type="http://schemas.openxmlformats.org/officeDocument/2006/relationships/image" Target="../media/image4.svg"/><Relationship Id="rId12" Type="http://schemas.openxmlformats.org/officeDocument/2006/relationships/image" Target="../media/image5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8.svg"/><Relationship Id="rId5" Type="http://schemas.openxmlformats.org/officeDocument/2006/relationships/image" Target="../media/image6.svg"/><Relationship Id="rId10" Type="http://schemas.openxmlformats.org/officeDocument/2006/relationships/image" Target="../media/image57.png"/><Relationship Id="rId4" Type="http://schemas.openxmlformats.org/officeDocument/2006/relationships/image" Target="../media/image5.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2.svg"/><Relationship Id="rId7" Type="http://schemas.openxmlformats.org/officeDocument/2006/relationships/image" Target="../media/image10.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8.sv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30.svg"/><Relationship Id="rId4" Type="http://schemas.openxmlformats.org/officeDocument/2006/relationships/image" Target="../media/image63.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svg"/><Relationship Id="rId7" Type="http://schemas.openxmlformats.org/officeDocument/2006/relationships/image" Target="../media/image6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9.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34.svg"/><Relationship Id="rId5" Type="http://schemas.openxmlformats.org/officeDocument/2006/relationships/image" Target="../media/image75.svg"/><Relationship Id="rId10" Type="http://schemas.openxmlformats.org/officeDocument/2006/relationships/image" Target="../media/image33.png"/><Relationship Id="rId4" Type="http://schemas.openxmlformats.org/officeDocument/2006/relationships/image" Target="../media/image74.png"/><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81.svg"/><Relationship Id="rId12"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4.sv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83.sv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2.svg"/><Relationship Id="rId7" Type="http://schemas.openxmlformats.org/officeDocument/2006/relationships/image" Target="../media/image10.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7.svg"/><Relationship Id="rId7" Type="http://schemas.openxmlformats.org/officeDocument/2006/relationships/image" Target="../media/image9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diagramColors" Target="../diagrams/colors1.xml"/><Relationship Id="rId3" Type="http://schemas.openxmlformats.org/officeDocument/2006/relationships/image" Target="../media/image30.svg"/><Relationship Id="rId7" Type="http://schemas.openxmlformats.org/officeDocument/2006/relationships/image" Target="../media/image28.svg"/><Relationship Id="rId12" Type="http://schemas.openxmlformats.org/officeDocument/2006/relationships/diagramQuickStyle" Target="../diagrams/quickStyle1.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diagramLayout" Target="../diagrams/layout1.xml"/><Relationship Id="rId5" Type="http://schemas.openxmlformats.org/officeDocument/2006/relationships/image" Target="../media/image4.svg"/><Relationship Id="rId10" Type="http://schemas.openxmlformats.org/officeDocument/2006/relationships/diagramData" Target="../diagrams/data1.xml"/><Relationship Id="rId4" Type="http://schemas.openxmlformats.org/officeDocument/2006/relationships/image" Target="../media/image3.png"/><Relationship Id="rId9" Type="http://schemas.openxmlformats.org/officeDocument/2006/relationships/image" Target="../media/image91.svg"/><Relationship Id="rId14" Type="http://schemas.microsoft.com/office/2007/relationships/diagramDrawing" Target="../diagrams/drawing1.xml"/></Relationships>
</file>

<file path=ppt/slides/_rels/slide26.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svg"/><Relationship Id="rId7" Type="http://schemas.openxmlformats.org/officeDocument/2006/relationships/image" Target="../media/image9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2.svg"/><Relationship Id="rId7" Type="http://schemas.openxmlformats.org/officeDocument/2006/relationships/image" Target="../media/image10.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sv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7.svg"/><Relationship Id="rId7" Type="http://schemas.openxmlformats.org/officeDocument/2006/relationships/image" Target="../media/image9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2.svg"/><Relationship Id="rId5" Type="http://schemas.openxmlformats.org/officeDocument/2006/relationships/image" Target="../media/image15.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00.sv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4.svg"/><Relationship Id="rId5" Type="http://schemas.openxmlformats.org/officeDocument/2006/relationships/image" Target="../media/image4.svg"/><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102.sv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1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4.svg"/><Relationship Id="rId4" Type="http://schemas.openxmlformats.org/officeDocument/2006/relationships/image" Target="../media/image33.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svg"/><Relationship Id="rId7" Type="http://schemas.openxmlformats.org/officeDocument/2006/relationships/image" Target="../media/image5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7.png"/><Relationship Id="rId5" Type="http://schemas.openxmlformats.org/officeDocument/2006/relationships/image" Target="../media/image49.svg"/><Relationship Id="rId10" Type="http://schemas.openxmlformats.org/officeDocument/2006/relationships/image" Target="../media/image2.svg"/><Relationship Id="rId4" Type="http://schemas.openxmlformats.org/officeDocument/2006/relationships/image" Target="../media/image48.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01939" y="7800166"/>
            <a:ext cx="955721" cy="2419547"/>
          </a:xfrm>
          <a:custGeom>
            <a:avLst/>
            <a:gdLst/>
            <a:ahLst/>
            <a:cxnLst/>
            <a:rect l="l" t="t" r="r" b="b"/>
            <a:pathLst>
              <a:path w="955721" h="2419547">
                <a:moveTo>
                  <a:pt x="0" y="0"/>
                </a:moveTo>
                <a:lnTo>
                  <a:pt x="955721" y="0"/>
                </a:lnTo>
                <a:lnTo>
                  <a:pt x="955721" y="2419546"/>
                </a:lnTo>
                <a:lnTo>
                  <a:pt x="0" y="2419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883259">
            <a:off x="-61384" y="50403"/>
            <a:ext cx="1309021" cy="2057400"/>
          </a:xfrm>
          <a:custGeom>
            <a:avLst/>
            <a:gdLst/>
            <a:ahLst/>
            <a:cxnLst/>
            <a:rect l="l" t="t" r="r" b="b"/>
            <a:pathLst>
              <a:path w="1309021" h="2057400">
                <a:moveTo>
                  <a:pt x="0" y="0"/>
                </a:moveTo>
                <a:lnTo>
                  <a:pt x="1309021" y="0"/>
                </a:lnTo>
                <a:lnTo>
                  <a:pt x="130902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357435" y="-228"/>
            <a:ext cx="1800225" cy="461088"/>
          </a:xfrm>
          <a:custGeom>
            <a:avLst/>
            <a:gdLst/>
            <a:ahLst/>
            <a:cxnLst/>
            <a:rect l="l" t="t" r="r" b="b"/>
            <a:pathLst>
              <a:path w="1800225" h="461088">
                <a:moveTo>
                  <a:pt x="0" y="0"/>
                </a:moveTo>
                <a:lnTo>
                  <a:pt x="1800225" y="0"/>
                </a:lnTo>
                <a:lnTo>
                  <a:pt x="1800225" y="461088"/>
                </a:lnTo>
                <a:lnTo>
                  <a:pt x="0" y="461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30340" y="9009940"/>
            <a:ext cx="925574" cy="1106815"/>
          </a:xfrm>
          <a:custGeom>
            <a:avLst/>
            <a:gdLst/>
            <a:ahLst/>
            <a:cxnLst/>
            <a:rect l="l" t="t" r="r" b="b"/>
            <a:pathLst>
              <a:path w="925574" h="1106815">
                <a:moveTo>
                  <a:pt x="0" y="0"/>
                </a:moveTo>
                <a:lnTo>
                  <a:pt x="925575" y="0"/>
                </a:lnTo>
                <a:lnTo>
                  <a:pt x="925575" y="1106816"/>
                </a:lnTo>
                <a:lnTo>
                  <a:pt x="0" y="110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03845CED-AB97-AA5B-3959-3C06BCBD92FF}"/>
              </a:ext>
            </a:extLst>
          </p:cNvPr>
          <p:cNvSpPr txBox="1"/>
          <p:nvPr/>
        </p:nvSpPr>
        <p:spPr>
          <a:xfrm>
            <a:off x="647700" y="3540849"/>
            <a:ext cx="16992599" cy="3205301"/>
          </a:xfrm>
          <a:prstGeom prst="rect">
            <a:avLst/>
          </a:prstGeom>
        </p:spPr>
        <p:txBody>
          <a:bodyPr wrap="square" lIns="0" tIns="0" rIns="0" bIns="0" rtlCol="0" anchor="t">
            <a:spAutoFit/>
          </a:bodyPr>
          <a:lstStyle/>
          <a:p>
            <a:pPr algn="ctr">
              <a:lnSpc>
                <a:spcPct val="150000"/>
              </a:lnSpc>
            </a:pPr>
            <a:r>
              <a:rPr lang="en-US" sz="7400" b="1">
                <a:latin typeface="Arial" panose="020B0604020202020204" pitchFamily="34" charset="0"/>
                <a:cs typeface="Arial" panose="020B0604020202020204" pitchFamily="34" charset="0"/>
              </a:rPr>
              <a:t>NHIỆT LIỆT CHÀO </a:t>
            </a:r>
            <a:r>
              <a:rPr lang="en-US" sz="7400" b="1" dirty="0">
                <a:latin typeface="Arial" panose="020B0604020202020204" pitchFamily="34" charset="0"/>
                <a:cs typeface="Arial" panose="020B0604020202020204" pitchFamily="34" charset="0"/>
              </a:rPr>
              <a:t>MỪNG CÁC EM ĐẾN </a:t>
            </a:r>
            <a:r>
              <a:rPr lang="en-US" sz="7400" b="1">
                <a:latin typeface="Arial" panose="020B0604020202020204" pitchFamily="34" charset="0"/>
                <a:cs typeface="Arial" panose="020B0604020202020204" pitchFamily="34" charset="0"/>
              </a:rPr>
              <a:t>VỚI BÀI HỌC MÔN TIẾNG VIỆT!</a:t>
            </a:r>
            <a:endParaRPr lang="en-US" sz="7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85716">
            <a:off x="17422983" y="-43646"/>
            <a:ext cx="756094" cy="2057400"/>
          </a:xfrm>
          <a:custGeom>
            <a:avLst/>
            <a:gdLst/>
            <a:ahLst/>
            <a:cxnLst/>
            <a:rect l="l" t="t" r="r" b="b"/>
            <a:pathLst>
              <a:path w="756094" h="2057400">
                <a:moveTo>
                  <a:pt x="0" y="0"/>
                </a:moveTo>
                <a:lnTo>
                  <a:pt x="756095" y="0"/>
                </a:lnTo>
                <a:lnTo>
                  <a:pt x="756095"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9229061"/>
            <a:ext cx="1481664" cy="1057939"/>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5248168" y="9306096"/>
            <a:ext cx="3061603" cy="1002675"/>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Arrow: Pentagon 11">
            <a:extLst>
              <a:ext uri="{FF2B5EF4-FFF2-40B4-BE49-F238E27FC236}">
                <a16:creationId xmlns:a16="http://schemas.microsoft.com/office/drawing/2014/main" id="{1380016B-09D3-4711-746E-BED3F51115B7}"/>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25</a:t>
            </a:r>
          </a:p>
        </p:txBody>
      </p:sp>
      <p:sp>
        <p:nvSpPr>
          <p:cNvPr id="13" name="TextBox 12">
            <a:extLst>
              <a:ext uri="{FF2B5EF4-FFF2-40B4-BE49-F238E27FC236}">
                <a16:creationId xmlns:a16="http://schemas.microsoft.com/office/drawing/2014/main" id="{305B397A-6C16-DA9D-7630-BD3A5DF3A91D}"/>
              </a:ext>
            </a:extLst>
          </p:cNvPr>
          <p:cNvSpPr txBox="1"/>
          <p:nvPr/>
        </p:nvSpPr>
        <p:spPr>
          <a:xfrm>
            <a:off x="628648" y="3532384"/>
            <a:ext cx="17030701"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 </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Khu bảo tồn động vật hoang dã Ngô-rông-gô-rô </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6">
            <a:extLst>
              <a:ext uri="{FF2B5EF4-FFF2-40B4-BE49-F238E27FC236}">
                <a16:creationId xmlns:a16="http://schemas.microsoft.com/office/drawing/2014/main" id="{3FF4E8CD-D932-74B3-06FB-CD46C3BA96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399" y="75361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379457" y="45593"/>
            <a:ext cx="881329" cy="1478121"/>
          </a:xfrm>
          <a:custGeom>
            <a:avLst/>
            <a:gdLst/>
            <a:ahLst/>
            <a:cxnLst/>
            <a:rect l="l" t="t" r="r" b="b"/>
            <a:pathLst>
              <a:path w="881329" h="1478121">
                <a:moveTo>
                  <a:pt x="0" y="0"/>
                </a:moveTo>
                <a:lnTo>
                  <a:pt x="881329" y="0"/>
                </a:lnTo>
                <a:lnTo>
                  <a:pt x="881329" y="1478121"/>
                </a:lnTo>
                <a:lnTo>
                  <a:pt x="0" y="14781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2202797">
            <a:off x="-203702" y="492367"/>
            <a:ext cx="1800225" cy="461088"/>
          </a:xfrm>
          <a:custGeom>
            <a:avLst/>
            <a:gdLst/>
            <a:ahLst/>
            <a:cxnLst/>
            <a:rect l="l" t="t" r="r" b="b"/>
            <a:pathLst>
              <a:path w="1800225" h="461088">
                <a:moveTo>
                  <a:pt x="0" y="0"/>
                </a:moveTo>
                <a:lnTo>
                  <a:pt x="1800225" y="0"/>
                </a:lnTo>
                <a:lnTo>
                  <a:pt x="1800225" y="461088"/>
                </a:lnTo>
                <a:lnTo>
                  <a:pt x="0" y="461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46107">
            <a:off x="231086" y="8677424"/>
            <a:ext cx="930648" cy="1462708"/>
          </a:xfrm>
          <a:custGeom>
            <a:avLst/>
            <a:gdLst/>
            <a:ahLst/>
            <a:cxnLst/>
            <a:rect l="l" t="t" r="r" b="b"/>
            <a:pathLst>
              <a:path w="930648" h="1462708">
                <a:moveTo>
                  <a:pt x="0" y="0"/>
                </a:moveTo>
                <a:lnTo>
                  <a:pt x="930648" y="0"/>
                </a:lnTo>
                <a:lnTo>
                  <a:pt x="930648" y="1462708"/>
                </a:lnTo>
                <a:lnTo>
                  <a:pt x="0" y="1462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43DF1A08-E005-7FE9-B520-C6520B7AE0AF}"/>
              </a:ext>
            </a:extLst>
          </p:cNvPr>
          <p:cNvGrpSpPr/>
          <p:nvPr/>
        </p:nvGrpSpPr>
        <p:grpSpPr>
          <a:xfrm>
            <a:off x="10910405" y="1745811"/>
            <a:ext cx="6014194" cy="6345850"/>
            <a:chOff x="11148842" y="1525345"/>
            <a:chExt cx="6014194" cy="6345850"/>
          </a:xfrm>
        </p:grpSpPr>
        <p:grpSp>
          <p:nvGrpSpPr>
            <p:cNvPr id="15" name="Group 14">
              <a:extLst>
                <a:ext uri="{FF2B5EF4-FFF2-40B4-BE49-F238E27FC236}">
                  <a16:creationId xmlns:a16="http://schemas.microsoft.com/office/drawing/2014/main" id="{663AF930-9046-3863-E8D9-165F61DDCE69}"/>
                </a:ext>
              </a:extLst>
            </p:cNvPr>
            <p:cNvGrpSpPr/>
            <p:nvPr/>
          </p:nvGrpSpPr>
          <p:grpSpPr>
            <a:xfrm>
              <a:off x="11148842" y="1857001"/>
              <a:ext cx="6014194" cy="6014194"/>
              <a:chOff x="0" y="0"/>
              <a:chExt cx="812800" cy="812800"/>
            </a:xfrm>
          </p:grpSpPr>
          <p:sp>
            <p:nvSpPr>
              <p:cNvPr id="18" name="Freeform 7">
                <a:extLst>
                  <a:ext uri="{FF2B5EF4-FFF2-40B4-BE49-F238E27FC236}">
                    <a16:creationId xmlns:a16="http://schemas.microsoft.com/office/drawing/2014/main" id="{3111ED0B-6036-4FA1-6645-F5DE6CDE1A8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1C5"/>
              </a:solidFill>
            </p:spPr>
            <p:txBody>
              <a:bodyPr/>
              <a:lstStyle/>
              <a:p>
                <a:endParaRPr lang="en-US" dirty="0"/>
              </a:p>
            </p:txBody>
          </p:sp>
          <p:sp>
            <p:nvSpPr>
              <p:cNvPr id="19" name="TextBox 8">
                <a:extLst>
                  <a:ext uri="{FF2B5EF4-FFF2-40B4-BE49-F238E27FC236}">
                    <a16:creationId xmlns:a16="http://schemas.microsoft.com/office/drawing/2014/main" id="{0925AC88-F45C-ECDE-62B4-F44C3FEFC64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6" name="Picture 10">
              <a:extLst>
                <a:ext uri="{FF2B5EF4-FFF2-40B4-BE49-F238E27FC236}">
                  <a16:creationId xmlns:a16="http://schemas.microsoft.com/office/drawing/2014/main" id="{4976D9F8-BD94-C673-6A14-3B27F57BD1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95080">
              <a:off x="12118098" y="1525345"/>
              <a:ext cx="3564645" cy="920326"/>
            </a:xfrm>
            <a:prstGeom prst="rect">
              <a:avLst/>
            </a:prstGeom>
          </p:spPr>
        </p:pic>
        <p:sp>
          <p:nvSpPr>
            <p:cNvPr id="17" name="TextBox 16">
              <a:extLst>
                <a:ext uri="{FF2B5EF4-FFF2-40B4-BE49-F238E27FC236}">
                  <a16:creationId xmlns:a16="http://schemas.microsoft.com/office/drawing/2014/main" id="{FE6AA71F-B110-3E9E-72A6-6411D2E6C28F}"/>
                </a:ext>
              </a:extLst>
            </p:cNvPr>
            <p:cNvSpPr txBox="1"/>
            <p:nvPr/>
          </p:nvSpPr>
          <p:spPr>
            <a:xfrm>
              <a:off x="11584680" y="3626715"/>
              <a:ext cx="5142509"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BE3E50B-F31C-04C7-17CA-BCB1489A67B0}"/>
              </a:ext>
            </a:extLst>
          </p:cNvPr>
          <p:cNvGrpSpPr/>
          <p:nvPr/>
        </p:nvGrpSpPr>
        <p:grpSpPr>
          <a:xfrm>
            <a:off x="368626" y="368815"/>
            <a:ext cx="8971200" cy="2711134"/>
            <a:chOff x="1077906" y="959621"/>
            <a:chExt cx="8971200" cy="2711134"/>
          </a:xfrm>
        </p:grpSpPr>
        <p:grpSp>
          <p:nvGrpSpPr>
            <p:cNvPr id="21" name="Group 20">
              <a:extLst>
                <a:ext uri="{FF2B5EF4-FFF2-40B4-BE49-F238E27FC236}">
                  <a16:creationId xmlns:a16="http://schemas.microsoft.com/office/drawing/2014/main" id="{AB25AFB2-3FC1-861A-DF9A-825822C8F762}"/>
                </a:ext>
              </a:extLst>
            </p:cNvPr>
            <p:cNvGrpSpPr/>
            <p:nvPr/>
          </p:nvGrpSpPr>
          <p:grpSpPr>
            <a:xfrm>
              <a:off x="1077906" y="1204311"/>
              <a:ext cx="8971200" cy="2466444"/>
              <a:chOff x="1051751" y="1519237"/>
              <a:chExt cx="8971200" cy="2466444"/>
            </a:xfrm>
          </p:grpSpPr>
          <p:grpSp>
            <p:nvGrpSpPr>
              <p:cNvPr id="23" name="Group 3">
                <a:extLst>
                  <a:ext uri="{FF2B5EF4-FFF2-40B4-BE49-F238E27FC236}">
                    <a16:creationId xmlns:a16="http://schemas.microsoft.com/office/drawing/2014/main" id="{B725C7E1-3DA3-3689-E505-2C8DA1818B9F}"/>
                  </a:ext>
                </a:extLst>
              </p:cNvPr>
              <p:cNvGrpSpPr/>
              <p:nvPr/>
            </p:nvGrpSpPr>
            <p:grpSpPr>
              <a:xfrm>
                <a:off x="1051751" y="1519237"/>
                <a:ext cx="8971200" cy="2466444"/>
                <a:chOff x="0" y="-47625"/>
                <a:chExt cx="2212528" cy="1947847"/>
              </a:xfrm>
            </p:grpSpPr>
            <p:sp>
              <p:nvSpPr>
                <p:cNvPr id="25" name="Freeform 4">
                  <a:extLst>
                    <a:ext uri="{FF2B5EF4-FFF2-40B4-BE49-F238E27FC236}">
                      <a16:creationId xmlns:a16="http://schemas.microsoft.com/office/drawing/2014/main" id="{CF2FFA6D-B98B-638B-B881-4CDFD2191AF7}"/>
                    </a:ext>
                  </a:extLst>
                </p:cNvPr>
                <p:cNvSpPr/>
                <p:nvPr/>
              </p:nvSpPr>
              <p:spPr>
                <a:xfrm>
                  <a:off x="193310" y="0"/>
                  <a:ext cx="2019218"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26" name="TextBox 5">
                  <a:extLst>
                    <a:ext uri="{FF2B5EF4-FFF2-40B4-BE49-F238E27FC236}">
                      <a16:creationId xmlns:a16="http://schemas.microsoft.com/office/drawing/2014/main" id="{7572A5CE-F24B-1B30-F133-0BEFCF9CA30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4" name="TextBox 23">
                <a:extLst>
                  <a:ext uri="{FF2B5EF4-FFF2-40B4-BE49-F238E27FC236}">
                    <a16:creationId xmlns:a16="http://schemas.microsoft.com/office/drawing/2014/main" id="{70CB3AA8-9B9C-EA82-614C-A6AF5A98E55D}"/>
                  </a:ext>
                </a:extLst>
              </p:cNvPr>
              <p:cNvSpPr txBox="1"/>
              <p:nvPr/>
            </p:nvSpPr>
            <p:spPr>
              <a:xfrm>
                <a:off x="2613524" y="2440783"/>
                <a:ext cx="6503416" cy="707886"/>
              </a:xfrm>
              <a:prstGeom prst="rect">
                <a:avLst/>
              </a:prstGeom>
              <a:noFill/>
            </p:spPr>
            <p:txBody>
              <a:bodyPr wrap="square">
                <a:spAutoFit/>
              </a:bodyPr>
              <a:lstStyle/>
              <a:p>
                <a:pPr marR="0" algn="ctr">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1: Đọc văn bản</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id="{A62BF6F2-8B15-22B3-4E60-7C45A7913F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51527" y="959621"/>
              <a:ext cx="3600289" cy="609990"/>
            </a:xfrm>
            <a:prstGeom prst="rect">
              <a:avLst/>
            </a:prstGeom>
          </p:spPr>
        </p:pic>
      </p:grpSp>
      <p:pic>
        <p:nvPicPr>
          <p:cNvPr id="27" name="Picture 11">
            <a:extLst>
              <a:ext uri="{FF2B5EF4-FFF2-40B4-BE49-F238E27FC236}">
                <a16:creationId xmlns:a16="http://schemas.microsoft.com/office/drawing/2014/main" id="{0AE5414A-B18A-A085-7C91-6539C01D66D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10819"/>
          <a:stretch>
            <a:fillRect/>
          </a:stretch>
        </p:blipFill>
        <p:spPr>
          <a:xfrm>
            <a:off x="9622058" y="7385231"/>
            <a:ext cx="8590889" cy="2901770"/>
          </a:xfrm>
          <a:prstGeom prst="rect">
            <a:avLst/>
          </a:prstGeom>
        </p:spPr>
      </p:pic>
      <p:grpSp>
        <p:nvGrpSpPr>
          <p:cNvPr id="28" name="Group 27">
            <a:extLst>
              <a:ext uri="{FF2B5EF4-FFF2-40B4-BE49-F238E27FC236}">
                <a16:creationId xmlns:a16="http://schemas.microsoft.com/office/drawing/2014/main" id="{F3873B0F-0FC8-FABC-2698-0BC5471CB831}"/>
              </a:ext>
            </a:extLst>
          </p:cNvPr>
          <p:cNvGrpSpPr/>
          <p:nvPr/>
        </p:nvGrpSpPr>
        <p:grpSpPr>
          <a:xfrm>
            <a:off x="368626" y="3489145"/>
            <a:ext cx="9253433" cy="2966963"/>
            <a:chOff x="1077906" y="959621"/>
            <a:chExt cx="9253433" cy="2966963"/>
          </a:xfrm>
        </p:grpSpPr>
        <p:grpSp>
          <p:nvGrpSpPr>
            <p:cNvPr id="29" name="Group 28">
              <a:extLst>
                <a:ext uri="{FF2B5EF4-FFF2-40B4-BE49-F238E27FC236}">
                  <a16:creationId xmlns:a16="http://schemas.microsoft.com/office/drawing/2014/main" id="{0FD41656-7071-F79F-EC4D-12909A71BE13}"/>
                </a:ext>
              </a:extLst>
            </p:cNvPr>
            <p:cNvGrpSpPr/>
            <p:nvPr/>
          </p:nvGrpSpPr>
          <p:grpSpPr>
            <a:xfrm>
              <a:off x="1077906" y="1204311"/>
              <a:ext cx="9253433" cy="2722273"/>
              <a:chOff x="1051751" y="1519237"/>
              <a:chExt cx="9253433" cy="2722273"/>
            </a:xfrm>
          </p:grpSpPr>
          <p:grpSp>
            <p:nvGrpSpPr>
              <p:cNvPr id="31" name="Group 3">
                <a:extLst>
                  <a:ext uri="{FF2B5EF4-FFF2-40B4-BE49-F238E27FC236}">
                    <a16:creationId xmlns:a16="http://schemas.microsoft.com/office/drawing/2014/main" id="{CB30DFFC-EC7B-A892-BA6D-C9B9D0EE3DD6}"/>
                  </a:ext>
                </a:extLst>
              </p:cNvPr>
              <p:cNvGrpSpPr/>
              <p:nvPr/>
            </p:nvGrpSpPr>
            <p:grpSpPr>
              <a:xfrm>
                <a:off x="1051751" y="1519237"/>
                <a:ext cx="8976313" cy="2722273"/>
                <a:chOff x="0" y="-47625"/>
                <a:chExt cx="2213789" cy="2149885"/>
              </a:xfrm>
            </p:grpSpPr>
            <p:sp>
              <p:nvSpPr>
                <p:cNvPr id="33" name="Freeform 4">
                  <a:extLst>
                    <a:ext uri="{FF2B5EF4-FFF2-40B4-BE49-F238E27FC236}">
                      <a16:creationId xmlns:a16="http://schemas.microsoft.com/office/drawing/2014/main" id="{4B7F8344-8FE8-CD35-D5C2-3B0EB99B8066}"/>
                    </a:ext>
                  </a:extLst>
                </p:cNvPr>
                <p:cNvSpPr/>
                <p:nvPr/>
              </p:nvSpPr>
              <p:spPr>
                <a:xfrm>
                  <a:off x="194571" y="0"/>
                  <a:ext cx="2019218"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34" name="TextBox 5">
                  <a:extLst>
                    <a:ext uri="{FF2B5EF4-FFF2-40B4-BE49-F238E27FC236}">
                      <a16:creationId xmlns:a16="http://schemas.microsoft.com/office/drawing/2014/main" id="{9380B0A8-1C98-FEDE-7A81-081F9F7C11E0}"/>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2" name="TextBox 31">
                <a:extLst>
                  <a:ext uri="{FF2B5EF4-FFF2-40B4-BE49-F238E27FC236}">
                    <a16:creationId xmlns:a16="http://schemas.microsoft.com/office/drawing/2014/main" id="{197CD4E7-CFBA-EFA1-DE0A-3E1B8B5546A5}"/>
                  </a:ext>
                </a:extLst>
              </p:cNvPr>
              <p:cNvSpPr txBox="1"/>
              <p:nvPr/>
            </p:nvSpPr>
            <p:spPr>
              <a:xfrm>
                <a:off x="1553337" y="2646807"/>
                <a:ext cx="8751847" cy="707886"/>
              </a:xfrm>
              <a:prstGeom prst="rect">
                <a:avLst/>
              </a:prstGeom>
              <a:noFill/>
            </p:spPr>
            <p:txBody>
              <a:bodyPr wrap="square">
                <a:spAutoFit/>
              </a:bodyPr>
              <a:lstStyle/>
              <a:p>
                <a:pPr marR="0" algn="ctr">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2: Trả lời câu hỏi</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9">
              <a:extLst>
                <a:ext uri="{FF2B5EF4-FFF2-40B4-BE49-F238E27FC236}">
                  <a16:creationId xmlns:a16="http://schemas.microsoft.com/office/drawing/2014/main" id="{009E9375-AE5A-7031-E6DC-0795D7E22D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51527" y="959621"/>
              <a:ext cx="3600289" cy="609990"/>
            </a:xfrm>
            <a:prstGeom prst="rect">
              <a:avLst/>
            </a:prstGeom>
          </p:spPr>
        </p:pic>
      </p:grpSp>
      <p:grpSp>
        <p:nvGrpSpPr>
          <p:cNvPr id="35" name="Group 34">
            <a:extLst>
              <a:ext uri="{FF2B5EF4-FFF2-40B4-BE49-F238E27FC236}">
                <a16:creationId xmlns:a16="http://schemas.microsoft.com/office/drawing/2014/main" id="{86FB5511-F700-6891-1112-031EDBFDFD3A}"/>
              </a:ext>
            </a:extLst>
          </p:cNvPr>
          <p:cNvGrpSpPr/>
          <p:nvPr/>
        </p:nvGrpSpPr>
        <p:grpSpPr>
          <a:xfrm>
            <a:off x="342407" y="6783260"/>
            <a:ext cx="9002531" cy="2884899"/>
            <a:chOff x="1077906" y="985416"/>
            <a:chExt cx="9002531" cy="2884899"/>
          </a:xfrm>
        </p:grpSpPr>
        <p:grpSp>
          <p:nvGrpSpPr>
            <p:cNvPr id="36" name="Group 35">
              <a:extLst>
                <a:ext uri="{FF2B5EF4-FFF2-40B4-BE49-F238E27FC236}">
                  <a16:creationId xmlns:a16="http://schemas.microsoft.com/office/drawing/2014/main" id="{A5AD05C0-F327-A975-93AF-5980CEDB2661}"/>
                </a:ext>
              </a:extLst>
            </p:cNvPr>
            <p:cNvGrpSpPr/>
            <p:nvPr/>
          </p:nvGrpSpPr>
          <p:grpSpPr>
            <a:xfrm>
              <a:off x="1077906" y="1204311"/>
              <a:ext cx="9002531" cy="2666004"/>
              <a:chOff x="1051751" y="1519237"/>
              <a:chExt cx="9002531" cy="2666004"/>
            </a:xfrm>
          </p:grpSpPr>
          <p:grpSp>
            <p:nvGrpSpPr>
              <p:cNvPr id="38" name="Group 3">
                <a:extLst>
                  <a:ext uri="{FF2B5EF4-FFF2-40B4-BE49-F238E27FC236}">
                    <a16:creationId xmlns:a16="http://schemas.microsoft.com/office/drawing/2014/main" id="{2A47D77B-E5DD-5FEF-2080-FA51BC4BEFFE}"/>
                  </a:ext>
                </a:extLst>
              </p:cNvPr>
              <p:cNvGrpSpPr/>
              <p:nvPr/>
            </p:nvGrpSpPr>
            <p:grpSpPr>
              <a:xfrm>
                <a:off x="1051751" y="1519237"/>
                <a:ext cx="9002531" cy="2666004"/>
                <a:chOff x="0" y="-47625"/>
                <a:chExt cx="2220255" cy="2105447"/>
              </a:xfrm>
            </p:grpSpPr>
            <p:sp>
              <p:nvSpPr>
                <p:cNvPr id="40" name="Freeform 4">
                  <a:extLst>
                    <a:ext uri="{FF2B5EF4-FFF2-40B4-BE49-F238E27FC236}">
                      <a16:creationId xmlns:a16="http://schemas.microsoft.com/office/drawing/2014/main" id="{7A71F1E1-3D42-6945-C33E-59F385694D0E}"/>
                    </a:ext>
                  </a:extLst>
                </p:cNvPr>
                <p:cNvSpPr/>
                <p:nvPr/>
              </p:nvSpPr>
              <p:spPr>
                <a:xfrm>
                  <a:off x="199776" y="0"/>
                  <a:ext cx="2020479" cy="20578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41" name="TextBox 5">
                  <a:extLst>
                    <a:ext uri="{FF2B5EF4-FFF2-40B4-BE49-F238E27FC236}">
                      <a16:creationId xmlns:a16="http://schemas.microsoft.com/office/drawing/2014/main" id="{14D653D1-BD79-B984-ECB9-87C0EE5DFC69}"/>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9" name="TextBox 38">
                <a:extLst>
                  <a:ext uri="{FF2B5EF4-FFF2-40B4-BE49-F238E27FC236}">
                    <a16:creationId xmlns:a16="http://schemas.microsoft.com/office/drawing/2014/main" id="{59D4163D-B1E4-64E6-0736-BC51A012738A}"/>
                  </a:ext>
                </a:extLst>
              </p:cNvPr>
              <p:cNvSpPr txBox="1"/>
              <p:nvPr/>
            </p:nvSpPr>
            <p:spPr>
              <a:xfrm>
                <a:off x="2165530" y="1983713"/>
                <a:ext cx="7579897"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3: </a:t>
                </a:r>
                <a:endPar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lòng bài thơ </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7" name="Picture 9">
              <a:extLst>
                <a:ext uri="{FF2B5EF4-FFF2-40B4-BE49-F238E27FC236}">
                  <a16:creationId xmlns:a16="http://schemas.microsoft.com/office/drawing/2014/main" id="{2E37A124-94C8-1770-C58A-1F91055596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77746" y="985416"/>
              <a:ext cx="3600289" cy="60999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1BB04-5B0D-943C-5184-61022E8E6C39}"/>
              </a:ext>
            </a:extLst>
          </p:cNvPr>
          <p:cNvGrpSpPr/>
          <p:nvPr/>
        </p:nvGrpSpPr>
        <p:grpSpPr>
          <a:xfrm>
            <a:off x="1795513" y="2326122"/>
            <a:ext cx="14816088" cy="6105682"/>
            <a:chOff x="0" y="0"/>
            <a:chExt cx="3590715" cy="1432335"/>
          </a:xfrm>
        </p:grpSpPr>
        <p:sp>
          <p:nvSpPr>
            <p:cNvPr id="4" name="Freeform 3">
              <a:extLst>
                <a:ext uri="{FF2B5EF4-FFF2-40B4-BE49-F238E27FC236}">
                  <a16:creationId xmlns:a16="http://schemas.microsoft.com/office/drawing/2014/main" id="{EF91ED1A-A383-4A7C-2ECC-D3E379F685B4}"/>
                </a:ext>
              </a:extLst>
            </p:cNvPr>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id="{6B2A1EF0-054D-91DB-C272-8AD24CAB336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6">
            <a:extLst>
              <a:ext uri="{FF2B5EF4-FFF2-40B4-BE49-F238E27FC236}">
                <a16:creationId xmlns:a16="http://schemas.microsoft.com/office/drawing/2014/main" id="{DFE25A93-381A-58C6-7460-A57789DA7C25}"/>
              </a:ext>
            </a:extLst>
          </p:cNvPr>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20">
            <a:extLst>
              <a:ext uri="{FF2B5EF4-FFF2-40B4-BE49-F238E27FC236}">
                <a16:creationId xmlns:a16="http://schemas.microsoft.com/office/drawing/2014/main" id="{3097A055-5E96-BABC-2933-976C05D2338B}"/>
              </a:ext>
            </a:extLst>
          </p:cNvPr>
          <p:cNvSpPr txBox="1"/>
          <p:nvPr/>
        </p:nvSpPr>
        <p:spPr>
          <a:xfrm>
            <a:off x="2201135" y="3775916"/>
            <a:ext cx="13885729" cy="2945422"/>
          </a:xfrm>
          <a:prstGeom prst="rect">
            <a:avLst/>
          </a:prstGeom>
        </p:spPr>
        <p:txBody>
          <a:bodyPr wrap="square" lIns="0" tIns="0" rIns="0" bIns="0" rtlCol="0" anchor="t">
            <a:spAutoFit/>
          </a:bodyPr>
          <a:lstStyle/>
          <a:p>
            <a:pPr algn="ctr">
              <a:lnSpc>
                <a:spcPct val="150000"/>
              </a:lnSpc>
            </a:pP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en-US"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a:t>
            </a: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ỌC VĂN BẢN</a:t>
            </a:r>
          </a:p>
        </p:txBody>
      </p:sp>
      <p:sp>
        <p:nvSpPr>
          <p:cNvPr id="17" name="Freeform 17"/>
          <p:cNvSpPr/>
          <p:nvPr/>
        </p:nvSpPr>
        <p:spPr>
          <a:xfrm rot="769950">
            <a:off x="16083004" y="7763287"/>
            <a:ext cx="1057191" cy="1337035"/>
          </a:xfrm>
          <a:custGeom>
            <a:avLst/>
            <a:gdLst/>
            <a:ahLst/>
            <a:cxnLst/>
            <a:rect l="l" t="t" r="r" b="b"/>
            <a:pathLst>
              <a:path w="1863750" h="2929273">
                <a:moveTo>
                  <a:pt x="0" y="0"/>
                </a:moveTo>
                <a:lnTo>
                  <a:pt x="1863750" y="0"/>
                </a:lnTo>
                <a:lnTo>
                  <a:pt x="1863750" y="2929273"/>
                </a:lnTo>
                <a:lnTo>
                  <a:pt x="0" y="2929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Freeform 2"/>
          <p:cNvSpPr/>
          <p:nvPr/>
        </p:nvSpPr>
        <p:spPr>
          <a:xfrm>
            <a:off x="15489530" y="1647694"/>
            <a:ext cx="1762947" cy="1953447"/>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1176408" y="1222482"/>
            <a:ext cx="1968517" cy="2351314"/>
          </a:xfrm>
          <a:custGeom>
            <a:avLst/>
            <a:gdLst/>
            <a:ahLst/>
            <a:cxnLst/>
            <a:rect l="l" t="t" r="r" b="b"/>
            <a:pathLst>
              <a:path w="881329" h="1478121">
                <a:moveTo>
                  <a:pt x="0" y="0"/>
                </a:moveTo>
                <a:lnTo>
                  <a:pt x="881329" y="0"/>
                </a:lnTo>
                <a:lnTo>
                  <a:pt x="881329" y="1478120"/>
                </a:lnTo>
                <a:lnTo>
                  <a:pt x="0" y="14781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7526108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569656C8-5586-883E-CD04-0BC8B5018CE0}"/>
              </a:ext>
            </a:extLst>
          </p:cNvPr>
          <p:cNvSpPr/>
          <p:nvPr/>
        </p:nvSpPr>
        <p:spPr>
          <a:xfrm>
            <a:off x="831396" y="2741189"/>
            <a:ext cx="16625207" cy="67818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453448E-DDBD-1C6D-9629-3BA35D844EB3}"/>
              </a:ext>
            </a:extLst>
          </p:cNvPr>
          <p:cNvSpPr txBox="1"/>
          <p:nvPr/>
        </p:nvSpPr>
        <p:spPr>
          <a:xfrm>
            <a:off x="6482056" y="3409676"/>
            <a:ext cx="10358143" cy="506241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Đọc cả bài thật rõ ràng.</a:t>
            </a:r>
          </a:p>
          <a:p>
            <a:pPr marL="571500" indent="-571500" algn="just">
              <a:lnSpc>
                <a:spcPct val="200000"/>
              </a:lnSpc>
              <a:buFont typeface="Courier New" panose="02070309020205020404" pitchFamily="49" charset="0"/>
              <a:buChar char="o"/>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Nhấn giọng ở những từ ngữ, chi tiết miêu tả vẻ đẹp của khu bảo tồn. </a:t>
            </a:r>
            <a:endParaRPr lang="en-US"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Lên giọng ở câu hỏi tu từ cuối bài.</a:t>
            </a:r>
          </a:p>
        </p:txBody>
      </p:sp>
      <p:grpSp>
        <p:nvGrpSpPr>
          <p:cNvPr id="7" name="Group 6">
            <a:extLst>
              <a:ext uri="{FF2B5EF4-FFF2-40B4-BE49-F238E27FC236}">
                <a16:creationId xmlns:a16="http://schemas.microsoft.com/office/drawing/2014/main" id="{A653707B-A05F-30F3-B550-0AE3C041596D}"/>
              </a:ext>
            </a:extLst>
          </p:cNvPr>
          <p:cNvGrpSpPr/>
          <p:nvPr/>
        </p:nvGrpSpPr>
        <p:grpSpPr>
          <a:xfrm>
            <a:off x="-2667000" y="637257"/>
            <a:ext cx="13483294" cy="1492648"/>
            <a:chOff x="3467284" y="286730"/>
            <a:chExt cx="13483294" cy="1492648"/>
          </a:xfrm>
        </p:grpSpPr>
        <p:grpSp>
          <p:nvGrpSpPr>
            <p:cNvPr id="8" name="Group 18">
              <a:extLst>
                <a:ext uri="{FF2B5EF4-FFF2-40B4-BE49-F238E27FC236}">
                  <a16:creationId xmlns:a16="http://schemas.microsoft.com/office/drawing/2014/main" id="{C2A1E32A-6B46-213C-78C4-4D1D6F19D86E}"/>
                </a:ext>
              </a:extLst>
            </p:cNvPr>
            <p:cNvGrpSpPr/>
            <p:nvPr/>
          </p:nvGrpSpPr>
          <p:grpSpPr>
            <a:xfrm>
              <a:off x="3467284" y="286730"/>
              <a:ext cx="13483294" cy="1492648"/>
              <a:chOff x="0" y="-38100"/>
              <a:chExt cx="3679683" cy="444825"/>
            </a:xfrm>
          </p:grpSpPr>
          <p:sp>
            <p:nvSpPr>
              <p:cNvPr id="10" name="Freeform 19">
                <a:extLst>
                  <a:ext uri="{FF2B5EF4-FFF2-40B4-BE49-F238E27FC236}">
                    <a16:creationId xmlns:a16="http://schemas.microsoft.com/office/drawing/2014/main" id="{E34CA9AD-56D6-E520-CD7E-5E9EAD538D7D}"/>
                  </a:ext>
                </a:extLst>
              </p:cNvPr>
              <p:cNvSpPr/>
              <p:nvPr/>
            </p:nvSpPr>
            <p:spPr>
              <a:xfrm>
                <a:off x="203200" y="-326"/>
                <a:ext cx="347648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DBDA8E4B-01C7-5DEB-40B1-3E41011035B1}"/>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4A65B946-5B55-144A-C76B-71A5833B4F87}"/>
                </a:ext>
              </a:extLst>
            </p:cNvPr>
            <p:cNvSpPr txBox="1"/>
            <p:nvPr/>
          </p:nvSpPr>
          <p:spPr>
            <a:xfrm>
              <a:off x="5540888" y="599471"/>
              <a:ext cx="10423196"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GIỌNG ĐỌC TRONG BÀI</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12" name="Picture 11" descr="Icon&#10;&#10;Description automatically generated">
            <a:extLst>
              <a:ext uri="{FF2B5EF4-FFF2-40B4-BE49-F238E27FC236}">
                <a16:creationId xmlns:a16="http://schemas.microsoft.com/office/drawing/2014/main" id="{B0761DF7-CCE3-1A36-C9A7-50BBEC4B2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5842" y="1973233"/>
            <a:ext cx="1535912" cy="1535912"/>
          </a:xfrm>
          <a:prstGeom prst="rect">
            <a:avLst/>
          </a:prstGeom>
        </p:spPr>
      </p:pic>
      <p:grpSp>
        <p:nvGrpSpPr>
          <p:cNvPr id="14" name="Group 13">
            <a:extLst>
              <a:ext uri="{FF2B5EF4-FFF2-40B4-BE49-F238E27FC236}">
                <a16:creationId xmlns:a16="http://schemas.microsoft.com/office/drawing/2014/main" id="{0599DAFF-2CB3-1FDC-BFED-D151C4643083}"/>
              </a:ext>
            </a:extLst>
          </p:cNvPr>
          <p:cNvGrpSpPr/>
          <p:nvPr/>
        </p:nvGrpSpPr>
        <p:grpSpPr>
          <a:xfrm>
            <a:off x="1673604" y="4296521"/>
            <a:ext cx="4179071" cy="3671134"/>
            <a:chOff x="1673604" y="4296521"/>
            <a:chExt cx="4179071" cy="3671134"/>
          </a:xfrm>
        </p:grpSpPr>
        <p:sp>
          <p:nvSpPr>
            <p:cNvPr id="15" name="Freeform 9">
              <a:extLst>
                <a:ext uri="{FF2B5EF4-FFF2-40B4-BE49-F238E27FC236}">
                  <a16:creationId xmlns:a16="http://schemas.microsoft.com/office/drawing/2014/main" id="{249A4146-CEDB-E376-6A4E-5108D12B6F06}"/>
                </a:ext>
              </a:extLst>
            </p:cNvPr>
            <p:cNvSpPr/>
            <p:nvPr/>
          </p:nvSpPr>
          <p:spPr>
            <a:xfrm>
              <a:off x="1673604" y="4296521"/>
              <a:ext cx="4179071" cy="3671134"/>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17" name="Picture 13">
              <a:extLst>
                <a:ext uri="{FF2B5EF4-FFF2-40B4-BE49-F238E27FC236}">
                  <a16:creationId xmlns:a16="http://schemas.microsoft.com/office/drawing/2014/main" id="{D4531CE4-EB97-EC6E-F13C-C2E5D58E10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13313" y="4707635"/>
              <a:ext cx="2899651" cy="2848906"/>
            </a:xfrm>
            <a:prstGeom prst="rect">
              <a:avLst/>
            </a:prstGeom>
          </p:spPr>
        </p:pic>
      </p:grpSp>
      <p:sp>
        <p:nvSpPr>
          <p:cNvPr id="16" name="Freeform 16"/>
          <p:cNvSpPr/>
          <p:nvPr/>
        </p:nvSpPr>
        <p:spPr>
          <a:xfrm rot="-883259">
            <a:off x="381228" y="8800418"/>
            <a:ext cx="900336" cy="1269784"/>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6711704" y="8706866"/>
            <a:ext cx="1193450" cy="1178597"/>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8786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left)">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2400" y="8392260"/>
            <a:ext cx="1129739" cy="1894740"/>
          </a:xfrm>
          <a:custGeom>
            <a:avLst/>
            <a:gdLst/>
            <a:ahLst/>
            <a:cxnLst/>
            <a:rect l="l" t="t" r="r" b="b"/>
            <a:pathLst>
              <a:path w="1129739" h="1894740">
                <a:moveTo>
                  <a:pt x="0" y="0"/>
                </a:moveTo>
                <a:lnTo>
                  <a:pt x="1129738" y="0"/>
                </a:lnTo>
                <a:lnTo>
                  <a:pt x="1129738" y="1894740"/>
                </a:lnTo>
                <a:lnTo>
                  <a:pt x="0" y="1894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941D7E2C-FDDD-6AE8-87DB-AFC5DF0C994D}"/>
              </a:ext>
            </a:extLst>
          </p:cNvPr>
          <p:cNvGrpSpPr/>
          <p:nvPr/>
        </p:nvGrpSpPr>
        <p:grpSpPr>
          <a:xfrm>
            <a:off x="550385" y="723900"/>
            <a:ext cx="6613875" cy="3624691"/>
            <a:chOff x="375403" y="1064663"/>
            <a:chExt cx="6613875" cy="3624691"/>
          </a:xfrm>
        </p:grpSpPr>
        <p:sp>
          <p:nvSpPr>
            <p:cNvPr id="4" name="Rounded Rectangle 21">
              <a:extLst>
                <a:ext uri="{FF2B5EF4-FFF2-40B4-BE49-F238E27FC236}">
                  <a16:creationId xmlns:a16="http://schemas.microsoft.com/office/drawing/2014/main" id="{5CCA94DC-08DE-252D-9F38-34D024C79828}"/>
                </a:ext>
              </a:extLst>
            </p:cNvPr>
            <p:cNvSpPr/>
            <p:nvPr/>
          </p:nvSpPr>
          <p:spPr>
            <a:xfrm>
              <a:off x="807038" y="1663462"/>
              <a:ext cx="6182240" cy="3025892"/>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LUYỆN ĐỌC NỐI TIẾP CÁC ĐOẠN</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B6EC619-02CD-F1D6-A9E5-C333CB2D7B8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5403" y="1064663"/>
              <a:ext cx="1376549" cy="1197597"/>
            </a:xfrm>
            <a:prstGeom prst="rect">
              <a:avLst/>
            </a:prstGeom>
          </p:spPr>
        </p:pic>
      </p:grpSp>
      <p:sp>
        <p:nvSpPr>
          <p:cNvPr id="7" name="Freeform 5">
            <a:extLst>
              <a:ext uri="{FF2B5EF4-FFF2-40B4-BE49-F238E27FC236}">
                <a16:creationId xmlns:a16="http://schemas.microsoft.com/office/drawing/2014/main" id="{663FB905-CA36-96EE-CBB3-478541FFE93C}"/>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Rounded Rectangle 19">
            <a:extLst>
              <a:ext uri="{FF2B5EF4-FFF2-40B4-BE49-F238E27FC236}">
                <a16:creationId xmlns:a16="http://schemas.microsoft.com/office/drawing/2014/main" id="{1EEB9B16-5F3A-57B7-39F2-5E6CDF359DD7}"/>
              </a:ext>
            </a:extLst>
          </p:cNvPr>
          <p:cNvSpPr/>
          <p:nvPr/>
        </p:nvSpPr>
        <p:spPr>
          <a:xfrm>
            <a:off x="9072632" y="4258694"/>
            <a:ext cx="8212446"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2: </a:t>
            </a:r>
            <a:endParaRPr lang="en-US" sz="3800" b="1">
              <a:latin typeface="Arial" panose="020B0604020202020204" pitchFamily="34" charset="0"/>
              <a:cs typeface="Arial" panose="020B0604020202020204" pitchFamily="34" charset="0"/>
            </a:endParaRPr>
          </a:p>
          <a:p>
            <a:pPr algn="ctr">
              <a:lnSpc>
                <a:spcPct val="150000"/>
              </a:lnSpc>
            </a:pPr>
            <a:r>
              <a:rPr lang="vi-VN" sz="3800">
                <a:latin typeface="Arial" panose="020B0604020202020204" pitchFamily="34" charset="0"/>
                <a:cs typeface="Arial" panose="020B0604020202020204" pitchFamily="34" charset="0"/>
              </a:rPr>
              <a:t>Tiếp theo đến </a:t>
            </a:r>
            <a:r>
              <a:rPr lang="en-US" sz="3800" i="1">
                <a:solidFill>
                  <a:srgbClr val="FF0000"/>
                </a:solidFill>
                <a:latin typeface="Arial" panose="020B0604020202020204" pitchFamily="34" charset="0"/>
                <a:cs typeface="Arial" panose="020B0604020202020204" pitchFamily="34" charset="0"/>
              </a:rPr>
              <a:t>vùng bình nguyên</a:t>
            </a:r>
            <a:endParaRPr lang="en-US" sz="3800" i="1" dirty="0">
              <a:solidFill>
                <a:srgbClr val="FF0000"/>
              </a:solidFill>
              <a:latin typeface="Arial" panose="020B0604020202020204" pitchFamily="34" charset="0"/>
              <a:cs typeface="Arial" panose="020B0604020202020204" pitchFamily="34" charset="0"/>
            </a:endParaRPr>
          </a:p>
        </p:txBody>
      </p:sp>
      <p:sp>
        <p:nvSpPr>
          <p:cNvPr id="21" name="Rounded Rectangle 23">
            <a:extLst>
              <a:ext uri="{FF2B5EF4-FFF2-40B4-BE49-F238E27FC236}">
                <a16:creationId xmlns:a16="http://schemas.microsoft.com/office/drawing/2014/main" id="{AF789D6E-06D5-66DE-2057-3FA1CB4FF2D7}"/>
              </a:ext>
            </a:extLst>
          </p:cNvPr>
          <p:cNvSpPr/>
          <p:nvPr/>
        </p:nvSpPr>
        <p:spPr>
          <a:xfrm>
            <a:off x="9072634" y="7353300"/>
            <a:ext cx="8212444" cy="227926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latin typeface="Arial" panose="020B0604020202020204" pitchFamily="34" charset="0"/>
                <a:cs typeface="Arial" panose="020B0604020202020204" pitchFamily="34" charset="0"/>
              </a:rPr>
              <a:t>Đoạn 3: </a:t>
            </a:r>
            <a:r>
              <a:rPr lang="vi-VN" sz="3800">
                <a:latin typeface="Arial" panose="020B0604020202020204" pitchFamily="34" charset="0"/>
                <a:cs typeface="Arial" panose="020B0604020202020204" pitchFamily="34" charset="0"/>
              </a:rPr>
              <a:t>còn lại</a:t>
            </a:r>
            <a:endParaRPr lang="en-US" sz="3800" dirty="0">
              <a:solidFill>
                <a:schemeClr val="tx1"/>
              </a:solidFill>
              <a:latin typeface="Arial" panose="020B0604020202020204" pitchFamily="34" charset="0"/>
              <a:cs typeface="Arial" panose="020B0604020202020204" pitchFamily="34" charset="0"/>
            </a:endParaRPr>
          </a:p>
        </p:txBody>
      </p:sp>
      <p:sp>
        <p:nvSpPr>
          <p:cNvPr id="23" name="Rounded Rectangle 19">
            <a:extLst>
              <a:ext uri="{FF2B5EF4-FFF2-40B4-BE49-F238E27FC236}">
                <a16:creationId xmlns:a16="http://schemas.microsoft.com/office/drawing/2014/main" id="{0C0D3647-BEE1-878E-A90E-00FB0EEF95CE}"/>
              </a:ext>
            </a:extLst>
          </p:cNvPr>
          <p:cNvSpPr/>
          <p:nvPr/>
        </p:nvSpPr>
        <p:spPr>
          <a:xfrm>
            <a:off x="9072634" y="1207373"/>
            <a:ext cx="8212444"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1: </a:t>
            </a:r>
            <a:endParaRPr lang="en-US" sz="3800" b="1">
              <a:latin typeface="Arial" panose="020B0604020202020204" pitchFamily="34" charset="0"/>
              <a:cs typeface="Arial" panose="020B0604020202020204" pitchFamily="34" charset="0"/>
            </a:endParaRPr>
          </a:p>
          <a:p>
            <a:pPr algn="ctr">
              <a:lnSpc>
                <a:spcPct val="150000"/>
              </a:lnSpc>
            </a:pPr>
            <a:r>
              <a:rPr lang="en-US" sz="3800">
                <a:latin typeface="Arial" panose="020B0604020202020204" pitchFamily="34" charset="0"/>
                <a:cs typeface="Arial" panose="020B0604020202020204" pitchFamily="34" charset="0"/>
              </a:rPr>
              <a:t>Từ đầu </a:t>
            </a:r>
            <a:r>
              <a:rPr lang="vi-VN" sz="3800">
                <a:latin typeface="Arial" panose="020B0604020202020204" pitchFamily="34" charset="0"/>
                <a:cs typeface="Arial" panose="020B0604020202020204" pitchFamily="34" charset="0"/>
              </a:rPr>
              <a:t>đến </a:t>
            </a:r>
            <a:r>
              <a:rPr lang="en-US" sz="3800" i="1">
                <a:solidFill>
                  <a:srgbClr val="FF0000"/>
                </a:solidFill>
                <a:latin typeface="Arial" panose="020B0604020202020204" pitchFamily="34" charset="0"/>
                <a:cs typeface="Arial" panose="020B0604020202020204" pitchFamily="34" charset="0"/>
              </a:rPr>
              <a:t>Di sản thế giới</a:t>
            </a:r>
            <a:endParaRPr lang="en-US" sz="3800" i="1" dirty="0">
              <a:solidFill>
                <a:srgbClr val="FF0000"/>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524DB0B-3856-D877-C927-664E52E8357F}"/>
              </a:ext>
            </a:extLst>
          </p:cNvPr>
          <p:cNvGrpSpPr/>
          <p:nvPr/>
        </p:nvGrpSpPr>
        <p:grpSpPr>
          <a:xfrm rot="16200000">
            <a:off x="7077376" y="3659513"/>
            <a:ext cx="3025874" cy="964637"/>
            <a:chOff x="6498137" y="3625822"/>
            <a:chExt cx="558104" cy="973671"/>
          </a:xfrm>
        </p:grpSpPr>
        <p:cxnSp>
          <p:nvCxnSpPr>
            <p:cNvPr id="25" name="Straight Connector 24">
              <a:extLst>
                <a:ext uri="{FF2B5EF4-FFF2-40B4-BE49-F238E27FC236}">
                  <a16:creationId xmlns:a16="http://schemas.microsoft.com/office/drawing/2014/main" id="{AAA833E2-1926-EF15-8AA4-D9F59730477E}"/>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E56134-2A85-1F72-61A3-4B01B8C15F77}"/>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BB4F73F-F2C1-09D9-6A56-A3835848C93A}"/>
              </a:ext>
            </a:extLst>
          </p:cNvPr>
          <p:cNvGrpSpPr/>
          <p:nvPr/>
        </p:nvGrpSpPr>
        <p:grpSpPr>
          <a:xfrm rot="16200000" flipH="1">
            <a:off x="5628057" y="4956440"/>
            <a:ext cx="5924514" cy="964638"/>
            <a:chOff x="6498137" y="3625822"/>
            <a:chExt cx="558104" cy="973671"/>
          </a:xfrm>
        </p:grpSpPr>
        <p:cxnSp>
          <p:nvCxnSpPr>
            <p:cNvPr id="28" name="Straight Connector 27">
              <a:extLst>
                <a:ext uri="{FF2B5EF4-FFF2-40B4-BE49-F238E27FC236}">
                  <a16:creationId xmlns:a16="http://schemas.microsoft.com/office/drawing/2014/main" id="{008D29E9-41F5-BFF0-5082-DBEB5FF9F35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2CB553-0429-C918-57C0-5859F5F336A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9C78D10-5520-DA50-FA88-A327F50E07A8}"/>
              </a:ext>
            </a:extLst>
          </p:cNvPr>
          <p:cNvGrpSpPr/>
          <p:nvPr/>
        </p:nvGrpSpPr>
        <p:grpSpPr>
          <a:xfrm rot="16200000">
            <a:off x="7282564" y="6763338"/>
            <a:ext cx="2615499" cy="964638"/>
            <a:chOff x="6498137" y="3625822"/>
            <a:chExt cx="558104" cy="973671"/>
          </a:xfrm>
        </p:grpSpPr>
        <p:cxnSp>
          <p:nvCxnSpPr>
            <p:cNvPr id="31" name="Straight Connector 30">
              <a:extLst>
                <a:ext uri="{FF2B5EF4-FFF2-40B4-BE49-F238E27FC236}">
                  <a16:creationId xmlns:a16="http://schemas.microsoft.com/office/drawing/2014/main" id="{8674C89B-B95F-9FC0-AC0C-D19DAB45F8C7}"/>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DADE88D-1299-E462-3F99-93EB7F6C50A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33" name="Freeform 9">
            <a:extLst>
              <a:ext uri="{FF2B5EF4-FFF2-40B4-BE49-F238E27FC236}">
                <a16:creationId xmlns:a16="http://schemas.microsoft.com/office/drawing/2014/main" id="{70CF8C36-9DDF-A9AB-CE43-093D9119B17C}"/>
              </a:ext>
            </a:extLst>
          </p:cNvPr>
          <p:cNvSpPr/>
          <p:nvPr/>
        </p:nvSpPr>
        <p:spPr>
          <a:xfrm rot="6949130">
            <a:off x="16700258" y="100491"/>
            <a:ext cx="1339409" cy="1440018"/>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0430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6875146" y="266700"/>
            <a:ext cx="1237694" cy="137416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flipH="1">
            <a:off x="-80655" y="8692243"/>
            <a:ext cx="788227" cy="1616528"/>
          </a:xfrm>
          <a:custGeom>
            <a:avLst/>
            <a:gdLst/>
            <a:ahLst/>
            <a:cxnLst/>
            <a:rect l="l" t="t" r="r" b="b"/>
            <a:pathLst>
              <a:path w="955721" h="2419547">
                <a:moveTo>
                  <a:pt x="955721" y="0"/>
                </a:moveTo>
                <a:lnTo>
                  <a:pt x="0" y="0"/>
                </a:lnTo>
                <a:lnTo>
                  <a:pt x="0" y="2419547"/>
                </a:lnTo>
                <a:lnTo>
                  <a:pt x="955721" y="2419547"/>
                </a:lnTo>
                <a:lnTo>
                  <a:pt x="95572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37A50EDC-E4C2-9F9C-5EF9-3EB1CEBD6B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2400" y="2881274"/>
            <a:ext cx="5879687" cy="6606390"/>
          </a:xfrm>
          <a:prstGeom prst="rect">
            <a:avLst/>
          </a:prstGeom>
        </p:spPr>
      </p:pic>
      <p:sp>
        <p:nvSpPr>
          <p:cNvPr id="5" name="Line Callout 1 (Border and Accent Bar) 3">
            <a:extLst>
              <a:ext uri="{FF2B5EF4-FFF2-40B4-BE49-F238E27FC236}">
                <a16:creationId xmlns:a16="http://schemas.microsoft.com/office/drawing/2014/main" id="{F4F74421-8ED7-08D6-4A6D-C0E5C76B729D}"/>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873557A6-9C69-67AD-8125-94F36ACC573D}"/>
              </a:ext>
            </a:extLst>
          </p:cNvPr>
          <p:cNvSpPr/>
          <p:nvPr/>
        </p:nvSpPr>
        <p:spPr>
          <a:xfrm>
            <a:off x="2971800" y="2817924"/>
            <a:ext cx="6705600" cy="308757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Ngô-rông gô-rô</a:t>
            </a:r>
            <a:endParaRPr lang="en-US" sz="4200" b="1" i="1" dirty="0">
              <a:solidFill>
                <a:schemeClr val="tx1"/>
              </a:solidFill>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33822B55-D251-2B0E-6A36-0866EF47D366}"/>
              </a:ext>
            </a:extLst>
          </p:cNvPr>
          <p:cNvSpPr/>
          <p:nvPr/>
        </p:nvSpPr>
        <p:spPr>
          <a:xfrm>
            <a:off x="707572" y="6210300"/>
            <a:ext cx="5029200" cy="308757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Tan-da-ni-a</a:t>
            </a:r>
            <a:endParaRPr lang="en-US" sz="4200" b="1" i="1" dirty="0">
              <a:solidFill>
                <a:schemeClr val="tx1"/>
              </a:solidFill>
              <a:latin typeface="Arial" panose="020B0604020202020204" pitchFamily="34" charset="0"/>
              <a:cs typeface="Arial" panose="020B0604020202020204" pitchFamily="34" charset="0"/>
            </a:endParaRPr>
          </a:p>
        </p:txBody>
      </p:sp>
      <p:sp>
        <p:nvSpPr>
          <p:cNvPr id="8" name="Cloud 7">
            <a:extLst>
              <a:ext uri="{FF2B5EF4-FFF2-40B4-BE49-F238E27FC236}">
                <a16:creationId xmlns:a16="http://schemas.microsoft.com/office/drawing/2014/main" id="{3D44110F-571B-854E-878A-DDBCDE0C027C}"/>
              </a:ext>
            </a:extLst>
          </p:cNvPr>
          <p:cNvSpPr/>
          <p:nvPr/>
        </p:nvSpPr>
        <p:spPr>
          <a:xfrm>
            <a:off x="6400800" y="6210300"/>
            <a:ext cx="5029200" cy="3087574"/>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UNESCO</a:t>
            </a:r>
            <a:endParaRPr lang="en-US" sz="42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0163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75D4DE5-59AF-7E40-414E-AEB4A7017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2324100"/>
            <a:ext cx="14147366" cy="5715000"/>
          </a:xfrm>
          <a:prstGeom prst="rect">
            <a:avLst/>
          </a:prstGeom>
        </p:spPr>
      </p:pic>
      <p:grpSp>
        <p:nvGrpSpPr>
          <p:cNvPr id="10" name="Group 9">
            <a:extLst>
              <a:ext uri="{FF2B5EF4-FFF2-40B4-BE49-F238E27FC236}">
                <a16:creationId xmlns:a16="http://schemas.microsoft.com/office/drawing/2014/main" id="{45FE63C1-AB94-5335-9D5C-317991E48875}"/>
              </a:ext>
            </a:extLst>
          </p:cNvPr>
          <p:cNvGrpSpPr/>
          <p:nvPr/>
        </p:nvGrpSpPr>
        <p:grpSpPr>
          <a:xfrm>
            <a:off x="3880802" y="1648013"/>
            <a:ext cx="10526395" cy="1352173"/>
            <a:chOff x="3620795" y="1652194"/>
            <a:chExt cx="10526395" cy="1352173"/>
          </a:xfrm>
        </p:grpSpPr>
        <p:pic>
          <p:nvPicPr>
            <p:cNvPr id="11" name="Picture 9">
              <a:extLst>
                <a:ext uri="{FF2B5EF4-FFF2-40B4-BE49-F238E27FC236}">
                  <a16:creationId xmlns:a16="http://schemas.microsoft.com/office/drawing/2014/main" id="{7618AAAA-8C71-48F5-1217-88EE48B08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795" y="1652194"/>
              <a:ext cx="10526395" cy="1352173"/>
            </a:xfrm>
            <a:prstGeom prst="rect">
              <a:avLst/>
            </a:prstGeom>
          </p:spPr>
        </p:pic>
        <p:sp>
          <p:nvSpPr>
            <p:cNvPr id="12" name="TextBox 11">
              <a:extLst>
                <a:ext uri="{FF2B5EF4-FFF2-40B4-BE49-F238E27FC236}">
                  <a16:creationId xmlns:a16="http://schemas.microsoft.com/office/drawing/2014/main" id="{8F5DE58A-447A-EF30-3987-45808A0CEF18}"/>
                </a:ext>
              </a:extLst>
            </p:cNvPr>
            <p:cNvSpPr txBox="1"/>
            <p:nvPr/>
          </p:nvSpPr>
          <p:spPr>
            <a:xfrm>
              <a:off x="4306048" y="1907476"/>
              <a:ext cx="9207095"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Cách ngắt giọng ở những câu dài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C17DBC4E-D58B-1DE8-63C3-B9F33726BA8C}"/>
              </a:ext>
            </a:extLst>
          </p:cNvPr>
          <p:cNvSpPr txBox="1"/>
          <p:nvPr/>
        </p:nvSpPr>
        <p:spPr>
          <a:xfrm>
            <a:off x="3114323" y="3196423"/>
            <a:ext cx="12059354" cy="3769750"/>
          </a:xfrm>
          <a:prstGeom prst="rect">
            <a:avLst/>
          </a:prstGeom>
          <a:noFill/>
        </p:spPr>
        <p:txBody>
          <a:bodyPr wrap="square">
            <a:spAutoFit/>
          </a:bodyPr>
          <a:lstStyle/>
          <a:p>
            <a:pPr algn="just">
              <a:lnSpc>
                <a:spcPct val="20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Tên của khu bảo tồn</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 được đặt theo tên của miệng núi lửa Ngô-rông-gô-rô,</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 một núi lửa lớn nằm trong vườn quốc gia.</a:t>
            </a:r>
            <a:r>
              <a:rPr lang="vi-VN" sz="4200" b="1">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i="1" dirty="0">
              <a:solidFill>
                <a:srgbClr val="FF0000"/>
              </a:solidFill>
              <a:latin typeface="Arial" panose="020B0604020202020204" pitchFamily="34" charset="0"/>
              <a:cs typeface="Arial" panose="020B0604020202020204" pitchFamily="34" charset="0"/>
            </a:endParaRPr>
          </a:p>
        </p:txBody>
      </p:sp>
      <p:sp>
        <p:nvSpPr>
          <p:cNvPr id="14" name="Freeform 3">
            <a:extLst>
              <a:ext uri="{FF2B5EF4-FFF2-40B4-BE49-F238E27FC236}">
                <a16:creationId xmlns:a16="http://schemas.microsoft.com/office/drawing/2014/main" id="{13182C59-1C9F-D9EA-018E-7CC1E2968159}"/>
              </a:ext>
            </a:extLst>
          </p:cNvPr>
          <p:cNvSpPr/>
          <p:nvPr/>
        </p:nvSpPr>
        <p:spPr>
          <a:xfrm>
            <a:off x="14814359" y="104203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538199" y="1495672"/>
            <a:ext cx="1282496" cy="1306266"/>
          </a:xfrm>
          <a:custGeom>
            <a:avLst/>
            <a:gdLst/>
            <a:ahLst/>
            <a:cxnLst/>
            <a:rect l="l" t="t" r="r" b="b"/>
            <a:pathLst>
              <a:path w="3602094" h="3602094">
                <a:moveTo>
                  <a:pt x="0" y="0"/>
                </a:moveTo>
                <a:lnTo>
                  <a:pt x="3602095" y="0"/>
                </a:lnTo>
                <a:lnTo>
                  <a:pt x="3602095" y="3602095"/>
                </a:lnTo>
                <a:lnTo>
                  <a:pt x="0" y="3602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flipH="1">
            <a:off x="15087599" y="7254819"/>
            <a:ext cx="1282497" cy="1292121"/>
          </a:xfrm>
          <a:custGeom>
            <a:avLst/>
            <a:gdLst/>
            <a:ahLst/>
            <a:cxnLst/>
            <a:rect l="l" t="t" r="r" b="b"/>
            <a:pathLst>
              <a:path w="851911" h="1018727">
                <a:moveTo>
                  <a:pt x="851911" y="0"/>
                </a:moveTo>
                <a:lnTo>
                  <a:pt x="0" y="0"/>
                </a:lnTo>
                <a:lnTo>
                  <a:pt x="0" y="1018727"/>
                </a:lnTo>
                <a:lnTo>
                  <a:pt x="851911" y="1018727"/>
                </a:lnTo>
                <a:lnTo>
                  <a:pt x="8519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7" name="Picture 12">
            <a:extLst>
              <a:ext uri="{FF2B5EF4-FFF2-40B4-BE49-F238E27FC236}">
                <a16:creationId xmlns:a16="http://schemas.microsoft.com/office/drawing/2014/main" id="{9347970F-6E8F-0C8E-A29E-EFD8DA217D0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288" y="6971224"/>
            <a:ext cx="2749811" cy="3374002"/>
          </a:xfrm>
          <a:prstGeom prst="rect">
            <a:avLst/>
          </a:prstGeom>
        </p:spPr>
      </p:pic>
    </p:spTree>
    <p:extLst>
      <p:ext uri="{BB962C8B-B14F-4D97-AF65-F5344CB8AC3E}">
        <p14:creationId xmlns:p14="http://schemas.microsoft.com/office/powerpoint/2010/main" val="31030865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11704" y="8706866"/>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95517D6-CB19-F000-1612-8ED82ABCE662}"/>
              </a:ext>
            </a:extLst>
          </p:cNvPr>
          <p:cNvGrpSpPr/>
          <p:nvPr/>
        </p:nvGrpSpPr>
        <p:grpSpPr>
          <a:xfrm>
            <a:off x="10120936" y="3104608"/>
            <a:ext cx="6717335" cy="4267199"/>
            <a:chOff x="10120938" y="3238502"/>
            <a:chExt cx="6717335" cy="4267199"/>
          </a:xfrm>
        </p:grpSpPr>
        <p:grpSp>
          <p:nvGrpSpPr>
            <p:cNvPr id="7" name="Group 6">
              <a:extLst>
                <a:ext uri="{FF2B5EF4-FFF2-40B4-BE49-F238E27FC236}">
                  <a16:creationId xmlns:a16="http://schemas.microsoft.com/office/drawing/2014/main" id="{D521ECBE-C232-EACC-C4E3-2BF113D90D22}"/>
                </a:ext>
              </a:extLst>
            </p:cNvPr>
            <p:cNvGrpSpPr/>
            <p:nvPr/>
          </p:nvGrpSpPr>
          <p:grpSpPr>
            <a:xfrm rot="5400000">
              <a:off x="11346006" y="2013434"/>
              <a:ext cx="4267199" cy="6717335"/>
              <a:chOff x="211325" y="-6508"/>
              <a:chExt cx="2680984" cy="4220350"/>
            </a:xfrm>
          </p:grpSpPr>
          <p:sp>
            <p:nvSpPr>
              <p:cNvPr id="9" name="Freeform 12">
                <a:extLst>
                  <a:ext uri="{FF2B5EF4-FFF2-40B4-BE49-F238E27FC236}">
                    <a16:creationId xmlns:a16="http://schemas.microsoft.com/office/drawing/2014/main" id="{D39BE781-2F7A-CB19-9CF0-41673C08F67E}"/>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8" name="TextBox 7">
              <a:extLst>
                <a:ext uri="{FF2B5EF4-FFF2-40B4-BE49-F238E27FC236}">
                  <a16:creationId xmlns:a16="http://schemas.microsoft.com/office/drawing/2014/main" id="{9874EAD5-4AAD-2953-FF22-3798768B72B1}"/>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0" name="Picture 15">
            <a:extLst>
              <a:ext uri="{FF2B5EF4-FFF2-40B4-BE49-F238E27FC236}">
                <a16:creationId xmlns:a16="http://schemas.microsoft.com/office/drawing/2014/main" id="{C9024808-7B53-BBF6-B56B-017CFF402D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41001" y="1641012"/>
            <a:ext cx="2348622" cy="2552850"/>
          </a:xfrm>
          <a:prstGeom prst="rect">
            <a:avLst/>
          </a:prstGeom>
        </p:spPr>
      </p:pic>
      <p:grpSp>
        <p:nvGrpSpPr>
          <p:cNvPr id="11" name="Group 10">
            <a:extLst>
              <a:ext uri="{FF2B5EF4-FFF2-40B4-BE49-F238E27FC236}">
                <a16:creationId xmlns:a16="http://schemas.microsoft.com/office/drawing/2014/main" id="{3AF769E4-0E17-08B3-411A-E474B9513E3E}"/>
              </a:ext>
            </a:extLst>
          </p:cNvPr>
          <p:cNvGrpSpPr/>
          <p:nvPr/>
        </p:nvGrpSpPr>
        <p:grpSpPr>
          <a:xfrm>
            <a:off x="1101985" y="532317"/>
            <a:ext cx="8281308" cy="4705891"/>
            <a:chOff x="1101985" y="532317"/>
            <a:chExt cx="8281308" cy="4705891"/>
          </a:xfrm>
        </p:grpSpPr>
        <p:grpSp>
          <p:nvGrpSpPr>
            <p:cNvPr id="12" name="Group 11">
              <a:extLst>
                <a:ext uri="{FF2B5EF4-FFF2-40B4-BE49-F238E27FC236}">
                  <a16:creationId xmlns:a16="http://schemas.microsoft.com/office/drawing/2014/main" id="{AC749113-2F52-52A1-1675-C1D1A86DBA70}"/>
                </a:ext>
              </a:extLst>
            </p:cNvPr>
            <p:cNvGrpSpPr/>
            <p:nvPr/>
          </p:nvGrpSpPr>
          <p:grpSpPr>
            <a:xfrm>
              <a:off x="1101985" y="971009"/>
              <a:ext cx="8115300" cy="4267199"/>
              <a:chOff x="1028700" y="5338043"/>
              <a:chExt cx="8115300" cy="4267199"/>
            </a:xfrm>
          </p:grpSpPr>
          <p:grpSp>
            <p:nvGrpSpPr>
              <p:cNvPr id="14" name="Group 13">
                <a:extLst>
                  <a:ext uri="{FF2B5EF4-FFF2-40B4-BE49-F238E27FC236}">
                    <a16:creationId xmlns:a16="http://schemas.microsoft.com/office/drawing/2014/main" id="{010AC76A-844A-73EE-F91D-6BBA8144080B}"/>
                  </a:ext>
                </a:extLst>
              </p:cNvPr>
              <p:cNvGrpSpPr/>
              <p:nvPr/>
            </p:nvGrpSpPr>
            <p:grpSpPr>
              <a:xfrm>
                <a:off x="1028700" y="5338043"/>
                <a:ext cx="8115300" cy="4267199"/>
                <a:chOff x="1028700" y="5338044"/>
                <a:chExt cx="8115300" cy="3920256"/>
              </a:xfrm>
            </p:grpSpPr>
            <p:grpSp>
              <p:nvGrpSpPr>
                <p:cNvPr id="17" name="Group 3">
                  <a:extLst>
                    <a:ext uri="{FF2B5EF4-FFF2-40B4-BE49-F238E27FC236}">
                      <a16:creationId xmlns:a16="http://schemas.microsoft.com/office/drawing/2014/main" id="{104F7657-9C23-039C-AE6F-91A92FA5E326}"/>
                    </a:ext>
                  </a:extLst>
                </p:cNvPr>
                <p:cNvGrpSpPr/>
                <p:nvPr/>
              </p:nvGrpSpPr>
              <p:grpSpPr>
                <a:xfrm>
                  <a:off x="1028700" y="5483087"/>
                  <a:ext cx="7973720" cy="3775213"/>
                  <a:chOff x="0" y="0"/>
                  <a:chExt cx="10805670" cy="5116019"/>
                </a:xfrm>
              </p:grpSpPr>
              <p:sp>
                <p:nvSpPr>
                  <p:cNvPr id="20" name="Freeform 4">
                    <a:extLst>
                      <a:ext uri="{FF2B5EF4-FFF2-40B4-BE49-F238E27FC236}">
                        <a16:creationId xmlns:a16="http://schemas.microsoft.com/office/drawing/2014/main" id="{C980D299-D4F0-C2C9-56FA-128995A3F0DD}"/>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accent6">
                      <a:lumMod val="75000"/>
                    </a:schemeClr>
                  </a:solidFill>
                </p:spPr>
                <p:txBody>
                  <a:bodyPr/>
                  <a:lstStyle/>
                  <a:p>
                    <a:endParaRPr lang="en-US"/>
                  </a:p>
                </p:txBody>
              </p:sp>
            </p:grpSp>
            <p:grpSp>
              <p:nvGrpSpPr>
                <p:cNvPr id="18" name="Group 7">
                  <a:extLst>
                    <a:ext uri="{FF2B5EF4-FFF2-40B4-BE49-F238E27FC236}">
                      <a16:creationId xmlns:a16="http://schemas.microsoft.com/office/drawing/2014/main" id="{7526A08E-38F5-0D08-8B46-B9ECE1DDC251}"/>
                    </a:ext>
                  </a:extLst>
                </p:cNvPr>
                <p:cNvGrpSpPr/>
                <p:nvPr/>
              </p:nvGrpSpPr>
              <p:grpSpPr>
                <a:xfrm>
                  <a:off x="1178371" y="5338044"/>
                  <a:ext cx="7965629" cy="3758427"/>
                  <a:chOff x="0" y="0"/>
                  <a:chExt cx="10821129" cy="5105739"/>
                </a:xfrm>
              </p:grpSpPr>
              <p:sp>
                <p:nvSpPr>
                  <p:cNvPr id="19" name="Freeform 8">
                    <a:extLst>
                      <a:ext uri="{FF2B5EF4-FFF2-40B4-BE49-F238E27FC236}">
                        <a16:creationId xmlns:a16="http://schemas.microsoft.com/office/drawing/2014/main" id="{2BC3D84F-4138-EE5C-F13A-A91FDF84BAD1}"/>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5" name="TextBox 14">
                <a:extLst>
                  <a:ext uri="{FF2B5EF4-FFF2-40B4-BE49-F238E27FC236}">
                    <a16:creationId xmlns:a16="http://schemas.microsoft.com/office/drawing/2014/main" id="{58AA193E-FFE1-AAB5-E670-4AF7B8C11BAF}"/>
                  </a:ext>
                </a:extLst>
              </p:cNvPr>
              <p:cNvSpPr txBox="1"/>
              <p:nvPr/>
            </p:nvSpPr>
            <p:spPr>
              <a:xfrm>
                <a:off x="1551694" y="6027636"/>
                <a:ext cx="7215882"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(3 HS):</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Mỗi </a:t>
                </a:r>
                <a:r>
                  <a:rPr lang="en-US" sz="4000">
                    <a:latin typeface="Arial" panose="020B0604020202020204" pitchFamily="34" charset="0"/>
                    <a:ea typeface="Calibri" panose="020F0502020204030204" pitchFamily="34" charset="0"/>
                    <a:cs typeface="Arial" panose="020B0604020202020204" pitchFamily="34" charset="0"/>
                  </a:rPr>
                  <a:t>em</a:t>
                </a:r>
                <a:r>
                  <a:rPr lang="vi-VN" sz="4000">
                    <a:latin typeface="Arial" panose="020B0604020202020204" pitchFamily="34" charset="0"/>
                    <a:ea typeface="Calibri" panose="020F0502020204030204" pitchFamily="34" charset="0"/>
                    <a:cs typeface="Arial" panose="020B0604020202020204" pitchFamily="34" charset="0"/>
                  </a:rPr>
                  <a:t> đọc luân phiên từng đoạn đến hết bài, sau đó đổi lại. </a:t>
                </a:r>
                <a:endParaRPr lang="en-US" sz="4000" dirty="0">
                  <a:latin typeface="Arial" panose="020B0604020202020204" pitchFamily="34" charset="0"/>
                  <a:cs typeface="Arial" panose="020B0604020202020204" pitchFamily="34" charset="0"/>
                </a:endParaRPr>
              </a:p>
            </p:txBody>
          </p:sp>
        </p:grpSp>
        <p:pic>
          <p:nvPicPr>
            <p:cNvPr id="13" name="Picture 9">
              <a:extLst>
                <a:ext uri="{FF2B5EF4-FFF2-40B4-BE49-F238E27FC236}">
                  <a16:creationId xmlns:a16="http://schemas.microsoft.com/office/drawing/2014/main" id="{6DA61AF8-3E18-957C-4157-10F2C5CF4A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6438" y="532317"/>
              <a:ext cx="646855" cy="869853"/>
            </a:xfrm>
            <a:prstGeom prst="rect">
              <a:avLst/>
            </a:prstGeom>
          </p:spPr>
        </p:pic>
      </p:grpSp>
      <p:grpSp>
        <p:nvGrpSpPr>
          <p:cNvPr id="21" name="Group 20">
            <a:extLst>
              <a:ext uri="{FF2B5EF4-FFF2-40B4-BE49-F238E27FC236}">
                <a16:creationId xmlns:a16="http://schemas.microsoft.com/office/drawing/2014/main" id="{3EE22BE5-9C64-551B-C57C-821AA3C1E207}"/>
              </a:ext>
            </a:extLst>
          </p:cNvPr>
          <p:cNvGrpSpPr/>
          <p:nvPr/>
        </p:nvGrpSpPr>
        <p:grpSpPr>
          <a:xfrm>
            <a:off x="1028700" y="5372512"/>
            <a:ext cx="8262523" cy="4224644"/>
            <a:chOff x="1028700" y="5372512"/>
            <a:chExt cx="8262523" cy="4224644"/>
          </a:xfrm>
        </p:grpSpPr>
        <p:grpSp>
          <p:nvGrpSpPr>
            <p:cNvPr id="22" name="Group 21">
              <a:extLst>
                <a:ext uri="{FF2B5EF4-FFF2-40B4-BE49-F238E27FC236}">
                  <a16:creationId xmlns:a16="http://schemas.microsoft.com/office/drawing/2014/main" id="{4AA4D97C-0233-C22C-3D16-9B45E3ACE582}"/>
                </a:ext>
              </a:extLst>
            </p:cNvPr>
            <p:cNvGrpSpPr/>
            <p:nvPr/>
          </p:nvGrpSpPr>
          <p:grpSpPr>
            <a:xfrm>
              <a:off x="1028700" y="5676900"/>
              <a:ext cx="8115300" cy="3920256"/>
              <a:chOff x="1028700" y="1038225"/>
              <a:chExt cx="8115300" cy="3920256"/>
            </a:xfrm>
          </p:grpSpPr>
          <p:grpSp>
            <p:nvGrpSpPr>
              <p:cNvPr id="24" name="Group 23">
                <a:extLst>
                  <a:ext uri="{FF2B5EF4-FFF2-40B4-BE49-F238E27FC236}">
                    <a16:creationId xmlns:a16="http://schemas.microsoft.com/office/drawing/2014/main" id="{F199A133-69D9-BFA2-0F17-8D79B203F1BF}"/>
                  </a:ext>
                </a:extLst>
              </p:cNvPr>
              <p:cNvGrpSpPr/>
              <p:nvPr/>
            </p:nvGrpSpPr>
            <p:grpSpPr>
              <a:xfrm>
                <a:off x="1028700" y="1038225"/>
                <a:ext cx="8115300" cy="3920256"/>
                <a:chOff x="1028700" y="1038225"/>
                <a:chExt cx="8115300" cy="3920256"/>
              </a:xfrm>
            </p:grpSpPr>
            <p:grpSp>
              <p:nvGrpSpPr>
                <p:cNvPr id="26" name="Group 5">
                  <a:extLst>
                    <a:ext uri="{FF2B5EF4-FFF2-40B4-BE49-F238E27FC236}">
                      <a16:creationId xmlns:a16="http://schemas.microsoft.com/office/drawing/2014/main" id="{D4650CCE-EDBB-73C0-56A5-72E87804B434}"/>
                    </a:ext>
                  </a:extLst>
                </p:cNvPr>
                <p:cNvGrpSpPr/>
                <p:nvPr/>
              </p:nvGrpSpPr>
              <p:grpSpPr>
                <a:xfrm>
                  <a:off x="1028700" y="1168764"/>
                  <a:ext cx="7973720" cy="3789717"/>
                  <a:chOff x="0" y="0"/>
                  <a:chExt cx="10805670" cy="5135675"/>
                </a:xfrm>
              </p:grpSpPr>
              <p:sp>
                <p:nvSpPr>
                  <p:cNvPr id="29" name="Freeform 6">
                    <a:extLst>
                      <a:ext uri="{FF2B5EF4-FFF2-40B4-BE49-F238E27FC236}">
                        <a16:creationId xmlns:a16="http://schemas.microsoft.com/office/drawing/2014/main" id="{E50C5DC1-59F7-5772-8878-A5152C2BE8DC}"/>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accent3">
                      <a:lumMod val="75000"/>
                    </a:schemeClr>
                  </a:solidFill>
                </p:spPr>
                <p:txBody>
                  <a:bodyPr/>
                  <a:lstStyle/>
                  <a:p>
                    <a:endParaRPr lang="en-US"/>
                  </a:p>
                </p:txBody>
              </p:sp>
            </p:grpSp>
            <p:grpSp>
              <p:nvGrpSpPr>
                <p:cNvPr id="27" name="Group 9">
                  <a:extLst>
                    <a:ext uri="{FF2B5EF4-FFF2-40B4-BE49-F238E27FC236}">
                      <a16:creationId xmlns:a16="http://schemas.microsoft.com/office/drawing/2014/main" id="{82C3CA08-4CA7-362C-B8B0-A79929CE1452}"/>
                    </a:ext>
                  </a:extLst>
                </p:cNvPr>
                <p:cNvGrpSpPr/>
                <p:nvPr/>
              </p:nvGrpSpPr>
              <p:grpSpPr>
                <a:xfrm>
                  <a:off x="1178371" y="1038225"/>
                  <a:ext cx="7965629" cy="3758427"/>
                  <a:chOff x="0" y="0"/>
                  <a:chExt cx="10821129" cy="5105739"/>
                </a:xfrm>
              </p:grpSpPr>
              <p:sp>
                <p:nvSpPr>
                  <p:cNvPr id="28" name="Freeform 10">
                    <a:extLst>
                      <a:ext uri="{FF2B5EF4-FFF2-40B4-BE49-F238E27FC236}">
                        <a16:creationId xmlns:a16="http://schemas.microsoft.com/office/drawing/2014/main" id="{0A065AFC-512F-E161-4C3F-F791AA71D043}"/>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5" name="TextBox 24">
                <a:extLst>
                  <a:ext uri="{FF2B5EF4-FFF2-40B4-BE49-F238E27FC236}">
                    <a16:creationId xmlns:a16="http://schemas.microsoft.com/office/drawing/2014/main" id="{384B9E78-80A1-3A7B-42A9-1560B8710724}"/>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23" name="Picture 9">
              <a:extLst>
                <a:ext uri="{FF2B5EF4-FFF2-40B4-BE49-F238E27FC236}">
                  <a16:creationId xmlns:a16="http://schemas.microsoft.com/office/drawing/2014/main" id="{B12600EE-22DF-FC94-32E7-54F127832B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44368" y="5372512"/>
              <a:ext cx="646855" cy="869853"/>
            </a:xfrm>
            <a:prstGeom prst="rect">
              <a:avLst/>
            </a:prstGeom>
          </p:spPr>
        </p:pic>
      </p:grpSp>
      <p:pic>
        <p:nvPicPr>
          <p:cNvPr id="30" name="Picture 10">
            <a:extLst>
              <a:ext uri="{FF2B5EF4-FFF2-40B4-BE49-F238E27FC236}">
                <a16:creationId xmlns:a16="http://schemas.microsoft.com/office/drawing/2014/main" id="{B3BA6069-4051-309E-539B-1F686725CB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6600" y="6384615"/>
            <a:ext cx="4803560" cy="3866866"/>
          </a:xfrm>
          <a:prstGeom prst="rect">
            <a:avLst/>
          </a:prstGeom>
        </p:spPr>
      </p:pic>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7522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1BB04-5B0D-943C-5184-61022E8E6C39}"/>
              </a:ext>
            </a:extLst>
          </p:cNvPr>
          <p:cNvGrpSpPr/>
          <p:nvPr/>
        </p:nvGrpSpPr>
        <p:grpSpPr>
          <a:xfrm>
            <a:off x="1795513" y="2326122"/>
            <a:ext cx="14816088" cy="6105682"/>
            <a:chOff x="0" y="0"/>
            <a:chExt cx="3590715" cy="1432335"/>
          </a:xfrm>
        </p:grpSpPr>
        <p:sp>
          <p:nvSpPr>
            <p:cNvPr id="4" name="Freeform 3">
              <a:extLst>
                <a:ext uri="{FF2B5EF4-FFF2-40B4-BE49-F238E27FC236}">
                  <a16:creationId xmlns:a16="http://schemas.microsoft.com/office/drawing/2014/main" id="{EF91ED1A-A383-4A7C-2ECC-D3E379F685B4}"/>
                </a:ext>
              </a:extLst>
            </p:cNvPr>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B2A1EF0-054D-91DB-C272-8AD24CAB336C}"/>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6">
            <a:extLst>
              <a:ext uri="{FF2B5EF4-FFF2-40B4-BE49-F238E27FC236}">
                <a16:creationId xmlns:a16="http://schemas.microsoft.com/office/drawing/2014/main" id="{DFE25A93-381A-58C6-7460-A57789DA7C25}"/>
              </a:ext>
            </a:extLst>
          </p:cNvPr>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0">
            <a:extLst>
              <a:ext uri="{FF2B5EF4-FFF2-40B4-BE49-F238E27FC236}">
                <a16:creationId xmlns:a16="http://schemas.microsoft.com/office/drawing/2014/main" id="{3097A055-5E96-BABC-2933-976C05D2338B}"/>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TRẢ LỜI CÂU HỎI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769950">
            <a:off x="16083004" y="7763287"/>
            <a:ext cx="1057191" cy="1337035"/>
          </a:xfrm>
          <a:custGeom>
            <a:avLst/>
            <a:gdLst/>
            <a:ahLst/>
            <a:cxnLst/>
            <a:rect l="l" t="t" r="r" b="b"/>
            <a:pathLst>
              <a:path w="1863750" h="2929273">
                <a:moveTo>
                  <a:pt x="0" y="0"/>
                </a:moveTo>
                <a:lnTo>
                  <a:pt x="1863750" y="0"/>
                </a:lnTo>
                <a:lnTo>
                  <a:pt x="1863750" y="2929273"/>
                </a:lnTo>
                <a:lnTo>
                  <a:pt x="0" y="2929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5489530" y="1647694"/>
            <a:ext cx="1762947" cy="1953447"/>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176408" y="1222482"/>
            <a:ext cx="1968517" cy="2351314"/>
          </a:xfrm>
          <a:custGeom>
            <a:avLst/>
            <a:gdLst/>
            <a:ahLst/>
            <a:cxnLst/>
            <a:rect l="l" t="t" r="r" b="b"/>
            <a:pathLst>
              <a:path w="881329" h="1478121">
                <a:moveTo>
                  <a:pt x="0" y="0"/>
                </a:moveTo>
                <a:lnTo>
                  <a:pt x="881329" y="0"/>
                </a:lnTo>
                <a:lnTo>
                  <a:pt x="881329" y="1478120"/>
                </a:lnTo>
                <a:lnTo>
                  <a:pt x="0" y="14781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9108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228600" y="0"/>
            <a:ext cx="1905000" cy="1044691"/>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306800" y="0"/>
            <a:ext cx="1814392" cy="1866900"/>
          </a:xfrm>
          <a:custGeom>
            <a:avLst/>
            <a:gdLst/>
            <a:ahLst/>
            <a:cxnLst/>
            <a:rect l="l" t="t" r="r" b="b"/>
            <a:pathLst>
              <a:path w="2042992" h="2435758">
                <a:moveTo>
                  <a:pt x="0" y="0"/>
                </a:moveTo>
                <a:lnTo>
                  <a:pt x="2042992" y="0"/>
                </a:lnTo>
                <a:lnTo>
                  <a:pt x="2042992" y="2435758"/>
                </a:lnTo>
                <a:lnTo>
                  <a:pt x="0" y="2435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19ED45CC-E554-A883-7E58-D1FC388372F4}"/>
              </a:ext>
            </a:extLst>
          </p:cNvPr>
          <p:cNvGrpSpPr/>
          <p:nvPr/>
        </p:nvGrpSpPr>
        <p:grpSpPr>
          <a:xfrm>
            <a:off x="4572000" y="-2"/>
            <a:ext cx="9296400" cy="1563773"/>
            <a:chOff x="4114800" y="-3"/>
            <a:chExt cx="9296400" cy="1563773"/>
          </a:xfrm>
          <a:solidFill>
            <a:schemeClr val="tx2">
              <a:lumMod val="60000"/>
              <a:lumOff val="40000"/>
            </a:schemeClr>
          </a:solidFill>
        </p:grpSpPr>
        <p:sp>
          <p:nvSpPr>
            <p:cNvPr id="3" name="Round Same Side Corner Rectangle 11">
              <a:extLst>
                <a:ext uri="{FF2B5EF4-FFF2-40B4-BE49-F238E27FC236}">
                  <a16:creationId xmlns:a16="http://schemas.microsoft.com/office/drawing/2014/main" id="{7B7E7829-09A0-EDCF-2DDD-E9C355F82D5E}"/>
                </a:ext>
              </a:extLst>
            </p:cNvPr>
            <p:cNvSpPr/>
            <p:nvPr/>
          </p:nvSpPr>
          <p:spPr>
            <a:xfrm flipV="1">
              <a:off x="4114800" y="-3"/>
              <a:ext cx="9296400" cy="1563773"/>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8E95805-2E4D-06B2-E9FA-DBF1793C6631}"/>
                </a:ext>
              </a:extLst>
            </p:cNvPr>
            <p:cNvSpPr txBox="1"/>
            <p:nvPr/>
          </p:nvSpPr>
          <p:spPr>
            <a:xfrm>
              <a:off x="4343400" y="320218"/>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5" name="Cloud 4">
            <a:extLst>
              <a:ext uri="{FF2B5EF4-FFF2-40B4-BE49-F238E27FC236}">
                <a16:creationId xmlns:a16="http://schemas.microsoft.com/office/drawing/2014/main" id="{3AE6C4D7-CFA9-D574-7B2B-3E88BC783D46}"/>
              </a:ext>
            </a:extLst>
          </p:cNvPr>
          <p:cNvSpPr/>
          <p:nvPr/>
        </p:nvSpPr>
        <p:spPr>
          <a:xfrm>
            <a:off x="1891655" y="2239070"/>
            <a:ext cx="5817890" cy="2675830"/>
          </a:xfrm>
          <a:prstGeom prst="cloud">
            <a:avLst/>
          </a:prstGeom>
          <a:solidFill>
            <a:srgbClr val="FFF7DD"/>
          </a:solidFill>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Khu bảo tồn</a:t>
            </a:r>
            <a:endParaRPr lang="en-US" sz="4200" b="1" i="1"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3ADB5683-CADA-95F9-763B-CCBF6F71CFDD}"/>
              </a:ext>
            </a:extLst>
          </p:cNvPr>
          <p:cNvSpPr/>
          <p:nvPr/>
        </p:nvSpPr>
        <p:spPr>
          <a:xfrm>
            <a:off x="9354509" y="2705100"/>
            <a:ext cx="7881258" cy="6248400"/>
          </a:xfrm>
          <a:prstGeom prst="roundRect">
            <a:avLst>
              <a:gd name="adj" fmla="val 10011"/>
            </a:avLst>
          </a:prstGeom>
          <a:solidFill>
            <a:srgbClr val="F3F9FB"/>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Vùng đất tự nhiên được thành lập nhằm mục đích bảo vệ nguồn tài nguyên thiên nhiên như: rừng, động vật hoang dã...</a:t>
            </a:r>
            <a:endParaRPr lang="en-US" sz="40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201D73A-4D04-5301-5DA1-ED1DB0EDEAD0}"/>
              </a:ext>
            </a:extLst>
          </p:cNvPr>
          <p:cNvGrpSpPr/>
          <p:nvPr/>
        </p:nvGrpSpPr>
        <p:grpSpPr>
          <a:xfrm>
            <a:off x="1348392" y="5293961"/>
            <a:ext cx="6904416" cy="4166109"/>
            <a:chOff x="1348392" y="5293961"/>
            <a:chExt cx="6904416" cy="4166109"/>
          </a:xfrm>
        </p:grpSpPr>
        <p:pic>
          <p:nvPicPr>
            <p:cNvPr id="1026" name="Picture 2" descr="Bảo tồn, phát triển bền vững các khu dự trữ sinh quyển">
              <a:extLst>
                <a:ext uri="{FF2B5EF4-FFF2-40B4-BE49-F238E27FC236}">
                  <a16:creationId xmlns:a16="http://schemas.microsoft.com/office/drawing/2014/main" id="{0C3E0908-C82A-0C62-57E0-BFC3DCC3F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392" y="5573870"/>
              <a:ext cx="6904416"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Push pin ">
              <a:extLst>
                <a:ext uri="{FF2B5EF4-FFF2-40B4-BE49-F238E27FC236}">
                  <a16:creationId xmlns:a16="http://schemas.microsoft.com/office/drawing/2014/main" id="{9A818DAB-599C-186C-68FF-D42BC5A444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68026">
              <a:off x="4461545" y="5293961"/>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69703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39143" y="0"/>
            <a:ext cx="1762947" cy="1953447"/>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4">
            <a:extLst>
              <a:ext uri="{FF2B5EF4-FFF2-40B4-BE49-F238E27FC236}">
                <a16:creationId xmlns:a16="http://schemas.microsoft.com/office/drawing/2014/main" id="{4F03BEE4-02ED-594B-866C-49E3C40E09F6}"/>
              </a:ext>
            </a:extLst>
          </p:cNvPr>
          <p:cNvSpPr/>
          <p:nvPr/>
        </p:nvSpPr>
        <p:spPr>
          <a:xfrm>
            <a:off x="7758188" y="2705100"/>
            <a:ext cx="9677604" cy="696220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8D6FFE8-FCED-1651-846D-0FEDB1E66C3D}"/>
              </a:ext>
            </a:extLst>
          </p:cNvPr>
          <p:cNvSpPr txBox="1"/>
          <p:nvPr/>
        </p:nvSpPr>
        <p:spPr>
          <a:xfrm>
            <a:off x="8239169" y="3054897"/>
            <a:ext cx="8715641" cy="6262612"/>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en-US" sz="4000">
                <a:latin typeface="Arial" panose="020B0604020202020204" pitchFamily="34" charset="0"/>
                <a:cs typeface="Arial" panose="020B0604020202020204" pitchFamily="34" charset="0"/>
              </a:rPr>
              <a:t>Các em tự đọc lại 1 đoạn trong bài </a:t>
            </a:r>
            <a:r>
              <a:rPr lang="en-US" sz="4000" b="1">
                <a:latin typeface="Arial" panose="020B0604020202020204" pitchFamily="34" charset="0"/>
                <a:cs typeface="Arial" panose="020B0604020202020204" pitchFamily="34" charset="0"/>
              </a:rPr>
              <a:t>“Quê ngoại”, </a:t>
            </a:r>
            <a:r>
              <a:rPr lang="en-US" sz="4000">
                <a:latin typeface="Arial" panose="020B0604020202020204" pitchFamily="34" charset="0"/>
                <a:cs typeface="Arial" panose="020B0604020202020204" pitchFamily="34" charset="0"/>
              </a:rPr>
              <a:t>sau đó trả lời những câu hỏi sau: </a:t>
            </a:r>
          </a:p>
          <a:p>
            <a:pPr marL="571500" indent="-571500" algn="just">
              <a:lnSpc>
                <a:spcPct val="150000"/>
              </a:lnSpc>
              <a:buFont typeface="Courier New" panose="02070309020205020404" pitchFamily="49" charset="0"/>
              <a:buChar char="o"/>
            </a:pPr>
            <a:r>
              <a:rPr lang="vi-VN" sz="3800">
                <a:solidFill>
                  <a:srgbClr val="FF0000"/>
                </a:solidFill>
                <a:cs typeface="Arial" panose="020B0604020202020204" pitchFamily="34" charset="0"/>
              </a:rPr>
              <a:t>Ki-a thường mơ thấy những gì về quê ngoại? </a:t>
            </a:r>
            <a:endParaRPr lang="en-US" sz="3800">
              <a:solidFill>
                <a:srgbClr val="FF0000"/>
              </a:solidFill>
              <a:cs typeface="Arial" panose="020B0604020202020204" pitchFamily="34" charset="0"/>
            </a:endParaRPr>
          </a:p>
          <a:p>
            <a:pPr marL="571500" indent="-571500" algn="just">
              <a:lnSpc>
                <a:spcPct val="150000"/>
              </a:lnSpc>
              <a:buFont typeface="Courier New" panose="02070309020205020404" pitchFamily="49" charset="0"/>
              <a:buChar char="o"/>
            </a:pPr>
            <a:r>
              <a:rPr lang="vi-VN" sz="3800">
                <a:solidFill>
                  <a:srgbClr val="FF0000"/>
                </a:solidFill>
                <a:cs typeface="Arial" panose="020B0604020202020204" pitchFamily="34" charset="0"/>
              </a:rPr>
              <a:t>Những giấc mơ đó nói lên điều gì về tình cảm của Ki-a với quê hương?</a:t>
            </a:r>
            <a:endParaRPr lang="en-US" sz="3800" dirty="0">
              <a:solidFill>
                <a:srgbClr val="FF0000"/>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66928879-8DD1-4E1F-44D6-088F03B03AF2}"/>
              </a:ext>
            </a:extLst>
          </p:cNvPr>
          <p:cNvGrpSpPr/>
          <p:nvPr/>
        </p:nvGrpSpPr>
        <p:grpSpPr>
          <a:xfrm>
            <a:off x="-1981212" y="492939"/>
            <a:ext cx="11506213" cy="1687843"/>
            <a:chOff x="3467284" y="286730"/>
            <a:chExt cx="11506213" cy="1687843"/>
          </a:xfrm>
        </p:grpSpPr>
        <p:grpSp>
          <p:nvGrpSpPr>
            <p:cNvPr id="37" name="Group 18">
              <a:extLst>
                <a:ext uri="{FF2B5EF4-FFF2-40B4-BE49-F238E27FC236}">
                  <a16:creationId xmlns:a16="http://schemas.microsoft.com/office/drawing/2014/main" id="{F7858F28-199F-815B-2996-BE383F4D932D}"/>
                </a:ext>
              </a:extLst>
            </p:cNvPr>
            <p:cNvGrpSpPr/>
            <p:nvPr/>
          </p:nvGrpSpPr>
          <p:grpSpPr>
            <a:xfrm>
              <a:off x="3467284" y="286730"/>
              <a:ext cx="11506213" cy="1687843"/>
              <a:chOff x="0" y="-38100"/>
              <a:chExt cx="3140124" cy="502995"/>
            </a:xfrm>
          </p:grpSpPr>
          <p:sp>
            <p:nvSpPr>
              <p:cNvPr id="39" name="Freeform 19">
                <a:extLst>
                  <a:ext uri="{FF2B5EF4-FFF2-40B4-BE49-F238E27FC236}">
                    <a16:creationId xmlns:a16="http://schemas.microsoft.com/office/drawing/2014/main" id="{40B1254E-82EC-1DE5-4BCE-CAB80331BC05}"/>
                  </a:ext>
                </a:extLst>
              </p:cNvPr>
              <p:cNvSpPr/>
              <p:nvPr/>
            </p:nvSpPr>
            <p:spPr>
              <a:xfrm>
                <a:off x="203200" y="-326"/>
                <a:ext cx="2936924" cy="46522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3E8A9FF-AC35-4D33-837C-4FBC7ED214A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7D5588EA-2270-319E-872F-C30757D5A11C}"/>
                </a:ext>
              </a:extLst>
            </p:cNvPr>
            <p:cNvSpPr txBox="1"/>
            <p:nvPr/>
          </p:nvSpPr>
          <p:spPr>
            <a:xfrm>
              <a:off x="5555892" y="674589"/>
              <a:ext cx="789360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ÔN BÀI CŨ</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D3052541-D839-1C19-7DDF-FC3FB9492ED5}"/>
              </a:ext>
            </a:extLst>
          </p:cNvPr>
          <p:cNvGrpSpPr/>
          <p:nvPr/>
        </p:nvGrpSpPr>
        <p:grpSpPr>
          <a:xfrm>
            <a:off x="867300" y="2835651"/>
            <a:ext cx="6409906" cy="6701103"/>
            <a:chOff x="823784" y="2705100"/>
            <a:chExt cx="6409906" cy="6701103"/>
          </a:xfrm>
        </p:grpSpPr>
        <p:grpSp>
          <p:nvGrpSpPr>
            <p:cNvPr id="28" name="Group 27">
              <a:extLst>
                <a:ext uri="{FF2B5EF4-FFF2-40B4-BE49-F238E27FC236}">
                  <a16:creationId xmlns:a16="http://schemas.microsoft.com/office/drawing/2014/main" id="{3522E524-2A75-40B8-12FD-1712E08B8CCD}"/>
                </a:ext>
              </a:extLst>
            </p:cNvPr>
            <p:cNvGrpSpPr/>
            <p:nvPr/>
          </p:nvGrpSpPr>
          <p:grpSpPr>
            <a:xfrm>
              <a:off x="823784" y="2705100"/>
              <a:ext cx="6409906" cy="6701103"/>
              <a:chOff x="914400" y="2826612"/>
              <a:chExt cx="6409906" cy="6701103"/>
            </a:xfrm>
          </p:grpSpPr>
          <p:grpSp>
            <p:nvGrpSpPr>
              <p:cNvPr id="30" name="Group 6">
                <a:extLst>
                  <a:ext uri="{FF2B5EF4-FFF2-40B4-BE49-F238E27FC236}">
                    <a16:creationId xmlns:a16="http://schemas.microsoft.com/office/drawing/2014/main" id="{1446BF8A-1491-5AEE-5892-E376B97C90B9}"/>
                  </a:ext>
                </a:extLst>
              </p:cNvPr>
              <p:cNvGrpSpPr/>
              <p:nvPr/>
            </p:nvGrpSpPr>
            <p:grpSpPr>
              <a:xfrm>
                <a:off x="914400" y="2826612"/>
                <a:ext cx="6409906" cy="6701103"/>
                <a:chOff x="0" y="-47625"/>
                <a:chExt cx="1457118" cy="1930360"/>
              </a:xfrm>
            </p:grpSpPr>
            <p:sp>
              <p:nvSpPr>
                <p:cNvPr id="34" name="Freeform 7">
                  <a:extLst>
                    <a:ext uri="{FF2B5EF4-FFF2-40B4-BE49-F238E27FC236}">
                      <a16:creationId xmlns:a16="http://schemas.microsoft.com/office/drawing/2014/main" id="{3AF1D313-1886-092F-3AC7-D616DDD521A4}"/>
                    </a:ext>
                  </a:extLst>
                </p:cNvPr>
                <p:cNvSpPr/>
                <p:nvPr/>
              </p:nvSpPr>
              <p:spPr>
                <a:xfrm>
                  <a:off x="0" y="-47625"/>
                  <a:ext cx="1457118" cy="193036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35" name="TextBox 8">
                  <a:extLst>
                    <a:ext uri="{FF2B5EF4-FFF2-40B4-BE49-F238E27FC236}">
                      <a16:creationId xmlns:a16="http://schemas.microsoft.com/office/drawing/2014/main" id="{B767E72C-8493-017F-52EB-3BC77DA6F39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8897AAE0-519A-4F77-6A61-53BEAB95EC49}"/>
                  </a:ext>
                </a:extLst>
              </p:cNvPr>
              <p:cNvGrpSpPr/>
              <p:nvPr/>
            </p:nvGrpSpPr>
            <p:grpSpPr>
              <a:xfrm>
                <a:off x="1065939" y="3360012"/>
                <a:ext cx="6103136" cy="1584192"/>
                <a:chOff x="1064064" y="3397234"/>
                <a:chExt cx="6103136" cy="1584192"/>
              </a:xfrm>
            </p:grpSpPr>
            <p:sp>
              <p:nvSpPr>
                <p:cNvPr id="32" name="Freeform 10">
                  <a:extLst>
                    <a:ext uri="{FF2B5EF4-FFF2-40B4-BE49-F238E27FC236}">
                      <a16:creationId xmlns:a16="http://schemas.microsoft.com/office/drawing/2014/main" id="{78B75D6A-F35A-E3F9-4850-018DD874F3D9}"/>
                    </a:ext>
                  </a:extLst>
                </p:cNvPr>
                <p:cNvSpPr/>
                <p:nvPr/>
              </p:nvSpPr>
              <p:spPr>
                <a:xfrm>
                  <a:off x="1233450" y="3397234"/>
                  <a:ext cx="5826740" cy="158419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355BB9C-A35B-3D5D-882C-C28D0317D633}"/>
                    </a:ext>
                  </a:extLst>
                </p:cNvPr>
                <p:cNvSpPr txBox="1"/>
                <p:nvPr/>
              </p:nvSpPr>
              <p:spPr>
                <a:xfrm>
                  <a:off x="1064064" y="3778234"/>
                  <a:ext cx="6103136"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Làm việc cá nhân</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41" name="Picture 40" descr="A child sitting at a table looking out a window&#10;&#10;Description automatically generated">
              <a:extLst>
                <a:ext uri="{FF2B5EF4-FFF2-40B4-BE49-F238E27FC236}">
                  <a16:creationId xmlns:a16="http://schemas.microsoft.com/office/drawing/2014/main" id="{9C530AD1-1EA4-8D9F-ED44-1BB1D83954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5" b="8180"/>
            <a:stretch/>
          </p:blipFill>
          <p:spPr>
            <a:xfrm>
              <a:off x="1144709" y="5203692"/>
              <a:ext cx="5826740" cy="3608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6" name="Freeform 16"/>
          <p:cNvSpPr/>
          <p:nvPr/>
        </p:nvSpPr>
        <p:spPr>
          <a:xfrm>
            <a:off x="-57545" y="8942992"/>
            <a:ext cx="909753" cy="1295022"/>
          </a:xfrm>
          <a:custGeom>
            <a:avLst/>
            <a:gdLst/>
            <a:ahLst/>
            <a:cxnLst/>
            <a:rect l="l" t="t" r="r" b="b"/>
            <a:pathLst>
              <a:path w="881329" h="1478121">
                <a:moveTo>
                  <a:pt x="0" y="0"/>
                </a:moveTo>
                <a:lnTo>
                  <a:pt x="881329" y="0"/>
                </a:lnTo>
                <a:lnTo>
                  <a:pt x="881329" y="1478120"/>
                </a:lnTo>
                <a:lnTo>
                  <a:pt x="0" y="1478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769950">
            <a:off x="16907195" y="8800274"/>
            <a:ext cx="1057191" cy="1337035"/>
          </a:xfrm>
          <a:custGeom>
            <a:avLst/>
            <a:gdLst/>
            <a:ahLst/>
            <a:cxnLst/>
            <a:rect l="l" t="t" r="r" b="b"/>
            <a:pathLst>
              <a:path w="1863750" h="2929273">
                <a:moveTo>
                  <a:pt x="0" y="0"/>
                </a:moveTo>
                <a:lnTo>
                  <a:pt x="1863750" y="0"/>
                </a:lnTo>
                <a:lnTo>
                  <a:pt x="1863750" y="2929273"/>
                </a:lnTo>
                <a:lnTo>
                  <a:pt x="0" y="2929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wipe(left)">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left)">
                                      <p:cBhvr>
                                        <p:cTn id="20" dur="500"/>
                                        <p:tgtEl>
                                          <p:spTgt spid="26">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left)">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228600" y="0"/>
            <a:ext cx="1905000" cy="1044691"/>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306800" y="0"/>
            <a:ext cx="1814392" cy="1866900"/>
          </a:xfrm>
          <a:custGeom>
            <a:avLst/>
            <a:gdLst/>
            <a:ahLst/>
            <a:cxnLst/>
            <a:rect l="l" t="t" r="r" b="b"/>
            <a:pathLst>
              <a:path w="2042992" h="2435758">
                <a:moveTo>
                  <a:pt x="0" y="0"/>
                </a:moveTo>
                <a:lnTo>
                  <a:pt x="2042992" y="0"/>
                </a:lnTo>
                <a:lnTo>
                  <a:pt x="2042992" y="2435758"/>
                </a:lnTo>
                <a:lnTo>
                  <a:pt x="0" y="24357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19ED45CC-E554-A883-7E58-D1FC388372F4}"/>
              </a:ext>
            </a:extLst>
          </p:cNvPr>
          <p:cNvGrpSpPr/>
          <p:nvPr/>
        </p:nvGrpSpPr>
        <p:grpSpPr>
          <a:xfrm>
            <a:off x="4572000" y="-2"/>
            <a:ext cx="9296400" cy="1563773"/>
            <a:chOff x="4114800" y="-3"/>
            <a:chExt cx="9296400" cy="1563773"/>
          </a:xfrm>
          <a:solidFill>
            <a:schemeClr val="tx2">
              <a:lumMod val="60000"/>
              <a:lumOff val="40000"/>
            </a:schemeClr>
          </a:solidFill>
        </p:grpSpPr>
        <p:sp>
          <p:nvSpPr>
            <p:cNvPr id="3" name="Round Same Side Corner Rectangle 11">
              <a:extLst>
                <a:ext uri="{FF2B5EF4-FFF2-40B4-BE49-F238E27FC236}">
                  <a16:creationId xmlns:a16="http://schemas.microsoft.com/office/drawing/2014/main" id="{7B7E7829-09A0-EDCF-2DDD-E9C355F82D5E}"/>
                </a:ext>
              </a:extLst>
            </p:cNvPr>
            <p:cNvSpPr/>
            <p:nvPr/>
          </p:nvSpPr>
          <p:spPr>
            <a:xfrm flipV="1">
              <a:off x="4114800" y="-3"/>
              <a:ext cx="9296400" cy="1563773"/>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8E95805-2E4D-06B2-E9FA-DBF1793C6631}"/>
                </a:ext>
              </a:extLst>
            </p:cNvPr>
            <p:cNvSpPr txBox="1"/>
            <p:nvPr/>
          </p:nvSpPr>
          <p:spPr>
            <a:xfrm>
              <a:off x="4343400" y="320218"/>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8" name="Cloud 7">
            <a:extLst>
              <a:ext uri="{FF2B5EF4-FFF2-40B4-BE49-F238E27FC236}">
                <a16:creationId xmlns:a16="http://schemas.microsoft.com/office/drawing/2014/main" id="{D8A98266-986E-5904-99BF-BF365BA9D4C1}"/>
              </a:ext>
            </a:extLst>
          </p:cNvPr>
          <p:cNvSpPr/>
          <p:nvPr/>
        </p:nvSpPr>
        <p:spPr>
          <a:xfrm>
            <a:off x="1295400" y="2300657"/>
            <a:ext cx="7543800" cy="2842843"/>
          </a:xfrm>
          <a:prstGeom prst="cloud">
            <a:avLst/>
          </a:prstGeom>
          <a:solidFill>
            <a:srgbClr val="FFF7DD"/>
          </a:solidFill>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Vùng bình nguyên</a:t>
            </a:r>
            <a:endParaRPr lang="en-US" sz="4200" b="1" i="1"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152BC172-3595-29EF-1A50-BB7B07BB67F7}"/>
              </a:ext>
            </a:extLst>
          </p:cNvPr>
          <p:cNvSpPr/>
          <p:nvPr/>
        </p:nvSpPr>
        <p:spPr>
          <a:xfrm>
            <a:off x="2514600" y="7066921"/>
            <a:ext cx="5105400" cy="2572379"/>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cs typeface="Arial" panose="020B0604020202020204" pitchFamily="34" charset="0"/>
              </a:rPr>
              <a:t>vùng đồng bằng</a:t>
            </a:r>
            <a:endParaRPr lang="en-US" sz="4000" dirty="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id="{DBD8AD30-1BC1-80F4-8BF6-9AC07C1DDA2B}"/>
              </a:ext>
            </a:extLst>
          </p:cNvPr>
          <p:cNvSpPr/>
          <p:nvPr/>
        </p:nvSpPr>
        <p:spPr>
          <a:xfrm>
            <a:off x="4655820" y="5512359"/>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35BF2DF-3B3E-F93B-564E-2372DD33A074}"/>
              </a:ext>
            </a:extLst>
          </p:cNvPr>
          <p:cNvGrpSpPr/>
          <p:nvPr/>
        </p:nvGrpSpPr>
        <p:grpSpPr>
          <a:xfrm>
            <a:off x="9506254" y="3204207"/>
            <a:ext cx="7825401" cy="5646715"/>
            <a:chOff x="9506254" y="3204207"/>
            <a:chExt cx="7825401" cy="5646715"/>
          </a:xfrm>
        </p:grpSpPr>
        <p:pic>
          <p:nvPicPr>
            <p:cNvPr id="2050" name="Picture 2" descr="Sự khác nhau giữa bình nguyên và cao nguyên | VFO.VN">
              <a:extLst>
                <a:ext uri="{FF2B5EF4-FFF2-40B4-BE49-F238E27FC236}">
                  <a16:creationId xmlns:a16="http://schemas.microsoft.com/office/drawing/2014/main" id="{8CF312F5-FD09-8E9D-8EBD-C704EA9E2D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6254" y="3619500"/>
              <a:ext cx="7486346" cy="52314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Push pin ">
              <a:extLst>
                <a:ext uri="{FF2B5EF4-FFF2-40B4-BE49-F238E27FC236}">
                  <a16:creationId xmlns:a16="http://schemas.microsoft.com/office/drawing/2014/main" id="{70AE4F3B-2F21-001E-F51A-1099E091F9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68026">
              <a:off x="16653546" y="3204207"/>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4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2401" y="8927072"/>
            <a:ext cx="990600" cy="1359928"/>
          </a:xfrm>
          <a:custGeom>
            <a:avLst/>
            <a:gdLst/>
            <a:ahLst/>
            <a:cxnLst/>
            <a:rect l="l" t="t" r="r" b="b"/>
            <a:pathLst>
              <a:path w="1129739" h="1894740">
                <a:moveTo>
                  <a:pt x="0" y="0"/>
                </a:moveTo>
                <a:lnTo>
                  <a:pt x="1129738" y="0"/>
                </a:lnTo>
                <a:lnTo>
                  <a:pt x="1129738" y="1894740"/>
                </a:lnTo>
                <a:lnTo>
                  <a:pt x="0" y="1894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9">
            <a:extLst>
              <a:ext uri="{FF2B5EF4-FFF2-40B4-BE49-F238E27FC236}">
                <a16:creationId xmlns:a16="http://schemas.microsoft.com/office/drawing/2014/main" id="{70CF8C36-9DDF-A9AB-CE43-093D9119B17C}"/>
              </a:ext>
            </a:extLst>
          </p:cNvPr>
          <p:cNvSpPr/>
          <p:nvPr/>
        </p:nvSpPr>
        <p:spPr>
          <a:xfrm rot="6949130">
            <a:off x="17191777" y="9388057"/>
            <a:ext cx="926349" cy="1017521"/>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7F362B9-FD5A-C139-6645-365A1E18ACD1}"/>
              </a:ext>
            </a:extLst>
          </p:cNvPr>
          <p:cNvSpPr txBox="1"/>
          <p:nvPr/>
        </p:nvSpPr>
        <p:spPr>
          <a:xfrm>
            <a:off x="647701" y="1767937"/>
            <a:ext cx="17021904" cy="8519063"/>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Tên gọi của khu bảo tồn động vật hoang dã có gì đặc biệt?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2</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 tiết nào thể hiện rõ nhất sự phong phú của các loài động vật sống trong khu bảo tồn? Tìm câu trả lời đúng.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571750" lvl="4" indent="-742950" algn="just">
              <a:lnSpc>
                <a:spcPct val="200000"/>
              </a:lnSpc>
              <a:buClr>
                <a:srgbClr val="00B0F0"/>
              </a:buClr>
              <a:buFont typeface="+mj-lt"/>
              <a:buAutoNum type="alphaUcPeriod"/>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hàng nghìn con hồng hạc.</a:t>
            </a:r>
          </a:p>
          <a:p>
            <a:pPr marL="2571750" lvl="4" indent="-742950" algn="just">
              <a:lnSpc>
                <a:spcPct val="200000"/>
              </a:lnSpc>
              <a:buClr>
                <a:srgbClr val="00B0F0"/>
              </a:buClr>
              <a:buFont typeface="+mj-lt"/>
              <a:buAutoNum type="alphaUcPeriod"/>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diện tích 8 202 ki-lô-mét vuông.</a:t>
            </a:r>
          </a:p>
          <a:p>
            <a:pPr marL="2571750" lvl="4" indent="-742950" algn="just">
              <a:lnSpc>
                <a:spcPct val="200000"/>
              </a:lnSpc>
              <a:buClr>
                <a:srgbClr val="00B0F0"/>
              </a:buClr>
              <a:buFont typeface="+mj-lt"/>
              <a:buAutoNum type="alphaUcPeriod"/>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khoảng 25 000 loài động vật.</a:t>
            </a:r>
          </a:p>
          <a:p>
            <a:pPr marL="2571750" lvl="4" indent="-742950" algn="just">
              <a:lnSpc>
                <a:spcPct val="200000"/>
              </a:lnSpc>
              <a:buClr>
                <a:srgbClr val="00B0F0"/>
              </a:buClr>
              <a:buFont typeface="+mj-lt"/>
              <a:buAutoNum type="alphaUcPeriod"/>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nhiều loài thú: tê giác, trâu rừng, hà mã, sư tử,…</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E2A0CF8-39C0-FECD-A133-9735C254E33F}"/>
              </a:ext>
            </a:extLst>
          </p:cNvPr>
          <p:cNvGrpSpPr/>
          <p:nvPr/>
        </p:nvGrpSpPr>
        <p:grpSpPr>
          <a:xfrm>
            <a:off x="0" y="331315"/>
            <a:ext cx="13670013" cy="1615258"/>
            <a:chOff x="-1" y="1398868"/>
            <a:chExt cx="13670013" cy="1615258"/>
          </a:xfrm>
        </p:grpSpPr>
        <p:sp>
          <p:nvSpPr>
            <p:cNvPr id="12" name="Rectangle 11">
              <a:extLst>
                <a:ext uri="{FF2B5EF4-FFF2-40B4-BE49-F238E27FC236}">
                  <a16:creationId xmlns:a16="http://schemas.microsoft.com/office/drawing/2014/main" id="{96F97E36-3987-1C95-919B-6534A2B32A2E}"/>
                </a:ext>
              </a:extLst>
            </p:cNvPr>
            <p:cNvSpPr/>
            <p:nvPr/>
          </p:nvSpPr>
          <p:spPr>
            <a:xfrm>
              <a:off x="-1" y="1526533"/>
              <a:ext cx="12877800" cy="1359928"/>
            </a:xfrm>
            <a:prstGeom prst="rect">
              <a:avLst/>
            </a:prstGeom>
            <a:solidFill>
              <a:srgbClr val="FFF7D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làm việc theo nhóm và trả lời câu hỏi</a:t>
              </a:r>
            </a:p>
          </p:txBody>
        </p:sp>
        <p:pic>
          <p:nvPicPr>
            <p:cNvPr id="13" name="Picture 103">
              <a:extLst>
                <a:ext uri="{FF2B5EF4-FFF2-40B4-BE49-F238E27FC236}">
                  <a16:creationId xmlns:a16="http://schemas.microsoft.com/office/drawing/2014/main" id="{70B92F2F-06C3-E44C-D328-33D1A48E35E0}"/>
                </a:ext>
              </a:extLst>
            </p:cNvPr>
            <p:cNvPicPr>
              <a:picLocks noChangeAspect="1"/>
            </p:cNvPicPr>
            <p:nvPr/>
          </p:nvPicPr>
          <p:blipFill>
            <a:blip r:embed="rId6"/>
            <a:srcRect/>
            <a:stretch>
              <a:fillRect/>
            </a:stretch>
          </p:blipFill>
          <p:spPr>
            <a:xfrm rot="1376890">
              <a:off x="12085588" y="1398868"/>
              <a:ext cx="1584424" cy="1615258"/>
            </a:xfrm>
            <a:prstGeom prst="rect">
              <a:avLst/>
            </a:prstGeom>
          </p:spPr>
        </p:pic>
      </p:grpSp>
    </p:spTree>
    <p:extLst>
      <p:ext uri="{BB962C8B-B14F-4D97-AF65-F5344CB8AC3E}">
        <p14:creationId xmlns:p14="http://schemas.microsoft.com/office/powerpoint/2010/main" val="41792456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wipe(left)">
                                      <p:cBhvr>
                                        <p:cTn id="26" dur="500"/>
                                        <p:tgtEl>
                                          <p:spTgt spid="10">
                                            <p:txEl>
                                              <p:pRg st="3" end="3"/>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left)">
                                      <p:cBhvr>
                                        <p:cTn id="30" dur="500"/>
                                        <p:tgtEl>
                                          <p:spTgt spid="10">
                                            <p:txEl>
                                              <p:pRg st="4" end="4"/>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wipe(left)">
                                      <p:cBhvr>
                                        <p:cTn id="3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2401" y="8927072"/>
            <a:ext cx="990600" cy="1359928"/>
          </a:xfrm>
          <a:custGeom>
            <a:avLst/>
            <a:gdLst/>
            <a:ahLst/>
            <a:cxnLst/>
            <a:rect l="l" t="t" r="r" b="b"/>
            <a:pathLst>
              <a:path w="1129739" h="1894740">
                <a:moveTo>
                  <a:pt x="0" y="0"/>
                </a:moveTo>
                <a:lnTo>
                  <a:pt x="1129738" y="0"/>
                </a:lnTo>
                <a:lnTo>
                  <a:pt x="1129738" y="1894740"/>
                </a:lnTo>
                <a:lnTo>
                  <a:pt x="0" y="1894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9">
            <a:extLst>
              <a:ext uri="{FF2B5EF4-FFF2-40B4-BE49-F238E27FC236}">
                <a16:creationId xmlns:a16="http://schemas.microsoft.com/office/drawing/2014/main" id="{70CF8C36-9DDF-A9AB-CE43-093D9119B17C}"/>
              </a:ext>
            </a:extLst>
          </p:cNvPr>
          <p:cNvSpPr/>
          <p:nvPr/>
        </p:nvSpPr>
        <p:spPr>
          <a:xfrm rot="6949130">
            <a:off x="17191777" y="9388057"/>
            <a:ext cx="926349" cy="1017521"/>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7F362B9-FD5A-C139-6645-365A1E18ACD1}"/>
              </a:ext>
            </a:extLst>
          </p:cNvPr>
          <p:cNvSpPr txBox="1"/>
          <p:nvPr/>
        </p:nvSpPr>
        <p:spPr>
          <a:xfrm>
            <a:off x="942975" y="2191538"/>
            <a:ext cx="16402050"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3</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chi tiết nào cho biết các loài động vật ở khu bảo tồn được sinh sống tự do và không sợ bị săn bắn?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4</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suy nghĩ gì về những loài động vật sống trong khu bảo tồn Ngô-rồng-gô-rô</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Nêu nội dung chính của bài.</a:t>
            </a:r>
          </a:p>
        </p:txBody>
      </p:sp>
      <p:grpSp>
        <p:nvGrpSpPr>
          <p:cNvPr id="11" name="Group 10">
            <a:extLst>
              <a:ext uri="{FF2B5EF4-FFF2-40B4-BE49-F238E27FC236}">
                <a16:creationId xmlns:a16="http://schemas.microsoft.com/office/drawing/2014/main" id="{5E2A0CF8-39C0-FECD-A133-9735C254E33F}"/>
              </a:ext>
            </a:extLst>
          </p:cNvPr>
          <p:cNvGrpSpPr/>
          <p:nvPr/>
        </p:nvGrpSpPr>
        <p:grpSpPr>
          <a:xfrm>
            <a:off x="0" y="331315"/>
            <a:ext cx="13670013" cy="1615258"/>
            <a:chOff x="-1" y="1398868"/>
            <a:chExt cx="13670013" cy="1615258"/>
          </a:xfrm>
        </p:grpSpPr>
        <p:sp>
          <p:nvSpPr>
            <p:cNvPr id="12" name="Rectangle 11">
              <a:extLst>
                <a:ext uri="{FF2B5EF4-FFF2-40B4-BE49-F238E27FC236}">
                  <a16:creationId xmlns:a16="http://schemas.microsoft.com/office/drawing/2014/main" id="{96F97E36-3987-1C95-919B-6534A2B32A2E}"/>
                </a:ext>
              </a:extLst>
            </p:cNvPr>
            <p:cNvSpPr/>
            <p:nvPr/>
          </p:nvSpPr>
          <p:spPr>
            <a:xfrm>
              <a:off x="-1" y="1526533"/>
              <a:ext cx="12877800" cy="1359928"/>
            </a:xfrm>
            <a:prstGeom prst="rect">
              <a:avLst/>
            </a:prstGeom>
            <a:solidFill>
              <a:srgbClr val="FFF7D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làm việc theo nhóm và trả lời câu hỏi</a:t>
              </a:r>
            </a:p>
          </p:txBody>
        </p:sp>
        <p:pic>
          <p:nvPicPr>
            <p:cNvPr id="13" name="Picture 103">
              <a:extLst>
                <a:ext uri="{FF2B5EF4-FFF2-40B4-BE49-F238E27FC236}">
                  <a16:creationId xmlns:a16="http://schemas.microsoft.com/office/drawing/2014/main" id="{70B92F2F-06C3-E44C-D328-33D1A48E35E0}"/>
                </a:ext>
              </a:extLst>
            </p:cNvPr>
            <p:cNvPicPr>
              <a:picLocks noChangeAspect="1"/>
            </p:cNvPicPr>
            <p:nvPr/>
          </p:nvPicPr>
          <p:blipFill>
            <a:blip r:embed="rId6"/>
            <a:srcRect/>
            <a:stretch>
              <a:fillRect/>
            </a:stretch>
          </p:blipFill>
          <p:spPr>
            <a:xfrm rot="1376890">
              <a:off x="12085588" y="1398868"/>
              <a:ext cx="1584424" cy="1615258"/>
            </a:xfrm>
            <a:prstGeom prst="rect">
              <a:avLst/>
            </a:prstGeom>
          </p:spPr>
        </p:pic>
      </p:grpSp>
    </p:spTree>
    <p:extLst>
      <p:ext uri="{BB962C8B-B14F-4D97-AF65-F5344CB8AC3E}">
        <p14:creationId xmlns:p14="http://schemas.microsoft.com/office/powerpoint/2010/main" val="24474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0E7BA8B-3864-1401-2181-8FF9FDE7D447}"/>
              </a:ext>
            </a:extLst>
          </p:cNvPr>
          <p:cNvSpPr/>
          <p:nvPr/>
        </p:nvSpPr>
        <p:spPr>
          <a:xfrm>
            <a:off x="1296889" y="2095500"/>
            <a:ext cx="16196174" cy="7543800"/>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CF8BDC0-C2EF-5DA8-69CB-524040BC79D5}"/>
              </a:ext>
            </a:extLst>
          </p:cNvPr>
          <p:cNvSpPr txBox="1"/>
          <p:nvPr/>
        </p:nvSpPr>
        <p:spPr>
          <a:xfrm>
            <a:off x="1833363" y="3620250"/>
            <a:ext cx="8724752" cy="5518242"/>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Tên của khu bảo tồn được đặt theo tên của miệng núi lửa Ngô-rông-gô-rô, một núi lửa lớn nằm trong vườn quốc gia. Ngô-rông-gô-rô theo tiếng địa phương có nghĩa là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“Quà tặng cuộc sống</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7B6ACE-8C63-38E6-EFA7-6DF2855CE898}"/>
              </a:ext>
            </a:extLst>
          </p:cNvPr>
          <p:cNvSpPr/>
          <p:nvPr/>
        </p:nvSpPr>
        <p:spPr>
          <a:xfrm>
            <a:off x="-228600" y="1028700"/>
            <a:ext cx="16459200" cy="2286000"/>
          </a:xfrm>
          <a:prstGeom prst="roundRect">
            <a:avLst/>
          </a:prstGeom>
          <a:solidFill>
            <a:schemeClr val="bg1"/>
          </a:solidFill>
          <a:ln w="57150">
            <a:solidFill>
              <a:schemeClr val="accent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Tên gọi của khu bảo tồn động vật hoang dã có gì đặc biệt?</a:t>
            </a:r>
          </a:p>
        </p:txBody>
      </p:sp>
      <p:sp>
        <p:nvSpPr>
          <p:cNvPr id="4" name="Freeform 4"/>
          <p:cNvSpPr/>
          <p:nvPr/>
        </p:nvSpPr>
        <p:spPr>
          <a:xfrm>
            <a:off x="17066511" y="8604109"/>
            <a:ext cx="881329" cy="1478121"/>
          </a:xfrm>
          <a:custGeom>
            <a:avLst/>
            <a:gdLst/>
            <a:ahLst/>
            <a:cxnLst/>
            <a:rect l="l" t="t" r="r" b="b"/>
            <a:pathLst>
              <a:path w="881329" h="1478121">
                <a:moveTo>
                  <a:pt x="0" y="0"/>
                </a:moveTo>
                <a:lnTo>
                  <a:pt x="881329" y="0"/>
                </a:lnTo>
                <a:lnTo>
                  <a:pt x="881329" y="1478121"/>
                </a:lnTo>
                <a:lnTo>
                  <a:pt x="0" y="14781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646107">
            <a:off x="670587" y="8611815"/>
            <a:ext cx="930648" cy="1462708"/>
          </a:xfrm>
          <a:custGeom>
            <a:avLst/>
            <a:gdLst/>
            <a:ahLst/>
            <a:cxnLst/>
            <a:rect l="l" t="t" r="r" b="b"/>
            <a:pathLst>
              <a:path w="930648" h="1462708">
                <a:moveTo>
                  <a:pt x="0" y="0"/>
                </a:moveTo>
                <a:lnTo>
                  <a:pt x="930648" y="0"/>
                </a:lnTo>
                <a:lnTo>
                  <a:pt x="930648" y="1462708"/>
                </a:lnTo>
                <a:lnTo>
                  <a:pt x="0" y="14627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3" name="Picture 42" descr="A cartoon of a child reading a book&#10;&#10;Description automatically generated">
            <a:extLst>
              <a:ext uri="{FF2B5EF4-FFF2-40B4-BE49-F238E27FC236}">
                <a16:creationId xmlns:a16="http://schemas.microsoft.com/office/drawing/2014/main" id="{0D18B89E-143D-A722-44C9-A3E606317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9444" y="3703685"/>
            <a:ext cx="5172290" cy="5351371"/>
          </a:xfrm>
          <a:prstGeom prst="rect">
            <a:avLst/>
          </a:prstGeom>
        </p:spPr>
      </p:pic>
    </p:spTree>
    <p:extLst>
      <p:ext uri="{BB962C8B-B14F-4D97-AF65-F5344CB8AC3E}">
        <p14:creationId xmlns:p14="http://schemas.microsoft.com/office/powerpoint/2010/main" val="15643119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775362" y="149314"/>
            <a:ext cx="512638" cy="625515"/>
          </a:xfrm>
          <a:custGeom>
            <a:avLst/>
            <a:gdLst/>
            <a:ahLst/>
            <a:cxnLst/>
            <a:rect l="l" t="t" r="r" b="b"/>
            <a:pathLst>
              <a:path w="3602094" h="3602094">
                <a:moveTo>
                  <a:pt x="0" y="0"/>
                </a:moveTo>
                <a:lnTo>
                  <a:pt x="3602095" y="0"/>
                </a:lnTo>
                <a:lnTo>
                  <a:pt x="3602095"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flipH="1">
            <a:off x="179266" y="149314"/>
            <a:ext cx="1282497" cy="1292121"/>
          </a:xfrm>
          <a:custGeom>
            <a:avLst/>
            <a:gdLst/>
            <a:ahLst/>
            <a:cxnLst/>
            <a:rect l="l" t="t" r="r" b="b"/>
            <a:pathLst>
              <a:path w="851911" h="1018727">
                <a:moveTo>
                  <a:pt x="851911" y="0"/>
                </a:moveTo>
                <a:lnTo>
                  <a:pt x="0" y="0"/>
                </a:lnTo>
                <a:lnTo>
                  <a:pt x="0" y="1018727"/>
                </a:lnTo>
                <a:lnTo>
                  <a:pt x="851911" y="1018727"/>
                </a:lnTo>
                <a:lnTo>
                  <a:pt x="8519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B3C6FEA-7026-11C8-903A-D4B6A982952F}"/>
              </a:ext>
            </a:extLst>
          </p:cNvPr>
          <p:cNvGrpSpPr/>
          <p:nvPr/>
        </p:nvGrpSpPr>
        <p:grpSpPr>
          <a:xfrm>
            <a:off x="1461763" y="557269"/>
            <a:ext cx="15808204" cy="2725236"/>
            <a:chOff x="1010332" y="1153705"/>
            <a:chExt cx="15808204" cy="2725236"/>
          </a:xfrm>
        </p:grpSpPr>
        <p:sp>
          <p:nvSpPr>
            <p:cNvPr id="5" name="Rectangle: Rounded Corners 4">
              <a:extLst>
                <a:ext uri="{FF2B5EF4-FFF2-40B4-BE49-F238E27FC236}">
                  <a16:creationId xmlns:a16="http://schemas.microsoft.com/office/drawing/2014/main" id="{3AE977C7-5A98-7702-6E40-719F8ECA719A}"/>
                </a:ext>
              </a:extLst>
            </p:cNvPr>
            <p:cNvSpPr/>
            <p:nvPr/>
          </p:nvSpPr>
          <p:spPr>
            <a:xfrm>
              <a:off x="1010332" y="1415678"/>
              <a:ext cx="15296793" cy="2463263"/>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 tiết nào thể hiện rõ nhất sự phong phú của các loài động vật sống trong khu bảo tồn? Tìm câu trả lời đúng.</a:t>
              </a:r>
            </a:p>
          </p:txBody>
        </p:sp>
        <p:sp>
          <p:nvSpPr>
            <p:cNvPr id="9" name="Freeform 4">
              <a:extLst>
                <a:ext uri="{FF2B5EF4-FFF2-40B4-BE49-F238E27FC236}">
                  <a16:creationId xmlns:a16="http://schemas.microsoft.com/office/drawing/2014/main" id="{6DCC163F-42A8-9F2B-FCC9-F19F5ECA1D96}"/>
                </a:ext>
              </a:extLst>
            </p:cNvPr>
            <p:cNvSpPr/>
            <p:nvPr/>
          </p:nvSpPr>
          <p:spPr>
            <a:xfrm>
              <a:off x="15675536" y="115370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4" name="Rectangle: Rounded Corners 23">
            <a:extLst>
              <a:ext uri="{FF2B5EF4-FFF2-40B4-BE49-F238E27FC236}">
                <a16:creationId xmlns:a16="http://schemas.microsoft.com/office/drawing/2014/main" id="{2B15A74E-5688-12E5-A896-47E4FD48D595}"/>
              </a:ext>
            </a:extLst>
          </p:cNvPr>
          <p:cNvSpPr/>
          <p:nvPr/>
        </p:nvSpPr>
        <p:spPr>
          <a:xfrm>
            <a:off x="1167792" y="3733819"/>
            <a:ext cx="7976208" cy="2552681"/>
          </a:xfrm>
          <a:prstGeom prst="roundRect">
            <a:avLst/>
          </a:prstGeom>
          <a:solidFill>
            <a:srgbClr val="FFF7DD"/>
          </a:solid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Có hàng nghìn con hồng hạc</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3F9CC4F-0FD0-BE35-31C7-53C6CF28DE78}"/>
              </a:ext>
            </a:extLst>
          </p:cNvPr>
          <p:cNvSpPr/>
          <p:nvPr/>
        </p:nvSpPr>
        <p:spPr>
          <a:xfrm>
            <a:off x="1167792" y="6975378"/>
            <a:ext cx="7976208" cy="2552681"/>
          </a:xfrm>
          <a:prstGeom prst="roundRect">
            <a:avLst/>
          </a:prstGeom>
          <a:solidFill>
            <a:srgbClr val="FFF7DD"/>
          </a:solid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Có khoảng 25 000 loài </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động vật.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FC2D1EFD-3568-71DF-3B6A-CD973F021588}"/>
              </a:ext>
            </a:extLst>
          </p:cNvPr>
          <p:cNvSpPr/>
          <p:nvPr/>
        </p:nvSpPr>
        <p:spPr>
          <a:xfrm>
            <a:off x="9677401" y="3733819"/>
            <a:ext cx="7441054" cy="2552681"/>
          </a:xfrm>
          <a:prstGeom prst="roundRect">
            <a:avLst/>
          </a:prstGeom>
          <a:solidFill>
            <a:srgbClr val="FFF7DD"/>
          </a:solid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Có diện tích 8 202 </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ki-lô-mét vuông.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D8BBFB6A-9609-B31E-C768-E7BEE0885ACA}"/>
              </a:ext>
            </a:extLst>
          </p:cNvPr>
          <p:cNvSpPr/>
          <p:nvPr/>
        </p:nvSpPr>
        <p:spPr>
          <a:xfrm>
            <a:off x="9677401" y="6975378"/>
            <a:ext cx="7441054" cy="2552681"/>
          </a:xfrm>
          <a:prstGeom prst="roundRect">
            <a:avLst/>
          </a:prstGeom>
          <a:solidFill>
            <a:srgbClr val="FFF7DD"/>
          </a:solid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Có nhiều loài thú: tê giác, trâu rừng, hà mã, sư tử,…</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8" name="Picture 18">
            <a:extLst>
              <a:ext uri="{FF2B5EF4-FFF2-40B4-BE49-F238E27FC236}">
                <a16:creationId xmlns:a16="http://schemas.microsoft.com/office/drawing/2014/main" id="{F1F1927F-E91E-8715-3DDC-9A44AC4F4A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8139" y="8186112"/>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20">
            <a:extLst>
              <a:ext uri="{FF2B5EF4-FFF2-40B4-BE49-F238E27FC236}">
                <a16:creationId xmlns:a16="http://schemas.microsoft.com/office/drawing/2014/main" id="{AD9D36D6-E96A-3D2A-0FBA-020D588980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25701" y="8429753"/>
            <a:ext cx="1192754" cy="10645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20">
            <a:extLst>
              <a:ext uri="{FF2B5EF4-FFF2-40B4-BE49-F238E27FC236}">
                <a16:creationId xmlns:a16="http://schemas.microsoft.com/office/drawing/2014/main" id="{4DFE6B8F-2C0E-BC46-0951-6BB1B749B7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97200" y="5215074"/>
            <a:ext cx="1247994" cy="1113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534F8B0E-0C0F-394D-408B-E5F1EC2148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6350" y="5194285"/>
            <a:ext cx="1223809" cy="10922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775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6"/>
                  </p:tgtEl>
                </p:cond>
              </p:nextCondLst>
            </p:seq>
          </p:childTnLst>
        </p:cTn>
      </p:par>
    </p:tnLst>
    <p:bldLst>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449800" y="115093"/>
            <a:ext cx="990600" cy="1010811"/>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15AF0957-2324-5E3C-CC8C-9B7227F9AB54}"/>
              </a:ext>
            </a:extLst>
          </p:cNvPr>
          <p:cNvGrpSpPr/>
          <p:nvPr/>
        </p:nvGrpSpPr>
        <p:grpSpPr>
          <a:xfrm>
            <a:off x="1590673" y="483907"/>
            <a:ext cx="15106651" cy="2378819"/>
            <a:chOff x="2534332" y="1191805"/>
            <a:chExt cx="15106651" cy="2378819"/>
          </a:xfrm>
        </p:grpSpPr>
        <p:sp>
          <p:nvSpPr>
            <p:cNvPr id="32" name="Rectangle: Rounded Corners 31">
              <a:extLst>
                <a:ext uri="{FF2B5EF4-FFF2-40B4-BE49-F238E27FC236}">
                  <a16:creationId xmlns:a16="http://schemas.microsoft.com/office/drawing/2014/main" id="{F10F5B9A-D685-9872-6E7F-D1F9DFB31FD2}"/>
                </a:ext>
              </a:extLst>
            </p:cNvPr>
            <p:cNvSpPr/>
            <p:nvPr/>
          </p:nvSpPr>
          <p:spPr>
            <a:xfrm>
              <a:off x="2534332" y="1415679"/>
              <a:ext cx="14535151" cy="2154945"/>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Câu 3: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Những chi tiết nào cho biết các loài động vật ở khu bảo tồn được sinh sống tự do và không sợ bị săn bắn?</a:t>
              </a:r>
            </a:p>
          </p:txBody>
        </p:sp>
        <p:sp>
          <p:nvSpPr>
            <p:cNvPr id="33" name="Freeform 4">
              <a:extLst>
                <a:ext uri="{FF2B5EF4-FFF2-40B4-BE49-F238E27FC236}">
                  <a16:creationId xmlns:a16="http://schemas.microsoft.com/office/drawing/2014/main" id="{77C36796-3C83-9565-F8EC-D1DE7A1014AB}"/>
                </a:ext>
              </a:extLst>
            </p:cNvPr>
            <p:cNvSpPr/>
            <p:nvPr/>
          </p:nvSpPr>
          <p:spPr>
            <a:xfrm>
              <a:off x="16497983" y="119180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aphicFrame>
        <p:nvGraphicFramePr>
          <p:cNvPr id="34" name="Diagram 33">
            <a:extLst>
              <a:ext uri="{FF2B5EF4-FFF2-40B4-BE49-F238E27FC236}">
                <a16:creationId xmlns:a16="http://schemas.microsoft.com/office/drawing/2014/main" id="{E325CEA0-6AF4-590E-CC21-0CD6137B3279}"/>
              </a:ext>
            </a:extLst>
          </p:cNvPr>
          <p:cNvGraphicFramePr/>
          <p:nvPr>
            <p:extLst>
              <p:ext uri="{D42A27DB-BD31-4B8C-83A1-F6EECF244321}">
                <p14:modId xmlns:p14="http://schemas.microsoft.com/office/powerpoint/2010/main" val="2516736471"/>
              </p:ext>
            </p:extLst>
          </p:nvPr>
        </p:nvGraphicFramePr>
        <p:xfrm>
          <a:off x="702128" y="3296416"/>
          <a:ext cx="16883743" cy="658018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8364915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flipH="1">
            <a:off x="-80655" y="8692243"/>
            <a:ext cx="788227" cy="1616528"/>
          </a:xfrm>
          <a:custGeom>
            <a:avLst/>
            <a:gdLst/>
            <a:ahLst/>
            <a:cxnLst/>
            <a:rect l="l" t="t" r="r" b="b"/>
            <a:pathLst>
              <a:path w="955721" h="2419547">
                <a:moveTo>
                  <a:pt x="955721" y="0"/>
                </a:moveTo>
                <a:lnTo>
                  <a:pt x="0" y="0"/>
                </a:lnTo>
                <a:lnTo>
                  <a:pt x="0" y="2419547"/>
                </a:lnTo>
                <a:lnTo>
                  <a:pt x="955721" y="2419547"/>
                </a:lnTo>
                <a:lnTo>
                  <a:pt x="95572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F0406645-1219-1B36-A36E-E64F22A6A44B}"/>
              </a:ext>
            </a:extLst>
          </p:cNvPr>
          <p:cNvSpPr/>
          <p:nvPr/>
        </p:nvSpPr>
        <p:spPr>
          <a:xfrm>
            <a:off x="914400" y="1877346"/>
            <a:ext cx="16459200" cy="7990553"/>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63A2FC-9D93-69D8-891D-C86B3C670F10}"/>
              </a:ext>
            </a:extLst>
          </p:cNvPr>
          <p:cNvSpPr txBox="1"/>
          <p:nvPr/>
        </p:nvSpPr>
        <p:spPr>
          <a:xfrm>
            <a:off x="1519821" y="2971075"/>
            <a:ext cx="9757779" cy="6594049"/>
          </a:xfrm>
          <a:prstGeom prst="rect">
            <a:avLst/>
          </a:prstGeom>
          <a:noFill/>
        </p:spPr>
        <p:txBody>
          <a:bodyPr wrap="square">
            <a:spAutoFit/>
          </a:bodyPr>
          <a:lstStyle/>
          <a:p>
            <a:pPr marL="571500" marR="0" lvl="0" indent="-571500" algn="just">
              <a:lnSpc>
                <a:spcPct val="20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Các loài động vật trong khu bảo tồn có cuộc sống tốt. Chúng không lo bị con người săn bắn, không sợ bị mất môi trường sống.</a:t>
            </a:r>
          </a:p>
          <a:p>
            <a:pPr marL="571500" marR="0" lvl="0" indent="-571500" algn="just">
              <a:lnSpc>
                <a:spcPct val="20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Nhờ có sự bảo vệ chặt chẽ của chính phủ Tan-da-ni-a mà các loài động vật ở khu bảo tồn được sinh sống, phát triển. </a:t>
            </a:r>
          </a:p>
        </p:txBody>
      </p:sp>
      <p:pic>
        <p:nvPicPr>
          <p:cNvPr id="10" name="Picture 9" descr="Icon&#10;&#10;Description automatically generated">
            <a:extLst>
              <a:ext uri="{FF2B5EF4-FFF2-40B4-BE49-F238E27FC236}">
                <a16:creationId xmlns:a16="http://schemas.microsoft.com/office/drawing/2014/main" id="{D20C6945-BB1A-4DF3-37C8-5531FCB5F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5021" y="1079212"/>
            <a:ext cx="1760605" cy="1760605"/>
          </a:xfrm>
          <a:prstGeom prst="rect">
            <a:avLst/>
          </a:prstGeom>
        </p:spPr>
      </p:pic>
      <p:sp>
        <p:nvSpPr>
          <p:cNvPr id="12" name="Rectangle: Rounded Corners 11">
            <a:extLst>
              <a:ext uri="{FF2B5EF4-FFF2-40B4-BE49-F238E27FC236}">
                <a16:creationId xmlns:a16="http://schemas.microsoft.com/office/drawing/2014/main" id="{CE6ABC92-178C-4F18-AAFB-E52B5BD64984}"/>
              </a:ext>
            </a:extLst>
          </p:cNvPr>
          <p:cNvSpPr/>
          <p:nvPr/>
        </p:nvSpPr>
        <p:spPr>
          <a:xfrm>
            <a:off x="-381000" y="626978"/>
            <a:ext cx="14859000" cy="223052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suy nghĩ gì về những loài động vật sống trong khu bảo tồn Ngô-r</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ng-gô-rô?</a:t>
            </a:r>
          </a:p>
        </p:txBody>
      </p:sp>
      <p:sp>
        <p:nvSpPr>
          <p:cNvPr id="11" name="Freeform 11"/>
          <p:cNvSpPr/>
          <p:nvPr/>
        </p:nvSpPr>
        <p:spPr>
          <a:xfrm>
            <a:off x="16802694" y="8546663"/>
            <a:ext cx="1237694" cy="137416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AA623F9D-4EDE-44B6-E239-5A31298BC7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58947" y="3684821"/>
            <a:ext cx="3962400" cy="4861842"/>
          </a:xfrm>
          <a:prstGeom prst="rect">
            <a:avLst/>
          </a:prstGeom>
        </p:spPr>
      </p:pic>
    </p:spTree>
    <p:extLst>
      <p:ext uri="{BB962C8B-B14F-4D97-AF65-F5344CB8AC3E}">
        <p14:creationId xmlns:p14="http://schemas.microsoft.com/office/powerpoint/2010/main" val="29677565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flipH="1">
            <a:off x="-80655" y="8692243"/>
            <a:ext cx="788227" cy="1616528"/>
          </a:xfrm>
          <a:custGeom>
            <a:avLst/>
            <a:gdLst/>
            <a:ahLst/>
            <a:cxnLst/>
            <a:rect l="l" t="t" r="r" b="b"/>
            <a:pathLst>
              <a:path w="955721" h="2419547">
                <a:moveTo>
                  <a:pt x="955721" y="0"/>
                </a:moveTo>
                <a:lnTo>
                  <a:pt x="0" y="0"/>
                </a:lnTo>
                <a:lnTo>
                  <a:pt x="0" y="2419547"/>
                </a:lnTo>
                <a:lnTo>
                  <a:pt x="955721" y="2419547"/>
                </a:lnTo>
                <a:lnTo>
                  <a:pt x="95572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F0406645-1219-1B36-A36E-E64F22A6A44B}"/>
              </a:ext>
            </a:extLst>
          </p:cNvPr>
          <p:cNvSpPr/>
          <p:nvPr/>
        </p:nvSpPr>
        <p:spPr>
          <a:xfrm>
            <a:off x="914400" y="1877346"/>
            <a:ext cx="16459200" cy="7990553"/>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63A2FC-9D93-69D8-891D-C86B3C670F10}"/>
              </a:ext>
            </a:extLst>
          </p:cNvPr>
          <p:cNvSpPr txBox="1"/>
          <p:nvPr/>
        </p:nvSpPr>
        <p:spPr>
          <a:xfrm>
            <a:off x="1519821" y="2971075"/>
            <a:ext cx="9681579" cy="6663299"/>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Nếu trên thế giới, quốc gia nào cũng có sự kiểm soát chặt môi trường sinh sống của động vật hoang dã thì sẽ có nhiều loại động vật thoát được nguy cơ diệt chủng.</a:t>
            </a: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Từ cuộc sống của các loài động vật trong khu bảo tồn Ngô-r</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ng-gô-rô, em mong ước những khu bảo tồn động vật hoang dã ở Việt Nam cũng được như vậy.</a:t>
            </a:r>
          </a:p>
        </p:txBody>
      </p:sp>
      <p:pic>
        <p:nvPicPr>
          <p:cNvPr id="10" name="Picture 9" descr="Icon&#10;&#10;Description automatically generated">
            <a:extLst>
              <a:ext uri="{FF2B5EF4-FFF2-40B4-BE49-F238E27FC236}">
                <a16:creationId xmlns:a16="http://schemas.microsoft.com/office/drawing/2014/main" id="{D20C6945-BB1A-4DF3-37C8-5531FCB5F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5021" y="1079212"/>
            <a:ext cx="1760605" cy="1760605"/>
          </a:xfrm>
          <a:prstGeom prst="rect">
            <a:avLst/>
          </a:prstGeom>
        </p:spPr>
      </p:pic>
      <p:sp>
        <p:nvSpPr>
          <p:cNvPr id="12" name="Rectangle: Rounded Corners 11">
            <a:extLst>
              <a:ext uri="{FF2B5EF4-FFF2-40B4-BE49-F238E27FC236}">
                <a16:creationId xmlns:a16="http://schemas.microsoft.com/office/drawing/2014/main" id="{CE6ABC92-178C-4F18-AAFB-E52B5BD64984}"/>
              </a:ext>
            </a:extLst>
          </p:cNvPr>
          <p:cNvSpPr/>
          <p:nvPr/>
        </p:nvSpPr>
        <p:spPr>
          <a:xfrm>
            <a:off x="-381000" y="626978"/>
            <a:ext cx="14859000" cy="223052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suy nghĩ gì về những loài động vật sống trong khu bảo tồn Ngô-r</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ng-gô-rô?</a:t>
            </a:r>
          </a:p>
        </p:txBody>
      </p:sp>
      <p:sp>
        <p:nvSpPr>
          <p:cNvPr id="11" name="Freeform 11"/>
          <p:cNvSpPr/>
          <p:nvPr/>
        </p:nvSpPr>
        <p:spPr>
          <a:xfrm>
            <a:off x="16802694" y="8546663"/>
            <a:ext cx="1237694" cy="137416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04AFAD61-583F-2531-AEF6-0DAC681E7F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58947" y="3684821"/>
            <a:ext cx="3962400" cy="4861842"/>
          </a:xfrm>
          <a:prstGeom prst="rect">
            <a:avLst/>
          </a:prstGeom>
        </p:spPr>
      </p:pic>
    </p:spTree>
    <p:extLst>
      <p:ext uri="{BB962C8B-B14F-4D97-AF65-F5344CB8AC3E}">
        <p14:creationId xmlns:p14="http://schemas.microsoft.com/office/powerpoint/2010/main" val="4844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flipH="1">
            <a:off x="-80655" y="8692243"/>
            <a:ext cx="788227" cy="1616528"/>
          </a:xfrm>
          <a:custGeom>
            <a:avLst/>
            <a:gdLst/>
            <a:ahLst/>
            <a:cxnLst/>
            <a:rect l="l" t="t" r="r" b="b"/>
            <a:pathLst>
              <a:path w="955721" h="2419547">
                <a:moveTo>
                  <a:pt x="955721" y="0"/>
                </a:moveTo>
                <a:lnTo>
                  <a:pt x="0" y="0"/>
                </a:lnTo>
                <a:lnTo>
                  <a:pt x="0" y="2419547"/>
                </a:lnTo>
                <a:lnTo>
                  <a:pt x="955721" y="2419547"/>
                </a:lnTo>
                <a:lnTo>
                  <a:pt x="95572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F0406645-1219-1B36-A36E-E64F22A6A44B}"/>
              </a:ext>
            </a:extLst>
          </p:cNvPr>
          <p:cNvSpPr/>
          <p:nvPr/>
        </p:nvSpPr>
        <p:spPr>
          <a:xfrm>
            <a:off x="914400" y="1877346"/>
            <a:ext cx="16459200" cy="7990553"/>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63A2FC-9D93-69D8-891D-C86B3C670F10}"/>
              </a:ext>
            </a:extLst>
          </p:cNvPr>
          <p:cNvSpPr txBox="1"/>
          <p:nvPr/>
        </p:nvSpPr>
        <p:spPr>
          <a:xfrm>
            <a:off x="1519821" y="2971075"/>
            <a:ext cx="9376779" cy="6688947"/>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Em thấy các loài động vật trong khu bảo Ngô-</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r</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ông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gô-rô được sinh sống hoàn toàn trong môi trường tự nhiên.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Con người không can thiệp vào quá trình sinh sống của chúng.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Con người chỉ làm một việc duy nhất là bảo vệ chúng khỏi nạn săn bắn của chính con người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D20C6945-BB1A-4DF3-37C8-5531FCB5F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5021" y="1079212"/>
            <a:ext cx="1760605" cy="1760605"/>
          </a:xfrm>
          <a:prstGeom prst="rect">
            <a:avLst/>
          </a:prstGeom>
        </p:spPr>
      </p:pic>
      <p:sp>
        <p:nvSpPr>
          <p:cNvPr id="12" name="Rectangle: Rounded Corners 11">
            <a:extLst>
              <a:ext uri="{FF2B5EF4-FFF2-40B4-BE49-F238E27FC236}">
                <a16:creationId xmlns:a16="http://schemas.microsoft.com/office/drawing/2014/main" id="{CE6ABC92-178C-4F18-AAFB-E52B5BD64984}"/>
              </a:ext>
            </a:extLst>
          </p:cNvPr>
          <p:cNvSpPr/>
          <p:nvPr/>
        </p:nvSpPr>
        <p:spPr>
          <a:xfrm>
            <a:off x="-381000" y="626978"/>
            <a:ext cx="14859000" cy="223052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suy nghĩ gì về những loài động vật sống trong khu bảo tồn Ngô-r</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ng-gô-rô?</a:t>
            </a:r>
          </a:p>
        </p:txBody>
      </p:sp>
      <p:sp>
        <p:nvSpPr>
          <p:cNvPr id="11" name="Freeform 11"/>
          <p:cNvSpPr/>
          <p:nvPr/>
        </p:nvSpPr>
        <p:spPr>
          <a:xfrm>
            <a:off x="16802694" y="8546663"/>
            <a:ext cx="1237694" cy="137416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31C2049B-B313-3F4B-21FC-9512BBC35B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58947" y="3684821"/>
            <a:ext cx="3962400" cy="4861842"/>
          </a:xfrm>
          <a:prstGeom prst="rect">
            <a:avLst/>
          </a:prstGeom>
        </p:spPr>
      </p:pic>
    </p:spTree>
    <p:extLst>
      <p:ext uri="{BB962C8B-B14F-4D97-AF65-F5344CB8AC3E}">
        <p14:creationId xmlns:p14="http://schemas.microsoft.com/office/powerpoint/2010/main" val="40142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5844" y="41963"/>
            <a:ext cx="900336" cy="1269784"/>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6711704" y="8706866"/>
            <a:ext cx="1193450" cy="1178597"/>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C76AE59-3949-9002-2C1E-677CB67CABD2}"/>
              </a:ext>
            </a:extLst>
          </p:cNvPr>
          <p:cNvGrpSpPr/>
          <p:nvPr/>
        </p:nvGrpSpPr>
        <p:grpSpPr>
          <a:xfrm>
            <a:off x="2133600" y="387203"/>
            <a:ext cx="14839949" cy="2622698"/>
            <a:chOff x="1753283" y="974807"/>
            <a:chExt cx="14839949" cy="2622698"/>
          </a:xfrm>
        </p:grpSpPr>
        <p:sp>
          <p:nvSpPr>
            <p:cNvPr id="28" name="Rectangle: Rounded Corners 27">
              <a:extLst>
                <a:ext uri="{FF2B5EF4-FFF2-40B4-BE49-F238E27FC236}">
                  <a16:creationId xmlns:a16="http://schemas.microsoft.com/office/drawing/2014/main" id="{60974AD7-4971-B64A-5F28-1A9FB567CBD0}"/>
                </a:ext>
              </a:extLst>
            </p:cNvPr>
            <p:cNvSpPr/>
            <p:nvPr/>
          </p:nvSpPr>
          <p:spPr>
            <a:xfrm>
              <a:off x="1753283" y="1463905"/>
              <a:ext cx="14268449" cy="2133600"/>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a:t>
              </a:r>
              <a:r>
                <a:rPr lang="nl-NL" sz="4000" b="1">
                  <a:solidFill>
                    <a:srgbClr val="FF0000"/>
                  </a:solidFill>
                  <a:latin typeface="Arial" panose="020B0604020202020204" pitchFamily="34" charset="0"/>
                  <a:ea typeface="Calibri" panose="020F0502020204030204" pitchFamily="34" charset="0"/>
                  <a:cs typeface="Arial" panose="020B0604020202020204" pitchFamily="34" charset="0"/>
                </a:rPr>
                <a:t>5</a:t>
              </a: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Nêu nội dung chính của bài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9" name="Freeform 4">
              <a:extLst>
                <a:ext uri="{FF2B5EF4-FFF2-40B4-BE49-F238E27FC236}">
                  <a16:creationId xmlns:a16="http://schemas.microsoft.com/office/drawing/2014/main" id="{52F40DA6-3F88-28A6-E63A-D0EC6A464181}"/>
                </a:ext>
              </a:extLst>
            </p:cNvPr>
            <p:cNvSpPr/>
            <p:nvPr/>
          </p:nvSpPr>
          <p:spPr>
            <a:xfrm>
              <a:off x="15450232" y="974807"/>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4" name="Freeform 7">
            <a:extLst>
              <a:ext uri="{FF2B5EF4-FFF2-40B4-BE49-F238E27FC236}">
                <a16:creationId xmlns:a16="http://schemas.microsoft.com/office/drawing/2014/main" id="{B77C32FE-5309-3BFF-AC1A-8DF1D40C9947}"/>
              </a:ext>
            </a:extLst>
          </p:cNvPr>
          <p:cNvSpPr/>
          <p:nvPr/>
        </p:nvSpPr>
        <p:spPr>
          <a:xfrm>
            <a:off x="7696200" y="3543299"/>
            <a:ext cx="9719959" cy="6309664"/>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D4135C5-67BE-4B19-063E-793265C25EAA}"/>
              </a:ext>
            </a:extLst>
          </p:cNvPr>
          <p:cNvSpPr txBox="1"/>
          <p:nvPr/>
        </p:nvSpPr>
        <p:spPr>
          <a:xfrm>
            <a:off x="8031804" y="4120823"/>
            <a:ext cx="9048749" cy="5154616"/>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Khu bảo tồn động vật hoang dã Ngô-rông-gô-rô thuộc châu Phi, được UNESCO công nhận là Di sản thế giới.</a:t>
            </a:r>
            <a:endParaRPr lang="en-US" sz="38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Nơi đây có rất nhiều loài động vật quý hiếm. Chúng được sinh sống tự do và hoàn toàn không sợ bị săn bắn.</a:t>
            </a:r>
          </a:p>
        </p:txBody>
      </p:sp>
      <p:grpSp>
        <p:nvGrpSpPr>
          <p:cNvPr id="36" name="Group 35">
            <a:extLst>
              <a:ext uri="{FF2B5EF4-FFF2-40B4-BE49-F238E27FC236}">
                <a16:creationId xmlns:a16="http://schemas.microsoft.com/office/drawing/2014/main" id="{8E6B41AA-3E5A-902C-010B-33A52129F4C5}"/>
              </a:ext>
            </a:extLst>
          </p:cNvPr>
          <p:cNvGrpSpPr/>
          <p:nvPr/>
        </p:nvGrpSpPr>
        <p:grpSpPr>
          <a:xfrm>
            <a:off x="871841" y="3543300"/>
            <a:ext cx="6324600" cy="6309663"/>
            <a:chOff x="602583" y="3399749"/>
            <a:chExt cx="6324600" cy="6309663"/>
          </a:xfrm>
        </p:grpSpPr>
        <p:grpSp>
          <p:nvGrpSpPr>
            <p:cNvPr id="37" name="Group 36">
              <a:extLst>
                <a:ext uri="{FF2B5EF4-FFF2-40B4-BE49-F238E27FC236}">
                  <a16:creationId xmlns:a16="http://schemas.microsoft.com/office/drawing/2014/main" id="{65317C9B-AC8E-5B97-E2FA-D73183C46251}"/>
                </a:ext>
              </a:extLst>
            </p:cNvPr>
            <p:cNvGrpSpPr/>
            <p:nvPr/>
          </p:nvGrpSpPr>
          <p:grpSpPr>
            <a:xfrm>
              <a:off x="602583" y="3399749"/>
              <a:ext cx="6324600" cy="6309663"/>
              <a:chOff x="849062" y="2910539"/>
              <a:chExt cx="6324600" cy="6309663"/>
            </a:xfrm>
          </p:grpSpPr>
          <p:sp>
            <p:nvSpPr>
              <p:cNvPr id="39" name="Freeform 7">
                <a:extLst>
                  <a:ext uri="{FF2B5EF4-FFF2-40B4-BE49-F238E27FC236}">
                    <a16:creationId xmlns:a16="http://schemas.microsoft.com/office/drawing/2014/main" id="{F76B09A9-ACEB-2A30-07F8-02EBB63E2C34}"/>
                  </a:ext>
                </a:extLst>
              </p:cNvPr>
              <p:cNvSpPr/>
              <p:nvPr/>
            </p:nvSpPr>
            <p:spPr>
              <a:xfrm>
                <a:off x="849062" y="2910539"/>
                <a:ext cx="6324600" cy="630966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B8E16B75-F8B2-EC42-B088-0ED18AACFA26}"/>
                  </a:ext>
                </a:extLst>
              </p:cNvPr>
              <p:cNvGrpSpPr/>
              <p:nvPr/>
            </p:nvGrpSpPr>
            <p:grpSpPr>
              <a:xfrm>
                <a:off x="1097992" y="3422658"/>
                <a:ext cx="5826740" cy="1545281"/>
                <a:chOff x="1411853" y="3619736"/>
                <a:chExt cx="5826740" cy="1545281"/>
              </a:xfrm>
            </p:grpSpPr>
            <p:sp>
              <p:nvSpPr>
                <p:cNvPr id="41" name="Freeform 10">
                  <a:extLst>
                    <a:ext uri="{FF2B5EF4-FFF2-40B4-BE49-F238E27FC236}">
                      <a16:creationId xmlns:a16="http://schemas.microsoft.com/office/drawing/2014/main" id="{8094F7BE-1DB7-3EDA-9F1B-7A6E1B19DD85}"/>
                    </a:ext>
                  </a:extLst>
                </p:cNvPr>
                <p:cNvSpPr/>
                <p:nvPr/>
              </p:nvSpPr>
              <p:spPr>
                <a:xfrm>
                  <a:off x="1411853" y="3619736"/>
                  <a:ext cx="5826740" cy="1545281"/>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DDCF20D3-50A1-545B-BEFD-A71DD2F7ED79}"/>
                    </a:ext>
                  </a:extLst>
                </p:cNvPr>
                <p:cNvSpPr txBox="1"/>
                <p:nvPr/>
              </p:nvSpPr>
              <p:spPr>
                <a:xfrm>
                  <a:off x="1411853" y="4023044"/>
                  <a:ext cx="582674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CÂU TRẢ LỜI</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8" name="Picture 37" descr="A group of children in clothing&#10;&#10;Description automatically generated with low confidence">
              <a:extLst>
                <a:ext uri="{FF2B5EF4-FFF2-40B4-BE49-F238E27FC236}">
                  <a16:creationId xmlns:a16="http://schemas.microsoft.com/office/drawing/2014/main" id="{52195318-FFE2-B9EB-532A-092E1E648B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0199" y="5642457"/>
              <a:ext cx="3497909" cy="3881647"/>
            </a:xfrm>
            <a:prstGeom prst="rect">
              <a:avLst/>
            </a:prstGeom>
          </p:spPr>
        </p:pic>
      </p:grpSp>
    </p:spTree>
    <p:extLst>
      <p:ext uri="{BB962C8B-B14F-4D97-AF65-F5344CB8AC3E}">
        <p14:creationId xmlns:p14="http://schemas.microsoft.com/office/powerpoint/2010/main" val="40603319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5">
                                            <p:txEl>
                                              <p:pRg st="0" end="0"/>
                                            </p:txEl>
                                          </p:spTgt>
                                        </p:tgtEl>
                                        <p:attrNameLst>
                                          <p:attrName>style.visibility</p:attrName>
                                        </p:attrNameLst>
                                      </p:cBhvr>
                                      <p:to>
                                        <p:strVal val="visible"/>
                                      </p:to>
                                    </p:set>
                                    <p:animEffect transition="in" filter="wipe(left)">
                                      <p:cBhvr>
                                        <p:cTn id="20" dur="500"/>
                                        <p:tgtEl>
                                          <p:spTgt spid="35">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5">
                                            <p:txEl>
                                              <p:pRg st="1" end="1"/>
                                            </p:txEl>
                                          </p:spTgt>
                                        </p:tgtEl>
                                        <p:attrNameLst>
                                          <p:attrName>style.visibility</p:attrName>
                                        </p:attrNameLst>
                                      </p:cBhvr>
                                      <p:to>
                                        <p:strVal val="visible"/>
                                      </p:to>
                                    </p:set>
                                    <p:animEffect transition="in" filter="wipe(left)">
                                      <p:cBhvr>
                                        <p:cTn id="2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6303301" y="9625449"/>
            <a:ext cx="2019299" cy="685801"/>
          </a:xfrm>
          <a:custGeom>
            <a:avLst/>
            <a:gdLst/>
            <a:ahLst/>
            <a:cxnLst/>
            <a:rect l="l" t="t" r="r" b="b"/>
            <a:pathLst>
              <a:path w="3061603" h="1002675">
                <a:moveTo>
                  <a:pt x="0" y="0"/>
                </a:moveTo>
                <a:lnTo>
                  <a:pt x="3061603" y="0"/>
                </a:lnTo>
                <a:lnTo>
                  <a:pt x="3061603" y="1002676"/>
                </a:lnTo>
                <a:lnTo>
                  <a:pt x="0" y="10026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E3626D99-A0D8-5D24-E7F3-87CF50186EFE}"/>
              </a:ext>
            </a:extLst>
          </p:cNvPr>
          <p:cNvGrpSpPr/>
          <p:nvPr/>
        </p:nvGrpSpPr>
        <p:grpSpPr>
          <a:xfrm rot="-348097">
            <a:off x="2859157" y="1340808"/>
            <a:ext cx="12138154" cy="6394028"/>
            <a:chOff x="0" y="0"/>
            <a:chExt cx="3190453" cy="1463594"/>
          </a:xfrm>
        </p:grpSpPr>
        <p:sp>
          <p:nvSpPr>
            <p:cNvPr id="11" name="Freeform 4">
              <a:extLst>
                <a:ext uri="{FF2B5EF4-FFF2-40B4-BE49-F238E27FC236}">
                  <a16:creationId xmlns:a16="http://schemas.microsoft.com/office/drawing/2014/main" id="{3AE38EB0-3154-3F36-6FF5-BBCA95DA47ED}"/>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accent6">
                <a:lumMod val="20000"/>
                <a:lumOff val="80000"/>
              </a:schemeClr>
            </a:solidFill>
            <a:ln w="666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5">
              <a:extLst>
                <a:ext uri="{FF2B5EF4-FFF2-40B4-BE49-F238E27FC236}">
                  <a16:creationId xmlns:a16="http://schemas.microsoft.com/office/drawing/2014/main" id="{4A9D1CD4-54B4-7E6F-7A41-ADD1D9313494}"/>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CCB759A8-BED4-0A80-3DBA-D03285A8784E}"/>
              </a:ext>
            </a:extLst>
          </p:cNvPr>
          <p:cNvSpPr txBox="1"/>
          <p:nvPr/>
        </p:nvSpPr>
        <p:spPr>
          <a:xfrm>
            <a:off x="4248588" y="2259390"/>
            <a:ext cx="9359292" cy="4594912"/>
          </a:xfrm>
          <a:prstGeom prst="rect">
            <a:avLst/>
          </a:prstGeom>
          <a:noFill/>
        </p:spPr>
        <p:txBody>
          <a:bodyPr wrap="square">
            <a:spAutoFit/>
          </a:bodyPr>
          <a:lstStyle/>
          <a:p>
            <a:pPr lvl="0" algn="just">
              <a:lnSpc>
                <a:spcPct val="150000"/>
              </a:lnSpc>
            </a:pP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Ki-</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thường mơ thấy được gặp những người làng Chùa, được ngắm cánh đồng, dòng sông và dãy núi tím xa</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Những giấc mơ đó nói lên tình yêu và nỗi nhớ quê da diết của Ki-a.</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45B4886-F1E8-ED6E-D817-CC1EFA2907FE}"/>
              </a:ext>
            </a:extLst>
          </p:cNvPr>
          <p:cNvGrpSpPr/>
          <p:nvPr/>
        </p:nvGrpSpPr>
        <p:grpSpPr>
          <a:xfrm>
            <a:off x="13026334" y="6186960"/>
            <a:ext cx="3841010" cy="2851456"/>
            <a:chOff x="11217486" y="6236755"/>
            <a:chExt cx="3841010" cy="2851456"/>
          </a:xfrm>
        </p:grpSpPr>
        <p:grpSp>
          <p:nvGrpSpPr>
            <p:cNvPr id="15" name="Group 7">
              <a:extLst>
                <a:ext uri="{FF2B5EF4-FFF2-40B4-BE49-F238E27FC236}">
                  <a16:creationId xmlns:a16="http://schemas.microsoft.com/office/drawing/2014/main" id="{3397DBD2-4EDB-0FAF-A38F-7A9F7F238092}"/>
                </a:ext>
              </a:extLst>
            </p:cNvPr>
            <p:cNvGrpSpPr/>
            <p:nvPr/>
          </p:nvGrpSpPr>
          <p:grpSpPr>
            <a:xfrm rot="317549">
              <a:off x="11217486" y="6236755"/>
              <a:ext cx="3841010" cy="2851456"/>
              <a:chOff x="43011" y="24107"/>
              <a:chExt cx="767962" cy="648993"/>
            </a:xfrm>
          </p:grpSpPr>
          <p:sp>
            <p:nvSpPr>
              <p:cNvPr id="17" name="Freeform 8">
                <a:extLst>
                  <a:ext uri="{FF2B5EF4-FFF2-40B4-BE49-F238E27FC236}">
                    <a16:creationId xmlns:a16="http://schemas.microsoft.com/office/drawing/2014/main" id="{52343D5D-49A6-6A6A-63D2-5995E9A2D11F}"/>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9">
                <a:extLst>
                  <a:ext uri="{FF2B5EF4-FFF2-40B4-BE49-F238E27FC236}">
                    <a16:creationId xmlns:a16="http://schemas.microsoft.com/office/drawing/2014/main" id="{5545BA4A-C52B-A14C-E92F-4E0ED8BCAE08}"/>
                  </a:ext>
                </a:extLst>
              </p:cNvPr>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37FC3B9D-8CCC-F56E-2692-196C47BD9B17}"/>
                </a:ext>
              </a:extLst>
            </p:cNvPr>
            <p:cNvSpPr txBox="1"/>
            <p:nvPr/>
          </p:nvSpPr>
          <p:spPr>
            <a:xfrm>
              <a:off x="11575698" y="7095913"/>
              <a:ext cx="314973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prstClr val="white"/>
                  </a:solidFill>
                  <a:latin typeface="Arial" panose="020B0604020202020204" pitchFamily="34" charset="0"/>
                  <a:ea typeface="Calibri" panose="020F0502020204030204" pitchFamily="34" charset="0"/>
                  <a:cs typeface="Arial" panose="020B0604020202020204" pitchFamily="34" charset="0"/>
                </a:rPr>
                <a:t>ĐÁP ÁN</a:t>
              </a:r>
              <a:endParaRPr kumimoji="0" lang="en-US" sz="5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6" name="Freeform 6"/>
          <p:cNvSpPr/>
          <p:nvPr/>
        </p:nvSpPr>
        <p:spPr>
          <a:xfrm rot="-1957787">
            <a:off x="13941729" y="348666"/>
            <a:ext cx="1726622" cy="1825428"/>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96971">
            <a:off x="2212751" y="1027037"/>
            <a:ext cx="756094" cy="2057400"/>
          </a:xfrm>
          <a:custGeom>
            <a:avLst/>
            <a:gdLst/>
            <a:ahLst/>
            <a:cxnLst/>
            <a:rect l="l" t="t" r="r" b="b"/>
            <a:pathLst>
              <a:path w="756094" h="2057400">
                <a:moveTo>
                  <a:pt x="0" y="0"/>
                </a:moveTo>
                <a:lnTo>
                  <a:pt x="756094" y="0"/>
                </a:lnTo>
                <a:lnTo>
                  <a:pt x="756094"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2" name="Picture 21" descr="A cartoon of a child with a stick in her mouth&#10;&#10;Description automatically generated">
            <a:extLst>
              <a:ext uri="{FF2B5EF4-FFF2-40B4-BE49-F238E27FC236}">
                <a16:creationId xmlns:a16="http://schemas.microsoft.com/office/drawing/2014/main" id="{2C8957CF-A26F-D617-4A1D-3DC00F783CCF}"/>
              </a:ext>
            </a:extLst>
          </p:cNvPr>
          <p:cNvPicPr>
            <a:picLocks noChangeAspect="1"/>
          </p:cNvPicPr>
          <p:nvPr/>
        </p:nvPicPr>
        <p:blipFill rotWithShape="1">
          <a:blip r:embed="rId8">
            <a:extLst>
              <a:ext uri="{28A0092B-C50C-407E-A947-70E740481C1C}">
                <a14:useLocalDpi xmlns:a14="http://schemas.microsoft.com/office/drawing/2010/main" val="0"/>
              </a:ext>
            </a:extLst>
          </a:blip>
          <a:srcRect l="12598" t="11708" r="12401" b="9124"/>
          <a:stretch/>
        </p:blipFill>
        <p:spPr>
          <a:xfrm>
            <a:off x="250977" y="6270277"/>
            <a:ext cx="4023949" cy="4247502"/>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1BB04-5B0D-943C-5184-61022E8E6C39}"/>
              </a:ext>
            </a:extLst>
          </p:cNvPr>
          <p:cNvGrpSpPr/>
          <p:nvPr/>
        </p:nvGrpSpPr>
        <p:grpSpPr>
          <a:xfrm>
            <a:off x="1795513" y="2326122"/>
            <a:ext cx="14816088" cy="6105682"/>
            <a:chOff x="0" y="0"/>
            <a:chExt cx="3590715" cy="1432335"/>
          </a:xfrm>
        </p:grpSpPr>
        <p:sp>
          <p:nvSpPr>
            <p:cNvPr id="4" name="Freeform 3">
              <a:extLst>
                <a:ext uri="{FF2B5EF4-FFF2-40B4-BE49-F238E27FC236}">
                  <a16:creationId xmlns:a16="http://schemas.microsoft.com/office/drawing/2014/main" id="{EF91ED1A-A383-4A7C-2ECC-D3E379F685B4}"/>
                </a:ext>
              </a:extLst>
            </p:cNvPr>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B2A1EF0-054D-91DB-C272-8AD24CAB336C}"/>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6">
            <a:extLst>
              <a:ext uri="{FF2B5EF4-FFF2-40B4-BE49-F238E27FC236}">
                <a16:creationId xmlns:a16="http://schemas.microsoft.com/office/drawing/2014/main" id="{DFE25A93-381A-58C6-7460-A57789DA7C25}"/>
              </a:ext>
            </a:extLst>
          </p:cNvPr>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0">
            <a:extLst>
              <a:ext uri="{FF2B5EF4-FFF2-40B4-BE49-F238E27FC236}">
                <a16:creationId xmlns:a16="http://schemas.microsoft.com/office/drawing/2014/main" id="{3097A055-5E96-BABC-2933-976C05D2338B}"/>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vi-VN"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HỌC THUỘC LÒNG BÀI THƠ</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769950">
            <a:off x="16083004" y="7763287"/>
            <a:ext cx="1057191" cy="1337035"/>
          </a:xfrm>
          <a:custGeom>
            <a:avLst/>
            <a:gdLst/>
            <a:ahLst/>
            <a:cxnLst/>
            <a:rect l="l" t="t" r="r" b="b"/>
            <a:pathLst>
              <a:path w="1863750" h="2929273">
                <a:moveTo>
                  <a:pt x="0" y="0"/>
                </a:moveTo>
                <a:lnTo>
                  <a:pt x="1863750" y="0"/>
                </a:lnTo>
                <a:lnTo>
                  <a:pt x="1863750" y="2929273"/>
                </a:lnTo>
                <a:lnTo>
                  <a:pt x="0" y="2929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5489530" y="1647694"/>
            <a:ext cx="1762947" cy="1953447"/>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176408" y="1222482"/>
            <a:ext cx="1968517" cy="2351314"/>
          </a:xfrm>
          <a:custGeom>
            <a:avLst/>
            <a:gdLst/>
            <a:ahLst/>
            <a:cxnLst/>
            <a:rect l="l" t="t" r="r" b="b"/>
            <a:pathLst>
              <a:path w="881329" h="1478121">
                <a:moveTo>
                  <a:pt x="0" y="0"/>
                </a:moveTo>
                <a:lnTo>
                  <a:pt x="881329" y="0"/>
                </a:lnTo>
                <a:lnTo>
                  <a:pt x="881329" y="1478120"/>
                </a:lnTo>
                <a:lnTo>
                  <a:pt x="0" y="14781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7988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1957787">
            <a:off x="16299508" y="274798"/>
            <a:ext cx="1657674" cy="1279204"/>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22195" y="571500"/>
            <a:ext cx="2468606" cy="685800"/>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6">
            <a:extLst>
              <a:ext uri="{FF2B5EF4-FFF2-40B4-BE49-F238E27FC236}">
                <a16:creationId xmlns:a16="http://schemas.microsoft.com/office/drawing/2014/main" id="{6B6B00A8-94A6-E3DE-8D7A-3503CA13E0A1}"/>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8B71EFF-3E1B-4056-57E7-450B5FE8516C}"/>
              </a:ext>
            </a:extLst>
          </p:cNvPr>
          <p:cNvGrpSpPr/>
          <p:nvPr/>
        </p:nvGrpSpPr>
        <p:grpSpPr>
          <a:xfrm>
            <a:off x="1184947" y="2880365"/>
            <a:ext cx="7687407" cy="5337854"/>
            <a:chOff x="1120467" y="2871884"/>
            <a:chExt cx="7687407" cy="5337854"/>
          </a:xfrm>
        </p:grpSpPr>
        <p:grpSp>
          <p:nvGrpSpPr>
            <p:cNvPr id="15" name="Group 7">
              <a:extLst>
                <a:ext uri="{FF2B5EF4-FFF2-40B4-BE49-F238E27FC236}">
                  <a16:creationId xmlns:a16="http://schemas.microsoft.com/office/drawing/2014/main" id="{BDDCD3A6-F9A1-04F0-A4A2-E80FE3A3FF5C}"/>
                </a:ext>
              </a:extLst>
            </p:cNvPr>
            <p:cNvGrpSpPr/>
            <p:nvPr/>
          </p:nvGrpSpPr>
          <p:grpSpPr>
            <a:xfrm>
              <a:off x="1120467" y="2871884"/>
              <a:ext cx="7687407" cy="5337854"/>
              <a:chOff x="-1375354" y="-203175"/>
              <a:chExt cx="10249874" cy="7117141"/>
            </a:xfrm>
          </p:grpSpPr>
          <p:grpSp>
            <p:nvGrpSpPr>
              <p:cNvPr id="17" name="Group 8">
                <a:extLst>
                  <a:ext uri="{FF2B5EF4-FFF2-40B4-BE49-F238E27FC236}">
                    <a16:creationId xmlns:a16="http://schemas.microsoft.com/office/drawing/2014/main" id="{7FD23CD2-6329-4749-30ED-725375C33699}"/>
                  </a:ext>
                </a:extLst>
              </p:cNvPr>
              <p:cNvGrpSpPr/>
              <p:nvPr/>
            </p:nvGrpSpPr>
            <p:grpSpPr>
              <a:xfrm>
                <a:off x="-1375354" y="478181"/>
                <a:ext cx="10249874" cy="6435785"/>
                <a:chOff x="-271675" y="-88333"/>
                <a:chExt cx="2024667" cy="1271266"/>
              </a:xfrm>
            </p:grpSpPr>
            <p:sp>
              <p:nvSpPr>
                <p:cNvPr id="21" name="Freeform 9">
                  <a:extLst>
                    <a:ext uri="{FF2B5EF4-FFF2-40B4-BE49-F238E27FC236}">
                      <a16:creationId xmlns:a16="http://schemas.microsoft.com/office/drawing/2014/main" id="{C7182C27-7794-0FE3-3758-5BD17FB23BB2}"/>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22" name="TextBox 10">
                  <a:extLst>
                    <a:ext uri="{FF2B5EF4-FFF2-40B4-BE49-F238E27FC236}">
                      <a16:creationId xmlns:a16="http://schemas.microsoft.com/office/drawing/2014/main" id="{60678801-7976-D662-88C0-6413FC268DB2}"/>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18" name="Group 11">
                <a:extLst>
                  <a:ext uri="{FF2B5EF4-FFF2-40B4-BE49-F238E27FC236}">
                    <a16:creationId xmlns:a16="http://schemas.microsoft.com/office/drawing/2014/main" id="{70710472-25E4-DB57-E13C-8C62F34E0295}"/>
                  </a:ext>
                </a:extLst>
              </p:cNvPr>
              <p:cNvGrpSpPr/>
              <p:nvPr/>
            </p:nvGrpSpPr>
            <p:grpSpPr>
              <a:xfrm>
                <a:off x="1692181" y="-203175"/>
                <a:ext cx="4437652" cy="4317983"/>
                <a:chOff x="-63773" y="-40133"/>
                <a:chExt cx="876573" cy="852933"/>
              </a:xfrm>
            </p:grpSpPr>
            <p:sp>
              <p:nvSpPr>
                <p:cNvPr id="19" name="Freeform 12">
                  <a:extLst>
                    <a:ext uri="{FF2B5EF4-FFF2-40B4-BE49-F238E27FC236}">
                      <a16:creationId xmlns:a16="http://schemas.microsoft.com/office/drawing/2014/main" id="{27B01EFE-3A21-5DFF-AA31-BC56BB9111BE}"/>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0" name="TextBox 13">
                  <a:extLst>
                    <a:ext uri="{FF2B5EF4-FFF2-40B4-BE49-F238E27FC236}">
                      <a16:creationId xmlns:a16="http://schemas.microsoft.com/office/drawing/2014/main" id="{09BE4BB0-1CD8-0829-0C4D-7EDB8C5F5D78}"/>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16" name="TextBox 15">
              <a:extLst>
                <a:ext uri="{FF2B5EF4-FFF2-40B4-BE49-F238E27FC236}">
                  <a16:creationId xmlns:a16="http://schemas.microsoft.com/office/drawing/2014/main" id="{D906189D-B1BC-2249-75CD-E6DC3ECC690D}"/>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2 – 3 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9DBB5C7A-DC85-FA0F-445C-64C64E500754}"/>
              </a:ext>
            </a:extLst>
          </p:cNvPr>
          <p:cNvGrpSpPr/>
          <p:nvPr/>
        </p:nvGrpSpPr>
        <p:grpSpPr>
          <a:xfrm>
            <a:off x="3564617" y="1037529"/>
            <a:ext cx="11454830" cy="1433677"/>
            <a:chOff x="2732279" y="1081457"/>
            <a:chExt cx="11454830" cy="1433677"/>
          </a:xfrm>
        </p:grpSpPr>
        <p:pic>
          <p:nvPicPr>
            <p:cNvPr id="24" name="Picture 9">
              <a:extLst>
                <a:ext uri="{FF2B5EF4-FFF2-40B4-BE49-F238E27FC236}">
                  <a16:creationId xmlns:a16="http://schemas.microsoft.com/office/drawing/2014/main" id="{D2CED562-133A-C8D6-D3F6-4B64934752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09749" y="1081457"/>
              <a:ext cx="10445463" cy="1433677"/>
            </a:xfrm>
            <a:prstGeom prst="rect">
              <a:avLst/>
            </a:prstGeom>
          </p:spPr>
        </p:pic>
        <p:sp>
          <p:nvSpPr>
            <p:cNvPr id="25" name="TextBox 24">
              <a:extLst>
                <a:ext uri="{FF2B5EF4-FFF2-40B4-BE49-F238E27FC236}">
                  <a16:creationId xmlns:a16="http://schemas.microsoft.com/office/drawing/2014/main" id="{AB4AFC73-EEE0-DD65-801C-0818C24A59C6}"/>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8FEDC6E8-9C9D-E261-F181-5BCA529638C0}"/>
              </a:ext>
            </a:extLst>
          </p:cNvPr>
          <p:cNvGrpSpPr/>
          <p:nvPr/>
        </p:nvGrpSpPr>
        <p:grpSpPr>
          <a:xfrm>
            <a:off x="9474747" y="2880365"/>
            <a:ext cx="7687407" cy="5337853"/>
            <a:chOff x="1416475" y="2884900"/>
            <a:chExt cx="7687407" cy="5337853"/>
          </a:xfrm>
        </p:grpSpPr>
        <p:grpSp>
          <p:nvGrpSpPr>
            <p:cNvPr id="27" name="Group 7">
              <a:extLst>
                <a:ext uri="{FF2B5EF4-FFF2-40B4-BE49-F238E27FC236}">
                  <a16:creationId xmlns:a16="http://schemas.microsoft.com/office/drawing/2014/main" id="{97660854-B49F-A055-4BB8-2A83CCABFC2B}"/>
                </a:ext>
              </a:extLst>
            </p:cNvPr>
            <p:cNvGrpSpPr/>
            <p:nvPr/>
          </p:nvGrpSpPr>
          <p:grpSpPr>
            <a:xfrm>
              <a:off x="1416475" y="2884900"/>
              <a:ext cx="7687407" cy="5337853"/>
              <a:chOff x="-980677" y="-185821"/>
              <a:chExt cx="10249874" cy="7117141"/>
            </a:xfrm>
          </p:grpSpPr>
          <p:grpSp>
            <p:nvGrpSpPr>
              <p:cNvPr id="29" name="Group 8">
                <a:extLst>
                  <a:ext uri="{FF2B5EF4-FFF2-40B4-BE49-F238E27FC236}">
                    <a16:creationId xmlns:a16="http://schemas.microsoft.com/office/drawing/2014/main" id="{5CD949D5-4501-4794-5111-7434504FB36A}"/>
                  </a:ext>
                </a:extLst>
              </p:cNvPr>
              <p:cNvGrpSpPr/>
              <p:nvPr/>
            </p:nvGrpSpPr>
            <p:grpSpPr>
              <a:xfrm>
                <a:off x="-980677" y="478181"/>
                <a:ext cx="10249874" cy="6453139"/>
                <a:chOff x="-193714" y="-88333"/>
                <a:chExt cx="2024667" cy="1274694"/>
              </a:xfrm>
            </p:grpSpPr>
            <p:sp>
              <p:nvSpPr>
                <p:cNvPr id="33" name="Freeform 9">
                  <a:extLst>
                    <a:ext uri="{FF2B5EF4-FFF2-40B4-BE49-F238E27FC236}">
                      <a16:creationId xmlns:a16="http://schemas.microsoft.com/office/drawing/2014/main" id="{CF83C594-2FC1-9604-3CA1-3B9E060A1E37}"/>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34" name="TextBox 10">
                  <a:extLst>
                    <a:ext uri="{FF2B5EF4-FFF2-40B4-BE49-F238E27FC236}">
                      <a16:creationId xmlns:a16="http://schemas.microsoft.com/office/drawing/2014/main" id="{A00850C8-D5B2-0274-0FA8-B06D156C0E1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0" name="Group 11">
                <a:extLst>
                  <a:ext uri="{FF2B5EF4-FFF2-40B4-BE49-F238E27FC236}">
                    <a16:creationId xmlns:a16="http://schemas.microsoft.com/office/drawing/2014/main" id="{D466BFB2-C3F8-4D50-2284-F91379D7A79F}"/>
                  </a:ext>
                </a:extLst>
              </p:cNvPr>
              <p:cNvGrpSpPr/>
              <p:nvPr/>
            </p:nvGrpSpPr>
            <p:grpSpPr>
              <a:xfrm>
                <a:off x="2015032" y="-185821"/>
                <a:ext cx="4437070" cy="4300629"/>
                <a:chOff x="0" y="-36705"/>
                <a:chExt cx="876458" cy="849505"/>
              </a:xfrm>
            </p:grpSpPr>
            <p:sp>
              <p:nvSpPr>
                <p:cNvPr id="31" name="Freeform 12">
                  <a:extLst>
                    <a:ext uri="{FF2B5EF4-FFF2-40B4-BE49-F238E27FC236}">
                      <a16:creationId xmlns:a16="http://schemas.microsoft.com/office/drawing/2014/main" id="{754DE812-CCA3-0B2A-C6F9-F0DD85D0E0EE}"/>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32" name="TextBox 13">
                  <a:extLst>
                    <a:ext uri="{FF2B5EF4-FFF2-40B4-BE49-F238E27FC236}">
                      <a16:creationId xmlns:a16="http://schemas.microsoft.com/office/drawing/2014/main" id="{1A7D4777-017B-D15E-6B96-2CAC88A3B85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28" name="TextBox 27">
              <a:extLst>
                <a:ext uri="{FF2B5EF4-FFF2-40B4-BE49-F238E27FC236}">
                  <a16:creationId xmlns:a16="http://schemas.microsoft.com/office/drawing/2014/main" id="{BFFC29D3-3FE1-5149-F5DA-1E94E7C3E247}"/>
                </a:ext>
              </a:extLst>
            </p:cNvPr>
            <p:cNvSpPr txBox="1"/>
            <p:nvPr/>
          </p:nvSpPr>
          <p:spPr>
            <a:xfrm>
              <a:off x="1958262" y="4806106"/>
              <a:ext cx="6603831"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tự đọc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toàn</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bài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a:t>
              </a:r>
              <a:endParaRPr lang="en-US" sz="4000" dirty="0">
                <a:latin typeface="Arial" panose="020B0604020202020204" pitchFamily="34" charset="0"/>
                <a:cs typeface="Arial" panose="020B0604020202020204" pitchFamily="34" charset="0"/>
              </a:endParaRPr>
            </a:p>
          </p:txBody>
        </p:sp>
      </p:grpSp>
      <p:pic>
        <p:nvPicPr>
          <p:cNvPr id="35" name="Picture 11">
            <a:extLst>
              <a:ext uri="{FF2B5EF4-FFF2-40B4-BE49-F238E27FC236}">
                <a16:creationId xmlns:a16="http://schemas.microsoft.com/office/drawing/2014/main" id="{F6B89037-5BB1-FED5-AE86-E8C6C98FE1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46590" y="7548062"/>
            <a:ext cx="3191003" cy="2836004"/>
          </a:xfrm>
          <a:prstGeom prst="rect">
            <a:avLst/>
          </a:prstGeom>
        </p:spPr>
      </p:pic>
      <p:sp>
        <p:nvSpPr>
          <p:cNvPr id="9" name="Freeform 9"/>
          <p:cNvSpPr/>
          <p:nvPr/>
        </p:nvSpPr>
        <p:spPr>
          <a:xfrm rot="-1732230" flipH="1">
            <a:off x="138678" y="8354434"/>
            <a:ext cx="807741" cy="2044914"/>
          </a:xfrm>
          <a:custGeom>
            <a:avLst/>
            <a:gdLst/>
            <a:ahLst/>
            <a:cxnLst/>
            <a:rect l="l" t="t" r="r" b="b"/>
            <a:pathLst>
              <a:path w="807741" h="2044914">
                <a:moveTo>
                  <a:pt x="807741" y="0"/>
                </a:moveTo>
                <a:lnTo>
                  <a:pt x="0" y="0"/>
                </a:lnTo>
                <a:lnTo>
                  <a:pt x="0" y="2044914"/>
                </a:lnTo>
                <a:lnTo>
                  <a:pt x="807741" y="2044914"/>
                </a:lnTo>
                <a:lnTo>
                  <a:pt x="80774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626540" y="45345"/>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8" name="Freeform 4">
            <a:extLst>
              <a:ext uri="{FF2B5EF4-FFF2-40B4-BE49-F238E27FC236}">
                <a16:creationId xmlns:a16="http://schemas.microsoft.com/office/drawing/2014/main" id="{A44CF8D6-9B21-E89E-CCC8-E78B72E8FEED}"/>
              </a:ext>
            </a:extLst>
          </p:cNvPr>
          <p:cNvSpPr/>
          <p:nvPr/>
        </p:nvSpPr>
        <p:spPr>
          <a:xfrm>
            <a:off x="1143000" y="1400592"/>
            <a:ext cx="10736987"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33630429-D5B9-27C7-CC5D-F0BBB93C71DE}"/>
              </a:ext>
            </a:extLst>
          </p:cNvPr>
          <p:cNvSpPr/>
          <p:nvPr/>
        </p:nvSpPr>
        <p:spPr>
          <a:xfrm>
            <a:off x="11246548" y="2101875"/>
            <a:ext cx="6348073"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4C44C33-0052-4AED-B278-34F57E003021}"/>
              </a:ext>
            </a:extLst>
          </p:cNvPr>
          <p:cNvSpPr txBox="1"/>
          <p:nvPr/>
        </p:nvSpPr>
        <p:spPr>
          <a:xfrm>
            <a:off x="11372584" y="3797875"/>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B1AB03D7-20D8-8D58-EE47-F7B6357534A3}"/>
              </a:ext>
            </a:extLst>
          </p:cNvPr>
          <p:cNvSpPr txBox="1"/>
          <p:nvPr/>
        </p:nvSpPr>
        <p:spPr>
          <a:xfrm>
            <a:off x="1919772" y="2384379"/>
            <a:ext cx="8686710"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lại bài </a:t>
            </a:r>
            <a:r>
              <a:rPr lang="vi-VN" sz="4000" b="1" i="1">
                <a:latin typeface="Arial" panose="020B0604020202020204" pitchFamily="34" charset="0"/>
                <a:ea typeface="Calibri" panose="020F0502020204030204" pitchFamily="34" charset="0"/>
                <a:cs typeface="Arial" panose="020B0604020202020204" pitchFamily="34" charset="0"/>
              </a:rPr>
              <a:t>Khu bảo tồn động vật hoang dã Ngô-rông-gô-rô</a:t>
            </a:r>
            <a:r>
              <a:rPr lang="vi-VN" sz="4000">
                <a:latin typeface="Arial" panose="020B0604020202020204" pitchFamily="34" charset="0"/>
                <a:ea typeface="Calibri" panose="020F0502020204030204" pitchFamily="34" charset="0"/>
                <a:cs typeface="Arial" panose="020B0604020202020204" pitchFamily="34" charset="0"/>
              </a:rPr>
              <a:t>, hiểu ý nghĩa bài đọc.</a:t>
            </a: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Chia sẻ với người thân về bài đọc.</a:t>
            </a: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trước </a:t>
            </a:r>
            <a:r>
              <a:rPr lang="vi-VN" sz="4000" b="1" i="1">
                <a:latin typeface="Arial" panose="020B0604020202020204" pitchFamily="34" charset="0"/>
                <a:ea typeface="Calibri" panose="020F0502020204030204" pitchFamily="34" charset="0"/>
                <a:cs typeface="Arial" panose="020B0604020202020204" pitchFamily="34" charset="0"/>
              </a:rPr>
              <a:t>Tiết học sau: Luyện từ và câu </a:t>
            </a:r>
            <a:r>
              <a:rPr lang="en-US" sz="4000" i="1">
                <a:latin typeface="Arial" panose="020B0604020202020204" pitchFamily="34" charset="0"/>
                <a:ea typeface="Calibri" panose="020F0502020204030204" pitchFamily="34" charset="0"/>
                <a:cs typeface="Arial" panose="020B0604020202020204" pitchFamily="34" charset="0"/>
              </a:rPr>
              <a:t>(SGK – tr.114).</a:t>
            </a:r>
            <a:endParaRPr lang="vi-VN" sz="4000" i="1">
              <a:latin typeface="Arial" panose="020B0604020202020204" pitchFamily="34" charset="0"/>
              <a:ea typeface="Calibri" panose="020F0502020204030204" pitchFamily="34" charset="0"/>
              <a:cs typeface="Arial" panose="020B0604020202020204" pitchFamily="34" charset="0"/>
            </a:endParaRPr>
          </a:p>
        </p:txBody>
      </p:sp>
      <p:pic>
        <p:nvPicPr>
          <p:cNvPr id="42" name="Picture 11">
            <a:extLst>
              <a:ext uri="{FF2B5EF4-FFF2-40B4-BE49-F238E27FC236}">
                <a16:creationId xmlns:a16="http://schemas.microsoft.com/office/drawing/2014/main" id="{8FD580D9-D199-C739-42D0-25BD7E5CD3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05052" y="2166299"/>
            <a:ext cx="4508695" cy="1073889"/>
          </a:xfrm>
          <a:prstGeom prst="rect">
            <a:avLst/>
          </a:prstGeom>
        </p:spPr>
      </p:pic>
      <p:pic>
        <p:nvPicPr>
          <p:cNvPr id="43" name="Picture 7">
            <a:extLst>
              <a:ext uri="{FF2B5EF4-FFF2-40B4-BE49-F238E27FC236}">
                <a16:creationId xmlns:a16="http://schemas.microsoft.com/office/drawing/2014/main" id="{869C0275-7369-F6D5-774D-57C6C144A4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6549" y="6737138"/>
            <a:ext cx="6773137" cy="3549862"/>
          </a:xfrm>
          <a:prstGeom prst="rect">
            <a:avLst/>
          </a:prstGeom>
        </p:spPr>
      </p:pic>
    </p:spTree>
    <p:extLst>
      <p:ext uri="{BB962C8B-B14F-4D97-AF65-F5344CB8AC3E}">
        <p14:creationId xmlns:p14="http://schemas.microsoft.com/office/powerpoint/2010/main" val="34558958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left)">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wipe(left)">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wipe(left)">
                                      <p:cBhvr>
                                        <p:cTn id="17"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01939" y="7800166"/>
            <a:ext cx="955721" cy="2419547"/>
          </a:xfrm>
          <a:custGeom>
            <a:avLst/>
            <a:gdLst/>
            <a:ahLst/>
            <a:cxnLst/>
            <a:rect l="l" t="t" r="r" b="b"/>
            <a:pathLst>
              <a:path w="955721" h="2419547">
                <a:moveTo>
                  <a:pt x="0" y="0"/>
                </a:moveTo>
                <a:lnTo>
                  <a:pt x="955721" y="0"/>
                </a:lnTo>
                <a:lnTo>
                  <a:pt x="955721" y="2419546"/>
                </a:lnTo>
                <a:lnTo>
                  <a:pt x="0" y="2419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883259">
            <a:off x="-61384" y="50403"/>
            <a:ext cx="1309021" cy="2057400"/>
          </a:xfrm>
          <a:custGeom>
            <a:avLst/>
            <a:gdLst/>
            <a:ahLst/>
            <a:cxnLst/>
            <a:rect l="l" t="t" r="r" b="b"/>
            <a:pathLst>
              <a:path w="1309021" h="2057400">
                <a:moveTo>
                  <a:pt x="0" y="0"/>
                </a:moveTo>
                <a:lnTo>
                  <a:pt x="1309021" y="0"/>
                </a:lnTo>
                <a:lnTo>
                  <a:pt x="130902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6357435" y="-228"/>
            <a:ext cx="1800225" cy="461088"/>
          </a:xfrm>
          <a:custGeom>
            <a:avLst/>
            <a:gdLst/>
            <a:ahLst/>
            <a:cxnLst/>
            <a:rect l="l" t="t" r="r" b="b"/>
            <a:pathLst>
              <a:path w="1800225" h="461088">
                <a:moveTo>
                  <a:pt x="0" y="0"/>
                </a:moveTo>
                <a:lnTo>
                  <a:pt x="1800225" y="0"/>
                </a:lnTo>
                <a:lnTo>
                  <a:pt x="1800225" y="461088"/>
                </a:lnTo>
                <a:lnTo>
                  <a:pt x="0" y="461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0340" y="9009940"/>
            <a:ext cx="925574" cy="1106815"/>
          </a:xfrm>
          <a:custGeom>
            <a:avLst/>
            <a:gdLst/>
            <a:ahLst/>
            <a:cxnLst/>
            <a:rect l="l" t="t" r="r" b="b"/>
            <a:pathLst>
              <a:path w="925574" h="1106815">
                <a:moveTo>
                  <a:pt x="0" y="0"/>
                </a:moveTo>
                <a:lnTo>
                  <a:pt x="925575" y="0"/>
                </a:lnTo>
                <a:lnTo>
                  <a:pt x="925575" y="1106816"/>
                </a:lnTo>
                <a:lnTo>
                  <a:pt x="0" y="110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3845CED-AB97-AA5B-3959-3C06BCBD92FF}"/>
              </a:ext>
            </a:extLst>
          </p:cNvPr>
          <p:cNvSpPr txBox="1"/>
          <p:nvPr/>
        </p:nvSpPr>
        <p:spPr>
          <a:xfrm>
            <a:off x="1428750" y="3540849"/>
            <a:ext cx="154305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7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HỌC KẾT THÚC, CẢM ƠN CHÚ Ý CÁC EM ĐÃ LẮNG NGHE</a:t>
            </a: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6062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a:extLst>
              <a:ext uri="{FF2B5EF4-FFF2-40B4-BE49-F238E27FC236}">
                <a16:creationId xmlns:a16="http://schemas.microsoft.com/office/drawing/2014/main" id="{766C9047-8FEF-2B3F-E31E-8ED022B467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452">
            <a:off x="559221" y="466338"/>
            <a:ext cx="8771981" cy="9786067"/>
          </a:xfrm>
          <a:prstGeom prst="rect">
            <a:avLst/>
          </a:prstGeom>
        </p:spPr>
      </p:pic>
      <p:grpSp>
        <p:nvGrpSpPr>
          <p:cNvPr id="14" name="Group 13">
            <a:extLst>
              <a:ext uri="{FF2B5EF4-FFF2-40B4-BE49-F238E27FC236}">
                <a16:creationId xmlns:a16="http://schemas.microsoft.com/office/drawing/2014/main" id="{16D4342C-04E8-9FFE-A0A1-99042AA411F4}"/>
              </a:ext>
            </a:extLst>
          </p:cNvPr>
          <p:cNvGrpSpPr/>
          <p:nvPr/>
        </p:nvGrpSpPr>
        <p:grpSpPr>
          <a:xfrm>
            <a:off x="266569" y="475443"/>
            <a:ext cx="7053836" cy="1157110"/>
            <a:chOff x="203033" y="530103"/>
            <a:chExt cx="7053836" cy="1157110"/>
          </a:xfrm>
        </p:grpSpPr>
        <p:grpSp>
          <p:nvGrpSpPr>
            <p:cNvPr id="15" name="Group 10">
              <a:extLst>
                <a:ext uri="{FF2B5EF4-FFF2-40B4-BE49-F238E27FC236}">
                  <a16:creationId xmlns:a16="http://schemas.microsoft.com/office/drawing/2014/main" id="{DCAA82B0-1B9E-9072-DB22-C81BDE3E2281}"/>
                </a:ext>
              </a:extLst>
            </p:cNvPr>
            <p:cNvGrpSpPr/>
            <p:nvPr/>
          </p:nvGrpSpPr>
          <p:grpSpPr>
            <a:xfrm rot="-143938">
              <a:off x="203033" y="530103"/>
              <a:ext cx="7053836" cy="1157110"/>
              <a:chOff x="0" y="0"/>
              <a:chExt cx="5952369" cy="848774"/>
            </a:xfrm>
          </p:grpSpPr>
          <p:sp>
            <p:nvSpPr>
              <p:cNvPr id="17" name="Freeform 11">
                <a:extLst>
                  <a:ext uri="{FF2B5EF4-FFF2-40B4-BE49-F238E27FC236}">
                    <a16:creationId xmlns:a16="http://schemas.microsoft.com/office/drawing/2014/main" id="{099E045C-1F13-7E94-3FFA-62B785350025}"/>
                  </a:ext>
                </a:extLst>
              </p:cNvPr>
              <p:cNvSpPr/>
              <p:nvPr/>
            </p:nvSpPr>
            <p:spPr>
              <a:xfrm>
                <a:off x="0" y="0"/>
                <a:ext cx="5952369"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16" name="TextBox 15">
              <a:extLst>
                <a:ext uri="{FF2B5EF4-FFF2-40B4-BE49-F238E27FC236}">
                  <a16:creationId xmlns:a16="http://schemas.microsoft.com/office/drawing/2014/main" id="{F271C681-239F-42D0-344E-599CB5598FEA}"/>
                </a:ext>
              </a:extLst>
            </p:cNvPr>
            <p:cNvSpPr txBox="1"/>
            <p:nvPr/>
          </p:nvSpPr>
          <p:spPr>
            <a:xfrm rot="21459337">
              <a:off x="463858" y="800881"/>
              <a:ext cx="6532186" cy="615553"/>
            </a:xfrm>
            <a:prstGeom prst="rect">
              <a:avLst/>
            </a:prstGeom>
          </p:spPr>
          <p:txBody>
            <a:bodyPr wrap="square" lIns="0" tIns="0" rIns="0" bIns="0" rtlCol="0" anchor="t">
              <a:spAutoFit/>
            </a:bodyPr>
            <a:lstStyle/>
            <a:p>
              <a:pPr marL="0" lvl="0" indent="0" algn="ctr">
                <a:spcBef>
                  <a:spcPct val="0"/>
                </a:spcBef>
              </a:pPr>
              <a:r>
                <a:rPr lang="en-US" sz="4000" b="1" spc="179">
                  <a:solidFill>
                    <a:srgbClr val="FFFFFF"/>
                  </a:solidFill>
                  <a:latin typeface="Arial" panose="020B0604020202020204" pitchFamily="34" charset="0"/>
                  <a:cs typeface="Arial" panose="020B0604020202020204" pitchFamily="34" charset="0"/>
                </a:rPr>
                <a:t>Giới thiệu chủ điểm mới</a:t>
              </a:r>
              <a:endParaRPr lang="en-US" sz="4000" b="1" spc="179" dirty="0">
                <a:solidFill>
                  <a:srgbClr val="FFFFFF"/>
                </a:solidFill>
                <a:latin typeface="Arial" panose="020B0604020202020204" pitchFamily="34" charset="0"/>
                <a:cs typeface="Arial" panose="020B0604020202020204" pitchFamily="34" charset="0"/>
              </a:endParaRPr>
            </a:p>
          </p:txBody>
        </p:sp>
      </p:grpSp>
      <p:sp>
        <p:nvSpPr>
          <p:cNvPr id="18" name="Freeform 5">
            <a:extLst>
              <a:ext uri="{FF2B5EF4-FFF2-40B4-BE49-F238E27FC236}">
                <a16:creationId xmlns:a16="http://schemas.microsoft.com/office/drawing/2014/main" id="{0D7A955A-4D84-8CAD-C6A8-84C92397D367}"/>
              </a:ext>
            </a:extLst>
          </p:cNvPr>
          <p:cNvSpPr/>
          <p:nvPr/>
        </p:nvSpPr>
        <p:spPr>
          <a:xfrm>
            <a:off x="9491492" y="2251043"/>
            <a:ext cx="7958308" cy="5864258"/>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19" name="TextBox 18">
            <a:extLst>
              <a:ext uri="{FF2B5EF4-FFF2-40B4-BE49-F238E27FC236}">
                <a16:creationId xmlns:a16="http://schemas.microsoft.com/office/drawing/2014/main" id="{3D5B2208-19F8-0D02-A097-6426C12CE044}"/>
              </a:ext>
            </a:extLst>
          </p:cNvPr>
          <p:cNvSpPr txBox="1"/>
          <p:nvPr/>
        </p:nvSpPr>
        <p:spPr>
          <a:xfrm>
            <a:off x="10166651" y="2730627"/>
            <a:ext cx="6607989" cy="4825745"/>
          </a:xfrm>
          <a:prstGeom prst="rect">
            <a:avLst/>
          </a:prstGeom>
          <a:noFill/>
        </p:spPr>
        <p:txBody>
          <a:bodyPr wrap="square">
            <a:spAutoFit/>
          </a:bodyPr>
          <a:lstStyle/>
          <a:p>
            <a:pPr algn="just">
              <a:lnSpc>
                <a:spcPct val="20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quan sát tranh chủ điểm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tr.118)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4000" b="1">
                <a:solidFill>
                  <a:srgbClr val="FF0000"/>
                </a:solidFill>
                <a:ea typeface="Calibri" panose="020F0502020204030204" pitchFamily="34" charset="0"/>
                <a:cs typeface="Arial" panose="020B0604020202020204" pitchFamily="34" charset="0"/>
              </a:rPr>
              <a:t>Em thấy bức tranh có gì đặc biệt?</a:t>
            </a:r>
            <a:endParaRPr lang="en-US" sz="4000" b="1" dirty="0">
              <a:solidFill>
                <a:srgbClr val="FF0000"/>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7DDA066A-682B-3FCA-A0CD-9710571936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33956" y="7163824"/>
            <a:ext cx="2354044" cy="3109359"/>
          </a:xfrm>
          <a:prstGeom prst="rect">
            <a:avLst/>
          </a:prstGeom>
        </p:spPr>
      </p:pic>
      <p:sp>
        <p:nvSpPr>
          <p:cNvPr id="9" name="Freeform 9"/>
          <p:cNvSpPr/>
          <p:nvPr/>
        </p:nvSpPr>
        <p:spPr>
          <a:xfrm>
            <a:off x="8868035" y="7912083"/>
            <a:ext cx="1905000" cy="1044691"/>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7" name="Group 26">
            <a:extLst>
              <a:ext uri="{FF2B5EF4-FFF2-40B4-BE49-F238E27FC236}">
                <a16:creationId xmlns:a16="http://schemas.microsoft.com/office/drawing/2014/main" id="{952A80BB-462C-410C-D0B9-A0FE601BF7DC}"/>
              </a:ext>
            </a:extLst>
          </p:cNvPr>
          <p:cNvGrpSpPr/>
          <p:nvPr/>
        </p:nvGrpSpPr>
        <p:grpSpPr>
          <a:xfrm>
            <a:off x="1545411" y="2144218"/>
            <a:ext cx="5496812" cy="7436911"/>
            <a:chOff x="1545411" y="2144218"/>
            <a:chExt cx="5496812" cy="7436911"/>
          </a:xfrm>
        </p:grpSpPr>
        <p:pic>
          <p:nvPicPr>
            <p:cNvPr id="26" name="Picture 25" descr="A group of children in clothing&#10;&#10;Description automatically generated">
              <a:extLst>
                <a:ext uri="{FF2B5EF4-FFF2-40B4-BE49-F238E27FC236}">
                  <a16:creationId xmlns:a16="http://schemas.microsoft.com/office/drawing/2014/main" id="{90EB5E6B-38BB-41E5-61F2-48F1ECC55244}"/>
                </a:ext>
              </a:extLst>
            </p:cNvPr>
            <p:cNvPicPr>
              <a:picLocks noChangeAspect="1"/>
            </p:cNvPicPr>
            <p:nvPr/>
          </p:nvPicPr>
          <p:blipFill rotWithShape="1">
            <a:blip r:embed="rId8">
              <a:extLst>
                <a:ext uri="{28A0092B-C50C-407E-A947-70E740481C1C}">
                  <a14:useLocalDpi xmlns:a14="http://schemas.microsoft.com/office/drawing/2010/main" val="0"/>
                </a:ext>
              </a:extLst>
            </a:blip>
            <a:srcRect b="7778"/>
            <a:stretch/>
          </p:blipFill>
          <p:spPr>
            <a:xfrm>
              <a:off x="1545411" y="2435758"/>
              <a:ext cx="5496812" cy="71453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 descr="Push pin ">
              <a:extLst>
                <a:ext uri="{FF2B5EF4-FFF2-40B4-BE49-F238E27FC236}">
                  <a16:creationId xmlns:a16="http://schemas.microsoft.com/office/drawing/2014/main" id="{EAF9256F-BDF6-DFB4-0156-EAE8B8E4AC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15504">
              <a:off x="3802121" y="2144218"/>
              <a:ext cx="613137" cy="61313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Freeform 6"/>
          <p:cNvSpPr/>
          <p:nvPr/>
        </p:nvSpPr>
        <p:spPr>
          <a:xfrm>
            <a:off x="16078200" y="0"/>
            <a:ext cx="2042992" cy="2435758"/>
          </a:xfrm>
          <a:custGeom>
            <a:avLst/>
            <a:gdLst/>
            <a:ahLst/>
            <a:cxnLst/>
            <a:rect l="l" t="t" r="r" b="b"/>
            <a:pathLst>
              <a:path w="2042992" h="2435758">
                <a:moveTo>
                  <a:pt x="0" y="0"/>
                </a:moveTo>
                <a:lnTo>
                  <a:pt x="2042992" y="0"/>
                </a:lnTo>
                <a:lnTo>
                  <a:pt x="2042992" y="2435758"/>
                </a:lnTo>
                <a:lnTo>
                  <a:pt x="0" y="24357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11704" y="8706866"/>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8" name="Freeform 4">
            <a:extLst>
              <a:ext uri="{FF2B5EF4-FFF2-40B4-BE49-F238E27FC236}">
                <a16:creationId xmlns:a16="http://schemas.microsoft.com/office/drawing/2014/main" id="{93740AE9-20BB-2DA2-910F-74EB631FD15C}"/>
              </a:ext>
            </a:extLst>
          </p:cNvPr>
          <p:cNvSpPr/>
          <p:nvPr/>
        </p:nvSpPr>
        <p:spPr>
          <a:xfrm>
            <a:off x="7372358" y="1565639"/>
            <a:ext cx="10190141" cy="7692662"/>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9" name="TextBox 9">
            <a:extLst>
              <a:ext uri="{FF2B5EF4-FFF2-40B4-BE49-F238E27FC236}">
                <a16:creationId xmlns:a16="http://schemas.microsoft.com/office/drawing/2014/main" id="{210F8896-6D2E-7AF5-E44B-BE4C5266A127}"/>
              </a:ext>
            </a:extLst>
          </p:cNvPr>
          <p:cNvSpPr txBox="1"/>
          <p:nvPr/>
        </p:nvSpPr>
        <p:spPr>
          <a:xfrm>
            <a:off x="8062818" y="2396080"/>
            <a:ext cx="8809220" cy="6031779"/>
          </a:xfrm>
          <a:prstGeom prst="rect">
            <a:avLst/>
          </a:prstGeom>
        </p:spPr>
        <p:txBody>
          <a:bodyPr wrap="square" lIns="0" tIns="0" rIns="0" bIns="0" rtlCol="0" anchor="t">
            <a:spAutoFit/>
          </a:bodyPr>
          <a:lstStyle/>
          <a:p>
            <a:pPr algn="just">
              <a:lnSpc>
                <a:spcPct val="150000"/>
              </a:lnSpc>
            </a:pPr>
            <a:r>
              <a:rPr lang="vi-VN" sz="3800">
                <a:latin typeface="Arial" panose="020B0604020202020204" pitchFamily="34" charset="0"/>
                <a:cs typeface="Arial" panose="020B0604020202020204" pitchFamily="34" charset="0"/>
              </a:rPr>
              <a:t>Các bạn nhỏ trong tranh đều hoá trang, có bạn đeo mặt nạ. Các bạn nhỏ thuộc về những quốc gia khác nhau. Có bạn da màu, có bạn da trắng nhưng tất cả đang nắm tay nhau múa hát. Vẻ mặt bạn nào cũng tươi cười, phấn khởi. Bức tranh làm em nhớ đến lễ hội hoa trang.</a:t>
            </a:r>
            <a:endParaRPr lang="vi-VN" sz="3800" b="1" i="1" dirty="0">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6CD03695-530C-2737-94F9-CFE5684D986D}"/>
              </a:ext>
            </a:extLst>
          </p:cNvPr>
          <p:cNvGrpSpPr/>
          <p:nvPr/>
        </p:nvGrpSpPr>
        <p:grpSpPr>
          <a:xfrm>
            <a:off x="714615" y="475646"/>
            <a:ext cx="5893883" cy="3259233"/>
            <a:chOff x="-391346" y="1302380"/>
            <a:chExt cx="5893883" cy="3259233"/>
          </a:xfrm>
        </p:grpSpPr>
        <p:sp>
          <p:nvSpPr>
            <p:cNvPr id="41" name="Line Callout 1 (Border and Accent Bar) 3">
              <a:extLst>
                <a:ext uri="{FF2B5EF4-FFF2-40B4-BE49-F238E27FC236}">
                  <a16:creationId xmlns:a16="http://schemas.microsoft.com/office/drawing/2014/main" id="{98D59E2E-95F1-6081-3291-A9D3B93CB652}"/>
                </a:ext>
              </a:extLst>
            </p:cNvPr>
            <p:cNvSpPr/>
            <p:nvPr/>
          </p:nvSpPr>
          <p:spPr>
            <a:xfrm>
              <a:off x="-391346" y="1873824"/>
              <a:ext cx="5893883" cy="2687789"/>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2">
                      <a:lumMod val="50000"/>
                    </a:schemeClr>
                  </a:solidFill>
                  <a:latin typeface="Arial" panose="020B0604020202020204" pitchFamily="34" charset="0"/>
                  <a:cs typeface="Arial" panose="020B0604020202020204" pitchFamily="34" charset="0"/>
                </a:rPr>
                <a:t>Nhận xét, đánh giá về tranh chủ điểm</a:t>
              </a:r>
            </a:p>
          </p:txBody>
        </p:sp>
        <p:pic>
          <p:nvPicPr>
            <p:cNvPr id="42" name="Picture 2">
              <a:extLst>
                <a:ext uri="{FF2B5EF4-FFF2-40B4-BE49-F238E27FC236}">
                  <a16:creationId xmlns:a16="http://schemas.microsoft.com/office/drawing/2014/main" id="{6D366498-2929-C0DA-21BB-72535607DEE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01461" y="1302380"/>
              <a:ext cx="814599" cy="837437"/>
            </a:xfrm>
            <a:prstGeom prst="rect">
              <a:avLst/>
            </a:prstGeom>
          </p:spPr>
        </p:pic>
      </p:gr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5" name="Picture 44" descr="A group of children in clothing&#10;&#10;Description automatically generated">
            <a:extLst>
              <a:ext uri="{FF2B5EF4-FFF2-40B4-BE49-F238E27FC236}">
                <a16:creationId xmlns:a16="http://schemas.microsoft.com/office/drawing/2014/main" id="{BC8F5F26-EF37-9A3E-7FE2-4021AF101279}"/>
              </a:ext>
            </a:extLst>
          </p:cNvPr>
          <p:cNvPicPr>
            <a:picLocks noChangeAspect="1"/>
          </p:cNvPicPr>
          <p:nvPr/>
        </p:nvPicPr>
        <p:blipFill rotWithShape="1">
          <a:blip r:embed="rId10">
            <a:extLst>
              <a:ext uri="{28A0092B-C50C-407E-A947-70E740481C1C}">
                <a14:useLocalDpi xmlns:a14="http://schemas.microsoft.com/office/drawing/2010/main" val="0"/>
              </a:ext>
            </a:extLst>
          </a:blip>
          <a:srcRect b="7778"/>
          <a:stretch/>
        </p:blipFill>
        <p:spPr>
          <a:xfrm>
            <a:off x="1527956" y="4192492"/>
            <a:ext cx="4267200" cy="55469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outVertic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49201" y="127785"/>
            <a:ext cx="1282496" cy="1306266"/>
          </a:xfrm>
          <a:custGeom>
            <a:avLst/>
            <a:gdLst/>
            <a:ahLst/>
            <a:cxnLst/>
            <a:rect l="l" t="t" r="r" b="b"/>
            <a:pathLst>
              <a:path w="3602094" h="3602094">
                <a:moveTo>
                  <a:pt x="0" y="0"/>
                </a:moveTo>
                <a:lnTo>
                  <a:pt x="3602095" y="0"/>
                </a:lnTo>
                <a:lnTo>
                  <a:pt x="3602095"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flipH="1">
            <a:off x="17062331" y="127165"/>
            <a:ext cx="1282497" cy="1292121"/>
          </a:xfrm>
          <a:custGeom>
            <a:avLst/>
            <a:gdLst/>
            <a:ahLst/>
            <a:cxnLst/>
            <a:rect l="l" t="t" r="r" b="b"/>
            <a:pathLst>
              <a:path w="851911" h="1018727">
                <a:moveTo>
                  <a:pt x="851911" y="0"/>
                </a:moveTo>
                <a:lnTo>
                  <a:pt x="0" y="0"/>
                </a:lnTo>
                <a:lnTo>
                  <a:pt x="0" y="1018727"/>
                </a:lnTo>
                <a:lnTo>
                  <a:pt x="851911" y="1018727"/>
                </a:lnTo>
                <a:lnTo>
                  <a:pt x="8519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BAC44117-C413-36CB-87A3-AD556A3853A7}"/>
              </a:ext>
            </a:extLst>
          </p:cNvPr>
          <p:cNvPicPr>
            <a:picLocks noChangeAspect="1"/>
          </p:cNvPicPr>
          <p:nvPr/>
        </p:nvPicPr>
        <p:blipFill>
          <a:blip r:embed="rId6"/>
          <a:srcRect t="7037" b="7037"/>
          <a:stretch>
            <a:fillRect/>
          </a:stretch>
        </p:blipFill>
        <p:spPr>
          <a:xfrm>
            <a:off x="952401" y="1339743"/>
            <a:ext cx="16371254" cy="9442557"/>
          </a:xfrm>
          <a:prstGeom prst="rect">
            <a:avLst/>
          </a:prstGeom>
        </p:spPr>
      </p:pic>
      <p:sp>
        <p:nvSpPr>
          <p:cNvPr id="25" name="Rectangle 24">
            <a:extLst>
              <a:ext uri="{FF2B5EF4-FFF2-40B4-BE49-F238E27FC236}">
                <a16:creationId xmlns:a16="http://schemas.microsoft.com/office/drawing/2014/main" id="{37163DCD-4759-A545-A35F-EE96F6F0DC7C}"/>
              </a:ext>
            </a:extLst>
          </p:cNvPr>
          <p:cNvSpPr/>
          <p:nvPr/>
        </p:nvSpPr>
        <p:spPr>
          <a:xfrm>
            <a:off x="1478885" y="2199238"/>
            <a:ext cx="15318279" cy="7468648"/>
          </a:xfrm>
          <a:prstGeom prst="rect">
            <a:avLst/>
          </a:prstGeom>
        </p:spPr>
        <p:txBody>
          <a:bodyPr wrap="square">
            <a:spAutoFit/>
          </a:bodyPr>
          <a:lstStyle/>
          <a:p>
            <a:pPr algn="just">
              <a:lnSpc>
                <a:spcPct val="150000"/>
              </a:lnSpc>
              <a:spcBef>
                <a:spcPts val="300"/>
              </a:spcBef>
              <a:spcAft>
                <a:spcPts val="300"/>
              </a:spcAft>
            </a:pPr>
            <a:r>
              <a:rPr lang="vi-VN" sz="3600">
                <a:latin typeface="Arial" panose="020B0604020202020204" pitchFamily="34" charset="0"/>
                <a:ea typeface="Calibri" panose="020F0502020204030204" pitchFamily="34" charset="0"/>
                <a:cs typeface="Arial" panose="020B0604020202020204" pitchFamily="34" charset="0"/>
              </a:rPr>
              <a:t>Với chủ điểm </a:t>
            </a:r>
            <a:r>
              <a:rPr lang="vi-VN" sz="3600" i="1">
                <a:latin typeface="Arial" panose="020B0604020202020204" pitchFamily="34" charset="0"/>
                <a:ea typeface="Calibri" panose="020F0502020204030204" pitchFamily="34" charset="0"/>
                <a:cs typeface="Arial" panose="020B0604020202020204" pitchFamily="34" charset="0"/>
              </a:rPr>
              <a:t>Quê hương trong tôi</a:t>
            </a:r>
            <a:r>
              <a:rPr lang="vi-VN" sz="3600">
                <a:latin typeface="Arial" panose="020B0604020202020204" pitchFamily="34" charset="0"/>
                <a:ea typeface="Calibri" panose="020F0502020204030204" pitchFamily="34" charset="0"/>
                <a:cs typeface="Arial" panose="020B0604020202020204" pitchFamily="34" charset="0"/>
              </a:rPr>
              <a:t>, các em được biết cảnh vật, con người ở mọi miền đất nước. Mỗi vùng miền, quê hương hiện lên với vẻ đẹp khác nhau, thân thương đầy gắn bó. Khép lại chủ điểm đó, các em sẽ được bước ra một không gian mới, có phần</a:t>
            </a:r>
            <a:r>
              <a:rPr lang="en-US" sz="3600">
                <a:latin typeface="Arial" panose="020B0604020202020204" pitchFamily="34" charset="0"/>
                <a:ea typeface="Calibri" panose="020F0502020204030204" pitchFamily="34" charset="0"/>
                <a:cs typeface="Arial" panose="020B0604020202020204" pitchFamily="34" charset="0"/>
              </a:rPr>
              <a:t> l</a:t>
            </a:r>
            <a:r>
              <a:rPr lang="vi-VN" sz="3600">
                <a:latin typeface="Arial" panose="020B0604020202020204" pitchFamily="34" charset="0"/>
                <a:ea typeface="Calibri" panose="020F0502020204030204" pitchFamily="34" charset="0"/>
                <a:cs typeface="Arial" panose="020B0604020202020204" pitchFamily="34" charset="0"/>
              </a:rPr>
              <a:t>ạ lẫm. Trong không gian này, các em sẽ làm quen với cảnh vật, con người, phong tục tập quán ở những quốc gia khác nhau. Từ những bài đọc, các em sẽ nhận ra dù khác nhau về quốc tịch, nhưng con người có chung một ước nguyện đoàn kết để xây dựng một thế giới bình hòa bình, yêu thương. Các em sẽ được trải nghiệm về những điều đó trong chủ điểm </a:t>
            </a:r>
            <a:r>
              <a:rPr lang="vi-VN" sz="3600" i="1">
                <a:latin typeface="Arial" panose="020B0604020202020204" pitchFamily="34" charset="0"/>
                <a:ea typeface="Calibri" panose="020F0502020204030204" pitchFamily="34" charset="0"/>
                <a:cs typeface="Arial" panose="020B0604020202020204" pitchFamily="34" charset="0"/>
              </a:rPr>
              <a:t>Vì một thế giới bình yên.</a:t>
            </a:r>
          </a:p>
        </p:txBody>
      </p:sp>
      <p:grpSp>
        <p:nvGrpSpPr>
          <p:cNvPr id="26" name="Group 25">
            <a:extLst>
              <a:ext uri="{FF2B5EF4-FFF2-40B4-BE49-F238E27FC236}">
                <a16:creationId xmlns:a16="http://schemas.microsoft.com/office/drawing/2014/main" id="{8E026FE1-69D2-E807-05BA-EEB0C6B0FC77}"/>
              </a:ext>
            </a:extLst>
          </p:cNvPr>
          <p:cNvGrpSpPr/>
          <p:nvPr/>
        </p:nvGrpSpPr>
        <p:grpSpPr>
          <a:xfrm>
            <a:off x="4854225" y="652373"/>
            <a:ext cx="8567600" cy="1374739"/>
            <a:chOff x="-9783" y="1010321"/>
            <a:chExt cx="8567600" cy="1374739"/>
          </a:xfrm>
        </p:grpSpPr>
        <p:sp>
          <p:nvSpPr>
            <p:cNvPr id="27" name="Freeform 6">
              <a:extLst>
                <a:ext uri="{FF2B5EF4-FFF2-40B4-BE49-F238E27FC236}">
                  <a16:creationId xmlns:a16="http://schemas.microsoft.com/office/drawing/2014/main" id="{953561E9-1994-DE3E-F827-BA2E5981F763}"/>
                </a:ext>
              </a:extLst>
            </p:cNvPr>
            <p:cNvSpPr/>
            <p:nvPr/>
          </p:nvSpPr>
          <p:spPr>
            <a:xfrm>
              <a:off x="-9783" y="1010321"/>
              <a:ext cx="8567600" cy="13747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2FD9ACB-675C-7F21-A83B-CEE7A2A2B20A}"/>
                </a:ext>
              </a:extLst>
            </p:cNvPr>
            <p:cNvSpPr txBox="1"/>
            <p:nvPr/>
          </p:nvSpPr>
          <p:spPr>
            <a:xfrm>
              <a:off x="469514" y="1278676"/>
              <a:ext cx="7714704" cy="830997"/>
            </a:xfrm>
            <a:prstGeom prst="rect">
              <a:avLst/>
            </a:prstGeom>
            <a:noFill/>
          </p:spPr>
          <p:txBody>
            <a:bodyPr wrap="square">
              <a:spAutoFit/>
            </a:bodyPr>
            <a:lstStyle/>
            <a:p>
              <a:pPr marL="0" marR="0" algn="ctr">
                <a:spcBef>
                  <a:spcPts val="0"/>
                </a:spcBef>
                <a:spcAft>
                  <a:spcPts val="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Giới thiệu chủ điểm mới</a:t>
              </a:r>
              <a:endPar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2" name="Freeform 12">
            <a:extLst>
              <a:ext uri="{FF2B5EF4-FFF2-40B4-BE49-F238E27FC236}">
                <a16:creationId xmlns:a16="http://schemas.microsoft.com/office/drawing/2014/main" id="{0EA76DB6-D8D9-7C96-FCE6-FD0896553EFB}"/>
              </a:ext>
            </a:extLst>
          </p:cNvPr>
          <p:cNvSpPr/>
          <p:nvPr/>
        </p:nvSpPr>
        <p:spPr>
          <a:xfrm>
            <a:off x="16809115" y="8685761"/>
            <a:ext cx="1566791" cy="1601239"/>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0" y="9156865"/>
            <a:ext cx="812857" cy="1130135"/>
          </a:xfrm>
          <a:custGeom>
            <a:avLst/>
            <a:gdLst/>
            <a:ahLst/>
            <a:cxnLst/>
            <a:rect l="l" t="t" r="r" b="b"/>
            <a:pathLst>
              <a:path w="1309021" h="2057400">
                <a:moveTo>
                  <a:pt x="0" y="0"/>
                </a:moveTo>
                <a:lnTo>
                  <a:pt x="1309021" y="0"/>
                </a:lnTo>
                <a:lnTo>
                  <a:pt x="1309021"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2400" y="8392260"/>
            <a:ext cx="1129739" cy="1894740"/>
          </a:xfrm>
          <a:custGeom>
            <a:avLst/>
            <a:gdLst/>
            <a:ahLst/>
            <a:cxnLst/>
            <a:rect l="l" t="t" r="r" b="b"/>
            <a:pathLst>
              <a:path w="1129739" h="1894740">
                <a:moveTo>
                  <a:pt x="0" y="0"/>
                </a:moveTo>
                <a:lnTo>
                  <a:pt x="1129738" y="0"/>
                </a:lnTo>
                <a:lnTo>
                  <a:pt x="1129738" y="1894740"/>
                </a:lnTo>
                <a:lnTo>
                  <a:pt x="0" y="1894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1">
            <a:extLst>
              <a:ext uri="{FF2B5EF4-FFF2-40B4-BE49-F238E27FC236}">
                <a16:creationId xmlns:a16="http://schemas.microsoft.com/office/drawing/2014/main" id="{EE054915-1FE5-E2C9-ED75-9BE385991E4A}"/>
              </a:ext>
            </a:extLst>
          </p:cNvPr>
          <p:cNvSpPr/>
          <p:nvPr/>
        </p:nvSpPr>
        <p:spPr>
          <a:xfrm rot="-7694192">
            <a:off x="17375063" y="610302"/>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E69A8EBF-2FA5-F643-93A5-216FBCCE5C83}"/>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358511" y="-495300"/>
            <a:ext cx="9570977" cy="8153400"/>
          </a:xfrm>
          <a:prstGeom prst="rect">
            <a:avLst/>
          </a:prstGeom>
        </p:spPr>
      </p:pic>
      <p:sp>
        <p:nvSpPr>
          <p:cNvPr id="12" name="TextBox 11">
            <a:extLst>
              <a:ext uri="{FF2B5EF4-FFF2-40B4-BE49-F238E27FC236}">
                <a16:creationId xmlns:a16="http://schemas.microsoft.com/office/drawing/2014/main" id="{3EA4A74E-EB71-BB0B-6EB3-83934F05A180}"/>
              </a:ext>
            </a:extLst>
          </p:cNvPr>
          <p:cNvSpPr txBox="1"/>
          <p:nvPr/>
        </p:nvSpPr>
        <p:spPr>
          <a:xfrm>
            <a:off x="5006750" y="3581400"/>
            <a:ext cx="8274497" cy="3671583"/>
          </a:xfrm>
          <a:prstGeom prst="rect">
            <a:avLst/>
          </a:prstGeom>
          <a:noFill/>
        </p:spPr>
        <p:txBody>
          <a:bodyPr wrap="square">
            <a:spAutoFit/>
          </a:bodyP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LÀM VIỆC NHÓM ĐÔI</a:t>
            </a:r>
          </a:p>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và 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ể những việc con người đã làm để bảo vệ động vật hoang dã</a:t>
            </a:r>
            <a:endParaRPr lang="en-US" sz="4000" dirty="0">
              <a:latin typeface="Arial" panose="020B0604020202020204" pitchFamily="34" charset="0"/>
              <a:cs typeface="Arial" panose="020B0604020202020204" pitchFamily="34" charset="0"/>
            </a:endParaRPr>
          </a:p>
        </p:txBody>
      </p:sp>
      <p:sp>
        <p:nvSpPr>
          <p:cNvPr id="13" name="AutoShape 24">
            <a:extLst>
              <a:ext uri="{FF2B5EF4-FFF2-40B4-BE49-F238E27FC236}">
                <a16:creationId xmlns:a16="http://schemas.microsoft.com/office/drawing/2014/main" id="{C06E6BE7-142B-64B3-171E-D91EDE29B5DA}"/>
              </a:ext>
            </a:extLst>
          </p:cNvPr>
          <p:cNvSpPr/>
          <p:nvPr/>
        </p:nvSpPr>
        <p:spPr>
          <a:xfrm>
            <a:off x="-1981200" y="633803"/>
            <a:ext cx="22250400" cy="1499851"/>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E2CD8D-66EE-E02B-EB62-38936E7CCAB5}"/>
              </a:ext>
            </a:extLst>
          </p:cNvPr>
          <p:cNvSpPr txBox="1"/>
          <p:nvPr/>
        </p:nvSpPr>
        <p:spPr>
          <a:xfrm>
            <a:off x="3305314" y="875896"/>
            <a:ext cx="11677370" cy="1015663"/>
          </a:xfrm>
          <a:prstGeom prst="rect">
            <a:avLst/>
          </a:prstGeom>
          <a:noFill/>
        </p:spPr>
        <p:txBody>
          <a:bodyPr wrap="square">
            <a:spAutoFit/>
          </a:bodyPr>
          <a:lstStyle/>
          <a:p>
            <a:pPr algn="ctr">
              <a:spcAft>
                <a:spcPts val="100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KHỞI ĐỘNG</a:t>
            </a:r>
            <a:endParaRPr lang="en-US" sz="6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5FB777D8-CEA3-1C5A-506F-0F7EFDC9245E}"/>
              </a:ext>
            </a:extLst>
          </p:cNvPr>
          <p:cNvGrpSpPr/>
          <p:nvPr/>
        </p:nvGrpSpPr>
        <p:grpSpPr>
          <a:xfrm rot="702940">
            <a:off x="15917540" y="627595"/>
            <a:ext cx="2499012" cy="1705583"/>
            <a:chOff x="15794001" y="8493661"/>
            <a:chExt cx="2246574" cy="1599902"/>
          </a:xfrm>
        </p:grpSpPr>
        <p:sp>
          <p:nvSpPr>
            <p:cNvPr id="16" name="Freeform 9">
              <a:extLst>
                <a:ext uri="{FF2B5EF4-FFF2-40B4-BE49-F238E27FC236}">
                  <a16:creationId xmlns:a16="http://schemas.microsoft.com/office/drawing/2014/main" id="{E7A08B37-4A65-18A3-065C-2533CD0E3F3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1">
              <a:extLst>
                <a:ext uri="{FF2B5EF4-FFF2-40B4-BE49-F238E27FC236}">
                  <a16:creationId xmlns:a16="http://schemas.microsoft.com/office/drawing/2014/main" id="{B4AC3797-C963-D78F-040A-EB41B3E2C1B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A55D51A1-7A25-5159-7559-415578B6F605}"/>
              </a:ext>
            </a:extLst>
          </p:cNvPr>
          <p:cNvGrpSpPr/>
          <p:nvPr/>
        </p:nvGrpSpPr>
        <p:grpSpPr>
          <a:xfrm rot="6949130">
            <a:off x="351203" y="490835"/>
            <a:ext cx="2506785" cy="1782556"/>
            <a:chOff x="15794001" y="8493661"/>
            <a:chExt cx="2246574" cy="1599902"/>
          </a:xfrm>
        </p:grpSpPr>
        <p:sp>
          <p:nvSpPr>
            <p:cNvPr id="19" name="Freeform 9">
              <a:extLst>
                <a:ext uri="{FF2B5EF4-FFF2-40B4-BE49-F238E27FC236}">
                  <a16:creationId xmlns:a16="http://schemas.microsoft.com/office/drawing/2014/main" id="{3E30171F-DACB-6AD8-2E8D-0BCF0A73CD52}"/>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69921AA8-6DD1-A639-DEE0-C00EE3717BF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2" name="Picture 21" descr="A picture containing toy, doll&#10;&#10;Description automatically generated">
            <a:extLst>
              <a:ext uri="{FF2B5EF4-FFF2-40B4-BE49-F238E27FC236}">
                <a16:creationId xmlns:a16="http://schemas.microsoft.com/office/drawing/2014/main" id="{59CF5E6D-C5CD-BECA-30DE-5667062553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79655" y="6004311"/>
            <a:ext cx="3747908" cy="44160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 name="Picture 36" descr="A group of animals in a pond&#10;&#10;Description automatically generated">
            <a:extLst>
              <a:ext uri="{FF2B5EF4-FFF2-40B4-BE49-F238E27FC236}">
                <a16:creationId xmlns:a16="http://schemas.microsoft.com/office/drawing/2014/main" id="{0574A97D-4091-BF5E-ACC3-1FDCB0B6DD56}"/>
              </a:ext>
            </a:extLst>
          </p:cNvPr>
          <p:cNvPicPr>
            <a:picLocks noChangeAspect="1"/>
          </p:cNvPicPr>
          <p:nvPr/>
        </p:nvPicPr>
        <p:blipFill rotWithShape="1">
          <a:blip r:embed="rId2">
            <a:extLst>
              <a:ext uri="{28A0092B-C50C-407E-A947-70E740481C1C}">
                <a14:useLocalDpi xmlns:a14="http://schemas.microsoft.com/office/drawing/2010/main" val="0"/>
              </a:ext>
            </a:extLst>
          </a:blip>
          <a:srcRect l="3440" r="15655" b="-1"/>
          <a:stretch/>
        </p:blipFill>
        <p:spPr>
          <a:xfrm>
            <a:off x="20" y="1923"/>
            <a:ext cx="18287980" cy="10285077"/>
          </a:xfrm>
          <a:prstGeom prst="rect">
            <a:avLst/>
          </a:prstGeom>
        </p:spPr>
      </p:pic>
      <p:grpSp>
        <p:nvGrpSpPr>
          <p:cNvPr id="38" name="Group 37">
            <a:extLst>
              <a:ext uri="{FF2B5EF4-FFF2-40B4-BE49-F238E27FC236}">
                <a16:creationId xmlns:a16="http://schemas.microsoft.com/office/drawing/2014/main" id="{DC3C08B4-941B-4EC3-4CAC-F43887E1C265}"/>
              </a:ext>
            </a:extLst>
          </p:cNvPr>
          <p:cNvGrpSpPr/>
          <p:nvPr/>
        </p:nvGrpSpPr>
        <p:grpSpPr>
          <a:xfrm>
            <a:off x="4038600" y="2552700"/>
            <a:ext cx="11049000" cy="5181600"/>
            <a:chOff x="-1371601" y="2781303"/>
            <a:chExt cx="11049000" cy="5181600"/>
          </a:xfrm>
        </p:grpSpPr>
        <p:sp>
          <p:nvSpPr>
            <p:cNvPr id="40" name="Round Same Side Corner Rectangle 3">
              <a:extLst>
                <a:ext uri="{FF2B5EF4-FFF2-40B4-BE49-F238E27FC236}">
                  <a16:creationId xmlns:a16="http://schemas.microsoft.com/office/drawing/2014/main" id="{58154873-EE95-A551-AEF7-C5239DF1E8DC}"/>
                </a:ext>
              </a:extLst>
            </p:cNvPr>
            <p:cNvSpPr/>
            <p:nvPr/>
          </p:nvSpPr>
          <p:spPr>
            <a:xfrm rot="5400000">
              <a:off x="1562099" y="-152397"/>
              <a:ext cx="5181600" cy="11049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C19F8CC-93D8-C41E-DB20-F506E797CE6E}"/>
                </a:ext>
              </a:extLst>
            </p:cNvPr>
            <p:cNvSpPr txBox="1"/>
            <p:nvPr/>
          </p:nvSpPr>
          <p:spPr>
            <a:xfrm>
              <a:off x="-647701" y="3074647"/>
              <a:ext cx="9715499" cy="459491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Bức tranh mô phỏng lại hình ảnh khu bảo tồn động vật hoang dã Ngô-r</a:t>
              </a:r>
              <a:r>
                <a:rPr lang="en-US" sz="4000">
                  <a:latin typeface="Arial" panose="020B0604020202020204" pitchFamily="34" charset="0"/>
                  <a:cs typeface="Arial" panose="020B0604020202020204" pitchFamily="34" charset="0"/>
                </a:rPr>
                <a:t>ô</a:t>
              </a:r>
              <a:r>
                <a:rPr lang="vi-VN" sz="4000">
                  <a:latin typeface="Arial" panose="020B0604020202020204" pitchFamily="34" charset="0"/>
                  <a:cs typeface="Arial" panose="020B0604020202020204" pitchFamily="34" charset="0"/>
                </a:rPr>
                <a:t>ng-gô-rô. Hình ảnh chiếc xe ô tô chậm rãi đi giữa bầy thú hoang dã khiến chúng ta không khỏi tò mò.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0647" y="0"/>
            <a:ext cx="1237694" cy="137416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8" name="Picture 3">
            <a:extLst>
              <a:ext uri="{FF2B5EF4-FFF2-40B4-BE49-F238E27FC236}">
                <a16:creationId xmlns:a16="http://schemas.microsoft.com/office/drawing/2014/main" id="{08179404-7EEB-63D1-1FC3-4BC36CFE6B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234707" y="5320988"/>
            <a:ext cx="5539992" cy="6395372"/>
          </a:xfrm>
          <a:prstGeom prst="rect">
            <a:avLst/>
          </a:prstGeom>
        </p:spPr>
      </p:pic>
      <p:grpSp>
        <p:nvGrpSpPr>
          <p:cNvPr id="19" name="Group 5">
            <a:extLst>
              <a:ext uri="{FF2B5EF4-FFF2-40B4-BE49-F238E27FC236}">
                <a16:creationId xmlns:a16="http://schemas.microsoft.com/office/drawing/2014/main" id="{EB77A1C4-E4D0-C9DB-0392-09C48DEB0219}"/>
              </a:ext>
            </a:extLst>
          </p:cNvPr>
          <p:cNvGrpSpPr/>
          <p:nvPr/>
        </p:nvGrpSpPr>
        <p:grpSpPr>
          <a:xfrm rot="-10800000">
            <a:off x="8077200" y="842017"/>
            <a:ext cx="9501669" cy="9039929"/>
            <a:chOff x="-4212" y="162248"/>
            <a:chExt cx="4839734" cy="4692223"/>
          </a:xfrm>
        </p:grpSpPr>
        <p:sp>
          <p:nvSpPr>
            <p:cNvPr id="20" name="Freeform 6">
              <a:extLst>
                <a:ext uri="{FF2B5EF4-FFF2-40B4-BE49-F238E27FC236}">
                  <a16:creationId xmlns:a16="http://schemas.microsoft.com/office/drawing/2014/main" id="{A5B68993-A895-002E-55C4-EB339CFED8BB}"/>
                </a:ext>
              </a:extLst>
            </p:cNvPr>
            <p:cNvSpPr/>
            <p:nvPr/>
          </p:nvSpPr>
          <p:spPr>
            <a:xfrm>
              <a:off x="-4212" y="162248"/>
              <a:ext cx="4839734" cy="4692223"/>
            </a:xfrm>
            <a:custGeom>
              <a:avLst/>
              <a:gdLst/>
              <a:ahLst/>
              <a:cxnLst/>
              <a:rect l="l" t="t" r="r" b="b"/>
              <a:pathLst>
                <a:path w="4839734" h="4854471">
                  <a:moveTo>
                    <a:pt x="278431" y="16918"/>
                  </a:moveTo>
                  <a:cubicBezTo>
                    <a:pt x="278431" y="16918"/>
                    <a:pt x="604014" y="12258"/>
                    <a:pt x="956264" y="12454"/>
                  </a:cubicBezTo>
                  <a:cubicBezTo>
                    <a:pt x="3589197" y="12671"/>
                    <a:pt x="4565666" y="0"/>
                    <a:pt x="4565666" y="0"/>
                  </a:cubicBezTo>
                  <a:cubicBezTo>
                    <a:pt x="4633130" y="0"/>
                    <a:pt x="4709067" y="0"/>
                    <a:pt x="4787840" y="85073"/>
                  </a:cubicBezTo>
                  <a:cubicBezTo>
                    <a:pt x="4830818" y="131488"/>
                    <a:pt x="4831886" y="240224"/>
                    <a:pt x="4832291" y="320281"/>
                  </a:cubicBezTo>
                  <a:cubicBezTo>
                    <a:pt x="4832291" y="320281"/>
                    <a:pt x="4830587" y="3394041"/>
                    <a:pt x="4830587" y="4091887"/>
                  </a:cubicBezTo>
                  <a:cubicBezTo>
                    <a:pt x="4830587" y="4306046"/>
                    <a:pt x="4839735" y="4605225"/>
                    <a:pt x="4839735" y="4605225"/>
                  </a:cubicBezTo>
                  <a:cubicBezTo>
                    <a:pt x="4839735" y="4733893"/>
                    <a:pt x="4835565" y="4854471"/>
                    <a:pt x="4582727" y="4846337"/>
                  </a:cubicBezTo>
                  <a:cubicBezTo>
                    <a:pt x="4582727" y="4846337"/>
                    <a:pt x="4206255" y="4826038"/>
                    <a:pt x="3683490" y="4833637"/>
                  </a:cubicBezTo>
                  <a:cubicBezTo>
                    <a:pt x="1460445" y="4841771"/>
                    <a:pt x="304023" y="4854471"/>
                    <a:pt x="304023" y="4854471"/>
                  </a:cubicBezTo>
                  <a:cubicBezTo>
                    <a:pt x="132548" y="4854471"/>
                    <a:pt x="4213" y="4753402"/>
                    <a:pt x="8532" y="4550855"/>
                  </a:cubicBezTo>
                  <a:cubicBezTo>
                    <a:pt x="8532" y="4550855"/>
                    <a:pt x="9630" y="4052314"/>
                    <a:pt x="4815" y="1351754"/>
                  </a:cubicBezTo>
                  <a:cubicBezTo>
                    <a:pt x="0" y="663668"/>
                    <a:pt x="25592" y="330596"/>
                    <a:pt x="25592" y="330596"/>
                  </a:cubicBezTo>
                  <a:cubicBezTo>
                    <a:pt x="27224" y="150571"/>
                    <a:pt x="143504" y="16918"/>
                    <a:pt x="278431" y="16918"/>
                  </a:cubicBezTo>
                  <a:close/>
                </a:path>
              </a:pathLst>
            </a:custGeom>
            <a:solidFill>
              <a:srgbClr val="F0F8FA"/>
            </a:solidFill>
          </p:spPr>
          <p:txBody>
            <a:bodyPr/>
            <a:lstStyle/>
            <a:p>
              <a:endParaRPr lang="en-US">
                <a:latin typeface="Arial" panose="020B0604020202020204" pitchFamily="34" charset="0"/>
                <a:cs typeface="Arial" panose="020B0604020202020204" pitchFamily="34" charset="0"/>
              </a:endParaRPr>
            </a:p>
          </p:txBody>
        </p:sp>
      </p:grpSp>
      <p:pic>
        <p:nvPicPr>
          <p:cNvPr id="21" name="Picture 13">
            <a:extLst>
              <a:ext uri="{FF2B5EF4-FFF2-40B4-BE49-F238E27FC236}">
                <a16:creationId xmlns:a16="http://schemas.microsoft.com/office/drawing/2014/main" id="{75EA9223-E75D-5A9D-C147-F82E79FCA1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6122" y="4288951"/>
            <a:ext cx="4480453" cy="5176995"/>
          </a:xfrm>
          <a:prstGeom prst="rect">
            <a:avLst/>
          </a:prstGeom>
        </p:spPr>
      </p:pic>
      <p:sp>
        <p:nvSpPr>
          <p:cNvPr id="22" name="Rounded Rectangle 21">
            <a:extLst>
              <a:ext uri="{FF2B5EF4-FFF2-40B4-BE49-F238E27FC236}">
                <a16:creationId xmlns:a16="http://schemas.microsoft.com/office/drawing/2014/main" id="{7149A8AE-AC4C-2CAB-CA5C-1EA04E8C2297}"/>
              </a:ext>
            </a:extLst>
          </p:cNvPr>
          <p:cNvSpPr/>
          <p:nvPr/>
        </p:nvSpPr>
        <p:spPr>
          <a:xfrm>
            <a:off x="1167820" y="1753380"/>
            <a:ext cx="5649915" cy="2037057"/>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800" b="1">
                <a:solidFill>
                  <a:srgbClr val="C00000"/>
                </a:solidFill>
                <a:latin typeface="Arial" panose="020B0604020202020204" pitchFamily="34" charset="0"/>
                <a:cs typeface="Arial" panose="020B0604020202020204" pitchFamily="34" charset="0"/>
              </a:rPr>
              <a:t>KHỞI ĐỘNG</a:t>
            </a:r>
            <a:endParaRPr lang="en-US" sz="5800" b="1" dirty="0">
              <a:solidFill>
                <a:srgbClr val="C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3BB0926-6632-5026-AC38-27F96BD0C7A7}"/>
              </a:ext>
            </a:extLst>
          </p:cNvPr>
          <p:cNvSpPr txBox="1"/>
          <p:nvPr/>
        </p:nvSpPr>
        <p:spPr>
          <a:xfrm>
            <a:off x="8948360" y="1926860"/>
            <a:ext cx="7873518"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em hãy quan sát tranh minh họa</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tr.113)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nêu cảm nhận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của bản thân về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gì em thấy trong tranh.</a:t>
            </a:r>
          </a:p>
        </p:txBody>
      </p:sp>
      <p:grpSp>
        <p:nvGrpSpPr>
          <p:cNvPr id="24" name="Group 101">
            <a:extLst>
              <a:ext uri="{FF2B5EF4-FFF2-40B4-BE49-F238E27FC236}">
                <a16:creationId xmlns:a16="http://schemas.microsoft.com/office/drawing/2014/main" id="{5B7EABCC-FDA3-873E-0839-86D9F7AF3CEE}"/>
              </a:ext>
            </a:extLst>
          </p:cNvPr>
          <p:cNvGrpSpPr/>
          <p:nvPr/>
        </p:nvGrpSpPr>
        <p:grpSpPr>
          <a:xfrm>
            <a:off x="8077202" y="808989"/>
            <a:ext cx="9501668" cy="974099"/>
            <a:chOff x="0" y="0"/>
            <a:chExt cx="2551427" cy="322674"/>
          </a:xfrm>
        </p:grpSpPr>
        <p:sp>
          <p:nvSpPr>
            <p:cNvPr id="25" name="Freeform 102">
              <a:extLst>
                <a:ext uri="{FF2B5EF4-FFF2-40B4-BE49-F238E27FC236}">
                  <a16:creationId xmlns:a16="http://schemas.microsoft.com/office/drawing/2014/main" id="{2129CD39-2329-BB4C-5A31-DDE43BF39EC7}"/>
                </a:ext>
              </a:extLst>
            </p:cNvPr>
            <p:cNvSpPr/>
            <p:nvPr/>
          </p:nvSpPr>
          <p:spPr>
            <a:xfrm>
              <a:off x="0" y="0"/>
              <a:ext cx="2551427" cy="322674"/>
            </a:xfrm>
            <a:custGeom>
              <a:avLst/>
              <a:gdLst/>
              <a:ahLst/>
              <a:cxnLst/>
              <a:rect l="l" t="t" r="r" b="b"/>
              <a:pathLst>
                <a:path w="2551427" h="322674">
                  <a:moveTo>
                    <a:pt x="40758" y="0"/>
                  </a:moveTo>
                  <a:lnTo>
                    <a:pt x="2510670" y="0"/>
                  </a:lnTo>
                  <a:cubicBezTo>
                    <a:pt x="2521479" y="0"/>
                    <a:pt x="2531846" y="4294"/>
                    <a:pt x="2539490" y="11938"/>
                  </a:cubicBezTo>
                  <a:cubicBezTo>
                    <a:pt x="2547133" y="19581"/>
                    <a:pt x="2551427" y="29948"/>
                    <a:pt x="2551427" y="40758"/>
                  </a:cubicBezTo>
                  <a:lnTo>
                    <a:pt x="2551427" y="281916"/>
                  </a:lnTo>
                  <a:cubicBezTo>
                    <a:pt x="2551427" y="292726"/>
                    <a:pt x="2547133" y="303093"/>
                    <a:pt x="2539490" y="310736"/>
                  </a:cubicBezTo>
                  <a:cubicBezTo>
                    <a:pt x="2531846" y="318380"/>
                    <a:pt x="2521479" y="322674"/>
                    <a:pt x="2510670" y="322674"/>
                  </a:cubicBezTo>
                  <a:lnTo>
                    <a:pt x="40758" y="322674"/>
                  </a:lnTo>
                  <a:cubicBezTo>
                    <a:pt x="29948" y="322674"/>
                    <a:pt x="19581" y="318380"/>
                    <a:pt x="11938" y="310736"/>
                  </a:cubicBezTo>
                  <a:cubicBezTo>
                    <a:pt x="4294" y="303093"/>
                    <a:pt x="0" y="292726"/>
                    <a:pt x="0" y="281916"/>
                  </a:cubicBezTo>
                  <a:lnTo>
                    <a:pt x="0" y="40758"/>
                  </a:lnTo>
                  <a:cubicBezTo>
                    <a:pt x="0" y="29948"/>
                    <a:pt x="4294" y="19581"/>
                    <a:pt x="11938" y="11938"/>
                  </a:cubicBezTo>
                  <a:cubicBezTo>
                    <a:pt x="19581" y="4294"/>
                    <a:pt x="29948" y="0"/>
                    <a:pt x="40758" y="0"/>
                  </a:cubicBezTo>
                  <a:close/>
                </a:path>
              </a:pathLst>
            </a:custGeom>
            <a:solidFill>
              <a:srgbClr val="FFA7D2"/>
            </a:solidFill>
          </p:spPr>
          <p:txBody>
            <a:bodyPr/>
            <a:lstStyle/>
            <a:p>
              <a:endParaRPr lang="en-US">
                <a:latin typeface="Arial" panose="020B0604020202020204" pitchFamily="34" charset="0"/>
                <a:cs typeface="Arial" panose="020B0604020202020204" pitchFamily="34" charset="0"/>
              </a:endParaRPr>
            </a:p>
          </p:txBody>
        </p:sp>
        <p:sp>
          <p:nvSpPr>
            <p:cNvPr id="26" name="TextBox 103">
              <a:extLst>
                <a:ext uri="{FF2B5EF4-FFF2-40B4-BE49-F238E27FC236}">
                  <a16:creationId xmlns:a16="http://schemas.microsoft.com/office/drawing/2014/main" id="{A8AE0BDB-79B9-DD25-2FBE-04531A30D71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27" name="Picture 26" descr="Icon&#10;&#10;Description automatically generated">
            <a:extLst>
              <a:ext uri="{FF2B5EF4-FFF2-40B4-BE49-F238E27FC236}">
                <a16:creationId xmlns:a16="http://schemas.microsoft.com/office/drawing/2014/main" id="{87645C54-1EBC-34C7-69A2-C32BCD5B91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0442" y="164348"/>
            <a:ext cx="1973069" cy="1973069"/>
          </a:xfrm>
          <a:prstGeom prst="rect">
            <a:avLst/>
          </a:prstGeom>
        </p:spPr>
      </p:pic>
      <p:sp>
        <p:nvSpPr>
          <p:cNvPr id="14" name="Freeform 14"/>
          <p:cNvSpPr/>
          <p:nvPr/>
        </p:nvSpPr>
        <p:spPr>
          <a:xfrm flipH="1">
            <a:off x="17297399" y="8648700"/>
            <a:ext cx="788227" cy="1616528"/>
          </a:xfrm>
          <a:custGeom>
            <a:avLst/>
            <a:gdLst/>
            <a:ahLst/>
            <a:cxnLst/>
            <a:rect l="l" t="t" r="r" b="b"/>
            <a:pathLst>
              <a:path w="955721" h="2419547">
                <a:moveTo>
                  <a:pt x="955721" y="0"/>
                </a:moveTo>
                <a:lnTo>
                  <a:pt x="0" y="0"/>
                </a:lnTo>
                <a:lnTo>
                  <a:pt x="0" y="2419547"/>
                </a:lnTo>
                <a:lnTo>
                  <a:pt x="955721" y="2419547"/>
                </a:lnTo>
                <a:lnTo>
                  <a:pt x="95572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B2CCD430-04C5-892F-0B7D-0DC7C5CCF6B8}"/>
              </a:ext>
            </a:extLst>
          </p:cNvPr>
          <p:cNvGrpSpPr/>
          <p:nvPr/>
        </p:nvGrpSpPr>
        <p:grpSpPr>
          <a:xfrm>
            <a:off x="9110959" y="5635580"/>
            <a:ext cx="8077892" cy="3830366"/>
            <a:chOff x="9110959" y="5635580"/>
            <a:chExt cx="8077892" cy="3830366"/>
          </a:xfrm>
        </p:grpSpPr>
        <p:pic>
          <p:nvPicPr>
            <p:cNvPr id="34" name="Picture 33" descr="A group of animals in a pond&#10;&#10;Description automatically generated">
              <a:extLst>
                <a:ext uri="{FF2B5EF4-FFF2-40B4-BE49-F238E27FC236}">
                  <a16:creationId xmlns:a16="http://schemas.microsoft.com/office/drawing/2014/main" id="{41C3B148-F464-9440-EFDE-5A1CBA1224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0959" y="5906689"/>
              <a:ext cx="7832465" cy="35592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1" name="Picture 30" descr="Push pin ">
              <a:extLst>
                <a:ext uri="{FF2B5EF4-FFF2-40B4-BE49-F238E27FC236}">
                  <a16:creationId xmlns:a16="http://schemas.microsoft.com/office/drawing/2014/main" id="{68377173-716E-51B1-0E12-A799620777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042214">
              <a:off x="16562166" y="5635580"/>
              <a:ext cx="626685" cy="6266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8450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1601</Words>
  <Application>Microsoft Office PowerPoint</Application>
  <PresentationFormat>Custom</PresentationFormat>
  <Paragraphs>105</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Wingdings</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and White Playful Group Project Presentation</dc:title>
  <dc:creator>FPT SHOP</dc:creator>
  <cp:lastModifiedBy>FPT SHOP</cp:lastModifiedBy>
  <cp:revision>3</cp:revision>
  <dcterms:created xsi:type="dcterms:W3CDTF">2006-08-16T00:00:00Z</dcterms:created>
  <dcterms:modified xsi:type="dcterms:W3CDTF">2025-04-25T15:13:33Z</dcterms:modified>
  <dc:identifier>DAF1anlRFqU</dc:identifier>
</cp:coreProperties>
</file>