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2" r:id="rId6"/>
    <p:sldId id="263" r:id="rId7"/>
    <p:sldId id="260" r:id="rId8"/>
    <p:sldId id="261" r:id="rId9"/>
    <p:sldId id="312" r:id="rId10"/>
    <p:sldId id="269" r:id="rId11"/>
    <p:sldId id="267" r:id="rId12"/>
    <p:sldId id="313" r:id="rId13"/>
    <p:sldId id="271" r:id="rId14"/>
    <p:sldId id="309" r:id="rId15"/>
    <p:sldId id="314" r:id="rId16"/>
    <p:sldId id="273" r:id="rId17"/>
    <p:sldId id="310" r:id="rId18"/>
    <p:sldId id="311" r:id="rId1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6DD"/>
    <a:srgbClr val="FFF9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3447" autoAdjust="0"/>
  </p:normalViewPr>
  <p:slideViewPr>
    <p:cSldViewPr>
      <p:cViewPr varScale="1">
        <p:scale>
          <a:sx n="58" d="100"/>
          <a:sy n="58" d="100"/>
        </p:scale>
        <p:origin x="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47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9.svg"/><Relationship Id="rId7" Type="http://schemas.openxmlformats.org/officeDocument/2006/relationships/image" Target="../media/image37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Relationship Id="rId9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svg"/><Relationship Id="rId3" Type="http://schemas.openxmlformats.org/officeDocument/2006/relationships/image" Target="../media/image1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svg"/><Relationship Id="rId5" Type="http://schemas.openxmlformats.org/officeDocument/2006/relationships/image" Target="../media/image50.png"/><Relationship Id="rId10" Type="http://schemas.openxmlformats.org/officeDocument/2006/relationships/image" Target="../media/image55.svg"/><Relationship Id="rId4" Type="http://schemas.openxmlformats.org/officeDocument/2006/relationships/image" Target="../media/image11.svg"/><Relationship Id="rId9" Type="http://schemas.openxmlformats.org/officeDocument/2006/relationships/image" Target="../media/image5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41.sv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12" Type="http://schemas.openxmlformats.org/officeDocument/2006/relationships/image" Target="../media/image40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2.png"/><Relationship Id="rId5" Type="http://schemas.openxmlformats.org/officeDocument/2006/relationships/image" Target="../media/image59.sv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svg"/><Relationship Id="rId7" Type="http://schemas.openxmlformats.org/officeDocument/2006/relationships/image" Target="../media/image68.svg"/><Relationship Id="rId12" Type="http://schemas.openxmlformats.org/officeDocument/2006/relationships/image" Target="../media/image7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11" Type="http://schemas.openxmlformats.org/officeDocument/2006/relationships/image" Target="../media/image72.svg"/><Relationship Id="rId5" Type="http://schemas.openxmlformats.org/officeDocument/2006/relationships/image" Target="../media/image66.svg"/><Relationship Id="rId10" Type="http://schemas.openxmlformats.org/officeDocument/2006/relationships/image" Target="../media/image71.png"/><Relationship Id="rId4" Type="http://schemas.openxmlformats.org/officeDocument/2006/relationships/image" Target="../media/image65.png"/><Relationship Id="rId9" Type="http://schemas.openxmlformats.org/officeDocument/2006/relationships/image" Target="../media/image7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75.svg"/><Relationship Id="rId7" Type="http://schemas.openxmlformats.org/officeDocument/2006/relationships/image" Target="../media/image18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7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5" Type="http://schemas.openxmlformats.org/officeDocument/2006/relationships/image" Target="../media/image37.svg"/><Relationship Id="rId10" Type="http://schemas.openxmlformats.org/officeDocument/2006/relationships/image" Target="../media/image42.jpeg"/><Relationship Id="rId4" Type="http://schemas.openxmlformats.org/officeDocument/2006/relationships/image" Target="../media/image36.png"/><Relationship Id="rId9" Type="http://schemas.openxmlformats.org/officeDocument/2006/relationships/image" Target="../media/image41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svg"/><Relationship Id="rId5" Type="http://schemas.openxmlformats.org/officeDocument/2006/relationships/image" Target="../media/image40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sv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79793" y="884944"/>
            <a:ext cx="15328414" cy="8517113"/>
            <a:chOff x="0" y="0"/>
            <a:chExt cx="20437885" cy="113561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659"/>
                  </a:lnSpc>
                </a:pPr>
                <a:endParaRPr/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84621" y="229539"/>
              <a:ext cx="19468642" cy="10272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 rot="-929614">
            <a:off x="786074" y="839460"/>
            <a:ext cx="3337723" cy="784365"/>
          </a:xfrm>
          <a:custGeom>
            <a:avLst/>
            <a:gdLst/>
            <a:ahLst/>
            <a:cxnLst/>
            <a:rect l="l" t="t" r="r" b="b"/>
            <a:pathLst>
              <a:path w="3337723" h="784365">
                <a:moveTo>
                  <a:pt x="0" y="0"/>
                </a:moveTo>
                <a:lnTo>
                  <a:pt x="3337723" y="0"/>
                </a:lnTo>
                <a:lnTo>
                  <a:pt x="3337723" y="784365"/>
                </a:lnTo>
                <a:lnTo>
                  <a:pt x="0" y="784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15717023" y="7430852"/>
            <a:ext cx="2182367" cy="2661423"/>
          </a:xfrm>
          <a:custGeom>
            <a:avLst/>
            <a:gdLst/>
            <a:ahLst/>
            <a:cxnLst/>
            <a:rect l="l" t="t" r="r" b="b"/>
            <a:pathLst>
              <a:path w="2182367" h="2661423">
                <a:moveTo>
                  <a:pt x="0" y="0"/>
                </a:moveTo>
                <a:lnTo>
                  <a:pt x="2182366" y="0"/>
                </a:lnTo>
                <a:lnTo>
                  <a:pt x="2182366" y="2661423"/>
                </a:lnTo>
                <a:lnTo>
                  <a:pt x="0" y="2661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15856219" y="270119"/>
            <a:ext cx="1540510" cy="1573957"/>
          </a:xfrm>
          <a:custGeom>
            <a:avLst/>
            <a:gdLst/>
            <a:ahLst/>
            <a:cxnLst/>
            <a:rect l="l" t="t" r="r" b="b"/>
            <a:pathLst>
              <a:path w="1540510" h="1573957">
                <a:moveTo>
                  <a:pt x="0" y="0"/>
                </a:moveTo>
                <a:lnTo>
                  <a:pt x="1540510" y="0"/>
                </a:lnTo>
                <a:lnTo>
                  <a:pt x="1540510" y="1573957"/>
                </a:lnTo>
                <a:lnTo>
                  <a:pt x="0" y="1573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/>
          <p:cNvSpPr/>
          <p:nvPr/>
        </p:nvSpPr>
        <p:spPr>
          <a:xfrm>
            <a:off x="671428" y="8305135"/>
            <a:ext cx="1540510" cy="1573957"/>
          </a:xfrm>
          <a:custGeom>
            <a:avLst/>
            <a:gdLst/>
            <a:ahLst/>
            <a:cxnLst/>
            <a:rect l="l" t="t" r="r" b="b"/>
            <a:pathLst>
              <a:path w="1540510" h="1573957">
                <a:moveTo>
                  <a:pt x="0" y="0"/>
                </a:moveTo>
                <a:lnTo>
                  <a:pt x="1540510" y="0"/>
                </a:lnTo>
                <a:lnTo>
                  <a:pt x="1540510" y="1573957"/>
                </a:lnTo>
                <a:lnTo>
                  <a:pt x="0" y="1573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55CC6F62-1485-56C2-0AB0-F4D77A7481CC}"/>
              </a:ext>
            </a:extLst>
          </p:cNvPr>
          <p:cNvSpPr txBox="1"/>
          <p:nvPr/>
        </p:nvSpPr>
        <p:spPr>
          <a:xfrm>
            <a:off x="2008014" y="3535333"/>
            <a:ext cx="14271972" cy="320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 CÁC EM ĐẾN </a:t>
            </a:r>
            <a:r>
              <a:rPr lang="en-US" sz="7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 BÀI </a:t>
            </a:r>
            <a:r>
              <a:rPr lang="en-US" sz="7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 MÔN TIẾNG VIỆT!</a:t>
            </a:r>
            <a:endParaRPr lang="en-US" sz="74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9"/>
          <p:cNvSpPr/>
          <p:nvPr/>
        </p:nvSpPr>
        <p:spPr>
          <a:xfrm>
            <a:off x="0" y="95066"/>
            <a:ext cx="1371600" cy="1143835"/>
          </a:xfrm>
          <a:custGeom>
            <a:avLst/>
            <a:gdLst/>
            <a:ahLst/>
            <a:cxnLst/>
            <a:rect l="l" t="t" r="r" b="b"/>
            <a:pathLst>
              <a:path w="1647112" h="1525637">
                <a:moveTo>
                  <a:pt x="0" y="0"/>
                </a:moveTo>
                <a:lnTo>
                  <a:pt x="1647112" y="0"/>
                </a:lnTo>
                <a:lnTo>
                  <a:pt x="1647112" y="1525637"/>
                </a:lnTo>
                <a:lnTo>
                  <a:pt x="0" y="1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870549A1-D2A3-3087-BCBE-A663A5C6E4D5}"/>
              </a:ext>
            </a:extLst>
          </p:cNvPr>
          <p:cNvSpPr/>
          <p:nvPr/>
        </p:nvSpPr>
        <p:spPr>
          <a:xfrm rot="10800000">
            <a:off x="6524267" y="1443924"/>
            <a:ext cx="10934702" cy="8331714"/>
          </a:xfrm>
          <a:custGeom>
            <a:avLst/>
            <a:gdLst/>
            <a:ahLst/>
            <a:cxnLst/>
            <a:rect l="l" t="t" r="r" b="b"/>
            <a:pathLst>
              <a:path w="2816250" h="2167467">
                <a:moveTo>
                  <a:pt x="36925" y="0"/>
                </a:moveTo>
                <a:lnTo>
                  <a:pt x="2779325" y="0"/>
                </a:lnTo>
                <a:cubicBezTo>
                  <a:pt x="2789118" y="0"/>
                  <a:pt x="2798510" y="3890"/>
                  <a:pt x="2805435" y="10815"/>
                </a:cubicBezTo>
                <a:cubicBezTo>
                  <a:pt x="2812359" y="17740"/>
                  <a:pt x="2816250" y="27132"/>
                  <a:pt x="2816250" y="36925"/>
                </a:cubicBezTo>
                <a:lnTo>
                  <a:pt x="2816250" y="2130542"/>
                </a:lnTo>
                <a:cubicBezTo>
                  <a:pt x="2816250" y="2140335"/>
                  <a:pt x="2812359" y="2149727"/>
                  <a:pt x="2805435" y="2156652"/>
                </a:cubicBezTo>
                <a:cubicBezTo>
                  <a:pt x="2798510" y="2163576"/>
                  <a:pt x="2789118" y="2167467"/>
                  <a:pt x="2779325" y="2167467"/>
                </a:cubicBezTo>
                <a:lnTo>
                  <a:pt x="36925" y="2167467"/>
                </a:lnTo>
                <a:cubicBezTo>
                  <a:pt x="27132" y="2167467"/>
                  <a:pt x="17740" y="2163576"/>
                  <a:pt x="10815" y="2156652"/>
                </a:cubicBezTo>
                <a:cubicBezTo>
                  <a:pt x="3890" y="2149727"/>
                  <a:pt x="0" y="2140335"/>
                  <a:pt x="0" y="2130542"/>
                </a:cubicBezTo>
                <a:lnTo>
                  <a:pt x="0" y="36925"/>
                </a:lnTo>
                <a:cubicBezTo>
                  <a:pt x="0" y="27132"/>
                  <a:pt x="3890" y="17740"/>
                  <a:pt x="10815" y="10815"/>
                </a:cubicBezTo>
                <a:cubicBezTo>
                  <a:pt x="17740" y="3890"/>
                  <a:pt x="27132" y="0"/>
                  <a:pt x="36925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Freeform 12">
            <a:extLst>
              <a:ext uri="{FF2B5EF4-FFF2-40B4-BE49-F238E27FC236}">
                <a16:creationId xmlns:a16="http://schemas.microsoft.com/office/drawing/2014/main" id="{03267478-B942-72BD-5AFC-377F4DEE1E36}"/>
              </a:ext>
            </a:extLst>
          </p:cNvPr>
          <p:cNvSpPr/>
          <p:nvPr/>
        </p:nvSpPr>
        <p:spPr>
          <a:xfrm rot="10800000">
            <a:off x="1045028" y="1443924"/>
            <a:ext cx="4945207" cy="8331713"/>
          </a:xfrm>
          <a:custGeom>
            <a:avLst/>
            <a:gdLst/>
            <a:ahLst/>
            <a:cxnLst/>
            <a:rect l="l" t="t" r="r" b="b"/>
            <a:pathLst>
              <a:path w="1302441" h="2167467">
                <a:moveTo>
                  <a:pt x="79843" y="0"/>
                </a:moveTo>
                <a:lnTo>
                  <a:pt x="1222599" y="0"/>
                </a:lnTo>
                <a:cubicBezTo>
                  <a:pt x="1266695" y="0"/>
                  <a:pt x="1302441" y="35747"/>
                  <a:pt x="1302441" y="79843"/>
                </a:cubicBezTo>
                <a:lnTo>
                  <a:pt x="1302441" y="2087624"/>
                </a:lnTo>
                <a:cubicBezTo>
                  <a:pt x="1302441" y="2131720"/>
                  <a:pt x="1266695" y="2167467"/>
                  <a:pt x="1222599" y="2167467"/>
                </a:cubicBezTo>
                <a:lnTo>
                  <a:pt x="79843" y="2167467"/>
                </a:lnTo>
                <a:cubicBezTo>
                  <a:pt x="35747" y="2167467"/>
                  <a:pt x="0" y="2131720"/>
                  <a:pt x="0" y="2087624"/>
                </a:cubicBezTo>
                <a:lnTo>
                  <a:pt x="0" y="79843"/>
                </a:lnTo>
                <a:cubicBezTo>
                  <a:pt x="0" y="35747"/>
                  <a:pt x="35747" y="0"/>
                  <a:pt x="79843" y="0"/>
                </a:cubicBez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ADB6659E-BDE6-A6A7-3D76-7496A82E5A8C}"/>
              </a:ext>
            </a:extLst>
          </p:cNvPr>
          <p:cNvGrpSpPr/>
          <p:nvPr/>
        </p:nvGrpSpPr>
        <p:grpSpPr>
          <a:xfrm>
            <a:off x="8508082" y="2171700"/>
            <a:ext cx="7010401" cy="1323808"/>
            <a:chOff x="9810167" y="1958530"/>
            <a:chExt cx="7010401" cy="1323808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CC511A4-7AC4-968F-6456-760B6A4D1EEA}"/>
                </a:ext>
              </a:extLst>
            </p:cNvPr>
            <p:cNvSpPr/>
            <p:nvPr/>
          </p:nvSpPr>
          <p:spPr>
            <a:xfrm>
              <a:off x="9810167" y="1958530"/>
              <a:ext cx="7010401" cy="1323808"/>
            </a:xfrm>
            <a:custGeom>
              <a:avLst/>
              <a:gdLst/>
              <a:ahLst/>
              <a:cxnLst/>
              <a:rect l="l" t="t" r="r" b="b"/>
              <a:pathLst>
                <a:path w="1838701" h="258118">
                  <a:moveTo>
                    <a:pt x="56556" y="0"/>
                  </a:moveTo>
                  <a:lnTo>
                    <a:pt x="1782144" y="0"/>
                  </a:lnTo>
                  <a:cubicBezTo>
                    <a:pt x="1813380" y="0"/>
                    <a:pt x="1838701" y="25321"/>
                    <a:pt x="1838701" y="56556"/>
                  </a:cubicBezTo>
                  <a:lnTo>
                    <a:pt x="1838701" y="201561"/>
                  </a:lnTo>
                  <a:cubicBezTo>
                    <a:pt x="1838701" y="232797"/>
                    <a:pt x="1813380" y="258118"/>
                    <a:pt x="1782144" y="258118"/>
                  </a:cubicBezTo>
                  <a:lnTo>
                    <a:pt x="56556" y="258118"/>
                  </a:lnTo>
                  <a:cubicBezTo>
                    <a:pt x="25321" y="258118"/>
                    <a:pt x="0" y="232797"/>
                    <a:pt x="0" y="201561"/>
                  </a:cubicBezTo>
                  <a:lnTo>
                    <a:pt x="0" y="56556"/>
                  </a:lnTo>
                  <a:cubicBezTo>
                    <a:pt x="0" y="25321"/>
                    <a:pt x="25321" y="0"/>
                    <a:pt x="56556" y="0"/>
                  </a:cubicBezTo>
                  <a:close/>
                </a:path>
              </a:pathLst>
            </a:custGeom>
            <a:solidFill>
              <a:srgbClr val="F9705A"/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A33DAC4-E42B-1C6B-083D-6F70FA7A49A3}"/>
                </a:ext>
              </a:extLst>
            </p:cNvPr>
            <p:cNvSpPr txBox="1"/>
            <p:nvPr/>
          </p:nvSpPr>
          <p:spPr>
            <a:xfrm>
              <a:off x="10163314" y="2246132"/>
              <a:ext cx="6385913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NHÓM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1256DA52-C75E-7A36-4FD9-9F0945C4E386}"/>
              </a:ext>
            </a:extLst>
          </p:cNvPr>
          <p:cNvSpPr txBox="1"/>
          <p:nvPr/>
        </p:nvSpPr>
        <p:spPr>
          <a:xfrm>
            <a:off x="7199083" y="3777667"/>
            <a:ext cx="9585070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hãy tiến hành hoàn thành </a:t>
            </a:r>
            <a:r>
              <a:rPr lang="en-US" sz="4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đọc sách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bằng cách ghi chép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thông tin cơ bản vào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theo mẫu cho sẵn dưới đây.</a:t>
            </a:r>
          </a:p>
          <a:p>
            <a:pPr marL="571500" indent="-571500" algn="just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đó, chia sẻ </a:t>
            </a:r>
            <a:r>
              <a:rPr lang="en-US" sz="4000" b="1" i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Phiếu đọc sách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với các bạn trong nhóm.</a:t>
            </a:r>
            <a:endParaRPr lang="vi-VN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1">
            <a:extLst>
              <a:ext uri="{FF2B5EF4-FFF2-40B4-BE49-F238E27FC236}">
                <a16:creationId xmlns:a16="http://schemas.microsoft.com/office/drawing/2014/main" id="{10EB95DA-BE09-A48A-8A4D-C9979A35C7E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759126" y="4646424"/>
            <a:ext cx="5765141" cy="5123771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7990E470-3016-BC31-6100-72CC5BBA55C5}"/>
              </a:ext>
            </a:extLst>
          </p:cNvPr>
          <p:cNvSpPr/>
          <p:nvPr/>
        </p:nvSpPr>
        <p:spPr>
          <a:xfrm rot="1120969">
            <a:off x="16879056" y="8819125"/>
            <a:ext cx="1159825" cy="1316807"/>
          </a:xfrm>
          <a:custGeom>
            <a:avLst/>
            <a:gdLst/>
            <a:ahLst/>
            <a:cxnLst/>
            <a:rect l="l" t="t" r="r" b="b"/>
            <a:pathLst>
              <a:path w="2812195" h="2885648">
                <a:moveTo>
                  <a:pt x="0" y="0"/>
                </a:moveTo>
                <a:lnTo>
                  <a:pt x="2812195" y="0"/>
                </a:lnTo>
                <a:lnTo>
                  <a:pt x="2812195" y="2885648"/>
                </a:lnTo>
                <a:lnTo>
                  <a:pt x="0" y="288564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911394-12C1-A5AB-DA94-3C0F9EACB5B6}"/>
              </a:ext>
            </a:extLst>
          </p:cNvPr>
          <p:cNvSpPr/>
          <p:nvPr/>
        </p:nvSpPr>
        <p:spPr>
          <a:xfrm rot="-686703">
            <a:off x="16911643" y="813202"/>
            <a:ext cx="965318" cy="860600"/>
          </a:xfrm>
          <a:custGeom>
            <a:avLst/>
            <a:gdLst/>
            <a:ahLst/>
            <a:cxnLst/>
            <a:rect l="l" t="t" r="r" b="b"/>
            <a:pathLst>
              <a:path w="965318" h="976810">
                <a:moveTo>
                  <a:pt x="0" y="0"/>
                </a:moveTo>
                <a:lnTo>
                  <a:pt x="965318" y="0"/>
                </a:lnTo>
                <a:lnTo>
                  <a:pt x="965318" y="976810"/>
                </a:lnTo>
                <a:lnTo>
                  <a:pt x="0" y="97681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4887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D749802A-E73D-7AE9-9819-B6E3F6ACD16E}"/>
              </a:ext>
            </a:extLst>
          </p:cNvPr>
          <p:cNvGrpSpPr/>
          <p:nvPr/>
        </p:nvGrpSpPr>
        <p:grpSpPr>
          <a:xfrm>
            <a:off x="952500" y="952500"/>
            <a:ext cx="16383000" cy="8382000"/>
            <a:chOff x="762000" y="1485900"/>
            <a:chExt cx="16383000" cy="7924800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186095FE-B97A-E607-D36F-CC43B154BEBD}"/>
                </a:ext>
              </a:extLst>
            </p:cNvPr>
            <p:cNvSpPr/>
            <p:nvPr/>
          </p:nvSpPr>
          <p:spPr>
            <a:xfrm>
              <a:off x="762000" y="1485900"/>
              <a:ext cx="16383000" cy="7924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321FFC2D-DCAB-6A16-3C31-A04E8904B776}"/>
                </a:ext>
              </a:extLst>
            </p:cNvPr>
            <p:cNvSpPr/>
            <p:nvPr/>
          </p:nvSpPr>
          <p:spPr>
            <a:xfrm>
              <a:off x="1104900" y="1866900"/>
              <a:ext cx="15697200" cy="7162800"/>
            </a:xfrm>
            <a:prstGeom prst="roundRect">
              <a:avLst/>
            </a:prstGeom>
            <a:solidFill>
              <a:srgbClr val="E5F3F7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388E7439-8936-931B-6DBD-B9480EF23FA1}"/>
              </a:ext>
            </a:extLst>
          </p:cNvPr>
          <p:cNvSpPr txBox="1"/>
          <p:nvPr/>
        </p:nvSpPr>
        <p:spPr>
          <a:xfrm>
            <a:off x="5844748" y="1638300"/>
            <a:ext cx="65985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latin typeface="Arial" panose="020B0604020202020204" pitchFamily="34" charset="0"/>
                <a:cs typeface="Arial" panose="020B0604020202020204" pitchFamily="34" charset="0"/>
              </a:rPr>
              <a:t>PHIẾU ĐỌC SÁCH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93D5ED6-3B7F-9F44-DD0D-83D9EDC4010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44869"/>
              </p:ext>
            </p:extLst>
          </p:nvPr>
        </p:nvGraphicFramePr>
        <p:xfrm>
          <a:off x="1981199" y="2629004"/>
          <a:ext cx="14325600" cy="5791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62801">
                  <a:extLst>
                    <a:ext uri="{9D8B030D-6E8A-4147-A177-3AD203B41FA5}">
                      <a16:colId xmlns:a16="http://schemas.microsoft.com/office/drawing/2014/main" val="4154213398"/>
                    </a:ext>
                  </a:extLst>
                </a:gridCol>
                <a:gridCol w="3657600">
                  <a:extLst>
                    <a:ext uri="{9D8B030D-6E8A-4147-A177-3AD203B41FA5}">
                      <a16:colId xmlns:a16="http://schemas.microsoft.com/office/drawing/2014/main" val="507287282"/>
                    </a:ext>
                  </a:extLst>
                </a:gridCol>
                <a:gridCol w="3505199">
                  <a:extLst>
                    <a:ext uri="{9D8B030D-6E8A-4147-A177-3AD203B41FA5}">
                      <a16:colId xmlns:a16="http://schemas.microsoft.com/office/drawing/2014/main" val="2356096460"/>
                    </a:ext>
                  </a:extLst>
                </a:gridCol>
              </a:tblGrid>
              <a:tr h="1447774">
                <a:tc>
                  <a:txBody>
                    <a:bodyPr/>
                    <a:lstStyle/>
                    <a:p>
                      <a:pPr lvl="1" algn="l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Tên bài thơ (ca dao):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Tác giả: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1" algn="l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Ngày đọc: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8218860"/>
                  </a:ext>
                </a:extLst>
              </a:tr>
              <a:tr h="1447774">
                <a:tc gridSpan="3">
                  <a:txBody>
                    <a:bodyPr/>
                    <a:lstStyle/>
                    <a:p>
                      <a:pPr marL="45720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Nội dung chính của bài thơ (ca dao):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lvl="1" algn="l"/>
                      <a:endParaRPr lang="en-US" sz="3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7347558"/>
                  </a:ext>
                </a:extLst>
              </a:tr>
              <a:tr h="1447774">
                <a:tc>
                  <a:txBody>
                    <a:bodyPr/>
                    <a:lstStyle/>
                    <a:p>
                      <a:pPr lvl="1" algn="l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Ý nghĩa của bài thơ (ca dao):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lvl="1"/>
                      <a:r>
                        <a:rPr lang="en-US" sz="320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Hình ảnh yêu thích: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lvl="1" algn="l"/>
                      <a:endParaRPr lang="en-US" sz="3000" b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544246"/>
                  </a:ext>
                </a:extLst>
              </a:tr>
              <a:tr h="1447774">
                <a:tc gridSpan="3">
                  <a:txBody>
                    <a:bodyPr/>
                    <a:lstStyle/>
                    <a:p>
                      <a:pPr lvl="1" algn="l"/>
                      <a:r>
                        <a:rPr lang="en-US" sz="3200" b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Mức độ yêu thích: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0460918"/>
                  </a:ext>
                </a:extLst>
              </a:tr>
            </a:tbl>
          </a:graphicData>
        </a:graphic>
      </p:graphicFrame>
      <p:pic>
        <p:nvPicPr>
          <p:cNvPr id="8" name="Picture 7" descr="A red flower with white center&#10;&#10;Description automatically generated">
            <a:extLst>
              <a:ext uri="{FF2B5EF4-FFF2-40B4-BE49-F238E27FC236}">
                <a16:creationId xmlns:a16="http://schemas.microsoft.com/office/drawing/2014/main" id="{239479AC-5441-F8B2-4516-47C997ED22B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337" y="3038903"/>
            <a:ext cx="588709" cy="580806"/>
          </a:xfrm>
          <a:prstGeom prst="rect">
            <a:avLst/>
          </a:prstGeom>
        </p:spPr>
      </p:pic>
      <p:pic>
        <p:nvPicPr>
          <p:cNvPr id="9" name="Picture 8" descr="A red flower with white center&#10;&#10;Description automatically generated">
            <a:extLst>
              <a:ext uri="{FF2B5EF4-FFF2-40B4-BE49-F238E27FC236}">
                <a16:creationId xmlns:a16="http://schemas.microsoft.com/office/drawing/2014/main" id="{5F59D5BB-6AB0-39AF-4BDB-FBAFA8DD82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7600" y="3038903"/>
            <a:ext cx="588709" cy="580806"/>
          </a:xfrm>
          <a:prstGeom prst="rect">
            <a:avLst/>
          </a:prstGeom>
        </p:spPr>
      </p:pic>
      <p:pic>
        <p:nvPicPr>
          <p:cNvPr id="10" name="Picture 9" descr="A red flower with white center&#10;&#10;Description automatically generated">
            <a:extLst>
              <a:ext uri="{FF2B5EF4-FFF2-40B4-BE49-F238E27FC236}">
                <a16:creationId xmlns:a16="http://schemas.microsoft.com/office/drawing/2014/main" id="{59E149A5-FCA9-E4F1-3CF5-23DE22C551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16200" y="3038903"/>
            <a:ext cx="588709" cy="580806"/>
          </a:xfrm>
          <a:prstGeom prst="rect">
            <a:avLst/>
          </a:prstGeom>
        </p:spPr>
      </p:pic>
      <p:pic>
        <p:nvPicPr>
          <p:cNvPr id="11" name="Picture 10" descr="A red flower with white center&#10;&#10;Description automatically generated">
            <a:extLst>
              <a:ext uri="{FF2B5EF4-FFF2-40B4-BE49-F238E27FC236}">
                <a16:creationId xmlns:a16="http://schemas.microsoft.com/office/drawing/2014/main" id="{CF5E3948-0EE5-2736-9DF7-B463F3829E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0" y="4535480"/>
            <a:ext cx="588709" cy="580806"/>
          </a:xfrm>
          <a:prstGeom prst="rect">
            <a:avLst/>
          </a:prstGeom>
        </p:spPr>
      </p:pic>
      <p:pic>
        <p:nvPicPr>
          <p:cNvPr id="12" name="Picture 11" descr="A red flower with white center&#10;&#10;Description automatically generated">
            <a:extLst>
              <a:ext uri="{FF2B5EF4-FFF2-40B4-BE49-F238E27FC236}">
                <a16:creationId xmlns:a16="http://schemas.microsoft.com/office/drawing/2014/main" id="{D5563F30-0CFE-1A19-E0FC-9BD8D55925B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1200" y="5908940"/>
            <a:ext cx="588709" cy="580806"/>
          </a:xfrm>
          <a:prstGeom prst="rect">
            <a:avLst/>
          </a:prstGeom>
        </p:spPr>
      </p:pic>
      <p:pic>
        <p:nvPicPr>
          <p:cNvPr id="13" name="Picture 12" descr="A red flower with white center&#10;&#10;Description automatically generated">
            <a:extLst>
              <a:ext uri="{FF2B5EF4-FFF2-40B4-BE49-F238E27FC236}">
                <a16:creationId xmlns:a16="http://schemas.microsoft.com/office/drawing/2014/main" id="{2B34D965-4ACC-A0C7-B203-4EFD7BE485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5908940"/>
            <a:ext cx="588709" cy="580806"/>
          </a:xfrm>
          <a:prstGeom prst="rect">
            <a:avLst/>
          </a:prstGeom>
        </p:spPr>
      </p:pic>
      <p:pic>
        <p:nvPicPr>
          <p:cNvPr id="14" name="Picture 13" descr="A star on a black background&#10;&#10;Description automatically generated">
            <a:extLst>
              <a:ext uri="{FF2B5EF4-FFF2-40B4-BE49-F238E27FC236}">
                <a16:creationId xmlns:a16="http://schemas.microsoft.com/office/drawing/2014/main" id="{DA76F0C7-C1E8-3FD2-308C-555C3796C138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465" y="7353405"/>
            <a:ext cx="3581400" cy="737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064297"/>
      </p:ext>
    </p:extLst>
  </p:cSld>
  <p:clrMapOvr>
    <a:masterClrMapping/>
  </p:clrMapOvr>
  <p:transition spd="med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14450" y="787261"/>
            <a:ext cx="15659100" cy="8712477"/>
            <a:chOff x="0" y="0"/>
            <a:chExt cx="4037113" cy="2243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7113" cy="2243190"/>
            </a:xfrm>
            <a:custGeom>
              <a:avLst/>
              <a:gdLst/>
              <a:ahLst/>
              <a:cxnLst/>
              <a:rect l="l" t="t" r="r" b="b"/>
              <a:pathLst>
                <a:path w="4037113" h="2243190">
                  <a:moveTo>
                    <a:pt x="0" y="0"/>
                  </a:moveTo>
                  <a:lnTo>
                    <a:pt x="4037113" y="0"/>
                  </a:lnTo>
                  <a:lnTo>
                    <a:pt x="4037113" y="2243190"/>
                  </a:lnTo>
                  <a:lnTo>
                    <a:pt x="0" y="224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37113" cy="2290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414019" y="-173863"/>
            <a:ext cx="2014193" cy="2128605"/>
          </a:xfrm>
          <a:custGeom>
            <a:avLst/>
            <a:gdLst/>
            <a:ahLst/>
            <a:cxnLst/>
            <a:rect l="l" t="t" r="r" b="b"/>
            <a:pathLst>
              <a:path w="2014193" h="2128605">
                <a:moveTo>
                  <a:pt x="0" y="0"/>
                </a:moveTo>
                <a:lnTo>
                  <a:pt x="2014193" y="0"/>
                </a:lnTo>
                <a:lnTo>
                  <a:pt x="2014193" y="2128605"/>
                </a:lnTo>
                <a:lnTo>
                  <a:pt x="0" y="212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6210540" y="8299768"/>
            <a:ext cx="1647112" cy="1525637"/>
          </a:xfrm>
          <a:custGeom>
            <a:avLst/>
            <a:gdLst/>
            <a:ahLst/>
            <a:cxnLst/>
            <a:rect l="l" t="t" r="r" b="b"/>
            <a:pathLst>
              <a:path w="1647112" h="1525637">
                <a:moveTo>
                  <a:pt x="0" y="0"/>
                </a:moveTo>
                <a:lnTo>
                  <a:pt x="1647112" y="0"/>
                </a:lnTo>
                <a:lnTo>
                  <a:pt x="1647112" y="1525637"/>
                </a:lnTo>
                <a:lnTo>
                  <a:pt x="0" y="1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AF23DEED-40BD-9304-A128-CBE561FCBD8C}"/>
              </a:ext>
            </a:extLst>
          </p:cNvPr>
          <p:cNvSpPr txBox="1"/>
          <p:nvPr/>
        </p:nvSpPr>
        <p:spPr>
          <a:xfrm>
            <a:off x="2131527" y="1790700"/>
            <a:ext cx="14024945" cy="697902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62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3: </a:t>
            </a:r>
            <a:endParaRPr lang="en-US" sz="62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62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CHIA SẺ VỚI BẠN NHỮNG ĐIỀU EM THÍCH TRONG BÀI THƠ, BÀI CA DAO VỀ QUÊ HƯƠNG, ĐẤT NƯỚC EM ĐÃ ĐỌC</a:t>
            </a:r>
            <a:endParaRPr kumimoji="0" lang="vi-VN" sz="6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445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reeform 32"/>
          <p:cNvSpPr/>
          <p:nvPr/>
        </p:nvSpPr>
        <p:spPr>
          <a:xfrm flipH="1">
            <a:off x="0" y="-53488"/>
            <a:ext cx="1650635" cy="1889859"/>
          </a:xfrm>
          <a:custGeom>
            <a:avLst/>
            <a:gdLst/>
            <a:ahLst/>
            <a:cxnLst/>
            <a:rect l="l" t="t" r="r" b="b"/>
            <a:pathLst>
              <a:path w="2363377" h="2890981">
                <a:moveTo>
                  <a:pt x="2363377" y="0"/>
                </a:moveTo>
                <a:lnTo>
                  <a:pt x="0" y="0"/>
                </a:lnTo>
                <a:lnTo>
                  <a:pt x="0" y="2890981"/>
                </a:lnTo>
                <a:lnTo>
                  <a:pt x="2363377" y="2890981"/>
                </a:lnTo>
                <a:lnTo>
                  <a:pt x="2363377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Freeform 40"/>
          <p:cNvSpPr/>
          <p:nvPr/>
        </p:nvSpPr>
        <p:spPr>
          <a:xfrm rot="1097462">
            <a:off x="16620938" y="9234389"/>
            <a:ext cx="1507336" cy="1260533"/>
          </a:xfrm>
          <a:custGeom>
            <a:avLst/>
            <a:gdLst/>
            <a:ahLst/>
            <a:cxnLst/>
            <a:rect l="l" t="t" r="r" b="b"/>
            <a:pathLst>
              <a:path w="3246522" h="2836649">
                <a:moveTo>
                  <a:pt x="0" y="0"/>
                </a:moveTo>
                <a:lnTo>
                  <a:pt x="3246522" y="0"/>
                </a:lnTo>
                <a:lnTo>
                  <a:pt x="3246522" y="2836649"/>
                </a:lnTo>
                <a:lnTo>
                  <a:pt x="0" y="28366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Freeform 2">
            <a:extLst>
              <a:ext uri="{FF2B5EF4-FFF2-40B4-BE49-F238E27FC236}">
                <a16:creationId xmlns:a16="http://schemas.microsoft.com/office/drawing/2014/main" id="{07A295B9-5346-38A9-1E42-EB41DB781966}"/>
              </a:ext>
            </a:extLst>
          </p:cNvPr>
          <p:cNvSpPr/>
          <p:nvPr/>
        </p:nvSpPr>
        <p:spPr>
          <a:xfrm>
            <a:off x="2060626" y="1669560"/>
            <a:ext cx="14489825" cy="7055340"/>
          </a:xfrm>
          <a:custGeom>
            <a:avLst/>
            <a:gdLst/>
            <a:ahLst/>
            <a:cxnLst/>
            <a:rect l="l" t="t" r="r" b="b"/>
            <a:pathLst>
              <a:path w="14489825" h="5632920">
                <a:moveTo>
                  <a:pt x="0" y="0"/>
                </a:moveTo>
                <a:lnTo>
                  <a:pt x="14489825" y="0"/>
                </a:lnTo>
                <a:lnTo>
                  <a:pt x="14489825" y="5632920"/>
                </a:lnTo>
                <a:lnTo>
                  <a:pt x="0" y="563292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Freeform 4">
            <a:extLst>
              <a:ext uri="{FF2B5EF4-FFF2-40B4-BE49-F238E27FC236}">
                <a16:creationId xmlns:a16="http://schemas.microsoft.com/office/drawing/2014/main" id="{D79EA599-84BE-D09A-310B-558BB08B3341}"/>
              </a:ext>
            </a:extLst>
          </p:cNvPr>
          <p:cNvSpPr/>
          <p:nvPr/>
        </p:nvSpPr>
        <p:spPr>
          <a:xfrm>
            <a:off x="2028490" y="2247900"/>
            <a:ext cx="1162004" cy="1162004"/>
          </a:xfrm>
          <a:custGeom>
            <a:avLst/>
            <a:gdLst/>
            <a:ahLst/>
            <a:cxnLst/>
            <a:rect l="l" t="t" r="r" b="b"/>
            <a:pathLst>
              <a:path w="1162004" h="1162004">
                <a:moveTo>
                  <a:pt x="0" y="0"/>
                </a:moveTo>
                <a:lnTo>
                  <a:pt x="1162004" y="0"/>
                </a:lnTo>
                <a:lnTo>
                  <a:pt x="1162004" y="1162004"/>
                </a:lnTo>
                <a:lnTo>
                  <a:pt x="0" y="1162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Freeform 5">
            <a:extLst>
              <a:ext uri="{FF2B5EF4-FFF2-40B4-BE49-F238E27FC236}">
                <a16:creationId xmlns:a16="http://schemas.microsoft.com/office/drawing/2014/main" id="{5A12E663-A2A4-C8B0-946C-0FB1E4705574}"/>
              </a:ext>
            </a:extLst>
          </p:cNvPr>
          <p:cNvSpPr/>
          <p:nvPr/>
        </p:nvSpPr>
        <p:spPr>
          <a:xfrm>
            <a:off x="15442562" y="6818888"/>
            <a:ext cx="1162004" cy="1162004"/>
          </a:xfrm>
          <a:custGeom>
            <a:avLst/>
            <a:gdLst/>
            <a:ahLst/>
            <a:cxnLst/>
            <a:rect l="l" t="t" r="r" b="b"/>
            <a:pathLst>
              <a:path w="1162004" h="1162004">
                <a:moveTo>
                  <a:pt x="0" y="0"/>
                </a:moveTo>
                <a:lnTo>
                  <a:pt x="1162004" y="0"/>
                </a:lnTo>
                <a:lnTo>
                  <a:pt x="1162004" y="1162004"/>
                </a:lnTo>
                <a:lnTo>
                  <a:pt x="0" y="1162004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6">
            <a:extLst>
              <a:ext uri="{FF2B5EF4-FFF2-40B4-BE49-F238E27FC236}">
                <a16:creationId xmlns:a16="http://schemas.microsoft.com/office/drawing/2014/main" id="{D0662227-D8F2-9C02-E5AC-E11641284713}"/>
              </a:ext>
            </a:extLst>
          </p:cNvPr>
          <p:cNvSpPr/>
          <p:nvPr/>
        </p:nvSpPr>
        <p:spPr>
          <a:xfrm>
            <a:off x="14087682" y="1034686"/>
            <a:ext cx="2139692" cy="2139692"/>
          </a:xfrm>
          <a:custGeom>
            <a:avLst/>
            <a:gdLst/>
            <a:ahLst/>
            <a:cxnLst/>
            <a:rect l="l" t="t" r="r" b="b"/>
            <a:pathLst>
              <a:path w="2139692" h="2139692">
                <a:moveTo>
                  <a:pt x="0" y="0"/>
                </a:moveTo>
                <a:lnTo>
                  <a:pt x="2139692" y="0"/>
                </a:lnTo>
                <a:lnTo>
                  <a:pt x="2139692" y="2139692"/>
                </a:lnTo>
                <a:lnTo>
                  <a:pt x="0" y="2139692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1">
            <a:extLst>
              <a:ext uri="{FF2B5EF4-FFF2-40B4-BE49-F238E27FC236}">
                <a16:creationId xmlns:a16="http://schemas.microsoft.com/office/drawing/2014/main" id="{BABE57BC-ABCB-324B-4005-449C06768565}"/>
              </a:ext>
            </a:extLst>
          </p:cNvPr>
          <p:cNvSpPr txBox="1"/>
          <p:nvPr/>
        </p:nvSpPr>
        <p:spPr>
          <a:xfrm>
            <a:off x="4057708" y="2620918"/>
            <a:ext cx="10172583" cy="50451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ct val="0"/>
              </a:spcBef>
            </a:pPr>
            <a:r>
              <a:rPr lang="en-US" sz="48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</a:p>
          <a:p>
            <a:pPr algn="just">
              <a:lnSpc>
                <a:spcPct val="150000"/>
              </a:lnSpc>
              <a:spcBef>
                <a:spcPct val="0"/>
              </a:spcBef>
            </a:pPr>
            <a:r>
              <a:rPr lang="en-US" sz="4200">
                <a:latin typeface="Arial" panose="020B0604020202020204" pitchFamily="34" charset="0"/>
                <a:cs typeface="Arial" panose="020B0604020202020204" pitchFamily="34" charset="0"/>
              </a:rPr>
              <a:t>Các em hãy trao đổi theo nhóm (4 HS) và chia sẻ với nhau về </a:t>
            </a:r>
            <a:r>
              <a:rPr lang="vi-VN" sz="4200">
                <a:latin typeface="Arial" panose="020B0604020202020204" pitchFamily="34" charset="0"/>
                <a:cs typeface="Arial" panose="020B0604020202020204" pitchFamily="34" charset="0"/>
              </a:rPr>
              <a:t>những điều em thích trong bài thơ, bài ca dao về quê hương, đất nước em đã đọc.</a:t>
            </a:r>
            <a:endParaRPr lang="vi-VN" sz="4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0">
            <a:extLst>
              <a:ext uri="{FF2B5EF4-FFF2-40B4-BE49-F238E27FC236}">
                <a16:creationId xmlns:a16="http://schemas.microsoft.com/office/drawing/2014/main" id="{2191ACA2-C242-E545-A922-BF0EFC9C766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-32657" y="8039100"/>
            <a:ext cx="4571822" cy="2314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684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2AA3665F-3750-9A51-7EA2-499B05DF7711}"/>
              </a:ext>
            </a:extLst>
          </p:cNvPr>
          <p:cNvGrpSpPr/>
          <p:nvPr/>
        </p:nvGrpSpPr>
        <p:grpSpPr>
          <a:xfrm>
            <a:off x="1028700" y="1085850"/>
            <a:ext cx="16230600" cy="8115300"/>
            <a:chOff x="0" y="0"/>
            <a:chExt cx="21640800" cy="10820400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E4085462-245B-6FD4-7578-E6B037FCB8E3}"/>
                </a:ext>
              </a:extLst>
            </p:cNvPr>
            <p:cNvSpPr/>
            <p:nvPr/>
          </p:nvSpPr>
          <p:spPr>
            <a:xfrm>
              <a:off x="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4">
              <a:extLst>
                <a:ext uri="{FF2B5EF4-FFF2-40B4-BE49-F238E27FC236}">
                  <a16:creationId xmlns:a16="http://schemas.microsoft.com/office/drawing/2014/main" id="{70039256-D00F-7B42-C4AE-A265FC7699D9}"/>
                </a:ext>
              </a:extLst>
            </p:cNvPr>
            <p:cNvSpPr/>
            <p:nvPr/>
          </p:nvSpPr>
          <p:spPr>
            <a:xfrm>
              <a:off x="10820400" y="0"/>
              <a:ext cx="10820400" cy="10820400"/>
            </a:xfrm>
            <a:custGeom>
              <a:avLst/>
              <a:gdLst/>
              <a:ahLst/>
              <a:cxnLst/>
              <a:rect l="l" t="t" r="r" b="b"/>
              <a:pathLst>
                <a:path w="10820400" h="10820400">
                  <a:moveTo>
                    <a:pt x="0" y="0"/>
                  </a:moveTo>
                  <a:lnTo>
                    <a:pt x="10820400" y="0"/>
                  </a:lnTo>
                  <a:lnTo>
                    <a:pt x="10820400" y="10820400"/>
                  </a:lnTo>
                  <a:lnTo>
                    <a:pt x="0" y="10820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16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6" name="Picture 2">
            <a:extLst>
              <a:ext uri="{FF2B5EF4-FFF2-40B4-BE49-F238E27FC236}">
                <a16:creationId xmlns:a16="http://schemas.microsoft.com/office/drawing/2014/main" id="{5CCBBC9B-4535-71EE-CF18-9752AB454B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828800" y="2400300"/>
            <a:ext cx="14147366" cy="5410200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53214668-F1B8-A512-E34B-6558E795A66D}"/>
              </a:ext>
            </a:extLst>
          </p:cNvPr>
          <p:cNvGrpSpPr/>
          <p:nvPr/>
        </p:nvGrpSpPr>
        <p:grpSpPr>
          <a:xfrm>
            <a:off x="4481397" y="1687495"/>
            <a:ext cx="9146883" cy="1635454"/>
            <a:chOff x="3959518" y="1516582"/>
            <a:chExt cx="9146883" cy="1635454"/>
          </a:xfrm>
        </p:grpSpPr>
        <p:pic>
          <p:nvPicPr>
            <p:cNvPr id="15" name="Picture 9">
              <a:extLst>
                <a:ext uri="{FF2B5EF4-FFF2-40B4-BE49-F238E27FC236}">
                  <a16:creationId xmlns:a16="http://schemas.microsoft.com/office/drawing/2014/main" id="{44BD16F1-B63B-DA5C-1D2A-F557FBDD068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959518" y="1516582"/>
              <a:ext cx="9146883" cy="1635454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123B9B9-2332-F212-DF39-953420511804}"/>
                </a:ext>
              </a:extLst>
            </p:cNvPr>
            <p:cNvSpPr txBox="1"/>
            <p:nvPr/>
          </p:nvSpPr>
          <p:spPr>
            <a:xfrm>
              <a:off x="4392285" y="1918810"/>
              <a:ext cx="828134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HOẠT ĐỘNG CẢ LỚP</a:t>
              </a:r>
              <a:endParaRPr lang="en-US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58BBC6A-C910-7456-AE70-B87E122A0AAC}"/>
              </a:ext>
            </a:extLst>
          </p:cNvPr>
          <p:cNvSpPr txBox="1"/>
          <p:nvPr/>
        </p:nvSpPr>
        <p:spPr>
          <a:xfrm>
            <a:off x="3648274" y="3598481"/>
            <a:ext cx="10813127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 khi chia sẻ trong nhóm, đại diện các nhóm lên chia sẻ trước lớp. Các bạn khác lắng nghe, nhận xét, nêu câu hỏi (nếu có). </a:t>
            </a:r>
            <a:endParaRPr lang="en-US" sz="4400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Freeform 3">
            <a:extLst>
              <a:ext uri="{FF2B5EF4-FFF2-40B4-BE49-F238E27FC236}">
                <a16:creationId xmlns:a16="http://schemas.microsoft.com/office/drawing/2014/main" id="{66C24401-935F-E15D-112E-742DDE5F2E0B}"/>
              </a:ext>
            </a:extLst>
          </p:cNvPr>
          <p:cNvSpPr/>
          <p:nvPr/>
        </p:nvSpPr>
        <p:spPr>
          <a:xfrm>
            <a:off x="14630225" y="1308010"/>
            <a:ext cx="1828975" cy="1834038"/>
          </a:xfrm>
          <a:custGeom>
            <a:avLst/>
            <a:gdLst/>
            <a:ahLst/>
            <a:cxnLst/>
            <a:rect l="l" t="t" r="r" b="b"/>
            <a:pathLst>
              <a:path w="3713137" h="4248440">
                <a:moveTo>
                  <a:pt x="0" y="0"/>
                </a:moveTo>
                <a:lnTo>
                  <a:pt x="3713137" y="0"/>
                </a:lnTo>
                <a:lnTo>
                  <a:pt x="3713137" y="4248440"/>
                </a:lnTo>
                <a:lnTo>
                  <a:pt x="0" y="424844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251E17FB-CE5A-1EF1-3F93-146B165ACAD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73929" y="6798658"/>
            <a:ext cx="4651123" cy="3488342"/>
          </a:xfrm>
          <a:prstGeom prst="rect">
            <a:avLst/>
          </a:prstGeom>
        </p:spPr>
      </p:pic>
      <p:sp>
        <p:nvSpPr>
          <p:cNvPr id="32" name="Freeform 21">
            <a:extLst>
              <a:ext uri="{FF2B5EF4-FFF2-40B4-BE49-F238E27FC236}">
                <a16:creationId xmlns:a16="http://schemas.microsoft.com/office/drawing/2014/main" id="{C0034AE6-F6C8-5992-779E-D770266EDBAC}"/>
              </a:ext>
            </a:extLst>
          </p:cNvPr>
          <p:cNvSpPr/>
          <p:nvPr/>
        </p:nvSpPr>
        <p:spPr>
          <a:xfrm>
            <a:off x="14839350" y="6227934"/>
            <a:ext cx="1610344" cy="1834037"/>
          </a:xfrm>
          <a:custGeom>
            <a:avLst/>
            <a:gdLst/>
            <a:ahLst/>
            <a:cxnLst/>
            <a:rect l="l" t="t" r="r" b="b"/>
            <a:pathLst>
              <a:path w="1248886" h="1523355">
                <a:moveTo>
                  <a:pt x="0" y="0"/>
                </a:moveTo>
                <a:lnTo>
                  <a:pt x="1248886" y="0"/>
                </a:lnTo>
                <a:lnTo>
                  <a:pt x="1248886" y="1523355"/>
                </a:lnTo>
                <a:lnTo>
                  <a:pt x="0" y="1523355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reeform 21">
            <a:extLst>
              <a:ext uri="{FF2B5EF4-FFF2-40B4-BE49-F238E27FC236}">
                <a16:creationId xmlns:a16="http://schemas.microsoft.com/office/drawing/2014/main" id="{A7ACFBDC-2771-77FE-7110-C0FA498CB022}"/>
              </a:ext>
            </a:extLst>
          </p:cNvPr>
          <p:cNvSpPr/>
          <p:nvPr/>
        </p:nvSpPr>
        <p:spPr>
          <a:xfrm>
            <a:off x="626650" y="1126142"/>
            <a:ext cx="2600242" cy="2362200"/>
          </a:xfrm>
          <a:custGeom>
            <a:avLst/>
            <a:gdLst/>
            <a:ahLst/>
            <a:cxnLst/>
            <a:rect l="l" t="t" r="r" b="b"/>
            <a:pathLst>
              <a:path w="2176096" h="2057400">
                <a:moveTo>
                  <a:pt x="0" y="0"/>
                </a:moveTo>
                <a:lnTo>
                  <a:pt x="2176096" y="0"/>
                </a:lnTo>
                <a:lnTo>
                  <a:pt x="217609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14973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14450" y="787261"/>
            <a:ext cx="15659100" cy="8712477"/>
            <a:chOff x="0" y="0"/>
            <a:chExt cx="4037113" cy="2243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7113" cy="2243190"/>
            </a:xfrm>
            <a:custGeom>
              <a:avLst/>
              <a:gdLst/>
              <a:ahLst/>
              <a:cxnLst/>
              <a:rect l="l" t="t" r="r" b="b"/>
              <a:pathLst>
                <a:path w="4037113" h="2243190">
                  <a:moveTo>
                    <a:pt x="0" y="0"/>
                  </a:moveTo>
                  <a:lnTo>
                    <a:pt x="4037113" y="0"/>
                  </a:lnTo>
                  <a:lnTo>
                    <a:pt x="4037113" y="2243190"/>
                  </a:lnTo>
                  <a:lnTo>
                    <a:pt x="0" y="224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37113" cy="2290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414019" y="-173863"/>
            <a:ext cx="2014193" cy="2128605"/>
          </a:xfrm>
          <a:custGeom>
            <a:avLst/>
            <a:gdLst/>
            <a:ahLst/>
            <a:cxnLst/>
            <a:rect l="l" t="t" r="r" b="b"/>
            <a:pathLst>
              <a:path w="2014193" h="2128605">
                <a:moveTo>
                  <a:pt x="0" y="0"/>
                </a:moveTo>
                <a:lnTo>
                  <a:pt x="2014193" y="0"/>
                </a:lnTo>
                <a:lnTo>
                  <a:pt x="2014193" y="2128605"/>
                </a:lnTo>
                <a:lnTo>
                  <a:pt x="0" y="212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6210540" y="8299768"/>
            <a:ext cx="1647112" cy="1525637"/>
          </a:xfrm>
          <a:custGeom>
            <a:avLst/>
            <a:gdLst/>
            <a:ahLst/>
            <a:cxnLst/>
            <a:rect l="l" t="t" r="r" b="b"/>
            <a:pathLst>
              <a:path w="1647112" h="1525637">
                <a:moveTo>
                  <a:pt x="0" y="0"/>
                </a:moveTo>
                <a:lnTo>
                  <a:pt x="1647112" y="0"/>
                </a:lnTo>
                <a:lnTo>
                  <a:pt x="1647112" y="1525637"/>
                </a:lnTo>
                <a:lnTo>
                  <a:pt x="0" y="1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AF23DEED-40BD-9304-A128-CBE561FCBD8C}"/>
              </a:ext>
            </a:extLst>
          </p:cNvPr>
          <p:cNvSpPr txBox="1"/>
          <p:nvPr/>
        </p:nvSpPr>
        <p:spPr>
          <a:xfrm>
            <a:off x="2131527" y="3670788"/>
            <a:ext cx="14024945" cy="29454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6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</a:t>
            </a:r>
            <a:r>
              <a:rPr kumimoji="0" lang="en-US" sz="6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kumimoji="0" lang="vi-VN" sz="6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endParaRPr kumimoji="0" lang="en-US" sz="6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VẬN</a:t>
            </a:r>
            <a:r>
              <a:rPr kumimoji="0" lang="en-US" sz="6800" b="1" i="0" u="none" strike="noStrike" kern="1200" cap="none" spc="0" normalizeH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DỤNG</a:t>
            </a:r>
            <a:endParaRPr kumimoji="0" lang="vi-VN" sz="6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87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 flipH="1">
            <a:off x="57654" y="8647800"/>
            <a:ext cx="1219200" cy="1564084"/>
          </a:xfrm>
          <a:custGeom>
            <a:avLst/>
            <a:gdLst/>
            <a:ahLst/>
            <a:cxnLst/>
            <a:rect l="l" t="t" r="r" b="b"/>
            <a:pathLst>
              <a:path w="1717929" h="2057400">
                <a:moveTo>
                  <a:pt x="1717929" y="0"/>
                </a:moveTo>
                <a:lnTo>
                  <a:pt x="0" y="0"/>
                </a:lnTo>
                <a:lnTo>
                  <a:pt x="0" y="2057400"/>
                </a:lnTo>
                <a:lnTo>
                  <a:pt x="1717929" y="2057400"/>
                </a:lnTo>
                <a:lnTo>
                  <a:pt x="1717929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Freeform 11">
            <a:extLst>
              <a:ext uri="{FF2B5EF4-FFF2-40B4-BE49-F238E27FC236}">
                <a16:creationId xmlns:a16="http://schemas.microsoft.com/office/drawing/2014/main" id="{31B35D54-4F73-DA89-F1BA-813013C51643}"/>
              </a:ext>
            </a:extLst>
          </p:cNvPr>
          <p:cNvSpPr/>
          <p:nvPr/>
        </p:nvSpPr>
        <p:spPr>
          <a:xfrm rot="-7694192">
            <a:off x="17375063" y="640320"/>
            <a:ext cx="719569" cy="546873"/>
          </a:xfrm>
          <a:custGeom>
            <a:avLst/>
            <a:gdLst/>
            <a:ahLst/>
            <a:cxnLst/>
            <a:rect l="l" t="t" r="r" b="b"/>
            <a:pathLst>
              <a:path w="719569" h="546873">
                <a:moveTo>
                  <a:pt x="0" y="0"/>
                </a:moveTo>
                <a:lnTo>
                  <a:pt x="719569" y="0"/>
                </a:lnTo>
                <a:lnTo>
                  <a:pt x="719569" y="546873"/>
                </a:lnTo>
                <a:lnTo>
                  <a:pt x="0" y="5468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544FAC6E-E266-9F09-3301-C3BE1A580BA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26406"/>
          <a:stretch>
            <a:fillRect/>
          </a:stretch>
        </p:blipFill>
        <p:spPr>
          <a:xfrm>
            <a:off x="4083661" y="-571500"/>
            <a:ext cx="10302513" cy="84582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4FC45DD3-D47E-8C47-F5DF-3E7026D4717A}"/>
              </a:ext>
            </a:extLst>
          </p:cNvPr>
          <p:cNvSpPr txBox="1"/>
          <p:nvPr/>
        </p:nvSpPr>
        <p:spPr>
          <a:xfrm>
            <a:off x="5061568" y="4076700"/>
            <a:ext cx="8345312" cy="30138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Em hãy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</a:t>
            </a: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rao đổi với người thân để có thêm hiểu biết về quê nội và quê ngoại của em.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AutoShape 24">
            <a:extLst>
              <a:ext uri="{FF2B5EF4-FFF2-40B4-BE49-F238E27FC236}">
                <a16:creationId xmlns:a16="http://schemas.microsoft.com/office/drawing/2014/main" id="{D5E28B54-ABA8-BB8C-878C-63E5E40C8248}"/>
              </a:ext>
            </a:extLst>
          </p:cNvPr>
          <p:cNvSpPr/>
          <p:nvPr/>
        </p:nvSpPr>
        <p:spPr>
          <a:xfrm>
            <a:off x="-1981200" y="663821"/>
            <a:ext cx="22250400" cy="1499851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41D2A98-6A87-5109-4AFD-185A3071B8F0}"/>
              </a:ext>
            </a:extLst>
          </p:cNvPr>
          <p:cNvSpPr txBox="1"/>
          <p:nvPr/>
        </p:nvSpPr>
        <p:spPr>
          <a:xfrm>
            <a:off x="3395539" y="855551"/>
            <a:ext cx="1167737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60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NHIỆM V</a:t>
            </a:r>
            <a:r>
              <a:rPr lang="en-US" sz="60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Ụ VỀ NHÀ</a:t>
            </a:r>
            <a:endParaRPr lang="en-US" sz="60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89CF82D5-8F66-FDDE-9E98-957B88AA4956}"/>
              </a:ext>
            </a:extLst>
          </p:cNvPr>
          <p:cNvGrpSpPr/>
          <p:nvPr/>
        </p:nvGrpSpPr>
        <p:grpSpPr>
          <a:xfrm rot="702940">
            <a:off x="15917540" y="657613"/>
            <a:ext cx="2499012" cy="1705583"/>
            <a:chOff x="15794001" y="8493661"/>
            <a:chExt cx="2246574" cy="1599902"/>
          </a:xfrm>
        </p:grpSpPr>
        <p:sp>
          <p:nvSpPr>
            <p:cNvPr id="31" name="Freeform 9">
              <a:extLst>
                <a:ext uri="{FF2B5EF4-FFF2-40B4-BE49-F238E27FC236}">
                  <a16:creationId xmlns:a16="http://schemas.microsoft.com/office/drawing/2014/main" id="{E7174810-C59A-B732-CBD2-1D9262BD62CD}"/>
                </a:ext>
              </a:extLst>
            </p:cNvPr>
            <p:cNvSpPr/>
            <p:nvPr/>
          </p:nvSpPr>
          <p:spPr>
            <a:xfrm>
              <a:off x="16840200" y="8801100"/>
              <a:ext cx="1200375" cy="1292463"/>
            </a:xfrm>
            <a:custGeom>
              <a:avLst/>
              <a:gdLst/>
              <a:ahLst/>
              <a:cxnLst/>
              <a:rect l="l" t="t" r="r" b="b"/>
              <a:pathLst>
                <a:path w="1200375" h="1292463">
                  <a:moveTo>
                    <a:pt x="0" y="0"/>
                  </a:moveTo>
                  <a:lnTo>
                    <a:pt x="1200375" y="0"/>
                  </a:lnTo>
                  <a:lnTo>
                    <a:pt x="1200375" y="1292463"/>
                  </a:lnTo>
                  <a:lnTo>
                    <a:pt x="0" y="129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Freeform 11">
              <a:extLst>
                <a:ext uri="{FF2B5EF4-FFF2-40B4-BE49-F238E27FC236}">
                  <a16:creationId xmlns:a16="http://schemas.microsoft.com/office/drawing/2014/main" id="{E9A97B62-FD2C-CBF0-B08B-8D8B7CE6EC37}"/>
                </a:ext>
              </a:extLst>
            </p:cNvPr>
            <p:cNvSpPr/>
            <p:nvPr/>
          </p:nvSpPr>
          <p:spPr>
            <a:xfrm>
              <a:off x="15794001" y="8493661"/>
              <a:ext cx="953670" cy="953670"/>
            </a:xfrm>
            <a:custGeom>
              <a:avLst/>
              <a:gdLst/>
              <a:ahLst/>
              <a:cxnLst/>
              <a:rect l="l" t="t" r="r" b="b"/>
              <a:pathLst>
                <a:path w="953670" h="953670">
                  <a:moveTo>
                    <a:pt x="0" y="0"/>
                  </a:moveTo>
                  <a:lnTo>
                    <a:pt x="953670" y="0"/>
                  </a:lnTo>
                  <a:lnTo>
                    <a:pt x="953670" y="953670"/>
                  </a:lnTo>
                  <a:lnTo>
                    <a:pt x="0" y="95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E877F94E-0F0C-EBE7-3249-C5EBAD081F66}"/>
              </a:ext>
            </a:extLst>
          </p:cNvPr>
          <p:cNvGrpSpPr/>
          <p:nvPr/>
        </p:nvGrpSpPr>
        <p:grpSpPr>
          <a:xfrm rot="6949130">
            <a:off x="351203" y="520853"/>
            <a:ext cx="2506785" cy="1782556"/>
            <a:chOff x="15794001" y="8493661"/>
            <a:chExt cx="2246574" cy="1599902"/>
          </a:xfrm>
        </p:grpSpPr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id="{6C8160C4-9AB2-F22E-72AB-A9FD07ADF444}"/>
                </a:ext>
              </a:extLst>
            </p:cNvPr>
            <p:cNvSpPr/>
            <p:nvPr/>
          </p:nvSpPr>
          <p:spPr>
            <a:xfrm>
              <a:off x="16840200" y="8801100"/>
              <a:ext cx="1200375" cy="1292463"/>
            </a:xfrm>
            <a:custGeom>
              <a:avLst/>
              <a:gdLst/>
              <a:ahLst/>
              <a:cxnLst/>
              <a:rect l="l" t="t" r="r" b="b"/>
              <a:pathLst>
                <a:path w="1200375" h="1292463">
                  <a:moveTo>
                    <a:pt x="0" y="0"/>
                  </a:moveTo>
                  <a:lnTo>
                    <a:pt x="1200375" y="0"/>
                  </a:lnTo>
                  <a:lnTo>
                    <a:pt x="1200375" y="1292463"/>
                  </a:lnTo>
                  <a:lnTo>
                    <a:pt x="0" y="129246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Freeform 11">
              <a:extLst>
                <a:ext uri="{FF2B5EF4-FFF2-40B4-BE49-F238E27FC236}">
                  <a16:creationId xmlns:a16="http://schemas.microsoft.com/office/drawing/2014/main" id="{93BC1B23-943D-C924-2E32-836C5FDE4678}"/>
                </a:ext>
              </a:extLst>
            </p:cNvPr>
            <p:cNvSpPr/>
            <p:nvPr/>
          </p:nvSpPr>
          <p:spPr>
            <a:xfrm>
              <a:off x="15794001" y="8493661"/>
              <a:ext cx="953670" cy="953670"/>
            </a:xfrm>
            <a:custGeom>
              <a:avLst/>
              <a:gdLst/>
              <a:ahLst/>
              <a:cxnLst/>
              <a:rect l="l" t="t" r="r" b="b"/>
              <a:pathLst>
                <a:path w="953670" h="953670">
                  <a:moveTo>
                    <a:pt x="0" y="0"/>
                  </a:moveTo>
                  <a:lnTo>
                    <a:pt x="953670" y="0"/>
                  </a:lnTo>
                  <a:lnTo>
                    <a:pt x="953670" y="953670"/>
                  </a:lnTo>
                  <a:lnTo>
                    <a:pt x="0" y="95367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>
                <a:extLst>
                  <a:ext uri="{96DAC541-7B7A-43D3-8B79-37D633B846F1}">
                    <asvg:svgBlip xmlns:asvg="http://schemas.microsoft.com/office/drawing/2016/SVG/main" r:embed="rId11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7" name="Picture 36" descr="A group of people using laptops&#10;&#10;Description automatically generated with medium confidence">
            <a:extLst>
              <a:ext uri="{FF2B5EF4-FFF2-40B4-BE49-F238E27FC236}">
                <a16:creationId xmlns:a16="http://schemas.microsoft.com/office/drawing/2014/main" id="{CB20231B-3BE8-C63C-8B86-43E46BC279C3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21" b="21109"/>
          <a:stretch/>
        </p:blipFill>
        <p:spPr>
          <a:xfrm>
            <a:off x="11991457" y="6498531"/>
            <a:ext cx="5629289" cy="368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99448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1FF6DCFF-C790-95B2-E4F6-33A925731F81}"/>
              </a:ext>
            </a:extLst>
          </p:cNvPr>
          <p:cNvSpPr/>
          <p:nvPr/>
        </p:nvSpPr>
        <p:spPr>
          <a:xfrm>
            <a:off x="1032148" y="1689062"/>
            <a:ext cx="12633560" cy="7512602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9692BE1-3697-21EC-FAFC-19947E3098A3}"/>
              </a:ext>
            </a:extLst>
          </p:cNvPr>
          <p:cNvGrpSpPr/>
          <p:nvPr/>
        </p:nvGrpSpPr>
        <p:grpSpPr>
          <a:xfrm>
            <a:off x="1953757" y="866586"/>
            <a:ext cx="10269310" cy="1632943"/>
            <a:chOff x="4157711" y="578015"/>
            <a:chExt cx="10269310" cy="1632943"/>
          </a:xfrm>
        </p:grpSpPr>
        <p:pic>
          <p:nvPicPr>
            <p:cNvPr id="6" name="Picture 9">
              <a:extLst>
                <a:ext uri="{FF2B5EF4-FFF2-40B4-BE49-F238E27FC236}">
                  <a16:creationId xmlns:a16="http://schemas.microsoft.com/office/drawing/2014/main" id="{ACD4D579-EDAB-A319-6C8D-7867E4D8F60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157711" y="578015"/>
              <a:ext cx="10269310" cy="1632943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A006D3-93B0-B333-ECB8-C3963233BA96}"/>
                </a:ext>
              </a:extLst>
            </p:cNvPr>
            <p:cNvSpPr txBox="1"/>
            <p:nvPr/>
          </p:nvSpPr>
          <p:spPr>
            <a:xfrm>
              <a:off x="4482659" y="840488"/>
              <a:ext cx="974264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F7B7F4D-A02D-18D9-6166-632427DA7655}"/>
              </a:ext>
            </a:extLst>
          </p:cNvPr>
          <p:cNvSpPr txBox="1"/>
          <p:nvPr/>
        </p:nvSpPr>
        <p:spPr>
          <a:xfrm>
            <a:off x="1927728" y="2795823"/>
            <a:ext cx="10842400" cy="52990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lại bài </a:t>
            </a:r>
            <a:r>
              <a:rPr lang="vi-VN" sz="4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Quê ngoại</a:t>
            </a: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 thành viết bài văn miêu tả cây cối. </a:t>
            </a:r>
          </a:p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trước </a:t>
            </a:r>
            <a:r>
              <a:rPr lang="vi-VN" sz="4400" b="1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 tiếp theo – Bay cùng ước mơ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vi-VN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US" sz="44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tr.113)</a:t>
            </a:r>
            <a:endParaRPr lang="vi-VN" sz="440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 descr="A picture containing text&#10;&#10;Description automatically generated">
            <a:extLst>
              <a:ext uri="{FF2B5EF4-FFF2-40B4-BE49-F238E27FC236}">
                <a16:creationId xmlns:a16="http://schemas.microsoft.com/office/drawing/2014/main" id="{54E26146-57AE-75FD-4FE8-4FE9A5544BB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02384" y="5429034"/>
            <a:ext cx="5268283" cy="5268283"/>
          </a:xfrm>
          <a:prstGeom prst="rect">
            <a:avLst/>
          </a:prstGeom>
        </p:spPr>
      </p:pic>
      <p:sp>
        <p:nvSpPr>
          <p:cNvPr id="41" name="Freeform 10">
            <a:extLst>
              <a:ext uri="{FF2B5EF4-FFF2-40B4-BE49-F238E27FC236}">
                <a16:creationId xmlns:a16="http://schemas.microsoft.com/office/drawing/2014/main" id="{A9911394-12C1-A5AB-DA94-3C0F9EACB5B6}"/>
              </a:ext>
            </a:extLst>
          </p:cNvPr>
          <p:cNvSpPr/>
          <p:nvPr/>
        </p:nvSpPr>
        <p:spPr>
          <a:xfrm rot="-686703">
            <a:off x="17246896" y="87217"/>
            <a:ext cx="965318" cy="860600"/>
          </a:xfrm>
          <a:custGeom>
            <a:avLst/>
            <a:gdLst/>
            <a:ahLst/>
            <a:cxnLst/>
            <a:rect l="l" t="t" r="r" b="b"/>
            <a:pathLst>
              <a:path w="965318" h="976810">
                <a:moveTo>
                  <a:pt x="0" y="0"/>
                </a:moveTo>
                <a:lnTo>
                  <a:pt x="965318" y="0"/>
                </a:lnTo>
                <a:lnTo>
                  <a:pt x="965318" y="976810"/>
                </a:lnTo>
                <a:lnTo>
                  <a:pt x="0" y="9768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Freeform 29"/>
          <p:cNvSpPr/>
          <p:nvPr/>
        </p:nvSpPr>
        <p:spPr>
          <a:xfrm>
            <a:off x="346348" y="8559838"/>
            <a:ext cx="1371600" cy="1143835"/>
          </a:xfrm>
          <a:custGeom>
            <a:avLst/>
            <a:gdLst/>
            <a:ahLst/>
            <a:cxnLst/>
            <a:rect l="l" t="t" r="r" b="b"/>
            <a:pathLst>
              <a:path w="1647112" h="1525637">
                <a:moveTo>
                  <a:pt x="0" y="0"/>
                </a:moveTo>
                <a:lnTo>
                  <a:pt x="1647112" y="0"/>
                </a:lnTo>
                <a:lnTo>
                  <a:pt x="1647112" y="1525637"/>
                </a:lnTo>
                <a:lnTo>
                  <a:pt x="0" y="1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49263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479793" y="884944"/>
            <a:ext cx="15328414" cy="8517113"/>
            <a:chOff x="0" y="0"/>
            <a:chExt cx="20437885" cy="11356151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20437885" cy="11356151"/>
              <a:chOff x="0" y="0"/>
              <a:chExt cx="4037113" cy="2243190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037113" cy="2243190"/>
              </a:xfrm>
              <a:custGeom>
                <a:avLst/>
                <a:gdLst/>
                <a:ahLst/>
                <a:cxnLst/>
                <a:rect l="l" t="t" r="r" b="b"/>
                <a:pathLst>
                  <a:path w="4037113" h="2243190">
                    <a:moveTo>
                      <a:pt x="0" y="0"/>
                    </a:moveTo>
                    <a:lnTo>
                      <a:pt x="4037113" y="0"/>
                    </a:lnTo>
                    <a:lnTo>
                      <a:pt x="4037113" y="2243190"/>
                    </a:lnTo>
                    <a:lnTo>
                      <a:pt x="0" y="2243190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6" name="TextBox 6"/>
              <p:cNvSpPr txBox="1"/>
              <p:nvPr/>
            </p:nvSpPr>
            <p:spPr>
              <a:xfrm>
                <a:off x="0" y="-47625"/>
                <a:ext cx="4037113" cy="2290815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ts val="2659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9" name="TextBox 9"/>
            <p:cNvSpPr txBox="1"/>
            <p:nvPr/>
          </p:nvSpPr>
          <p:spPr>
            <a:xfrm>
              <a:off x="484621" y="229539"/>
              <a:ext cx="19468642" cy="1027262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Freeform 10"/>
          <p:cNvSpPr/>
          <p:nvPr/>
        </p:nvSpPr>
        <p:spPr>
          <a:xfrm rot="-929614">
            <a:off x="786074" y="839460"/>
            <a:ext cx="3337723" cy="784365"/>
          </a:xfrm>
          <a:custGeom>
            <a:avLst/>
            <a:gdLst/>
            <a:ahLst/>
            <a:cxnLst/>
            <a:rect l="l" t="t" r="r" b="b"/>
            <a:pathLst>
              <a:path w="3337723" h="784365">
                <a:moveTo>
                  <a:pt x="0" y="0"/>
                </a:moveTo>
                <a:lnTo>
                  <a:pt x="3337723" y="0"/>
                </a:lnTo>
                <a:lnTo>
                  <a:pt x="3337723" y="784365"/>
                </a:lnTo>
                <a:lnTo>
                  <a:pt x="0" y="7843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15717023" y="7430852"/>
            <a:ext cx="2182367" cy="2661423"/>
          </a:xfrm>
          <a:custGeom>
            <a:avLst/>
            <a:gdLst/>
            <a:ahLst/>
            <a:cxnLst/>
            <a:rect l="l" t="t" r="r" b="b"/>
            <a:pathLst>
              <a:path w="2182367" h="2661423">
                <a:moveTo>
                  <a:pt x="0" y="0"/>
                </a:moveTo>
                <a:lnTo>
                  <a:pt x="2182366" y="0"/>
                </a:lnTo>
                <a:lnTo>
                  <a:pt x="2182366" y="2661423"/>
                </a:lnTo>
                <a:lnTo>
                  <a:pt x="0" y="26614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18"/>
          <p:cNvSpPr/>
          <p:nvPr/>
        </p:nvSpPr>
        <p:spPr>
          <a:xfrm>
            <a:off x="15856219" y="270119"/>
            <a:ext cx="1540510" cy="1573957"/>
          </a:xfrm>
          <a:custGeom>
            <a:avLst/>
            <a:gdLst/>
            <a:ahLst/>
            <a:cxnLst/>
            <a:rect l="l" t="t" r="r" b="b"/>
            <a:pathLst>
              <a:path w="1540510" h="1573957">
                <a:moveTo>
                  <a:pt x="0" y="0"/>
                </a:moveTo>
                <a:lnTo>
                  <a:pt x="1540510" y="0"/>
                </a:lnTo>
                <a:lnTo>
                  <a:pt x="1540510" y="1573957"/>
                </a:lnTo>
                <a:lnTo>
                  <a:pt x="0" y="1573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 19"/>
          <p:cNvSpPr/>
          <p:nvPr/>
        </p:nvSpPr>
        <p:spPr>
          <a:xfrm>
            <a:off x="671428" y="8305135"/>
            <a:ext cx="1540510" cy="1573957"/>
          </a:xfrm>
          <a:custGeom>
            <a:avLst/>
            <a:gdLst/>
            <a:ahLst/>
            <a:cxnLst/>
            <a:rect l="l" t="t" r="r" b="b"/>
            <a:pathLst>
              <a:path w="1540510" h="1573957">
                <a:moveTo>
                  <a:pt x="0" y="0"/>
                </a:moveTo>
                <a:lnTo>
                  <a:pt x="1540510" y="0"/>
                </a:lnTo>
                <a:lnTo>
                  <a:pt x="1540510" y="1573957"/>
                </a:lnTo>
                <a:lnTo>
                  <a:pt x="0" y="15739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55CC6F62-1485-56C2-0AB0-F4D77A7481CC}"/>
              </a:ext>
            </a:extLst>
          </p:cNvPr>
          <p:cNvSpPr txBox="1"/>
          <p:nvPr/>
        </p:nvSpPr>
        <p:spPr>
          <a:xfrm>
            <a:off x="2419884" y="3450436"/>
            <a:ext cx="13448231" cy="32053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74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 ƠN TẤT CẢ CÁC EM HỌC SINH ĐÃ LẮNG NGHE</a:t>
            </a:r>
            <a:r>
              <a:rPr kumimoji="0" lang="en-US" sz="74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!</a:t>
            </a:r>
            <a:endParaRPr kumimoji="0" lang="en-US" sz="7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94716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8"/>
          <p:cNvSpPr/>
          <p:nvPr/>
        </p:nvSpPr>
        <p:spPr>
          <a:xfrm rot="-457682">
            <a:off x="16530885" y="142145"/>
            <a:ext cx="1759231" cy="413419"/>
          </a:xfrm>
          <a:custGeom>
            <a:avLst/>
            <a:gdLst/>
            <a:ahLst/>
            <a:cxnLst/>
            <a:rect l="l" t="t" r="r" b="b"/>
            <a:pathLst>
              <a:path w="1759231" h="413419">
                <a:moveTo>
                  <a:pt x="0" y="0"/>
                </a:moveTo>
                <a:lnTo>
                  <a:pt x="1759231" y="0"/>
                </a:lnTo>
                <a:lnTo>
                  <a:pt x="1759231" y="413420"/>
                </a:lnTo>
                <a:lnTo>
                  <a:pt x="0" y="41342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 flipH="1">
            <a:off x="-119975" y="-111545"/>
            <a:ext cx="1219200" cy="1564084"/>
          </a:xfrm>
          <a:custGeom>
            <a:avLst/>
            <a:gdLst/>
            <a:ahLst/>
            <a:cxnLst/>
            <a:rect l="l" t="t" r="r" b="b"/>
            <a:pathLst>
              <a:path w="1717929" h="2057400">
                <a:moveTo>
                  <a:pt x="1717929" y="0"/>
                </a:moveTo>
                <a:lnTo>
                  <a:pt x="0" y="0"/>
                </a:lnTo>
                <a:lnTo>
                  <a:pt x="0" y="2057400"/>
                </a:lnTo>
                <a:lnTo>
                  <a:pt x="1717929" y="2057400"/>
                </a:lnTo>
                <a:lnTo>
                  <a:pt x="1717929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5">
            <a:extLst>
              <a:ext uri="{FF2B5EF4-FFF2-40B4-BE49-F238E27FC236}">
                <a16:creationId xmlns:a16="http://schemas.microsoft.com/office/drawing/2014/main" id="{30D92263-B9DB-A8F4-AAD2-CF32D398C009}"/>
              </a:ext>
            </a:extLst>
          </p:cNvPr>
          <p:cNvSpPr/>
          <p:nvPr/>
        </p:nvSpPr>
        <p:spPr>
          <a:xfrm>
            <a:off x="838198" y="2261155"/>
            <a:ext cx="16611600" cy="7311034"/>
          </a:xfrm>
          <a:custGeom>
            <a:avLst/>
            <a:gdLst/>
            <a:ahLst/>
            <a:cxnLst/>
            <a:rect l="l" t="t" r="r" b="b"/>
            <a:pathLst>
              <a:path w="14875164" h="5894776">
                <a:moveTo>
                  <a:pt x="0" y="0"/>
                </a:moveTo>
                <a:lnTo>
                  <a:pt x="14875164" y="0"/>
                </a:lnTo>
                <a:lnTo>
                  <a:pt x="14875164" y="5894776"/>
                </a:lnTo>
                <a:lnTo>
                  <a:pt x="0" y="5894776"/>
                </a:lnTo>
                <a:lnTo>
                  <a:pt x="0" y="0"/>
                </a:lnTo>
                <a:close/>
              </a:path>
            </a:pathLst>
          </a:custGeom>
          <a:solidFill>
            <a:srgbClr val="E2F1F6"/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EE2A13-D2A6-C0DC-9F94-1913646673DA}"/>
              </a:ext>
            </a:extLst>
          </p:cNvPr>
          <p:cNvSpPr txBox="1"/>
          <p:nvPr/>
        </p:nvSpPr>
        <p:spPr>
          <a:xfrm>
            <a:off x="1371598" y="2699699"/>
            <a:ext cx="155447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Trò chơi “Hướng dẫn viên du lịch”</a:t>
            </a:r>
            <a:endParaRPr lang="en-US" sz="48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C5D9951-F77C-952F-BA93-6F98AA9C5BE8}"/>
              </a:ext>
            </a:extLst>
          </p:cNvPr>
          <p:cNvGrpSpPr/>
          <p:nvPr/>
        </p:nvGrpSpPr>
        <p:grpSpPr>
          <a:xfrm>
            <a:off x="5981700" y="-28898"/>
            <a:ext cx="6324600" cy="1580477"/>
            <a:chOff x="5715000" y="-1"/>
            <a:chExt cx="6324600" cy="1563773"/>
          </a:xfrm>
        </p:grpSpPr>
        <p:sp>
          <p:nvSpPr>
            <p:cNvPr id="7" name="Round Same Side Corner Rectangle 11">
              <a:extLst>
                <a:ext uri="{FF2B5EF4-FFF2-40B4-BE49-F238E27FC236}">
                  <a16:creationId xmlns:a16="http://schemas.microsoft.com/office/drawing/2014/main" id="{F7A31439-D15D-581E-0D95-B676F5E67842}"/>
                </a:ext>
              </a:extLst>
            </p:cNvPr>
            <p:cNvSpPr/>
            <p:nvPr/>
          </p:nvSpPr>
          <p:spPr>
            <a:xfrm flipV="1">
              <a:off x="5715000" y="-1"/>
              <a:ext cx="6324600" cy="1563773"/>
            </a:xfrm>
            <a:prstGeom prst="round2SameRect">
              <a:avLst>
                <a:gd name="adj1" fmla="val 37720"/>
                <a:gd name="adj2" fmla="val 0"/>
              </a:avLst>
            </a:prstGeom>
            <a:solidFill>
              <a:schemeClr val="accent6">
                <a:lumMod val="75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33C442C-EC21-A5F9-6B3C-ED337406237A}"/>
                </a:ext>
              </a:extLst>
            </p:cNvPr>
            <p:cNvSpPr txBox="1"/>
            <p:nvPr/>
          </p:nvSpPr>
          <p:spPr>
            <a:xfrm>
              <a:off x="6515100" y="285157"/>
              <a:ext cx="4724400" cy="10049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KHỞI ĐỘNG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5EB0058-D126-3671-A7A2-7C620ED1AE59}"/>
              </a:ext>
            </a:extLst>
          </p:cNvPr>
          <p:cNvSpPr txBox="1"/>
          <p:nvPr/>
        </p:nvSpPr>
        <p:spPr>
          <a:xfrm>
            <a:off x="1703331" y="3609766"/>
            <a:ext cx="9056793" cy="55182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 lớp chia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 các nhóm 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(mỗi nhóm từ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 – 6 HS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).</a:t>
            </a:r>
            <a:endParaRPr lang="vi-VN" sz="400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571500" indent="-571500" algn="just">
              <a:lnSpc>
                <a:spcPct val="150000"/>
              </a:lnSpc>
              <a:buClr>
                <a:schemeClr val="tx1"/>
              </a:buClr>
              <a:buFont typeface="Courier New" panose="02070309020205020404" pitchFamily="49" charset="0"/>
              <a:buChar char="o"/>
            </a:pP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lần lượt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đóng vai hướng dẫn viên d</a:t>
            </a:r>
            <a:r>
              <a:rPr lang="en-US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</a:t>
            </a:r>
            <a:r>
              <a:rPr lang="vi-VN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lịch và khách tham quan để giới thiệu về một địa danh nổi tiếng của đất nước, quê hương.</a:t>
            </a:r>
          </a:p>
        </p:txBody>
      </p:sp>
      <p:sp>
        <p:nvSpPr>
          <p:cNvPr id="22" name="Freeform 22"/>
          <p:cNvSpPr/>
          <p:nvPr/>
        </p:nvSpPr>
        <p:spPr>
          <a:xfrm rot="734221">
            <a:off x="-3090" y="8808824"/>
            <a:ext cx="1911180" cy="1613750"/>
          </a:xfrm>
          <a:custGeom>
            <a:avLst/>
            <a:gdLst/>
            <a:ahLst/>
            <a:cxnLst/>
            <a:rect l="l" t="t" r="r" b="b"/>
            <a:pathLst>
              <a:path w="3246522" h="2836649">
                <a:moveTo>
                  <a:pt x="0" y="0"/>
                </a:moveTo>
                <a:lnTo>
                  <a:pt x="3246522" y="0"/>
                </a:lnTo>
                <a:lnTo>
                  <a:pt x="3246522" y="2836649"/>
                </a:lnTo>
                <a:lnTo>
                  <a:pt x="0" y="28366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5" name="Picture 14" descr="A cartoon of a child and a child holding a flag&#10;&#10;Description automatically generated">
            <a:extLst>
              <a:ext uri="{FF2B5EF4-FFF2-40B4-BE49-F238E27FC236}">
                <a16:creationId xmlns:a16="http://schemas.microsoft.com/office/drawing/2014/main" id="{87F8DE44-69DB-6800-93BD-44AE4D26915F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00" t="16136" r="5200"/>
          <a:stretch/>
        </p:blipFill>
        <p:spPr>
          <a:xfrm>
            <a:off x="11255424" y="3848100"/>
            <a:ext cx="5317956" cy="4977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reeform 40"/>
          <p:cNvSpPr/>
          <p:nvPr/>
        </p:nvSpPr>
        <p:spPr>
          <a:xfrm rot="1097462">
            <a:off x="-16426" y="9181352"/>
            <a:ext cx="1507336" cy="1260533"/>
          </a:xfrm>
          <a:custGeom>
            <a:avLst/>
            <a:gdLst/>
            <a:ahLst/>
            <a:cxnLst/>
            <a:rect l="l" t="t" r="r" b="b"/>
            <a:pathLst>
              <a:path w="3246522" h="2836649">
                <a:moveTo>
                  <a:pt x="0" y="0"/>
                </a:moveTo>
                <a:lnTo>
                  <a:pt x="3246522" y="0"/>
                </a:lnTo>
                <a:lnTo>
                  <a:pt x="3246522" y="2836649"/>
                </a:lnTo>
                <a:lnTo>
                  <a:pt x="0" y="283664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Freeform 11">
            <a:extLst>
              <a:ext uri="{FF2B5EF4-FFF2-40B4-BE49-F238E27FC236}">
                <a16:creationId xmlns:a16="http://schemas.microsoft.com/office/drawing/2014/main" id="{94F8EEB0-CB4F-3A70-21E8-BEF80468524D}"/>
              </a:ext>
            </a:extLst>
          </p:cNvPr>
          <p:cNvSpPr/>
          <p:nvPr/>
        </p:nvSpPr>
        <p:spPr>
          <a:xfrm rot="1120969">
            <a:off x="16645643" y="8581158"/>
            <a:ext cx="1789272" cy="1871922"/>
          </a:xfrm>
          <a:custGeom>
            <a:avLst/>
            <a:gdLst/>
            <a:ahLst/>
            <a:cxnLst/>
            <a:rect l="l" t="t" r="r" b="b"/>
            <a:pathLst>
              <a:path w="2812195" h="2885648">
                <a:moveTo>
                  <a:pt x="0" y="0"/>
                </a:moveTo>
                <a:lnTo>
                  <a:pt x="2812195" y="0"/>
                </a:lnTo>
                <a:lnTo>
                  <a:pt x="2812195" y="2885648"/>
                </a:lnTo>
                <a:lnTo>
                  <a:pt x="0" y="288564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12">
            <a:extLst>
              <a:ext uri="{FF2B5EF4-FFF2-40B4-BE49-F238E27FC236}">
                <a16:creationId xmlns:a16="http://schemas.microsoft.com/office/drawing/2014/main" id="{56B546C3-299D-B16B-96D2-A8BF068E63D0}"/>
              </a:ext>
            </a:extLst>
          </p:cNvPr>
          <p:cNvSpPr/>
          <p:nvPr/>
        </p:nvSpPr>
        <p:spPr>
          <a:xfrm rot="-554734">
            <a:off x="16005417" y="135424"/>
            <a:ext cx="2161027" cy="1687887"/>
          </a:xfrm>
          <a:custGeom>
            <a:avLst/>
            <a:gdLst/>
            <a:ahLst/>
            <a:cxnLst/>
            <a:rect l="l" t="t" r="r" b="b"/>
            <a:pathLst>
              <a:path w="2161027" h="1687887">
                <a:moveTo>
                  <a:pt x="0" y="0"/>
                </a:moveTo>
                <a:lnTo>
                  <a:pt x="2161027" y="0"/>
                </a:lnTo>
                <a:lnTo>
                  <a:pt x="2161027" y="1687887"/>
                </a:lnTo>
                <a:lnTo>
                  <a:pt x="0" y="168788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A13A4F4E-95F7-F7CB-9ED0-5B6929E06134}"/>
              </a:ext>
            </a:extLst>
          </p:cNvPr>
          <p:cNvSpPr/>
          <p:nvPr/>
        </p:nvSpPr>
        <p:spPr>
          <a:xfrm>
            <a:off x="-32657" y="1028701"/>
            <a:ext cx="11565354" cy="2057399"/>
          </a:xfrm>
          <a:prstGeom prst="homePlat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24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DA4362-CC51-DFF8-9EBD-D15FC6717EAE}"/>
              </a:ext>
            </a:extLst>
          </p:cNvPr>
          <p:cNvSpPr txBox="1"/>
          <p:nvPr/>
        </p:nvSpPr>
        <p:spPr>
          <a:xfrm>
            <a:off x="2948269" y="3516470"/>
            <a:ext cx="12391461" cy="3774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C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TIẾT 4:</a:t>
            </a:r>
          </a:p>
          <a:p>
            <a:pPr algn="ctr">
              <a:lnSpc>
                <a:spcPct val="150000"/>
              </a:lnSpc>
            </a:pPr>
            <a:r>
              <a:rPr lang="en-US" sz="8500" b="1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 MỞ RỘNG</a:t>
            </a:r>
            <a:endParaRPr lang="en-US" sz="85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1036F590-710D-DEB2-EE2A-DB110A76702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486399" y="7536180"/>
            <a:ext cx="7315200" cy="27889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 29"/>
          <p:cNvSpPr/>
          <p:nvPr/>
        </p:nvSpPr>
        <p:spPr>
          <a:xfrm>
            <a:off x="247616" y="3008"/>
            <a:ext cx="1371600" cy="1143835"/>
          </a:xfrm>
          <a:custGeom>
            <a:avLst/>
            <a:gdLst/>
            <a:ahLst/>
            <a:cxnLst/>
            <a:rect l="l" t="t" r="r" b="b"/>
            <a:pathLst>
              <a:path w="1647112" h="1525637">
                <a:moveTo>
                  <a:pt x="0" y="0"/>
                </a:moveTo>
                <a:lnTo>
                  <a:pt x="1647112" y="0"/>
                </a:lnTo>
                <a:lnTo>
                  <a:pt x="1647112" y="1525637"/>
                </a:lnTo>
                <a:lnTo>
                  <a:pt x="0" y="1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Freeform 10">
            <a:extLst>
              <a:ext uri="{FF2B5EF4-FFF2-40B4-BE49-F238E27FC236}">
                <a16:creationId xmlns:a16="http://schemas.microsoft.com/office/drawing/2014/main" id="{A9911394-12C1-A5AB-DA94-3C0F9EACB5B6}"/>
              </a:ext>
            </a:extLst>
          </p:cNvPr>
          <p:cNvSpPr/>
          <p:nvPr/>
        </p:nvSpPr>
        <p:spPr>
          <a:xfrm rot="-686703">
            <a:off x="16861272" y="86521"/>
            <a:ext cx="965318" cy="976810"/>
          </a:xfrm>
          <a:custGeom>
            <a:avLst/>
            <a:gdLst/>
            <a:ahLst/>
            <a:cxnLst/>
            <a:rect l="l" t="t" r="r" b="b"/>
            <a:pathLst>
              <a:path w="965318" h="976810">
                <a:moveTo>
                  <a:pt x="0" y="0"/>
                </a:moveTo>
                <a:lnTo>
                  <a:pt x="965318" y="0"/>
                </a:lnTo>
                <a:lnTo>
                  <a:pt x="965318" y="976810"/>
                </a:lnTo>
                <a:lnTo>
                  <a:pt x="0" y="97681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51C4720-A796-4866-AEDB-EE77FBCD3929}"/>
              </a:ext>
            </a:extLst>
          </p:cNvPr>
          <p:cNvGrpSpPr/>
          <p:nvPr/>
        </p:nvGrpSpPr>
        <p:grpSpPr>
          <a:xfrm>
            <a:off x="3764530" y="0"/>
            <a:ext cx="10758940" cy="1735078"/>
            <a:chOff x="3677277" y="831974"/>
            <a:chExt cx="10758940" cy="1735078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E84969FF-A120-2B59-3C16-026B1B4CF0E9}"/>
                </a:ext>
              </a:extLst>
            </p:cNvPr>
            <p:cNvSpPr/>
            <p:nvPr/>
          </p:nvSpPr>
          <p:spPr>
            <a:xfrm>
              <a:off x="3677277" y="831974"/>
              <a:ext cx="10758940" cy="1735078"/>
            </a:xfrm>
            <a:custGeom>
              <a:avLst/>
              <a:gdLst/>
              <a:ahLst/>
              <a:cxnLst/>
              <a:rect l="l" t="t" r="r" b="b"/>
              <a:pathLst>
                <a:path w="7315200" h="1991047">
                  <a:moveTo>
                    <a:pt x="0" y="0"/>
                  </a:moveTo>
                  <a:lnTo>
                    <a:pt x="7315200" y="0"/>
                  </a:lnTo>
                  <a:lnTo>
                    <a:pt x="7315200" y="1991046"/>
                  </a:lnTo>
                  <a:lnTo>
                    <a:pt x="0" y="19910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duotone>
                  <a:schemeClr val="accent3">
                    <a:shade val="45000"/>
                    <a:satMod val="135000"/>
                  </a:schemeClr>
                  <a:prstClr val="white"/>
                </a:duotone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t="-34305" b="-32863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07D6324-A334-828A-9358-0C3762E9F0AA}"/>
                </a:ext>
              </a:extLst>
            </p:cNvPr>
            <p:cNvSpPr txBox="1"/>
            <p:nvPr/>
          </p:nvSpPr>
          <p:spPr>
            <a:xfrm>
              <a:off x="4820277" y="1188146"/>
              <a:ext cx="847294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0" b="1">
                  <a:solidFill>
                    <a:srgbClr val="C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NỘI DUNG BÀI HỌC</a:t>
              </a:r>
              <a:endParaRPr lang="en-US" sz="6000" b="1" dirty="0">
                <a:solidFill>
                  <a:srgbClr val="C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6CA3B36D-3091-2A2E-16D3-CCC7E1CC85C0}"/>
              </a:ext>
            </a:extLst>
          </p:cNvPr>
          <p:cNvGrpSpPr/>
          <p:nvPr/>
        </p:nvGrpSpPr>
        <p:grpSpPr>
          <a:xfrm>
            <a:off x="758039" y="2273210"/>
            <a:ext cx="7972807" cy="3295453"/>
            <a:chOff x="833822" y="2244225"/>
            <a:chExt cx="7972807" cy="3295453"/>
          </a:xfrm>
        </p:grpSpPr>
        <p:sp>
          <p:nvSpPr>
            <p:cNvPr id="55" name="Freeform 7">
              <a:extLst>
                <a:ext uri="{FF2B5EF4-FFF2-40B4-BE49-F238E27FC236}">
                  <a16:creationId xmlns:a16="http://schemas.microsoft.com/office/drawing/2014/main" id="{4C6B0E0E-E2C3-54DC-16E1-E661FD462232}"/>
                </a:ext>
              </a:extLst>
            </p:cNvPr>
            <p:cNvSpPr/>
            <p:nvPr/>
          </p:nvSpPr>
          <p:spPr>
            <a:xfrm>
              <a:off x="833822" y="2244225"/>
              <a:ext cx="7972807" cy="3295453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34518CF-A6EF-9162-7FAE-2330126D163B}"/>
                </a:ext>
              </a:extLst>
            </p:cNvPr>
            <p:cNvSpPr txBox="1"/>
            <p:nvPr/>
          </p:nvSpPr>
          <p:spPr>
            <a:xfrm>
              <a:off x="1572685" y="2512985"/>
              <a:ext cx="6265695" cy="27482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1: </a:t>
              </a:r>
              <a:r>
                <a:rPr lang="vi-VN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Đọc một bài thơ hoặc bài ca dao về quê hương, đất nước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66C417B-2449-B7AF-23ED-90BE8248DAA4}"/>
              </a:ext>
            </a:extLst>
          </p:cNvPr>
          <p:cNvGrpSpPr/>
          <p:nvPr/>
        </p:nvGrpSpPr>
        <p:grpSpPr>
          <a:xfrm>
            <a:off x="9557156" y="2268371"/>
            <a:ext cx="7929870" cy="3295452"/>
            <a:chOff x="9403622" y="2898203"/>
            <a:chExt cx="7929870" cy="3295452"/>
          </a:xfrm>
        </p:grpSpPr>
        <p:sp>
          <p:nvSpPr>
            <p:cNvPr id="58" name="Freeform 7">
              <a:extLst>
                <a:ext uri="{FF2B5EF4-FFF2-40B4-BE49-F238E27FC236}">
                  <a16:creationId xmlns:a16="http://schemas.microsoft.com/office/drawing/2014/main" id="{C21D0C79-C8A2-7EF0-714E-93E55D060498}"/>
                </a:ext>
              </a:extLst>
            </p:cNvPr>
            <p:cNvSpPr/>
            <p:nvPr/>
          </p:nvSpPr>
          <p:spPr>
            <a:xfrm>
              <a:off x="9403622" y="2898203"/>
              <a:ext cx="7929870" cy="3295452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59" name="TextBox 11">
              <a:extLst>
                <a:ext uri="{FF2B5EF4-FFF2-40B4-BE49-F238E27FC236}">
                  <a16:creationId xmlns:a16="http://schemas.microsoft.com/office/drawing/2014/main" id="{DB49C100-E46D-967A-C295-D3581867A37A}"/>
                </a:ext>
              </a:extLst>
            </p:cNvPr>
            <p:cNvSpPr txBox="1"/>
            <p:nvPr/>
          </p:nvSpPr>
          <p:spPr>
            <a:xfrm>
              <a:off x="9470038" y="3776408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 sz="4000"/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CDDEF124-3090-017C-4253-A5190D575775}"/>
                </a:ext>
              </a:extLst>
            </p:cNvPr>
            <p:cNvSpPr txBox="1"/>
            <p:nvPr/>
          </p:nvSpPr>
          <p:spPr>
            <a:xfrm>
              <a:off x="9537565" y="3577888"/>
              <a:ext cx="7626891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4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</a:t>
              </a:r>
              <a:r>
                <a:rPr lang="en-US" sz="4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b="1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: </a:t>
              </a:r>
              <a:endParaRPr lang="en-US" sz="4000" b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algn="ctr">
                <a:lnSpc>
                  <a:spcPct val="150000"/>
                </a:lnSpc>
              </a:pPr>
              <a:r>
                <a:rPr lang="vi-VN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Viết phiếu đọc sách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BC8C3D9-98AC-DA92-8966-EF5F6FE50BFE}"/>
              </a:ext>
            </a:extLst>
          </p:cNvPr>
          <p:cNvGrpSpPr/>
          <p:nvPr/>
        </p:nvGrpSpPr>
        <p:grpSpPr>
          <a:xfrm>
            <a:off x="745175" y="5813350"/>
            <a:ext cx="7985671" cy="3826086"/>
            <a:chOff x="658584" y="5710507"/>
            <a:chExt cx="7985671" cy="3826086"/>
          </a:xfrm>
        </p:grpSpPr>
        <p:sp>
          <p:nvSpPr>
            <p:cNvPr id="62" name="Freeform 7">
              <a:extLst>
                <a:ext uri="{FF2B5EF4-FFF2-40B4-BE49-F238E27FC236}">
                  <a16:creationId xmlns:a16="http://schemas.microsoft.com/office/drawing/2014/main" id="{CC4EBDD4-A7C5-84F2-6784-ABA2FAA2627B}"/>
                </a:ext>
              </a:extLst>
            </p:cNvPr>
            <p:cNvSpPr/>
            <p:nvPr/>
          </p:nvSpPr>
          <p:spPr>
            <a:xfrm>
              <a:off x="671448" y="5734580"/>
              <a:ext cx="7972807" cy="3802013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63" name="TextBox 11">
              <a:extLst>
                <a:ext uri="{FF2B5EF4-FFF2-40B4-BE49-F238E27FC236}">
                  <a16:creationId xmlns:a16="http://schemas.microsoft.com/office/drawing/2014/main" id="{BEDE2B8E-8383-F8BA-DA84-43811A017ABB}"/>
                </a:ext>
              </a:extLst>
            </p:cNvPr>
            <p:cNvSpPr txBox="1"/>
            <p:nvPr/>
          </p:nvSpPr>
          <p:spPr>
            <a:xfrm>
              <a:off x="658584" y="5710507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 sz="4000"/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B55549BD-62AA-5539-607A-C53F12D72580}"/>
                </a:ext>
              </a:extLst>
            </p:cNvPr>
            <p:cNvSpPr txBox="1"/>
            <p:nvPr/>
          </p:nvSpPr>
          <p:spPr>
            <a:xfrm>
              <a:off x="991898" y="5799794"/>
              <a:ext cx="7331905" cy="367158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3: </a:t>
              </a:r>
              <a:r>
                <a:rPr lang="vi-VN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Chia sẻ với bạn những điều em thích trong bài thơ, bài ca dao về quê hương, đất nước em đã đọc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8DFDCF92-76E2-14A4-F06F-0E3E13A8D069}"/>
              </a:ext>
            </a:extLst>
          </p:cNvPr>
          <p:cNvGrpSpPr/>
          <p:nvPr/>
        </p:nvGrpSpPr>
        <p:grpSpPr>
          <a:xfrm>
            <a:off x="9557157" y="5902638"/>
            <a:ext cx="7929870" cy="3736798"/>
            <a:chOff x="9358004" y="2550175"/>
            <a:chExt cx="7929870" cy="3736798"/>
          </a:xfrm>
        </p:grpSpPr>
        <p:sp>
          <p:nvSpPr>
            <p:cNvPr id="66" name="Freeform 7">
              <a:extLst>
                <a:ext uri="{FF2B5EF4-FFF2-40B4-BE49-F238E27FC236}">
                  <a16:creationId xmlns:a16="http://schemas.microsoft.com/office/drawing/2014/main" id="{8F0C1DED-359C-E119-B973-69BA534DC79C}"/>
                </a:ext>
              </a:extLst>
            </p:cNvPr>
            <p:cNvSpPr/>
            <p:nvPr/>
          </p:nvSpPr>
          <p:spPr>
            <a:xfrm>
              <a:off x="9358004" y="2550175"/>
              <a:ext cx="7929870" cy="3736798"/>
            </a:xfrm>
            <a:custGeom>
              <a:avLst/>
              <a:gdLst/>
              <a:ahLst/>
              <a:cxnLst/>
              <a:rect l="l" t="t" r="r" b="b"/>
              <a:pathLst>
                <a:path w="1855339" h="610988">
                  <a:moveTo>
                    <a:pt x="57964" y="0"/>
                  </a:moveTo>
                  <a:lnTo>
                    <a:pt x="1797375" y="0"/>
                  </a:lnTo>
                  <a:cubicBezTo>
                    <a:pt x="1829388" y="0"/>
                    <a:pt x="1855339" y="25952"/>
                    <a:pt x="1855339" y="57964"/>
                  </a:cubicBezTo>
                  <a:lnTo>
                    <a:pt x="1855339" y="553024"/>
                  </a:lnTo>
                  <a:cubicBezTo>
                    <a:pt x="1855339" y="585037"/>
                    <a:pt x="1829388" y="610988"/>
                    <a:pt x="1797375" y="610988"/>
                  </a:cubicBezTo>
                  <a:lnTo>
                    <a:pt x="57964" y="610988"/>
                  </a:lnTo>
                  <a:cubicBezTo>
                    <a:pt x="25952" y="610988"/>
                    <a:pt x="0" y="585037"/>
                    <a:pt x="0" y="553024"/>
                  </a:cubicBezTo>
                  <a:lnTo>
                    <a:pt x="0" y="57964"/>
                  </a:lnTo>
                  <a:cubicBezTo>
                    <a:pt x="0" y="25952"/>
                    <a:pt x="25952" y="0"/>
                    <a:pt x="57964" y="0"/>
                  </a:cubicBezTo>
                  <a:close/>
                </a:path>
              </a:pathLst>
            </a:custGeom>
            <a:solidFill>
              <a:srgbClr val="FFF4D1"/>
            </a:solidFill>
          </p:spPr>
          <p:txBody>
            <a:bodyPr/>
            <a:lstStyle/>
            <a:p>
              <a:endParaRPr lang="en-US" sz="4000"/>
            </a:p>
          </p:txBody>
        </p:sp>
        <p:sp>
          <p:nvSpPr>
            <p:cNvPr id="67" name="TextBox 11">
              <a:extLst>
                <a:ext uri="{FF2B5EF4-FFF2-40B4-BE49-F238E27FC236}">
                  <a16:creationId xmlns:a16="http://schemas.microsoft.com/office/drawing/2014/main" id="{4942BB91-1CD5-BF17-3796-31CBE66B3655}"/>
                </a:ext>
              </a:extLst>
            </p:cNvPr>
            <p:cNvSpPr txBox="1"/>
            <p:nvPr/>
          </p:nvSpPr>
          <p:spPr>
            <a:xfrm>
              <a:off x="9470038" y="3776408"/>
              <a:ext cx="1427885" cy="142788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89"/>
                </a:lnSpc>
              </a:pPr>
              <a:endParaRPr sz="400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FC2FA8EC-1776-E94B-7996-D1DC85ADF5F6}"/>
                </a:ext>
              </a:extLst>
            </p:cNvPr>
            <p:cNvSpPr txBox="1"/>
            <p:nvPr/>
          </p:nvSpPr>
          <p:spPr>
            <a:xfrm>
              <a:off x="9783296" y="3478575"/>
              <a:ext cx="7372975" cy="182492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4000" b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Hoạt động 4: 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Vận dụng</a:t>
              </a:r>
              <a:endParaRPr lang="fr-FR" sz="40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14450" y="787261"/>
            <a:ext cx="15659100" cy="8712477"/>
            <a:chOff x="0" y="0"/>
            <a:chExt cx="4037113" cy="2243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7113" cy="2243190"/>
            </a:xfrm>
            <a:custGeom>
              <a:avLst/>
              <a:gdLst/>
              <a:ahLst/>
              <a:cxnLst/>
              <a:rect l="l" t="t" r="r" b="b"/>
              <a:pathLst>
                <a:path w="4037113" h="2243190">
                  <a:moveTo>
                    <a:pt x="0" y="0"/>
                  </a:moveTo>
                  <a:lnTo>
                    <a:pt x="4037113" y="0"/>
                  </a:lnTo>
                  <a:lnTo>
                    <a:pt x="4037113" y="2243190"/>
                  </a:lnTo>
                  <a:lnTo>
                    <a:pt x="0" y="224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37113" cy="2290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5" name="Freeform 25"/>
          <p:cNvSpPr/>
          <p:nvPr/>
        </p:nvSpPr>
        <p:spPr>
          <a:xfrm>
            <a:off x="414019" y="-173863"/>
            <a:ext cx="2014193" cy="2128605"/>
          </a:xfrm>
          <a:custGeom>
            <a:avLst/>
            <a:gdLst/>
            <a:ahLst/>
            <a:cxnLst/>
            <a:rect l="l" t="t" r="r" b="b"/>
            <a:pathLst>
              <a:path w="2014193" h="2128605">
                <a:moveTo>
                  <a:pt x="0" y="0"/>
                </a:moveTo>
                <a:lnTo>
                  <a:pt x="2014193" y="0"/>
                </a:lnTo>
                <a:lnTo>
                  <a:pt x="2014193" y="2128605"/>
                </a:lnTo>
                <a:lnTo>
                  <a:pt x="0" y="212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6210540" y="8299768"/>
            <a:ext cx="1647112" cy="1525637"/>
          </a:xfrm>
          <a:custGeom>
            <a:avLst/>
            <a:gdLst/>
            <a:ahLst/>
            <a:cxnLst/>
            <a:rect l="l" t="t" r="r" b="b"/>
            <a:pathLst>
              <a:path w="1647112" h="1525637">
                <a:moveTo>
                  <a:pt x="0" y="0"/>
                </a:moveTo>
                <a:lnTo>
                  <a:pt x="1647112" y="0"/>
                </a:lnTo>
                <a:lnTo>
                  <a:pt x="1647112" y="1525637"/>
                </a:lnTo>
                <a:lnTo>
                  <a:pt x="0" y="1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AF23DEED-40BD-9304-A128-CBE561FCBD8C}"/>
              </a:ext>
            </a:extLst>
          </p:cNvPr>
          <p:cNvSpPr txBox="1"/>
          <p:nvPr/>
        </p:nvSpPr>
        <p:spPr>
          <a:xfrm>
            <a:off x="2638651" y="2859899"/>
            <a:ext cx="13571889" cy="4249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6400" b="1">
                <a:ea typeface="Calibri" panose="020F0502020204030204" pitchFamily="34" charset="0"/>
                <a:cs typeface="Arial" panose="020B0604020202020204" pitchFamily="34" charset="0"/>
              </a:rPr>
              <a:t>HOẠT ĐỘNG 1: </a:t>
            </a:r>
            <a:endParaRPr lang="en-US" sz="6400" b="1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6400" b="1">
                <a:ea typeface="Calibri" panose="020F0502020204030204" pitchFamily="34" charset="0"/>
                <a:cs typeface="Arial" panose="020B0604020202020204" pitchFamily="34" charset="0"/>
              </a:rPr>
              <a:t>ĐỌC MỘT BÀI THƠ HOẶC BÀI CA DAO VỀ QUÊ HƯƠNG, ĐẤT NƯỚC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reeform 3">
            <a:extLst>
              <a:ext uri="{FF2B5EF4-FFF2-40B4-BE49-F238E27FC236}">
                <a16:creationId xmlns:a16="http://schemas.microsoft.com/office/drawing/2014/main" id="{64C388A7-EA6C-A2FC-2C9E-756942B41D33}"/>
              </a:ext>
            </a:extLst>
          </p:cNvPr>
          <p:cNvSpPr/>
          <p:nvPr/>
        </p:nvSpPr>
        <p:spPr>
          <a:xfrm>
            <a:off x="1291938" y="1795165"/>
            <a:ext cx="12900551" cy="7320623"/>
          </a:xfrm>
          <a:custGeom>
            <a:avLst/>
            <a:gdLst/>
            <a:ahLst/>
            <a:cxnLst/>
            <a:rect l="l" t="t" r="r" b="b"/>
            <a:pathLst>
              <a:path w="3233469" h="2130752">
                <a:moveTo>
                  <a:pt x="32161" y="0"/>
                </a:moveTo>
                <a:lnTo>
                  <a:pt x="3201308" y="0"/>
                </a:lnTo>
                <a:cubicBezTo>
                  <a:pt x="3209838" y="0"/>
                  <a:pt x="3218018" y="3388"/>
                  <a:pt x="3224049" y="9420"/>
                </a:cubicBezTo>
                <a:cubicBezTo>
                  <a:pt x="3230081" y="15451"/>
                  <a:pt x="3233469" y="23631"/>
                  <a:pt x="3233469" y="32161"/>
                </a:cubicBezTo>
                <a:lnTo>
                  <a:pt x="3233469" y="2098591"/>
                </a:lnTo>
                <a:cubicBezTo>
                  <a:pt x="3233469" y="2107120"/>
                  <a:pt x="3230081" y="2115301"/>
                  <a:pt x="3224049" y="2121332"/>
                </a:cubicBezTo>
                <a:cubicBezTo>
                  <a:pt x="3218018" y="2127363"/>
                  <a:pt x="3209838" y="2130752"/>
                  <a:pt x="3201308" y="2130752"/>
                </a:cubicBezTo>
                <a:lnTo>
                  <a:pt x="32161" y="2130752"/>
                </a:lnTo>
                <a:cubicBezTo>
                  <a:pt x="23631" y="2130752"/>
                  <a:pt x="15451" y="2127363"/>
                  <a:pt x="9420" y="2121332"/>
                </a:cubicBezTo>
                <a:cubicBezTo>
                  <a:pt x="3388" y="2115301"/>
                  <a:pt x="0" y="2107120"/>
                  <a:pt x="0" y="2098591"/>
                </a:cubicBezTo>
                <a:lnTo>
                  <a:pt x="0" y="32161"/>
                </a:lnTo>
                <a:cubicBezTo>
                  <a:pt x="0" y="23631"/>
                  <a:pt x="3388" y="15451"/>
                  <a:pt x="9420" y="9420"/>
                </a:cubicBezTo>
                <a:cubicBezTo>
                  <a:pt x="15451" y="3388"/>
                  <a:pt x="23631" y="0"/>
                  <a:pt x="32161" y="0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BD5936E-694A-4CDE-FE10-FF3881AC5085}"/>
              </a:ext>
            </a:extLst>
          </p:cNvPr>
          <p:cNvGrpSpPr/>
          <p:nvPr/>
        </p:nvGrpSpPr>
        <p:grpSpPr>
          <a:xfrm>
            <a:off x="2895600" y="1171212"/>
            <a:ext cx="9742645" cy="1442979"/>
            <a:chOff x="3619170" y="659644"/>
            <a:chExt cx="9742645" cy="1442979"/>
          </a:xfrm>
        </p:grpSpPr>
        <p:pic>
          <p:nvPicPr>
            <p:cNvPr id="27" name="Picture 9">
              <a:extLst>
                <a:ext uri="{FF2B5EF4-FFF2-40B4-BE49-F238E27FC236}">
                  <a16:creationId xmlns:a16="http://schemas.microsoft.com/office/drawing/2014/main" id="{644D5B19-0537-2F4D-9FAF-3614ECC791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4154633" y="659644"/>
              <a:ext cx="8663264" cy="1442979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927C7808-1034-0777-C15B-3DBFD4FE8FA8}"/>
                </a:ext>
              </a:extLst>
            </p:cNvPr>
            <p:cNvSpPr txBox="1"/>
            <p:nvPr/>
          </p:nvSpPr>
          <p:spPr>
            <a:xfrm>
              <a:off x="3619170" y="909026"/>
              <a:ext cx="974264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5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BÀI TẬP 1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0D65D51E-6908-033D-E7A0-177333F15E09}"/>
              </a:ext>
            </a:extLst>
          </p:cNvPr>
          <p:cNvSpPr txBox="1"/>
          <p:nvPr/>
        </p:nvSpPr>
        <p:spPr>
          <a:xfrm>
            <a:off x="2031603" y="2658012"/>
            <a:ext cx="10865486" cy="60568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Hãy đ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ọc một bài thơ hoặc bài ca dao về quê hương, đất nước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mà em đã chuẩn bị trước.</a:t>
            </a:r>
          </a:p>
          <a:p>
            <a:pPr marL="571500" marR="0" indent="-571500" algn="just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sz="4000" b="1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Lưu ý: </a:t>
            </a:r>
            <a:r>
              <a:rPr lang="en-US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</a:t>
            </a:r>
            <a:r>
              <a:rPr lang="vi-VN" sz="40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 đọc chú ý đến nội dung chính, ý nghĩa, những hình ảnh đẹp của bài thơ hoặc bài ca dao. </a:t>
            </a:r>
          </a:p>
        </p:txBody>
      </p:sp>
      <p:pic>
        <p:nvPicPr>
          <p:cNvPr id="30" name="Picture 29" descr="A cartoon of a child reading a book&#10;&#10;Description automatically generated">
            <a:extLst>
              <a:ext uri="{FF2B5EF4-FFF2-40B4-BE49-F238E27FC236}">
                <a16:creationId xmlns:a16="http://schemas.microsoft.com/office/drawing/2014/main" id="{D8CB14DB-2D89-0776-1DF5-2F3CCF39E4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7517" y="7048500"/>
            <a:ext cx="3698840" cy="3826905"/>
          </a:xfrm>
          <a:prstGeom prst="rect">
            <a:avLst/>
          </a:prstGeom>
        </p:spPr>
      </p:pic>
      <p:sp>
        <p:nvSpPr>
          <p:cNvPr id="12" name="Freeform 12"/>
          <p:cNvSpPr/>
          <p:nvPr/>
        </p:nvSpPr>
        <p:spPr>
          <a:xfrm rot="-759658" flipH="1">
            <a:off x="340032" y="8131377"/>
            <a:ext cx="2054244" cy="2037078"/>
          </a:xfrm>
          <a:custGeom>
            <a:avLst/>
            <a:gdLst/>
            <a:ahLst/>
            <a:cxnLst/>
            <a:rect l="l" t="t" r="r" b="b"/>
            <a:pathLst>
              <a:path w="4033433" h="4933863">
                <a:moveTo>
                  <a:pt x="4033433" y="0"/>
                </a:moveTo>
                <a:lnTo>
                  <a:pt x="0" y="0"/>
                </a:lnTo>
                <a:lnTo>
                  <a:pt x="0" y="4933863"/>
                </a:lnTo>
                <a:lnTo>
                  <a:pt x="4033433" y="4933863"/>
                </a:lnTo>
                <a:lnTo>
                  <a:pt x="4033433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13561537" y="1420594"/>
            <a:ext cx="1295400" cy="1366427"/>
          </a:xfrm>
          <a:custGeom>
            <a:avLst/>
            <a:gdLst/>
            <a:ahLst/>
            <a:cxnLst/>
            <a:rect l="l" t="t" r="r" b="b"/>
            <a:pathLst>
              <a:path w="2533200" h="2493091">
                <a:moveTo>
                  <a:pt x="0" y="0"/>
                </a:moveTo>
                <a:lnTo>
                  <a:pt x="2533200" y="0"/>
                </a:lnTo>
                <a:lnTo>
                  <a:pt x="2533200" y="2493091"/>
                </a:lnTo>
                <a:lnTo>
                  <a:pt x="0" y="249309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reeform 20">
            <a:extLst>
              <a:ext uri="{FF2B5EF4-FFF2-40B4-BE49-F238E27FC236}">
                <a16:creationId xmlns:a16="http://schemas.microsoft.com/office/drawing/2014/main" id="{E674AD80-BACB-3F14-1110-88562C8CED45}"/>
              </a:ext>
            </a:extLst>
          </p:cNvPr>
          <p:cNvSpPr/>
          <p:nvPr/>
        </p:nvSpPr>
        <p:spPr>
          <a:xfrm>
            <a:off x="17066080" y="190500"/>
            <a:ext cx="1238249" cy="1028700"/>
          </a:xfrm>
          <a:custGeom>
            <a:avLst/>
            <a:gdLst/>
            <a:ahLst/>
            <a:cxnLst/>
            <a:rect l="l" t="t" r="r" b="b"/>
            <a:pathLst>
              <a:path w="3363785" h="2489201">
                <a:moveTo>
                  <a:pt x="0" y="0"/>
                </a:moveTo>
                <a:lnTo>
                  <a:pt x="3363785" y="0"/>
                </a:lnTo>
                <a:lnTo>
                  <a:pt x="3363785" y="2489201"/>
                </a:lnTo>
                <a:lnTo>
                  <a:pt x="0" y="248920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9269696-44EF-F7B1-4705-45C26A7FD60A}"/>
              </a:ext>
            </a:extLst>
          </p:cNvPr>
          <p:cNvGrpSpPr/>
          <p:nvPr/>
        </p:nvGrpSpPr>
        <p:grpSpPr>
          <a:xfrm>
            <a:off x="7663455" y="2837324"/>
            <a:ext cx="9672949" cy="6878495"/>
            <a:chOff x="7167251" y="2943086"/>
            <a:chExt cx="9672949" cy="6878495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CAE33DB7-6011-6065-C749-EC061238A4FE}"/>
                </a:ext>
              </a:extLst>
            </p:cNvPr>
            <p:cNvSpPr/>
            <p:nvPr/>
          </p:nvSpPr>
          <p:spPr>
            <a:xfrm>
              <a:off x="7167251" y="2943086"/>
              <a:ext cx="9672949" cy="6878495"/>
            </a:xfrm>
            <a:custGeom>
              <a:avLst/>
              <a:gdLst/>
              <a:ahLst/>
              <a:cxnLst/>
              <a:rect l="l" t="t" r="r" b="b"/>
              <a:pathLst>
                <a:path w="2355171" h="1971386">
                  <a:moveTo>
                    <a:pt x="44154" y="0"/>
                  </a:moveTo>
                  <a:lnTo>
                    <a:pt x="2311016" y="0"/>
                  </a:lnTo>
                  <a:cubicBezTo>
                    <a:pt x="2322727" y="0"/>
                    <a:pt x="2333958" y="4652"/>
                    <a:pt x="2342238" y="12932"/>
                  </a:cubicBezTo>
                  <a:cubicBezTo>
                    <a:pt x="2350519" y="21213"/>
                    <a:pt x="2355171" y="32444"/>
                    <a:pt x="2355171" y="44154"/>
                  </a:cubicBezTo>
                  <a:lnTo>
                    <a:pt x="2355171" y="1927232"/>
                  </a:lnTo>
                  <a:cubicBezTo>
                    <a:pt x="2355171" y="1938943"/>
                    <a:pt x="2350519" y="1950174"/>
                    <a:pt x="2342238" y="1958454"/>
                  </a:cubicBezTo>
                  <a:cubicBezTo>
                    <a:pt x="2333958" y="1966735"/>
                    <a:pt x="2322727" y="1971386"/>
                    <a:pt x="2311016" y="1971386"/>
                  </a:cubicBezTo>
                  <a:lnTo>
                    <a:pt x="44154" y="1971386"/>
                  </a:lnTo>
                  <a:cubicBezTo>
                    <a:pt x="32444" y="1971386"/>
                    <a:pt x="21213" y="1966735"/>
                    <a:pt x="12932" y="1958454"/>
                  </a:cubicBezTo>
                  <a:cubicBezTo>
                    <a:pt x="4652" y="1950174"/>
                    <a:pt x="0" y="1938943"/>
                    <a:pt x="0" y="1927232"/>
                  </a:cubicBezTo>
                  <a:lnTo>
                    <a:pt x="0" y="44154"/>
                  </a:lnTo>
                  <a:cubicBezTo>
                    <a:pt x="0" y="32444"/>
                    <a:pt x="4652" y="21213"/>
                    <a:pt x="12932" y="12932"/>
                  </a:cubicBezTo>
                  <a:cubicBezTo>
                    <a:pt x="21213" y="4652"/>
                    <a:pt x="32444" y="0"/>
                    <a:pt x="44154" y="0"/>
                  </a:cubicBezTo>
                  <a:close/>
                </a:path>
              </a:pathLst>
            </a:custGeom>
            <a:solidFill>
              <a:schemeClr val="accent4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F887E3F-DA55-BBC6-0425-6B08982BA028}"/>
                </a:ext>
              </a:extLst>
            </p:cNvPr>
            <p:cNvSpPr txBox="1"/>
            <p:nvPr/>
          </p:nvSpPr>
          <p:spPr>
            <a:xfrm>
              <a:off x="7580996" y="3503019"/>
              <a:ext cx="8842329" cy="57586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200000"/>
                </a:lnSpc>
              </a:pP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Rủ nhau xem cảnh Kiếm Hồ</a:t>
              </a:r>
            </a:p>
            <a:p>
              <a:pPr algn="ctr">
                <a:lnSpc>
                  <a:spcPct val="200000"/>
                </a:lnSpc>
              </a:pP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Xem cầu Thê Húc, xem chùa Ngọc Sơn,</a:t>
              </a:r>
            </a:p>
            <a:p>
              <a:pPr algn="ctr">
                <a:lnSpc>
                  <a:spcPct val="200000"/>
                </a:lnSpc>
              </a:pP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Đài Nghiên, Tháp Bút chưa mòn,</a:t>
              </a:r>
            </a:p>
            <a:p>
              <a:pPr algn="ctr">
                <a:lnSpc>
                  <a:spcPct val="200000"/>
                </a:lnSpc>
              </a:pP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Hỏi ai gây dựng nên non nước này?</a:t>
              </a:r>
            </a:p>
            <a:p>
              <a:pPr algn="r">
                <a:lnSpc>
                  <a:spcPct val="200000"/>
                </a:lnSpc>
              </a:pP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3800">
                  <a:latin typeface="Arial" panose="020B0604020202020204" pitchFamily="34" charset="0"/>
                  <a:cs typeface="Arial" panose="020B0604020202020204" pitchFamily="34" charset="0"/>
                </a:rPr>
                <a:t>Trần Tuấn Khải</a:t>
              </a:r>
              <a:r>
                <a:rPr lang="vi-VN" sz="3800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</a:p>
          </p:txBody>
        </p:sp>
      </p:grpSp>
      <p:sp>
        <p:nvSpPr>
          <p:cNvPr id="7" name="Freeform 21">
            <a:extLst>
              <a:ext uri="{FF2B5EF4-FFF2-40B4-BE49-F238E27FC236}">
                <a16:creationId xmlns:a16="http://schemas.microsoft.com/office/drawing/2014/main" id="{CBFA4E67-6C04-4433-8EBA-18FC7923F387}"/>
              </a:ext>
            </a:extLst>
          </p:cNvPr>
          <p:cNvSpPr/>
          <p:nvPr/>
        </p:nvSpPr>
        <p:spPr>
          <a:xfrm rot="1120969">
            <a:off x="-3058" y="9230202"/>
            <a:ext cx="920515" cy="960348"/>
          </a:xfrm>
          <a:custGeom>
            <a:avLst/>
            <a:gdLst/>
            <a:ahLst/>
            <a:cxnLst/>
            <a:rect l="l" t="t" r="r" b="b"/>
            <a:pathLst>
              <a:path w="1325857" h="1360488">
                <a:moveTo>
                  <a:pt x="0" y="0"/>
                </a:moveTo>
                <a:lnTo>
                  <a:pt x="1325857" y="0"/>
                </a:lnTo>
                <a:lnTo>
                  <a:pt x="1325857" y="1360488"/>
                </a:lnTo>
                <a:lnTo>
                  <a:pt x="0" y="136048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6BBCB9A-6701-6ACE-DC1E-5B165D9B1A87}"/>
              </a:ext>
            </a:extLst>
          </p:cNvPr>
          <p:cNvGrpSpPr/>
          <p:nvPr/>
        </p:nvGrpSpPr>
        <p:grpSpPr>
          <a:xfrm>
            <a:off x="457199" y="231779"/>
            <a:ext cx="15484881" cy="2079204"/>
            <a:chOff x="506332" y="285645"/>
            <a:chExt cx="15784212" cy="2079204"/>
          </a:xfrm>
        </p:grpSpPr>
        <p:sp>
          <p:nvSpPr>
            <p:cNvPr id="9" name="Line Callout 1 (Border and Accent Bar) 3">
              <a:extLst>
                <a:ext uri="{FF2B5EF4-FFF2-40B4-BE49-F238E27FC236}">
                  <a16:creationId xmlns:a16="http://schemas.microsoft.com/office/drawing/2014/main" id="{505D3603-45B4-8578-E77F-DE5A1CF70A9B}"/>
                </a:ext>
              </a:extLst>
            </p:cNvPr>
            <p:cNvSpPr/>
            <p:nvPr/>
          </p:nvSpPr>
          <p:spPr>
            <a:xfrm>
              <a:off x="506332" y="651338"/>
              <a:ext cx="15379251" cy="1713511"/>
            </a:xfrm>
            <a:prstGeom prst="accentBorderCallout1">
              <a:avLst>
                <a:gd name="adj1" fmla="val 18750"/>
                <a:gd name="adj2" fmla="val -3127"/>
                <a:gd name="adj3" fmla="val 17954"/>
                <a:gd name="adj4" fmla="val -17509"/>
              </a:avLst>
            </a:prstGeom>
            <a:solidFill>
              <a:srgbClr val="FFF7DD"/>
            </a:solidFill>
            <a:ln>
              <a:solidFill>
                <a:schemeClr val="accent2">
                  <a:lumMod val="50000"/>
                </a:schemeClr>
              </a:solidFill>
            </a:ln>
            <a:effectLst>
              <a:outerShdw blurRad="50800" dist="38100" dir="18900000" algn="b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b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 em có thể tham khảo bài thơ mẫu dưới đây:</a:t>
              </a:r>
            </a:p>
          </p:txBody>
        </p:sp>
        <p:pic>
          <p:nvPicPr>
            <p:cNvPr id="10" name="Picture 48">
              <a:extLst>
                <a:ext uri="{FF2B5EF4-FFF2-40B4-BE49-F238E27FC236}">
                  <a16:creationId xmlns:a16="http://schemas.microsoft.com/office/drawing/2014/main" id="{7D0DFB54-8DE4-1FC3-D182-1F36BBDCC9B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15480620" y="285645"/>
              <a:ext cx="809924" cy="1321863"/>
            </a:xfrm>
            <a:prstGeom prst="rect">
              <a:avLst/>
            </a:prstGeom>
          </p:spPr>
        </p:pic>
      </p:grpSp>
      <p:sp>
        <p:nvSpPr>
          <p:cNvPr id="74" name="Freeform 21">
            <a:extLst>
              <a:ext uri="{FF2B5EF4-FFF2-40B4-BE49-F238E27FC236}">
                <a16:creationId xmlns:a16="http://schemas.microsoft.com/office/drawing/2014/main" id="{BBD70FAA-698A-827C-1BB6-E27D0D098058}"/>
              </a:ext>
            </a:extLst>
          </p:cNvPr>
          <p:cNvSpPr/>
          <p:nvPr/>
        </p:nvSpPr>
        <p:spPr>
          <a:xfrm>
            <a:off x="16636358" y="8959676"/>
            <a:ext cx="1400092" cy="1327324"/>
          </a:xfrm>
          <a:custGeom>
            <a:avLst/>
            <a:gdLst/>
            <a:ahLst/>
            <a:cxnLst/>
            <a:rect l="l" t="t" r="r" b="b"/>
            <a:pathLst>
              <a:path w="2176096" h="2057400">
                <a:moveTo>
                  <a:pt x="0" y="0"/>
                </a:moveTo>
                <a:lnTo>
                  <a:pt x="2176096" y="0"/>
                </a:lnTo>
                <a:lnTo>
                  <a:pt x="217609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FB8D0F58-11C2-6C4C-6316-C68E0DF5DBD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8"/>
          <a:stretch/>
        </p:blipFill>
        <p:spPr bwMode="auto">
          <a:xfrm>
            <a:off x="900893" y="4381500"/>
            <a:ext cx="6908687" cy="43154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4">
            <a:extLst>
              <a:ext uri="{FF2B5EF4-FFF2-40B4-BE49-F238E27FC236}">
                <a16:creationId xmlns:a16="http://schemas.microsoft.com/office/drawing/2014/main" id="{F269456A-4312-7F8B-607A-5F24B36E7840}"/>
              </a:ext>
            </a:extLst>
          </p:cNvPr>
          <p:cNvSpPr/>
          <p:nvPr/>
        </p:nvSpPr>
        <p:spPr>
          <a:xfrm>
            <a:off x="-1983503" y="762000"/>
            <a:ext cx="22250400" cy="23241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6D017A0-913D-ACEE-E85A-79D00887E699}"/>
              </a:ext>
            </a:extLst>
          </p:cNvPr>
          <p:cNvSpPr txBox="1"/>
          <p:nvPr/>
        </p:nvSpPr>
        <p:spPr>
          <a:xfrm>
            <a:off x="2120573" y="881524"/>
            <a:ext cx="14392342" cy="18249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 em có thể tham khảo thêm một số bài thơ hoặc bài ca dao khác dưới đây về quê hương, đất nước 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5">
            <a:extLst>
              <a:ext uri="{FF2B5EF4-FFF2-40B4-BE49-F238E27FC236}">
                <a16:creationId xmlns:a16="http://schemas.microsoft.com/office/drawing/2014/main" id="{F90B36A2-6F1C-3F0A-8666-6401239F20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6895072" y="1072367"/>
            <a:ext cx="1543573" cy="1443241"/>
          </a:xfrm>
          <a:prstGeom prst="rect">
            <a:avLst/>
          </a:prstGeom>
        </p:spPr>
      </p:pic>
      <p:pic>
        <p:nvPicPr>
          <p:cNvPr id="5" name="Picture 25">
            <a:extLst>
              <a:ext uri="{FF2B5EF4-FFF2-40B4-BE49-F238E27FC236}">
                <a16:creationId xmlns:a16="http://schemas.microsoft.com/office/drawing/2014/main" id="{974A7916-5E18-4377-D227-D36C5009A03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94843" y="1072366"/>
            <a:ext cx="1543573" cy="144324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C5D7CDA2-A8FF-7E57-3597-1942AE29F70C}"/>
              </a:ext>
            </a:extLst>
          </p:cNvPr>
          <p:cNvGrpSpPr/>
          <p:nvPr/>
        </p:nvGrpSpPr>
        <p:grpSpPr>
          <a:xfrm>
            <a:off x="464540" y="3372995"/>
            <a:ext cx="8299952" cy="6266305"/>
            <a:chOff x="655964" y="2472027"/>
            <a:chExt cx="8299952" cy="6266305"/>
          </a:xfrm>
        </p:grpSpPr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05DADA9B-AC54-3F0B-23EE-97E1981F2F14}"/>
                </a:ext>
              </a:extLst>
            </p:cNvPr>
            <p:cNvSpPr/>
            <p:nvPr/>
          </p:nvSpPr>
          <p:spPr>
            <a:xfrm>
              <a:off x="655964" y="3232599"/>
              <a:ext cx="8299952" cy="5505733"/>
            </a:xfrm>
            <a:custGeom>
              <a:avLst/>
              <a:gdLst/>
              <a:ahLst/>
              <a:cxnLst/>
              <a:rect l="l" t="t" r="r" b="b"/>
              <a:pathLst>
                <a:path w="1855339" h="1474531">
                  <a:moveTo>
                    <a:pt x="56049" y="0"/>
                  </a:moveTo>
                  <a:lnTo>
                    <a:pt x="1799290" y="0"/>
                  </a:lnTo>
                  <a:cubicBezTo>
                    <a:pt x="1830245" y="0"/>
                    <a:pt x="1855339" y="25094"/>
                    <a:pt x="1855339" y="56049"/>
                  </a:cubicBezTo>
                  <a:lnTo>
                    <a:pt x="1855339" y="1418482"/>
                  </a:lnTo>
                  <a:cubicBezTo>
                    <a:pt x="1855339" y="1433347"/>
                    <a:pt x="1849434" y="1447604"/>
                    <a:pt x="1838923" y="1458115"/>
                  </a:cubicBezTo>
                  <a:cubicBezTo>
                    <a:pt x="1828411" y="1468626"/>
                    <a:pt x="1814155" y="1474531"/>
                    <a:pt x="1799290" y="1474531"/>
                  </a:cubicBezTo>
                  <a:lnTo>
                    <a:pt x="56049" y="1474531"/>
                  </a:lnTo>
                  <a:cubicBezTo>
                    <a:pt x="41184" y="1474531"/>
                    <a:pt x="26928" y="1468626"/>
                    <a:pt x="16416" y="1458115"/>
                  </a:cubicBezTo>
                  <a:cubicBezTo>
                    <a:pt x="5905" y="1447604"/>
                    <a:pt x="0" y="1433347"/>
                    <a:pt x="0" y="1418482"/>
                  </a:cubicBezTo>
                  <a:lnTo>
                    <a:pt x="0" y="56049"/>
                  </a:lnTo>
                  <a:cubicBezTo>
                    <a:pt x="0" y="25094"/>
                    <a:pt x="25094" y="0"/>
                    <a:pt x="56049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B24A2237-CA8E-B037-F767-D186733A0FA6}"/>
                </a:ext>
              </a:extLst>
            </p:cNvPr>
            <p:cNvSpPr/>
            <p:nvPr/>
          </p:nvSpPr>
          <p:spPr>
            <a:xfrm>
              <a:off x="4111797" y="2472027"/>
              <a:ext cx="1371600" cy="1337007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AA9F"/>
            </a:solidFill>
          </p:spPr>
          <p:txBody>
            <a:bodyPr/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031F25F-DEE7-7A06-4C7A-0D57B6D31C79}"/>
                </a:ext>
              </a:extLst>
            </p:cNvPr>
            <p:cNvSpPr txBox="1"/>
            <p:nvPr/>
          </p:nvSpPr>
          <p:spPr>
            <a:xfrm>
              <a:off x="878359" y="4148314"/>
              <a:ext cx="7838477" cy="4144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Làng tôi có lũy tre xanh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Có sông Tô Lịch uốn quanh xóm làng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Bên bờ vải nhãn hai hàng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Dưới sông cá lội từng đàn tung tăng.</a:t>
              </a:r>
              <a:endParaRPr lang="en-US" sz="36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  <a:p>
              <a:pPr marR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(Ca dao)</a:t>
              </a:r>
              <a:endParaRPr lang="vi-VN" sz="36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EB2D750-14D7-4E30-E2A1-90CC1C587AA5}"/>
              </a:ext>
            </a:extLst>
          </p:cNvPr>
          <p:cNvGrpSpPr/>
          <p:nvPr/>
        </p:nvGrpSpPr>
        <p:grpSpPr>
          <a:xfrm>
            <a:off x="9301113" y="3372995"/>
            <a:ext cx="8522347" cy="6266305"/>
            <a:chOff x="9207420" y="2472027"/>
            <a:chExt cx="8522347" cy="6266305"/>
          </a:xfrm>
        </p:grpSpPr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981E797-0537-B148-B97D-00EFE3D4FB93}"/>
                </a:ext>
              </a:extLst>
            </p:cNvPr>
            <p:cNvSpPr/>
            <p:nvPr/>
          </p:nvSpPr>
          <p:spPr>
            <a:xfrm>
              <a:off x="9207420" y="3232599"/>
              <a:ext cx="8522347" cy="5505733"/>
            </a:xfrm>
            <a:custGeom>
              <a:avLst/>
              <a:gdLst/>
              <a:ahLst/>
              <a:cxnLst/>
              <a:rect l="l" t="t" r="r" b="b"/>
              <a:pathLst>
                <a:path w="1855339" h="1474531">
                  <a:moveTo>
                    <a:pt x="56049" y="0"/>
                  </a:moveTo>
                  <a:lnTo>
                    <a:pt x="1799290" y="0"/>
                  </a:lnTo>
                  <a:cubicBezTo>
                    <a:pt x="1830245" y="0"/>
                    <a:pt x="1855339" y="25094"/>
                    <a:pt x="1855339" y="56049"/>
                  </a:cubicBezTo>
                  <a:lnTo>
                    <a:pt x="1855339" y="1418482"/>
                  </a:lnTo>
                  <a:cubicBezTo>
                    <a:pt x="1855339" y="1433347"/>
                    <a:pt x="1849434" y="1447604"/>
                    <a:pt x="1838923" y="1458115"/>
                  </a:cubicBezTo>
                  <a:cubicBezTo>
                    <a:pt x="1828411" y="1468626"/>
                    <a:pt x="1814155" y="1474531"/>
                    <a:pt x="1799290" y="1474531"/>
                  </a:cubicBezTo>
                  <a:lnTo>
                    <a:pt x="56049" y="1474531"/>
                  </a:lnTo>
                  <a:cubicBezTo>
                    <a:pt x="41184" y="1474531"/>
                    <a:pt x="26928" y="1468626"/>
                    <a:pt x="16416" y="1458115"/>
                  </a:cubicBezTo>
                  <a:cubicBezTo>
                    <a:pt x="5905" y="1447604"/>
                    <a:pt x="0" y="1433347"/>
                    <a:pt x="0" y="1418482"/>
                  </a:cubicBezTo>
                  <a:lnTo>
                    <a:pt x="0" y="56049"/>
                  </a:lnTo>
                  <a:cubicBezTo>
                    <a:pt x="0" y="25094"/>
                    <a:pt x="25094" y="0"/>
                    <a:pt x="56049" y="0"/>
                  </a:cubicBez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</p:spPr>
          <p:txBody>
            <a:bodyPr/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AEBB07E8-9460-9423-3453-7F0A79D43E0D}"/>
                </a:ext>
              </a:extLst>
            </p:cNvPr>
            <p:cNvSpPr/>
            <p:nvPr/>
          </p:nvSpPr>
          <p:spPr>
            <a:xfrm>
              <a:off x="12782792" y="2472027"/>
              <a:ext cx="1371600" cy="1345966"/>
            </a:xfrm>
            <a:custGeom>
              <a:avLst/>
              <a:gdLst/>
              <a:ahLst/>
              <a:cxnLst/>
              <a:rect l="l" t="t" r="r" b="b"/>
              <a:pathLst>
                <a:path w="809173" h="81280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CAA9F"/>
            </a:solidFill>
          </p:spPr>
          <p:txBody>
            <a:bodyPr/>
            <a:lstStyle/>
            <a:p>
              <a:endParaRPr lang="en-US" sz="36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5F3B165-A9B0-90E6-7E45-79F2A0EE49A6}"/>
                </a:ext>
              </a:extLst>
            </p:cNvPr>
            <p:cNvSpPr txBox="1"/>
            <p:nvPr/>
          </p:nvSpPr>
          <p:spPr>
            <a:xfrm>
              <a:off x="9318049" y="4185689"/>
              <a:ext cx="8301085" cy="41446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Quê hương đẹp mãi trong tôi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Dòng sông bên lở bên bồi uốn quanh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Cánh cò bay lượn chòng chành</a:t>
              </a:r>
            </a:p>
            <a:p>
              <a:pPr marR="0" algn="ct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vi-VN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Đàn bê gặm cỏ đồng xanh mượt mà</a:t>
              </a:r>
              <a:r>
                <a:rPr lang="en-US" sz="3600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…</a:t>
              </a:r>
            </a:p>
            <a:p>
              <a:pPr marR="0" algn="r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3600" i="1">
                  <a:solidFill>
                    <a:srgbClr val="000000"/>
                  </a:solidFill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(Hà Thu)</a:t>
              </a:r>
              <a:endParaRPr lang="vi-VN" sz="3600" i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2" name="Freeform 21">
            <a:extLst>
              <a:ext uri="{FF2B5EF4-FFF2-40B4-BE49-F238E27FC236}">
                <a16:creationId xmlns:a16="http://schemas.microsoft.com/office/drawing/2014/main" id="{C0034AE6-F6C8-5992-779E-D770266EDBAC}"/>
              </a:ext>
            </a:extLst>
          </p:cNvPr>
          <p:cNvSpPr/>
          <p:nvPr/>
        </p:nvSpPr>
        <p:spPr>
          <a:xfrm>
            <a:off x="17601064" y="9231318"/>
            <a:ext cx="869021" cy="1055682"/>
          </a:xfrm>
          <a:custGeom>
            <a:avLst/>
            <a:gdLst/>
            <a:ahLst/>
            <a:cxnLst/>
            <a:rect l="l" t="t" r="r" b="b"/>
            <a:pathLst>
              <a:path w="1248886" h="1523355">
                <a:moveTo>
                  <a:pt x="0" y="0"/>
                </a:moveTo>
                <a:lnTo>
                  <a:pt x="1248886" y="0"/>
                </a:lnTo>
                <a:lnTo>
                  <a:pt x="1248886" y="1523355"/>
                </a:lnTo>
                <a:lnTo>
                  <a:pt x="0" y="152335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Freeform 21">
            <a:extLst>
              <a:ext uri="{FF2B5EF4-FFF2-40B4-BE49-F238E27FC236}">
                <a16:creationId xmlns:a16="http://schemas.microsoft.com/office/drawing/2014/main" id="{9FF7007E-1ADF-351F-30D3-0DDABF47AADA}"/>
              </a:ext>
            </a:extLst>
          </p:cNvPr>
          <p:cNvSpPr/>
          <p:nvPr/>
        </p:nvSpPr>
        <p:spPr>
          <a:xfrm>
            <a:off x="0" y="9214634"/>
            <a:ext cx="1248886" cy="1185238"/>
          </a:xfrm>
          <a:custGeom>
            <a:avLst/>
            <a:gdLst/>
            <a:ahLst/>
            <a:cxnLst/>
            <a:rect l="l" t="t" r="r" b="b"/>
            <a:pathLst>
              <a:path w="2176096" h="2057400">
                <a:moveTo>
                  <a:pt x="0" y="0"/>
                </a:moveTo>
                <a:lnTo>
                  <a:pt x="2176096" y="0"/>
                </a:lnTo>
                <a:lnTo>
                  <a:pt x="2176096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7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314450" y="787261"/>
            <a:ext cx="15659100" cy="8712477"/>
            <a:chOff x="0" y="0"/>
            <a:chExt cx="4037113" cy="22431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37113" cy="2243190"/>
            </a:xfrm>
            <a:custGeom>
              <a:avLst/>
              <a:gdLst/>
              <a:ahLst/>
              <a:cxnLst/>
              <a:rect l="l" t="t" r="r" b="b"/>
              <a:pathLst>
                <a:path w="4037113" h="2243190">
                  <a:moveTo>
                    <a:pt x="0" y="0"/>
                  </a:moveTo>
                  <a:lnTo>
                    <a:pt x="4037113" y="0"/>
                  </a:lnTo>
                  <a:lnTo>
                    <a:pt x="4037113" y="2243190"/>
                  </a:lnTo>
                  <a:lnTo>
                    <a:pt x="0" y="224319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47625"/>
              <a:ext cx="4037113" cy="229081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ts val="2659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5" name="Freeform 25"/>
          <p:cNvSpPr/>
          <p:nvPr/>
        </p:nvSpPr>
        <p:spPr>
          <a:xfrm>
            <a:off x="414019" y="-173863"/>
            <a:ext cx="2014193" cy="2128605"/>
          </a:xfrm>
          <a:custGeom>
            <a:avLst/>
            <a:gdLst/>
            <a:ahLst/>
            <a:cxnLst/>
            <a:rect l="l" t="t" r="r" b="b"/>
            <a:pathLst>
              <a:path w="2014193" h="2128605">
                <a:moveTo>
                  <a:pt x="0" y="0"/>
                </a:moveTo>
                <a:lnTo>
                  <a:pt x="2014193" y="0"/>
                </a:lnTo>
                <a:lnTo>
                  <a:pt x="2014193" y="2128605"/>
                </a:lnTo>
                <a:lnTo>
                  <a:pt x="0" y="2128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Freeform 26"/>
          <p:cNvSpPr/>
          <p:nvPr/>
        </p:nvSpPr>
        <p:spPr>
          <a:xfrm>
            <a:off x="16210540" y="8299768"/>
            <a:ext cx="1647112" cy="1525637"/>
          </a:xfrm>
          <a:custGeom>
            <a:avLst/>
            <a:gdLst/>
            <a:ahLst/>
            <a:cxnLst/>
            <a:rect l="l" t="t" r="r" b="b"/>
            <a:pathLst>
              <a:path w="1647112" h="1525637">
                <a:moveTo>
                  <a:pt x="0" y="0"/>
                </a:moveTo>
                <a:lnTo>
                  <a:pt x="1647112" y="0"/>
                </a:lnTo>
                <a:lnTo>
                  <a:pt x="1647112" y="1525637"/>
                </a:lnTo>
                <a:lnTo>
                  <a:pt x="0" y="15256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20">
            <a:extLst>
              <a:ext uri="{FF2B5EF4-FFF2-40B4-BE49-F238E27FC236}">
                <a16:creationId xmlns:a16="http://schemas.microsoft.com/office/drawing/2014/main" id="{AF23DEED-40BD-9304-A128-CBE561FCBD8C}"/>
              </a:ext>
            </a:extLst>
          </p:cNvPr>
          <p:cNvSpPr txBox="1"/>
          <p:nvPr/>
        </p:nvSpPr>
        <p:spPr>
          <a:xfrm>
            <a:off x="2358055" y="3714133"/>
            <a:ext cx="13571889" cy="28587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vi-VN" sz="66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HOẠT ĐỘNG 2: </a:t>
            </a:r>
            <a:endParaRPr lang="en-US" sz="6600" b="1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 algn="ctr">
              <a:lnSpc>
                <a:spcPct val="150000"/>
              </a:lnSpc>
            </a:pPr>
            <a:r>
              <a:rPr lang="vi-VN" sz="6600" b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VIẾT PHIẾU ĐỌC SÁCH</a:t>
            </a:r>
            <a:endParaRPr kumimoji="0" lang="vi-VN" sz="66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65886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</TotalTime>
  <Words>639</Words>
  <Application>Microsoft Office PowerPoint</Application>
  <PresentationFormat>Custom</PresentationFormat>
  <Paragraphs>65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Wingdings</vt:lpstr>
      <vt:lpstr>Calibri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Brown Playful Scrapbook Digital Marketing Presentation</dc:title>
  <dc:creator>Linh Phan</dc:creator>
  <cp:lastModifiedBy>FPT SHOP</cp:lastModifiedBy>
  <cp:revision>4</cp:revision>
  <dcterms:created xsi:type="dcterms:W3CDTF">2006-08-16T00:00:00Z</dcterms:created>
  <dcterms:modified xsi:type="dcterms:W3CDTF">2025-04-25T15:12:27Z</dcterms:modified>
  <dc:identifier>DAFy5w1qVEA</dc:identifier>
</cp:coreProperties>
</file>