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63" r:id="rId3"/>
    <p:sldId id="269" r:id="rId4"/>
    <p:sldId id="265" r:id="rId5"/>
    <p:sldId id="313" r:id="rId6"/>
    <p:sldId id="266" r:id="rId7"/>
    <p:sldId id="262" r:id="rId8"/>
    <p:sldId id="258" r:id="rId9"/>
    <p:sldId id="257" r:id="rId10"/>
    <p:sldId id="274" r:id="rId11"/>
    <p:sldId id="275" r:id="rId12"/>
    <p:sldId id="267" r:id="rId13"/>
    <p:sldId id="276" r:id="rId14"/>
    <p:sldId id="260" r:id="rId15"/>
    <p:sldId id="308" r:id="rId16"/>
    <p:sldId id="309" r:id="rId17"/>
    <p:sldId id="280" r:id="rId18"/>
    <p:sldId id="278" r:id="rId19"/>
    <p:sldId id="281" r:id="rId20"/>
    <p:sldId id="284" r:id="rId21"/>
    <p:sldId id="310" r:id="rId22"/>
    <p:sldId id="287" r:id="rId23"/>
    <p:sldId id="311" r:id="rId24"/>
    <p:sldId id="261" r:id="rId25"/>
    <p:sldId id="312" r:id="rId26"/>
    <p:sldId id="291" r:id="rId27"/>
    <p:sldId id="294" r:id="rId28"/>
    <p:sldId id="285" r:id="rId29"/>
    <p:sldId id="307"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F4EFF7"/>
    <a:srgbClr val="E8F4F8"/>
    <a:srgbClr val="FCF6F6"/>
    <a:srgbClr val="F3EDF7"/>
    <a:srgbClr val="FFE1E1"/>
    <a:srgbClr val="EAE0F0"/>
    <a:srgbClr val="E4D8EC"/>
    <a:srgbClr val="DF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91595" autoAdjust="0"/>
  </p:normalViewPr>
  <p:slideViewPr>
    <p:cSldViewPr>
      <p:cViewPr varScale="1">
        <p:scale>
          <a:sx n="56" d="100"/>
          <a:sy n="56" d="100"/>
        </p:scale>
        <p:origin x="12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0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F5F3C-AF94-4BAF-A93C-DF0A5E6D5258}"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AE3AF-A89C-49E3-A149-B11FE8B870E8}" type="slidenum">
              <a:rPr lang="en-US" smtClean="0"/>
              <a:t>‹#›</a:t>
            </a:fld>
            <a:endParaRPr lang="en-US"/>
          </a:p>
        </p:txBody>
      </p:sp>
    </p:spTree>
    <p:extLst>
      <p:ext uri="{BB962C8B-B14F-4D97-AF65-F5344CB8AC3E}">
        <p14:creationId xmlns:p14="http://schemas.microsoft.com/office/powerpoint/2010/main" val="820952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AE3AF-A89C-49E3-A149-B11FE8B870E8}" type="slidenum">
              <a:rPr lang="en-US" smtClean="0"/>
              <a:t>12</a:t>
            </a:fld>
            <a:endParaRPr lang="en-US"/>
          </a:p>
        </p:txBody>
      </p:sp>
    </p:spTree>
    <p:extLst>
      <p:ext uri="{BB962C8B-B14F-4D97-AF65-F5344CB8AC3E}">
        <p14:creationId xmlns:p14="http://schemas.microsoft.com/office/powerpoint/2010/main" val="4235026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AE3AF-A89C-49E3-A149-B11FE8B870E8}" type="slidenum">
              <a:rPr lang="en-US" smtClean="0"/>
              <a:t>17</a:t>
            </a:fld>
            <a:endParaRPr lang="en-US"/>
          </a:p>
        </p:txBody>
      </p:sp>
    </p:spTree>
    <p:extLst>
      <p:ext uri="{BB962C8B-B14F-4D97-AF65-F5344CB8AC3E}">
        <p14:creationId xmlns:p14="http://schemas.microsoft.com/office/powerpoint/2010/main" val="399236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9.jpe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6.sv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30.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2.sv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9.png"/><Relationship Id="rId7"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81.jpe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3.svg"/><Relationship Id="rId7" Type="http://schemas.openxmlformats.org/officeDocument/2006/relationships/image" Target="../media/image31.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1.svg"/><Relationship Id="rId7" Type="http://schemas.openxmlformats.org/officeDocument/2006/relationships/image" Target="../media/image8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74.svg"/><Relationship Id="rId10"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3.sv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91.svg"/><Relationship Id="rId7"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5.svg"/><Relationship Id="rId7" Type="http://schemas.openxmlformats.org/officeDocument/2006/relationships/image" Target="../media/image91.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37.svg"/><Relationship Id="rId10" Type="http://schemas.openxmlformats.org/officeDocument/2006/relationships/image" Target="../media/image93.png"/><Relationship Id="rId4" Type="http://schemas.openxmlformats.org/officeDocument/2006/relationships/image" Target="../media/image36.pn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4.svg"/><Relationship Id="rId7" Type="http://schemas.openxmlformats.org/officeDocument/2006/relationships/image" Target="../media/image97.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72.svg"/></Relationships>
</file>

<file path=ppt/slides/_rels/slide25.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sv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png"/><Relationship Id="rId9" Type="http://schemas.openxmlformats.org/officeDocument/2006/relationships/image" Target="../media/image108.png"/></Relationships>
</file>

<file path=ppt/slides/_rels/slide2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31.svg"/><Relationship Id="rId7" Type="http://schemas.openxmlformats.org/officeDocument/2006/relationships/image" Target="../media/image11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svg"/><Relationship Id="rId7"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7.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 name="Freeform 2"/>
          <p:cNvSpPr/>
          <p:nvPr/>
        </p:nvSpPr>
        <p:spPr>
          <a:xfrm>
            <a:off x="1028700" y="613842"/>
            <a:ext cx="16390208" cy="9059315"/>
          </a:xfrm>
          <a:custGeom>
            <a:avLst/>
            <a:gdLst/>
            <a:ahLst/>
            <a:cxnLst/>
            <a:rect l="l" t="t" r="r" b="b"/>
            <a:pathLst>
              <a:path w="16390208" h="9059315">
                <a:moveTo>
                  <a:pt x="0" y="0"/>
                </a:moveTo>
                <a:lnTo>
                  <a:pt x="16390208" y="0"/>
                </a:lnTo>
                <a:lnTo>
                  <a:pt x="16390208" y="9059316"/>
                </a:lnTo>
                <a:lnTo>
                  <a:pt x="0" y="9059316"/>
                </a:lnTo>
                <a:lnTo>
                  <a:pt x="0" y="0"/>
                </a:lnTo>
                <a:close/>
              </a:path>
            </a:pathLst>
          </a:custGeom>
          <a:blipFill>
            <a:blip r:embed="rId2">
              <a:lum bright="70000" contrast="-7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078322">
            <a:off x="15107277" y="981227"/>
            <a:ext cx="3005466" cy="1005465"/>
          </a:xfrm>
          <a:custGeom>
            <a:avLst/>
            <a:gdLst/>
            <a:ahLst/>
            <a:cxnLst/>
            <a:rect l="l" t="t" r="r" b="b"/>
            <a:pathLst>
              <a:path w="3005466" h="1005465">
                <a:moveTo>
                  <a:pt x="0" y="0"/>
                </a:moveTo>
                <a:lnTo>
                  <a:pt x="3005466" y="0"/>
                </a:lnTo>
                <a:lnTo>
                  <a:pt x="3005466" y="1005466"/>
                </a:lnTo>
                <a:lnTo>
                  <a:pt x="0" y="1005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20029">
            <a:off x="15538480" y="6850878"/>
            <a:ext cx="2596245" cy="2674035"/>
          </a:xfrm>
          <a:custGeom>
            <a:avLst/>
            <a:gdLst/>
            <a:ahLst/>
            <a:cxnLst/>
            <a:rect l="l" t="t" r="r" b="b"/>
            <a:pathLst>
              <a:path w="2596245" h="2674035">
                <a:moveTo>
                  <a:pt x="0" y="0"/>
                </a:moveTo>
                <a:lnTo>
                  <a:pt x="2596245" y="0"/>
                </a:lnTo>
                <a:lnTo>
                  <a:pt x="2596245" y="2674035"/>
                </a:lnTo>
                <a:lnTo>
                  <a:pt x="0" y="2674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558390" y="1213315"/>
            <a:ext cx="3192952" cy="1538422"/>
          </a:xfrm>
          <a:custGeom>
            <a:avLst/>
            <a:gdLst/>
            <a:ahLst/>
            <a:cxnLst/>
            <a:rect l="l" t="t" r="r" b="b"/>
            <a:pathLst>
              <a:path w="3192952" h="1538422">
                <a:moveTo>
                  <a:pt x="0" y="0"/>
                </a:moveTo>
                <a:lnTo>
                  <a:pt x="3192952" y="0"/>
                </a:lnTo>
                <a:lnTo>
                  <a:pt x="3192952" y="1538423"/>
                </a:lnTo>
                <a:lnTo>
                  <a:pt x="0" y="15384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5208813" y="0"/>
            <a:ext cx="2092131" cy="2166990"/>
          </a:xfrm>
          <a:custGeom>
            <a:avLst/>
            <a:gdLst/>
            <a:ahLst/>
            <a:cxnLst/>
            <a:rect l="l" t="t" r="r" b="b"/>
            <a:pathLst>
              <a:path w="2092131" h="2166990">
                <a:moveTo>
                  <a:pt x="0" y="0"/>
                </a:moveTo>
                <a:lnTo>
                  <a:pt x="2092131" y="0"/>
                </a:lnTo>
                <a:lnTo>
                  <a:pt x="2092131" y="2166990"/>
                </a:lnTo>
                <a:lnTo>
                  <a:pt x="0" y="21669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flipH="1">
            <a:off x="-84859" y="6535680"/>
            <a:ext cx="2389909" cy="3736950"/>
          </a:xfrm>
          <a:custGeom>
            <a:avLst/>
            <a:gdLst/>
            <a:ahLst/>
            <a:cxnLst/>
            <a:rect l="l" t="t" r="r" b="b"/>
            <a:pathLst>
              <a:path w="4974749" h="7088373">
                <a:moveTo>
                  <a:pt x="4974749" y="0"/>
                </a:moveTo>
                <a:lnTo>
                  <a:pt x="0" y="0"/>
                </a:lnTo>
                <a:lnTo>
                  <a:pt x="0" y="7088373"/>
                </a:lnTo>
                <a:lnTo>
                  <a:pt x="4974749" y="7088373"/>
                </a:lnTo>
                <a:lnTo>
                  <a:pt x="497474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7F9BE646-A9E0-6F28-17C6-1A12E98A2BCF}"/>
              </a:ext>
            </a:extLst>
          </p:cNvPr>
          <p:cNvSpPr txBox="1"/>
          <p:nvPr/>
        </p:nvSpPr>
        <p:spPr>
          <a:xfrm>
            <a:off x="1470454" y="3695700"/>
            <a:ext cx="15506700" cy="3557512"/>
          </a:xfrm>
          <a:prstGeom prst="rect">
            <a:avLst/>
          </a:prstGeom>
          <a:noFill/>
        </p:spPr>
        <p:txBody>
          <a:bodyPr wrap="square" rtlCol="0">
            <a:spAutoFit/>
          </a:bodyPr>
          <a:lstStyle/>
          <a:p>
            <a:pPr algn="ctr">
              <a:lnSpc>
                <a:spcPct val="150000"/>
              </a:lnSpc>
            </a:pPr>
            <a:r>
              <a:rPr lang="en-US" sz="8000" b="1" dirty="0">
                <a:solidFill>
                  <a:schemeClr val="accent2">
                    <a:lumMod val="75000"/>
                  </a:schemeClr>
                </a:solidFill>
                <a:latin typeface="Arial" panose="020B0604020202020204" pitchFamily="34" charset="0"/>
                <a:cs typeface="Arial" panose="020B0604020202020204" pitchFamily="34" charset="0"/>
              </a:rPr>
              <a:t>CHÀO MỪNG CÁC EM ĐẾN VỚI TIẾT </a:t>
            </a:r>
            <a:r>
              <a:rPr lang="en-US" sz="8000" b="1">
                <a:solidFill>
                  <a:schemeClr val="accent2">
                    <a:lumMod val="75000"/>
                  </a:schemeClr>
                </a:solidFill>
                <a:latin typeface="Arial" panose="020B0604020202020204" pitchFamily="34" charset="0"/>
                <a:cs typeface="Arial" panose="020B0604020202020204" pitchFamily="34" charset="0"/>
              </a:rPr>
              <a:t>HỌC HÔM NAY!</a:t>
            </a:r>
            <a:endParaRPr lang="en-VN" sz="8000" b="1" dirty="0">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7" name="Freeform 7"/>
          <p:cNvSpPr/>
          <p:nvPr/>
        </p:nvSpPr>
        <p:spPr>
          <a:xfrm>
            <a:off x="17099004" y="-16329"/>
            <a:ext cx="1188996" cy="1356915"/>
          </a:xfrm>
          <a:custGeom>
            <a:avLst/>
            <a:gdLst/>
            <a:ahLst/>
            <a:cxnLst/>
            <a:rect l="l" t="t" r="r" b="b"/>
            <a:pathLst>
              <a:path w="1188996" h="1356915">
                <a:moveTo>
                  <a:pt x="0" y="0"/>
                </a:moveTo>
                <a:lnTo>
                  <a:pt x="1188997" y="0"/>
                </a:lnTo>
                <a:lnTo>
                  <a:pt x="1188997" y="1356914"/>
                </a:lnTo>
                <a:lnTo>
                  <a:pt x="0" y="1356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0" y="0"/>
            <a:ext cx="1188996" cy="1356915"/>
          </a:xfrm>
          <a:custGeom>
            <a:avLst/>
            <a:gdLst/>
            <a:ahLst/>
            <a:cxnLst/>
            <a:rect l="l" t="t" r="r" b="b"/>
            <a:pathLst>
              <a:path w="1188996" h="1356915">
                <a:moveTo>
                  <a:pt x="0" y="0"/>
                </a:moveTo>
                <a:lnTo>
                  <a:pt x="1188997" y="0"/>
                </a:lnTo>
                <a:lnTo>
                  <a:pt x="1188997" y="1356915"/>
                </a:lnTo>
                <a:lnTo>
                  <a:pt x="0" y="1356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19A7B33-832F-34D5-CC41-1EF41D820C39}"/>
              </a:ext>
            </a:extLst>
          </p:cNvPr>
          <p:cNvGrpSpPr/>
          <p:nvPr/>
        </p:nvGrpSpPr>
        <p:grpSpPr>
          <a:xfrm>
            <a:off x="4572000" y="-2"/>
            <a:ext cx="9296400" cy="1555346"/>
            <a:chOff x="4114800" y="-3"/>
            <a:chExt cx="9296400" cy="1555346"/>
          </a:xfrm>
          <a:solidFill>
            <a:schemeClr val="tx2">
              <a:lumMod val="60000"/>
              <a:lumOff val="40000"/>
            </a:schemeClr>
          </a:solidFill>
        </p:grpSpPr>
        <p:sp>
          <p:nvSpPr>
            <p:cNvPr id="6" name="Round Same Side Corner Rectangle 11">
              <a:extLst>
                <a:ext uri="{FF2B5EF4-FFF2-40B4-BE49-F238E27FC236}">
                  <a16:creationId xmlns:a16="http://schemas.microsoft.com/office/drawing/2014/main" id="{8558690C-A5A4-2C1F-521E-97ED561D0AA4}"/>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79339D5-FD32-A6B5-AD25-E2C5C0314BAD}"/>
                </a:ext>
              </a:extLst>
            </p:cNvPr>
            <p:cNvSpPr txBox="1"/>
            <p:nvPr/>
          </p:nvSpPr>
          <p:spPr>
            <a:xfrm>
              <a:off x="4343400" y="392949"/>
              <a:ext cx="88392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Luyện đọc và giải nghĩa từ khó</a:t>
              </a:r>
              <a:endParaRPr lang="en-US" sz="4400" b="1" dirty="0">
                <a:solidFill>
                  <a:schemeClr val="bg1"/>
                </a:solidFill>
                <a:latin typeface="Arial" panose="020B0604020202020204" pitchFamily="34" charset="0"/>
                <a:cs typeface="Arial" panose="020B0604020202020204" pitchFamily="34" charset="0"/>
              </a:endParaRPr>
            </a:p>
          </p:txBody>
        </p:sp>
      </p:grpSp>
      <p:sp>
        <p:nvSpPr>
          <p:cNvPr id="12" name="Cloud 11">
            <a:extLst>
              <a:ext uri="{FF2B5EF4-FFF2-40B4-BE49-F238E27FC236}">
                <a16:creationId xmlns:a16="http://schemas.microsoft.com/office/drawing/2014/main" id="{D88EB613-6370-565E-320F-C1DE1BD5A8FE}"/>
              </a:ext>
            </a:extLst>
          </p:cNvPr>
          <p:cNvSpPr/>
          <p:nvPr/>
        </p:nvSpPr>
        <p:spPr>
          <a:xfrm>
            <a:off x="2284219" y="2095500"/>
            <a:ext cx="5032761" cy="2490632"/>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i="1">
                <a:solidFill>
                  <a:schemeClr val="tx1"/>
                </a:solidFill>
                <a:latin typeface="Arial" panose="020B0604020202020204" pitchFamily="34" charset="0"/>
                <a:cs typeface="Arial" panose="020B0604020202020204" pitchFamily="34" charset="0"/>
              </a:rPr>
              <a:t>Vô tận</a:t>
            </a:r>
            <a:endParaRPr lang="en-US" sz="4800" b="1" i="1"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2FF02645-44E7-6E10-80D6-047851D4E3D9}"/>
              </a:ext>
            </a:extLst>
          </p:cNvPr>
          <p:cNvSpPr/>
          <p:nvPr/>
        </p:nvSpPr>
        <p:spPr>
          <a:xfrm>
            <a:off x="2067029" y="6474006"/>
            <a:ext cx="5467139"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tưởng như không bao giờ hết được</a:t>
            </a:r>
            <a:endParaRPr lang="en-US" sz="4000" dirty="0">
              <a:latin typeface="Arial" panose="020B0604020202020204" pitchFamily="34" charset="0"/>
              <a:cs typeface="Arial" panose="020B0604020202020204" pitchFamily="34" charset="0"/>
            </a:endParaRPr>
          </a:p>
        </p:txBody>
      </p:sp>
      <p:sp>
        <p:nvSpPr>
          <p:cNvPr id="17" name="Arrow: Down 16">
            <a:extLst>
              <a:ext uri="{FF2B5EF4-FFF2-40B4-BE49-F238E27FC236}">
                <a16:creationId xmlns:a16="http://schemas.microsoft.com/office/drawing/2014/main" id="{50B611C1-5F5F-B481-2A89-6C71CF2D3DFB}"/>
              </a:ext>
            </a:extLst>
          </p:cNvPr>
          <p:cNvSpPr/>
          <p:nvPr/>
        </p:nvSpPr>
        <p:spPr>
          <a:xfrm>
            <a:off x="4389118" y="5040781"/>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441FF4A-D707-A2B2-339C-61573B18942B}"/>
              </a:ext>
            </a:extLst>
          </p:cNvPr>
          <p:cNvGrpSpPr/>
          <p:nvPr/>
        </p:nvGrpSpPr>
        <p:grpSpPr>
          <a:xfrm>
            <a:off x="8820263" y="3463563"/>
            <a:ext cx="8278741" cy="5093705"/>
            <a:chOff x="8820263" y="3463563"/>
            <a:chExt cx="8278741" cy="5093705"/>
          </a:xfrm>
        </p:grpSpPr>
        <p:pic>
          <p:nvPicPr>
            <p:cNvPr id="1026" name="Picture 2" descr="Con đường dài như vô tận, đi nửa năm mới tới đích - THẾ GIỚI KHỞI NGHIỆP">
              <a:extLst>
                <a:ext uri="{FF2B5EF4-FFF2-40B4-BE49-F238E27FC236}">
                  <a16:creationId xmlns:a16="http://schemas.microsoft.com/office/drawing/2014/main" id="{E58E8B4F-6308-D2B2-00BD-9E64F0473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263" y="3895699"/>
              <a:ext cx="8278741" cy="46615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descr="Push pin ">
              <a:extLst>
                <a:ext uri="{FF2B5EF4-FFF2-40B4-BE49-F238E27FC236}">
                  <a16:creationId xmlns:a16="http://schemas.microsoft.com/office/drawing/2014/main" id="{11E86818-ADA9-BA1E-F18A-54A188B1D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30306">
              <a:off x="12584676" y="3463563"/>
              <a:ext cx="749912" cy="7499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00231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3" name="Freeform 3"/>
          <p:cNvSpPr/>
          <p:nvPr/>
        </p:nvSpPr>
        <p:spPr>
          <a:xfrm>
            <a:off x="16625510" y="167461"/>
            <a:ext cx="1662490" cy="1571809"/>
          </a:xfrm>
          <a:custGeom>
            <a:avLst/>
            <a:gdLst/>
            <a:ahLst/>
            <a:cxnLst/>
            <a:rect l="l" t="t" r="r" b="b"/>
            <a:pathLst>
              <a:path w="1662490" h="1571809">
                <a:moveTo>
                  <a:pt x="0" y="0"/>
                </a:moveTo>
                <a:lnTo>
                  <a:pt x="1662490" y="0"/>
                </a:lnTo>
                <a:lnTo>
                  <a:pt x="1662490" y="1571809"/>
                </a:lnTo>
                <a:lnTo>
                  <a:pt x="0" y="1571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F9F89242-98EF-55FB-DD86-D7E86D37B4F9}"/>
              </a:ext>
            </a:extLst>
          </p:cNvPr>
          <p:cNvSpPr/>
          <p:nvPr/>
        </p:nvSpPr>
        <p:spPr>
          <a:xfrm>
            <a:off x="8001000" y="1790741"/>
            <a:ext cx="9327819" cy="3200400"/>
          </a:xfrm>
          <a:prstGeom prst="wedgeRoundRectCallout">
            <a:avLst>
              <a:gd name="adj1" fmla="val -56648"/>
              <a:gd name="adj2" fmla="val 51590"/>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Cả bài đọc với giọng diễn cảm và tha thiết.</a:t>
            </a:r>
            <a:endParaRPr lang="vi-VN" sz="4000">
              <a:solidFill>
                <a:schemeClr val="tx1"/>
              </a:solidFill>
              <a:latin typeface="Arial" panose="020B0604020202020204" pitchFamily="34"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E6D7D04F-3031-1343-1B64-FA2FEAAE6EFD}"/>
              </a:ext>
            </a:extLst>
          </p:cNvPr>
          <p:cNvSpPr/>
          <p:nvPr/>
        </p:nvSpPr>
        <p:spPr>
          <a:xfrm>
            <a:off x="8001000" y="5524501"/>
            <a:ext cx="9327819" cy="3657599"/>
          </a:xfrm>
          <a:prstGeom prst="wedgeRoundRectCallout">
            <a:avLst>
              <a:gd name="adj1" fmla="val -56462"/>
              <a:gd name="adj2" fmla="val -41992"/>
              <a:gd name="adj3" fmla="val 16667"/>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Nhấn giọng ở những từ ngữ thể hiện tâm trạng, cảm xúc của nhân vật</a:t>
            </a:r>
            <a:r>
              <a:rPr lang="en-US" sz="4000">
                <a:solidFill>
                  <a:schemeClr val="tx1"/>
                </a:solidFill>
                <a:latin typeface="Arial" panose="020B0604020202020204" pitchFamily="34" charset="0"/>
                <a:cs typeface="Arial" panose="020B0604020202020204" pitchFamily="34" charset="0"/>
              </a:rPr>
              <a:t> Ki-a</a:t>
            </a:r>
            <a:endParaRPr lang="vi-VN" sz="4000">
              <a:solidFill>
                <a:schemeClr val="tx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17FF30E0-1430-EBD6-5010-12F4D7FC7630}"/>
              </a:ext>
            </a:extLst>
          </p:cNvPr>
          <p:cNvGrpSpPr/>
          <p:nvPr/>
        </p:nvGrpSpPr>
        <p:grpSpPr>
          <a:xfrm>
            <a:off x="959181" y="422662"/>
            <a:ext cx="6019800" cy="4339838"/>
            <a:chOff x="-243112" y="619544"/>
            <a:chExt cx="6019800" cy="4339838"/>
          </a:xfrm>
        </p:grpSpPr>
        <p:sp>
          <p:nvSpPr>
            <p:cNvPr id="12" name="Line Callout 1 (Border and Accent Bar) 3">
              <a:extLst>
                <a:ext uri="{FF2B5EF4-FFF2-40B4-BE49-F238E27FC236}">
                  <a16:creationId xmlns:a16="http://schemas.microsoft.com/office/drawing/2014/main" id="{B08E302B-A028-D8B9-09FE-8F9C1CEAB178}"/>
                </a:ext>
              </a:extLst>
            </p:cNvPr>
            <p:cNvSpPr/>
            <p:nvPr/>
          </p:nvSpPr>
          <p:spPr>
            <a:xfrm>
              <a:off x="-243112" y="1346753"/>
              <a:ext cx="6019800" cy="3612629"/>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GIỌNG ĐỌC TRONG BÀI</a:t>
              </a:r>
            </a:p>
          </p:txBody>
        </p:sp>
        <p:pic>
          <p:nvPicPr>
            <p:cNvPr id="13" name="Picture 2">
              <a:extLst>
                <a:ext uri="{FF2B5EF4-FFF2-40B4-BE49-F238E27FC236}">
                  <a16:creationId xmlns:a16="http://schemas.microsoft.com/office/drawing/2014/main" id="{F4A12FB8-E502-1947-1796-709F062E97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4876" y="619544"/>
              <a:ext cx="943823" cy="970285"/>
            </a:xfrm>
            <a:prstGeom prst="rect">
              <a:avLst/>
            </a:prstGeom>
          </p:spPr>
        </p:pic>
      </p:grpSp>
      <p:pic>
        <p:nvPicPr>
          <p:cNvPr id="14" name="Picture 13" descr="A picture containing text&#10;&#10;Description automatically generated">
            <a:extLst>
              <a:ext uri="{FF2B5EF4-FFF2-40B4-BE49-F238E27FC236}">
                <a16:creationId xmlns:a16="http://schemas.microsoft.com/office/drawing/2014/main" id="{EA3FE8D4-F080-18F1-25A0-145CE3BA2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269" y="4470707"/>
            <a:ext cx="5821736" cy="5821736"/>
          </a:xfrm>
          <a:prstGeom prst="rect">
            <a:avLst/>
          </a:prstGeom>
        </p:spPr>
      </p:pic>
      <p:sp>
        <p:nvSpPr>
          <p:cNvPr id="4" name="Freeform 4"/>
          <p:cNvSpPr/>
          <p:nvPr/>
        </p:nvSpPr>
        <p:spPr>
          <a:xfrm>
            <a:off x="16807463" y="8496259"/>
            <a:ext cx="1662490" cy="1752641"/>
          </a:xfrm>
          <a:custGeom>
            <a:avLst/>
            <a:gdLst/>
            <a:ahLst/>
            <a:cxnLst/>
            <a:rect l="l" t="t" r="r" b="b"/>
            <a:pathLst>
              <a:path w="5146230" h="7973032">
                <a:moveTo>
                  <a:pt x="0" y="0"/>
                </a:moveTo>
                <a:lnTo>
                  <a:pt x="5146230" y="0"/>
                </a:lnTo>
                <a:lnTo>
                  <a:pt x="5146230" y="7973032"/>
                </a:lnTo>
                <a:lnTo>
                  <a:pt x="0" y="7973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298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8" name="Freeform 8"/>
          <p:cNvSpPr/>
          <p:nvPr/>
        </p:nvSpPr>
        <p:spPr>
          <a:xfrm>
            <a:off x="309612" y="8964301"/>
            <a:ext cx="1188996" cy="1356915"/>
          </a:xfrm>
          <a:custGeom>
            <a:avLst/>
            <a:gdLst/>
            <a:ahLst/>
            <a:cxnLst/>
            <a:rect l="l" t="t" r="r" b="b"/>
            <a:pathLst>
              <a:path w="1188996" h="1356915">
                <a:moveTo>
                  <a:pt x="0" y="0"/>
                </a:moveTo>
                <a:lnTo>
                  <a:pt x="1188997" y="0"/>
                </a:lnTo>
                <a:lnTo>
                  <a:pt x="1188997" y="1356915"/>
                </a:lnTo>
                <a:lnTo>
                  <a:pt x="0" y="1356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Rounded Rectangle 18">
            <a:extLst>
              <a:ext uri="{FF2B5EF4-FFF2-40B4-BE49-F238E27FC236}">
                <a16:creationId xmlns:a16="http://schemas.microsoft.com/office/drawing/2014/main" id="{B8D57595-7BA5-3732-E2AF-2487E7FCE62E}"/>
              </a:ext>
            </a:extLst>
          </p:cNvPr>
          <p:cNvSpPr/>
          <p:nvPr/>
        </p:nvSpPr>
        <p:spPr>
          <a:xfrm>
            <a:off x="8432927" y="5632146"/>
            <a:ext cx="8869142" cy="1857637"/>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cs typeface="Arial" panose="020B0604020202020204" pitchFamily="34" charset="0"/>
              </a:rPr>
              <a:t>Đoạn 3: </a:t>
            </a:r>
            <a:r>
              <a:rPr lang="vi-VN" sz="3800">
                <a:cs typeface="Arial" panose="020B0604020202020204" pitchFamily="34" charset="0"/>
              </a:rPr>
              <a:t>tiếp theo đến </a:t>
            </a:r>
            <a:r>
              <a:rPr lang="vi-VN" sz="3800">
                <a:solidFill>
                  <a:srgbClr val="FF0000"/>
                </a:solidFill>
                <a:cs typeface="Arial" panose="020B0604020202020204" pitchFamily="34" charset="0"/>
              </a:rPr>
              <a:t>quê ngoại của em đây</a:t>
            </a:r>
            <a:endParaRPr lang="en-US" sz="3800" dirty="0">
              <a:solidFill>
                <a:srgbClr val="FF0000"/>
              </a:solidFill>
              <a:latin typeface="Arial" panose="020B0604020202020204" pitchFamily="34" charset="0"/>
              <a:cs typeface="Arial" panose="020B0604020202020204" pitchFamily="34" charset="0"/>
            </a:endParaRPr>
          </a:p>
        </p:txBody>
      </p:sp>
      <p:sp>
        <p:nvSpPr>
          <p:cNvPr id="29" name="Rounded Rectangle 19">
            <a:extLst>
              <a:ext uri="{FF2B5EF4-FFF2-40B4-BE49-F238E27FC236}">
                <a16:creationId xmlns:a16="http://schemas.microsoft.com/office/drawing/2014/main" id="{B08BEC88-2702-C82B-6634-7B1850FB8BD2}"/>
              </a:ext>
            </a:extLst>
          </p:cNvPr>
          <p:cNvSpPr/>
          <p:nvPr/>
        </p:nvSpPr>
        <p:spPr>
          <a:xfrm>
            <a:off x="8432927" y="3233336"/>
            <a:ext cx="8844300" cy="1857636"/>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b="1">
                <a:cs typeface="Arial" panose="020B0604020202020204" pitchFamily="34" charset="0"/>
              </a:rPr>
              <a:t>Đoạn 2: </a:t>
            </a:r>
            <a:r>
              <a:rPr lang="vi-VN" sz="3800">
                <a:cs typeface="Arial" panose="020B0604020202020204" pitchFamily="34" charset="0"/>
              </a:rPr>
              <a:t>tiếp theo đến </a:t>
            </a:r>
            <a:r>
              <a:rPr lang="vi-VN" sz="3800">
                <a:solidFill>
                  <a:srgbClr val="FF0000"/>
                </a:solidFill>
                <a:cs typeface="Arial" panose="020B0604020202020204" pitchFamily="34" charset="0"/>
              </a:rPr>
              <a:t>chiều mùa hạ</a:t>
            </a:r>
            <a:endParaRPr lang="en-US" sz="3800" dirty="0">
              <a:solidFill>
                <a:srgbClr val="FF0000"/>
              </a:solidFill>
              <a:latin typeface="Arial" panose="020B0604020202020204" pitchFamily="34" charset="0"/>
              <a:cs typeface="Arial" panose="020B0604020202020204" pitchFamily="34" charset="0"/>
            </a:endParaRPr>
          </a:p>
        </p:txBody>
      </p:sp>
      <p:sp>
        <p:nvSpPr>
          <p:cNvPr id="30" name="Rounded Rectangle 23">
            <a:extLst>
              <a:ext uri="{FF2B5EF4-FFF2-40B4-BE49-F238E27FC236}">
                <a16:creationId xmlns:a16="http://schemas.microsoft.com/office/drawing/2014/main" id="{1AC0810A-19C8-45B5-FF9C-B4563E91A713}"/>
              </a:ext>
            </a:extLst>
          </p:cNvPr>
          <p:cNvSpPr/>
          <p:nvPr/>
        </p:nvSpPr>
        <p:spPr>
          <a:xfrm>
            <a:off x="8432927" y="8034784"/>
            <a:ext cx="8869141" cy="1857636"/>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b="1">
                <a:cs typeface="Arial" panose="020B0604020202020204" pitchFamily="34" charset="0"/>
              </a:rPr>
              <a:t>Đoạn 4</a:t>
            </a:r>
            <a:r>
              <a:rPr lang="vi-VN" sz="3800">
                <a:cs typeface="Arial" panose="020B0604020202020204" pitchFamily="34" charset="0"/>
              </a:rPr>
              <a:t>: còn lại</a:t>
            </a:r>
            <a:endParaRPr lang="en-US" sz="3800" dirty="0">
              <a:solidFill>
                <a:schemeClr val="tx1"/>
              </a:solidFill>
              <a:latin typeface="Arial" panose="020B0604020202020204" pitchFamily="34" charset="0"/>
              <a:cs typeface="Arial" panose="020B0604020202020204" pitchFamily="34" charset="0"/>
            </a:endParaRPr>
          </a:p>
        </p:txBody>
      </p:sp>
      <p:sp>
        <p:nvSpPr>
          <p:cNvPr id="31" name="Rounded Rectangle 19">
            <a:extLst>
              <a:ext uri="{FF2B5EF4-FFF2-40B4-BE49-F238E27FC236}">
                <a16:creationId xmlns:a16="http://schemas.microsoft.com/office/drawing/2014/main" id="{2A032296-7E9B-CF8F-9BF4-AB7181CD845B}"/>
              </a:ext>
            </a:extLst>
          </p:cNvPr>
          <p:cNvSpPr/>
          <p:nvPr/>
        </p:nvSpPr>
        <p:spPr>
          <a:xfrm>
            <a:off x="8378481" y="830697"/>
            <a:ext cx="8927495" cy="1857637"/>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b="1">
                <a:cs typeface="Arial" panose="020B0604020202020204" pitchFamily="34" charset="0"/>
              </a:rPr>
              <a:t>Đoạn 1: </a:t>
            </a:r>
            <a:r>
              <a:rPr lang="vi-VN" sz="3800">
                <a:cs typeface="Arial" panose="020B0604020202020204" pitchFamily="34" charset="0"/>
              </a:rPr>
              <a:t>từ đầu đến </a:t>
            </a:r>
            <a:r>
              <a:rPr lang="vi-VN" sz="3800">
                <a:solidFill>
                  <a:srgbClr val="FF0000"/>
                </a:solidFill>
                <a:cs typeface="Arial" panose="020B0604020202020204" pitchFamily="34" charset="0"/>
              </a:rPr>
              <a:t>yêu quý em.</a:t>
            </a:r>
            <a:endParaRPr lang="en-US" sz="3800" dirty="0">
              <a:solidFill>
                <a:srgbClr val="FF0000"/>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43F0D454-F789-7FC3-1B63-0D37FBF136C9}"/>
              </a:ext>
            </a:extLst>
          </p:cNvPr>
          <p:cNvGrpSpPr/>
          <p:nvPr/>
        </p:nvGrpSpPr>
        <p:grpSpPr>
          <a:xfrm rot="16200000">
            <a:off x="7133882" y="2941120"/>
            <a:ext cx="1963734" cy="634312"/>
            <a:chOff x="6498137" y="3625822"/>
            <a:chExt cx="558104" cy="973671"/>
          </a:xfrm>
        </p:grpSpPr>
        <p:cxnSp>
          <p:nvCxnSpPr>
            <p:cNvPr id="33" name="Straight Connector 32">
              <a:extLst>
                <a:ext uri="{FF2B5EF4-FFF2-40B4-BE49-F238E27FC236}">
                  <a16:creationId xmlns:a16="http://schemas.microsoft.com/office/drawing/2014/main" id="{C2E56E55-D8BE-AB6A-B33F-7E6DD79EF4C0}"/>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384CF7-1975-4E52-BF98-348A79DC1148}"/>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AFB3D05-81D7-020C-0406-AB6DCD352F11}"/>
              </a:ext>
            </a:extLst>
          </p:cNvPr>
          <p:cNvGrpSpPr/>
          <p:nvPr/>
        </p:nvGrpSpPr>
        <p:grpSpPr>
          <a:xfrm rot="16200000" flipH="1">
            <a:off x="4883432" y="4705867"/>
            <a:ext cx="6410210" cy="579888"/>
            <a:chOff x="6498137" y="3625822"/>
            <a:chExt cx="558104" cy="973671"/>
          </a:xfrm>
        </p:grpSpPr>
        <p:cxnSp>
          <p:nvCxnSpPr>
            <p:cNvPr id="36" name="Straight Connector 35">
              <a:extLst>
                <a:ext uri="{FF2B5EF4-FFF2-40B4-BE49-F238E27FC236}">
                  <a16:creationId xmlns:a16="http://schemas.microsoft.com/office/drawing/2014/main" id="{F1B75B80-08AE-A113-7AF0-5C34AC955CBB}"/>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E881FAC-6B16-C3DF-EEA2-342F26F79B93}"/>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737B1DE-4AE0-A288-4A70-EAE34A16951A}"/>
              </a:ext>
            </a:extLst>
          </p:cNvPr>
          <p:cNvGrpSpPr/>
          <p:nvPr/>
        </p:nvGrpSpPr>
        <p:grpSpPr>
          <a:xfrm rot="16200000">
            <a:off x="6573245" y="4843587"/>
            <a:ext cx="3085022" cy="634309"/>
            <a:chOff x="6498137" y="3625822"/>
            <a:chExt cx="558104" cy="973671"/>
          </a:xfrm>
        </p:grpSpPr>
        <p:cxnSp>
          <p:nvCxnSpPr>
            <p:cNvPr id="39" name="Straight Connector 38">
              <a:extLst>
                <a:ext uri="{FF2B5EF4-FFF2-40B4-BE49-F238E27FC236}">
                  <a16:creationId xmlns:a16="http://schemas.microsoft.com/office/drawing/2014/main" id="{3232A0A1-5320-1998-D3E2-03A132B97C72}"/>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9E66CB9-7B7D-3050-CD24-134A6AB7CC8C}"/>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6CE6C01-13D8-01C8-1CA0-8EFD8C2A4913}"/>
              </a:ext>
            </a:extLst>
          </p:cNvPr>
          <p:cNvGrpSpPr/>
          <p:nvPr/>
        </p:nvGrpSpPr>
        <p:grpSpPr>
          <a:xfrm rot="16200000">
            <a:off x="6431708" y="7104694"/>
            <a:ext cx="3368091" cy="634320"/>
            <a:chOff x="6498137" y="3625822"/>
            <a:chExt cx="558104" cy="973671"/>
          </a:xfrm>
        </p:grpSpPr>
        <p:cxnSp>
          <p:nvCxnSpPr>
            <p:cNvPr id="42" name="Straight Connector 41">
              <a:extLst>
                <a:ext uri="{FF2B5EF4-FFF2-40B4-BE49-F238E27FC236}">
                  <a16:creationId xmlns:a16="http://schemas.microsoft.com/office/drawing/2014/main" id="{A35DBD57-C3CF-7F8D-5DE0-E7644CE0753B}"/>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1D480C9-A64D-061E-7004-3C6D97D01841}"/>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D1E8C274-1248-0489-0C78-B9B282B6DECC}"/>
              </a:ext>
            </a:extLst>
          </p:cNvPr>
          <p:cNvGrpSpPr/>
          <p:nvPr/>
        </p:nvGrpSpPr>
        <p:grpSpPr>
          <a:xfrm>
            <a:off x="550385" y="723900"/>
            <a:ext cx="6460013" cy="3624691"/>
            <a:chOff x="375403" y="1064663"/>
            <a:chExt cx="6460013" cy="3624691"/>
          </a:xfrm>
        </p:grpSpPr>
        <p:sp>
          <p:nvSpPr>
            <p:cNvPr id="4" name="Rounded Rectangle 21">
              <a:extLst>
                <a:ext uri="{FF2B5EF4-FFF2-40B4-BE49-F238E27FC236}">
                  <a16:creationId xmlns:a16="http://schemas.microsoft.com/office/drawing/2014/main" id="{FDA6180C-0C86-8A10-32FB-5D0E86C43E17}"/>
                </a:ext>
              </a:extLst>
            </p:cNvPr>
            <p:cNvSpPr/>
            <p:nvPr/>
          </p:nvSpPr>
          <p:spPr>
            <a:xfrm>
              <a:off x="807038" y="1663462"/>
              <a:ext cx="6028378" cy="3025892"/>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400" b="1">
                  <a:solidFill>
                    <a:schemeClr val="tx2">
                      <a:lumMod val="50000"/>
                    </a:schemeClr>
                  </a:solidFill>
                  <a:latin typeface="Arial" panose="020B0604020202020204" pitchFamily="34" charset="0"/>
                  <a:cs typeface="Arial" panose="020B0604020202020204" pitchFamily="34" charset="0"/>
                </a:rPr>
                <a:t>LUYỆN ĐỌC NỐI TIẾP CÁC ĐOẠN</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8E730B0-B3FC-A9CB-516D-9E9E571545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5403" y="1064663"/>
              <a:ext cx="1376549" cy="1197597"/>
            </a:xfrm>
            <a:prstGeom prst="rect">
              <a:avLst/>
            </a:prstGeom>
          </p:spPr>
        </p:pic>
      </p:grpSp>
      <p:sp>
        <p:nvSpPr>
          <p:cNvPr id="9" name="Freeform 5">
            <a:extLst>
              <a:ext uri="{FF2B5EF4-FFF2-40B4-BE49-F238E27FC236}">
                <a16:creationId xmlns:a16="http://schemas.microsoft.com/office/drawing/2014/main" id="{14281C2D-0A3F-73E2-6600-582AE1E4E160}"/>
              </a:ext>
            </a:extLst>
          </p:cNvPr>
          <p:cNvSpPr/>
          <p:nvPr/>
        </p:nvSpPr>
        <p:spPr>
          <a:xfrm flipH="1">
            <a:off x="2622531" y="4947391"/>
            <a:ext cx="2877744" cy="5413082"/>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7099004" y="-16329"/>
            <a:ext cx="1188996" cy="1356915"/>
          </a:xfrm>
          <a:custGeom>
            <a:avLst/>
            <a:gdLst/>
            <a:ahLst/>
            <a:cxnLst/>
            <a:rect l="l" t="t" r="r" b="b"/>
            <a:pathLst>
              <a:path w="1188996" h="1356915">
                <a:moveTo>
                  <a:pt x="0" y="0"/>
                </a:moveTo>
                <a:lnTo>
                  <a:pt x="1188997" y="0"/>
                </a:lnTo>
                <a:lnTo>
                  <a:pt x="1188997" y="1356914"/>
                </a:lnTo>
                <a:lnTo>
                  <a:pt x="0" y="13569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randombar(horizontal)">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6" name="Freeform 6"/>
          <p:cNvSpPr/>
          <p:nvPr/>
        </p:nvSpPr>
        <p:spPr>
          <a:xfrm>
            <a:off x="16916400" y="-59871"/>
            <a:ext cx="1371600" cy="1295400"/>
          </a:xfrm>
          <a:custGeom>
            <a:avLst/>
            <a:gdLst/>
            <a:ahLst/>
            <a:cxnLst/>
            <a:rect l="l" t="t" r="r" b="b"/>
            <a:pathLst>
              <a:path w="2134796" h="1996034">
                <a:moveTo>
                  <a:pt x="0" y="0"/>
                </a:moveTo>
                <a:lnTo>
                  <a:pt x="2134796" y="0"/>
                </a:lnTo>
                <a:lnTo>
                  <a:pt x="2134796" y="1996035"/>
                </a:lnTo>
                <a:lnTo>
                  <a:pt x="0" y="19960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0" y="9105900"/>
            <a:ext cx="838200" cy="1066800"/>
          </a:xfrm>
          <a:custGeom>
            <a:avLst/>
            <a:gdLst/>
            <a:ahLst/>
            <a:cxnLst/>
            <a:rect l="l" t="t" r="r" b="b"/>
            <a:pathLst>
              <a:path w="1542211" h="1850025">
                <a:moveTo>
                  <a:pt x="0" y="0"/>
                </a:moveTo>
                <a:lnTo>
                  <a:pt x="1542211" y="0"/>
                </a:lnTo>
                <a:lnTo>
                  <a:pt x="1542211" y="1850025"/>
                </a:lnTo>
                <a:lnTo>
                  <a:pt x="0" y="1850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D1D4DA2-85BF-E36F-6E36-E63D82E3568E}"/>
              </a:ext>
            </a:extLst>
          </p:cNvPr>
          <p:cNvSpPr/>
          <p:nvPr/>
        </p:nvSpPr>
        <p:spPr>
          <a:xfrm>
            <a:off x="1219200" y="3009900"/>
            <a:ext cx="4800600" cy="3117496"/>
          </a:xfrm>
          <a:prstGeom prst="roundRect">
            <a:avLst/>
          </a:prstGeom>
          <a:solidFill>
            <a:schemeClr val="bg1"/>
          </a:solidFill>
          <a:ln w="381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làng chùa</a:t>
            </a:r>
            <a:endParaRPr lang="en-US" sz="4000" b="1" i="1"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D38C4A9-672B-EE4F-6CD6-AABC446D4F7F}"/>
              </a:ext>
            </a:extLst>
          </p:cNvPr>
          <p:cNvSpPr/>
          <p:nvPr/>
        </p:nvSpPr>
        <p:spPr>
          <a:xfrm>
            <a:off x="6743700" y="3009900"/>
            <a:ext cx="4800600" cy="3122939"/>
          </a:xfrm>
          <a:prstGeom prst="roundRect">
            <a:avLst/>
          </a:prstGeom>
          <a:solidFill>
            <a:schemeClr val="bg1"/>
          </a:solidFill>
          <a:ln w="381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cánh đồng lúa rộng lớn</a:t>
            </a:r>
            <a:endParaRPr lang="en-US" sz="4000" b="1" i="1"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4AB8883-C020-BC72-08B6-4C0EE2B92827}"/>
              </a:ext>
            </a:extLst>
          </p:cNvPr>
          <p:cNvSpPr/>
          <p:nvPr/>
        </p:nvSpPr>
        <p:spPr>
          <a:xfrm>
            <a:off x="12262757" y="3009900"/>
            <a:ext cx="4800600" cy="3067119"/>
          </a:xfrm>
          <a:prstGeom prst="roundRect">
            <a:avLst/>
          </a:prstGeom>
          <a:solidFill>
            <a:schemeClr val="bg1"/>
          </a:solidFill>
          <a:ln w="381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nở</a:t>
            </a:r>
            <a:endParaRPr lang="en-US" sz="4000" b="1" i="1"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638398F2-06B5-4EE9-A27B-8AF67C486C80}"/>
              </a:ext>
            </a:extLst>
          </p:cNvPr>
          <p:cNvSpPr/>
          <p:nvPr/>
        </p:nvSpPr>
        <p:spPr>
          <a:xfrm>
            <a:off x="2514600" y="6666388"/>
            <a:ext cx="7315200" cy="3122939"/>
          </a:xfrm>
          <a:prstGeom prst="roundRect">
            <a:avLst/>
          </a:prstGeom>
          <a:solidFill>
            <a:schemeClr val="bg1"/>
          </a:solidFill>
          <a:ln w="381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lấy lá dứa dại làm những chiếc chong chóng</a:t>
            </a:r>
            <a:endParaRPr lang="en-US" sz="4000" b="1" i="1"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185D4560-38DD-9F74-94B8-EFD187A4F240}"/>
              </a:ext>
            </a:extLst>
          </p:cNvPr>
          <p:cNvSpPr/>
          <p:nvPr/>
        </p:nvSpPr>
        <p:spPr>
          <a:xfrm>
            <a:off x="10608127" y="6666388"/>
            <a:ext cx="5415644" cy="3122939"/>
          </a:xfrm>
          <a:prstGeom prst="roundRect">
            <a:avLst/>
          </a:prstGeom>
          <a:solidFill>
            <a:schemeClr val="bg1"/>
          </a:solidFill>
          <a:ln w="381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ngôi làng</a:t>
            </a:r>
            <a:endParaRPr lang="en-US" sz="4000" b="1" i="1" dirty="0">
              <a:solidFill>
                <a:schemeClr val="tx1"/>
              </a:solidFill>
              <a:latin typeface="Arial" panose="020B0604020202020204" pitchFamily="34" charset="0"/>
              <a:cs typeface="Arial" panose="020B0604020202020204" pitchFamily="34" charset="0"/>
            </a:endParaRPr>
          </a:p>
        </p:txBody>
      </p:sp>
      <p:sp>
        <p:nvSpPr>
          <p:cNvPr id="17" name="Line Callout 1 (Border and Accent Bar) 3">
            <a:extLst>
              <a:ext uri="{FF2B5EF4-FFF2-40B4-BE49-F238E27FC236}">
                <a16:creationId xmlns:a16="http://schemas.microsoft.com/office/drawing/2014/main" id="{6A07CE31-EDFE-D14E-5E78-732C3DA85F60}"/>
              </a:ext>
            </a:extLst>
          </p:cNvPr>
          <p:cNvSpPr/>
          <p:nvPr/>
        </p:nvSpPr>
        <p:spPr>
          <a:xfrm>
            <a:off x="457200" y="647700"/>
            <a:ext cx="15544800" cy="1600200"/>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5812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4"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 name="Freeform 2"/>
          <p:cNvSpPr/>
          <p:nvPr/>
        </p:nvSpPr>
        <p:spPr>
          <a:xfrm>
            <a:off x="441152" y="612216"/>
            <a:ext cx="17436208" cy="9453237"/>
          </a:xfrm>
          <a:custGeom>
            <a:avLst/>
            <a:gdLst/>
            <a:ahLst/>
            <a:cxnLst/>
            <a:rect l="l" t="t" r="r" b="b"/>
            <a:pathLst>
              <a:path w="17436208" h="9637468">
                <a:moveTo>
                  <a:pt x="0" y="0"/>
                </a:moveTo>
                <a:lnTo>
                  <a:pt x="17436208" y="0"/>
                </a:lnTo>
                <a:lnTo>
                  <a:pt x="17436208" y="9637468"/>
                </a:lnTo>
                <a:lnTo>
                  <a:pt x="0" y="9637468"/>
                </a:lnTo>
                <a:lnTo>
                  <a:pt x="0" y="0"/>
                </a:lnTo>
                <a:close/>
              </a:path>
            </a:pathLst>
          </a:custGeom>
          <a:blipFill>
            <a:blip r:embed="rId2">
              <a:duotone>
                <a:prstClr val="black"/>
                <a:schemeClr val="accent6">
                  <a:tint val="45000"/>
                  <a:satMod val="400000"/>
                </a:schemeClr>
              </a:duotone>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5704371" y="282120"/>
            <a:ext cx="6879258" cy="3802353"/>
          </a:xfrm>
          <a:custGeom>
            <a:avLst/>
            <a:gdLst/>
            <a:ahLst/>
            <a:cxnLst/>
            <a:rect l="l" t="t" r="r" b="b"/>
            <a:pathLst>
              <a:path w="6879258" h="3802353">
                <a:moveTo>
                  <a:pt x="0" y="0"/>
                </a:moveTo>
                <a:lnTo>
                  <a:pt x="6879258" y="0"/>
                </a:lnTo>
                <a:lnTo>
                  <a:pt x="6879258" y="3802353"/>
                </a:lnTo>
                <a:lnTo>
                  <a:pt x="0" y="3802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0" y="320220"/>
            <a:ext cx="2577144" cy="2669359"/>
          </a:xfrm>
          <a:custGeom>
            <a:avLst/>
            <a:gdLst/>
            <a:ahLst/>
            <a:cxnLst/>
            <a:rect l="l" t="t" r="r" b="b"/>
            <a:pathLst>
              <a:path w="2577144" h="2669359">
                <a:moveTo>
                  <a:pt x="0" y="0"/>
                </a:moveTo>
                <a:lnTo>
                  <a:pt x="2577144" y="0"/>
                </a:lnTo>
                <a:lnTo>
                  <a:pt x="2577144" y="2669358"/>
                </a:lnTo>
                <a:lnTo>
                  <a:pt x="0" y="266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4235805" y="282120"/>
            <a:ext cx="3515914" cy="900524"/>
          </a:xfrm>
          <a:custGeom>
            <a:avLst/>
            <a:gdLst/>
            <a:ahLst/>
            <a:cxnLst/>
            <a:rect l="l" t="t" r="r" b="b"/>
            <a:pathLst>
              <a:path w="3515914" h="900524">
                <a:moveTo>
                  <a:pt x="0" y="0"/>
                </a:moveTo>
                <a:lnTo>
                  <a:pt x="3515914" y="0"/>
                </a:lnTo>
                <a:lnTo>
                  <a:pt x="3515914" y="900524"/>
                </a:lnTo>
                <a:lnTo>
                  <a:pt x="0" y="9005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5641044" y="221547"/>
            <a:ext cx="2036293" cy="2109155"/>
          </a:xfrm>
          <a:custGeom>
            <a:avLst/>
            <a:gdLst/>
            <a:ahLst/>
            <a:cxnLst/>
            <a:rect l="l" t="t" r="r" b="b"/>
            <a:pathLst>
              <a:path w="2036293" h="2109155">
                <a:moveTo>
                  <a:pt x="0" y="0"/>
                </a:moveTo>
                <a:lnTo>
                  <a:pt x="2036293" y="0"/>
                </a:lnTo>
                <a:lnTo>
                  <a:pt x="2036293" y="2109155"/>
                </a:lnTo>
                <a:lnTo>
                  <a:pt x="0" y="21091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5E8A0E42-CF2D-3516-D775-B7298D8CC661}"/>
              </a:ext>
            </a:extLst>
          </p:cNvPr>
          <p:cNvSpPr txBox="1"/>
          <p:nvPr/>
        </p:nvSpPr>
        <p:spPr>
          <a:xfrm>
            <a:off x="5893542" y="1395493"/>
            <a:ext cx="6531428" cy="1911549"/>
          </a:xfrm>
          <a:prstGeom prst="rect">
            <a:avLst/>
          </a:prstGeom>
          <a:noFill/>
        </p:spPr>
        <p:txBody>
          <a:bodyPr wrap="square">
            <a:spAutoFit/>
          </a:bodyPr>
          <a:lstStyle/>
          <a:p>
            <a:pPr algn="ctr">
              <a:lnSpc>
                <a:spcPct val="150000"/>
              </a:lnSpc>
            </a:pPr>
            <a:r>
              <a:rPr lang="fr-FR" sz="4200" b="1">
                <a:solidFill>
                  <a:srgbClr val="000000"/>
                </a:solidFill>
                <a:latin typeface="Arial" panose="020B0604020202020204" pitchFamily="34" charset="0"/>
                <a:ea typeface="Calibri" panose="020F0502020204030204" pitchFamily="34" charset="0"/>
                <a:cs typeface="Arial" panose="020B0604020202020204" pitchFamily="34" charset="0"/>
              </a:rPr>
              <a:t>Các em hoàn thành những yêu cầu sau:</a:t>
            </a:r>
          </a:p>
        </p:txBody>
      </p:sp>
      <p:grpSp>
        <p:nvGrpSpPr>
          <p:cNvPr id="23" name="Group 22">
            <a:extLst>
              <a:ext uri="{FF2B5EF4-FFF2-40B4-BE49-F238E27FC236}">
                <a16:creationId xmlns:a16="http://schemas.microsoft.com/office/drawing/2014/main" id="{EA49866F-153F-9528-1DDE-2A99ECC7FB32}"/>
              </a:ext>
            </a:extLst>
          </p:cNvPr>
          <p:cNvGrpSpPr/>
          <p:nvPr/>
        </p:nvGrpSpPr>
        <p:grpSpPr>
          <a:xfrm>
            <a:off x="1905000" y="4557531"/>
            <a:ext cx="7000356" cy="4380595"/>
            <a:chOff x="1905000" y="4557531"/>
            <a:chExt cx="7000356" cy="4380595"/>
          </a:xfrm>
        </p:grpSpPr>
        <p:sp>
          <p:nvSpPr>
            <p:cNvPr id="3" name="Freeform 3"/>
            <p:cNvSpPr/>
            <p:nvPr/>
          </p:nvSpPr>
          <p:spPr>
            <a:xfrm flipH="1">
              <a:off x="1905000" y="4557531"/>
              <a:ext cx="7000356" cy="4380595"/>
            </a:xfrm>
            <a:custGeom>
              <a:avLst/>
              <a:gdLst/>
              <a:ahLst/>
              <a:cxnLst/>
              <a:rect l="l" t="t" r="r" b="b"/>
              <a:pathLst>
                <a:path w="7000356" h="4380595">
                  <a:moveTo>
                    <a:pt x="7000355" y="0"/>
                  </a:moveTo>
                  <a:lnTo>
                    <a:pt x="0" y="0"/>
                  </a:lnTo>
                  <a:lnTo>
                    <a:pt x="0" y="4380595"/>
                  </a:lnTo>
                  <a:lnTo>
                    <a:pt x="7000355" y="4380595"/>
                  </a:lnTo>
                  <a:lnTo>
                    <a:pt x="7000355" y="0"/>
                  </a:lnTo>
                  <a:close/>
                </a:path>
              </a:pathLst>
            </a:custGeom>
            <a:blipFill>
              <a:blip r:embed="rId10">
                <a:extLst>
                  <a:ext uri="{96DAC541-7B7A-43D3-8B79-37D633B846F1}">
                    <asvg:svgBlip xmlns:asvg="http://schemas.microsoft.com/office/drawing/2016/SVG/main" r:embed="rId11"/>
                  </a:ext>
                </a:extLst>
              </a:blip>
              <a:stretch>
                <a:fillRect t="-64900"/>
              </a:stretch>
            </a:blipFill>
          </p:spPr>
          <p:txBody>
            <a:bodyPr/>
            <a:lstStyle/>
            <a:p>
              <a:endParaRPr lang="en-US"/>
            </a:p>
          </p:txBody>
        </p:sp>
        <p:sp>
          <p:nvSpPr>
            <p:cNvPr id="20" name="TextBox 19">
              <a:extLst>
                <a:ext uri="{FF2B5EF4-FFF2-40B4-BE49-F238E27FC236}">
                  <a16:creationId xmlns:a16="http://schemas.microsoft.com/office/drawing/2014/main" id="{71EC46F5-C8B7-D456-FC60-CE7622D8EFA2}"/>
                </a:ext>
              </a:extLst>
            </p:cNvPr>
            <p:cNvSpPr txBox="1"/>
            <p:nvPr/>
          </p:nvSpPr>
          <p:spPr>
            <a:xfrm>
              <a:off x="2525348" y="4727842"/>
              <a:ext cx="5759659" cy="367158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nhóm (4 HS): </a:t>
              </a:r>
              <a:r>
                <a:rPr lang="en-US" sz="4000">
                  <a:latin typeface="Arial" panose="020B0604020202020204" pitchFamily="34" charset="0"/>
                  <a:ea typeface="Calibri" panose="020F0502020204030204" pitchFamily="34" charset="0"/>
                  <a:cs typeface="Arial" panose="020B0604020202020204" pitchFamily="34" charset="0"/>
                </a:rPr>
                <a:t>Mỗi thành viên trong nhóm </a:t>
              </a:r>
              <a:r>
                <a:rPr lang="vi-VN" sz="4000">
                  <a:latin typeface="Arial" panose="020B0604020202020204" pitchFamily="34" charset="0"/>
                  <a:ea typeface="Calibri" panose="020F0502020204030204" pitchFamily="34" charset="0"/>
                  <a:cs typeface="Arial" panose="020B0604020202020204" pitchFamily="34" charset="0"/>
                </a:rPr>
                <a:t>đọc</a:t>
              </a:r>
              <a:r>
                <a:rPr lang="en-US" sz="4000">
                  <a:latin typeface="Arial" panose="020B0604020202020204" pitchFamily="34" charset="0"/>
                  <a:ea typeface="Calibri" panose="020F0502020204030204" pitchFamily="34" charset="0"/>
                  <a:cs typeface="Arial" panose="020B0604020202020204" pitchFamily="34" charset="0"/>
                </a:rPr>
                <a:t> 1 đoạn,</a:t>
              </a:r>
              <a:r>
                <a:rPr lang="vi-VN" sz="4000">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đọc </a:t>
              </a:r>
              <a:r>
                <a:rPr lang="vi-VN" sz="4000">
                  <a:latin typeface="Arial" panose="020B0604020202020204" pitchFamily="34" charset="0"/>
                  <a:ea typeface="Calibri" panose="020F0502020204030204" pitchFamily="34" charset="0"/>
                  <a:cs typeface="Arial" panose="020B0604020202020204" pitchFamily="34" charset="0"/>
                </a:rPr>
                <a:t>nối tiếp đến hết bài</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0888830-33AF-41CD-45E7-AB6CABB4F115}"/>
              </a:ext>
            </a:extLst>
          </p:cNvPr>
          <p:cNvGrpSpPr/>
          <p:nvPr/>
        </p:nvGrpSpPr>
        <p:grpSpPr>
          <a:xfrm>
            <a:off x="9982200" y="4557531"/>
            <a:ext cx="7000356" cy="4380595"/>
            <a:chOff x="9982200" y="4557531"/>
            <a:chExt cx="7000356" cy="4380595"/>
          </a:xfrm>
        </p:grpSpPr>
        <p:sp>
          <p:nvSpPr>
            <p:cNvPr id="4" name="Freeform 4"/>
            <p:cNvSpPr/>
            <p:nvPr/>
          </p:nvSpPr>
          <p:spPr>
            <a:xfrm flipH="1">
              <a:off x="9982200" y="4557531"/>
              <a:ext cx="7000356" cy="4380595"/>
            </a:xfrm>
            <a:custGeom>
              <a:avLst/>
              <a:gdLst/>
              <a:ahLst/>
              <a:cxnLst/>
              <a:rect l="l" t="t" r="r" b="b"/>
              <a:pathLst>
                <a:path w="7000356" h="4380595">
                  <a:moveTo>
                    <a:pt x="7000356" y="0"/>
                  </a:moveTo>
                  <a:lnTo>
                    <a:pt x="0" y="0"/>
                  </a:lnTo>
                  <a:lnTo>
                    <a:pt x="0" y="4380595"/>
                  </a:lnTo>
                  <a:lnTo>
                    <a:pt x="7000356" y="4380595"/>
                  </a:lnTo>
                  <a:lnTo>
                    <a:pt x="7000356" y="0"/>
                  </a:lnTo>
                  <a:close/>
                </a:path>
              </a:pathLst>
            </a:custGeom>
            <a:blipFill>
              <a:blip r:embed="rId10">
                <a:extLst>
                  <a:ext uri="{96DAC541-7B7A-43D3-8B79-37D633B846F1}">
                    <asvg:svgBlip xmlns:asvg="http://schemas.microsoft.com/office/drawing/2016/SVG/main" r:embed="rId11"/>
                  </a:ext>
                </a:extLst>
              </a:blip>
              <a:stretch>
                <a:fillRect t="-64900"/>
              </a:stretch>
            </a:blipFill>
          </p:spPr>
          <p:txBody>
            <a:bodyPr/>
            <a:lstStyle/>
            <a:p>
              <a:endParaRPr lang="en-US"/>
            </a:p>
          </p:txBody>
        </p:sp>
        <p:sp>
          <p:nvSpPr>
            <p:cNvPr id="22" name="TextBox 21">
              <a:extLst>
                <a:ext uri="{FF2B5EF4-FFF2-40B4-BE49-F238E27FC236}">
                  <a16:creationId xmlns:a16="http://schemas.microsoft.com/office/drawing/2014/main" id="{013A7ECC-4B42-95E6-6AA3-AD8A4D184A83}"/>
                </a:ext>
              </a:extLst>
            </p:cNvPr>
            <p:cNvSpPr txBox="1"/>
            <p:nvPr/>
          </p:nvSpPr>
          <p:spPr>
            <a:xfrm>
              <a:off x="10614273" y="5189506"/>
              <a:ext cx="5736210"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thầm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18" name="Picture 2">
            <a:extLst>
              <a:ext uri="{FF2B5EF4-FFF2-40B4-BE49-F238E27FC236}">
                <a16:creationId xmlns:a16="http://schemas.microsoft.com/office/drawing/2014/main" id="{9FA96A1A-FAE3-5957-73DD-3BB15077D4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81669" y="7878002"/>
            <a:ext cx="2601954" cy="2400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 name="Freeform 2"/>
          <p:cNvSpPr/>
          <p:nvPr/>
        </p:nvSpPr>
        <p:spPr>
          <a:xfrm rot="-4780683">
            <a:off x="-4818461" y="-467635"/>
            <a:ext cx="17308046" cy="9566629"/>
          </a:xfrm>
          <a:custGeom>
            <a:avLst/>
            <a:gdLst/>
            <a:ahLst/>
            <a:cxnLst/>
            <a:rect l="l" t="t" r="r" b="b"/>
            <a:pathLst>
              <a:path w="17308046" h="9566629">
                <a:moveTo>
                  <a:pt x="0" y="0"/>
                </a:moveTo>
                <a:lnTo>
                  <a:pt x="17308046" y="0"/>
                </a:lnTo>
                <a:lnTo>
                  <a:pt x="17308046" y="9566629"/>
                </a:lnTo>
                <a:lnTo>
                  <a:pt x="0" y="9566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Freeform 3"/>
          <p:cNvSpPr/>
          <p:nvPr/>
        </p:nvSpPr>
        <p:spPr>
          <a:xfrm>
            <a:off x="7550755" y="647700"/>
            <a:ext cx="1662490" cy="1571809"/>
          </a:xfrm>
          <a:custGeom>
            <a:avLst/>
            <a:gdLst/>
            <a:ahLst/>
            <a:cxnLst/>
            <a:rect l="l" t="t" r="r" b="b"/>
            <a:pathLst>
              <a:path w="1662490" h="1571809">
                <a:moveTo>
                  <a:pt x="0" y="0"/>
                </a:moveTo>
                <a:lnTo>
                  <a:pt x="1662490" y="0"/>
                </a:lnTo>
                <a:lnTo>
                  <a:pt x="1662490" y="1571809"/>
                </a:lnTo>
                <a:lnTo>
                  <a:pt x="0" y="1571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4"/>
          <p:cNvSpPr/>
          <p:nvPr/>
        </p:nvSpPr>
        <p:spPr>
          <a:xfrm>
            <a:off x="1494447" y="1285268"/>
            <a:ext cx="5146230" cy="7973032"/>
          </a:xfrm>
          <a:custGeom>
            <a:avLst/>
            <a:gdLst/>
            <a:ahLst/>
            <a:cxnLst/>
            <a:rect l="l" t="t" r="r" b="b"/>
            <a:pathLst>
              <a:path w="5146230" h="7973032">
                <a:moveTo>
                  <a:pt x="0" y="0"/>
                </a:moveTo>
                <a:lnTo>
                  <a:pt x="5146230" y="0"/>
                </a:lnTo>
                <a:lnTo>
                  <a:pt x="5146230" y="7973032"/>
                </a:lnTo>
                <a:lnTo>
                  <a:pt x="0" y="7973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C0DD8D92-DDDB-7C8C-3C1E-56D9AAA3180C}"/>
              </a:ext>
            </a:extLst>
          </p:cNvPr>
          <p:cNvSpPr txBox="1"/>
          <p:nvPr/>
        </p:nvSpPr>
        <p:spPr>
          <a:xfrm>
            <a:off x="9213245" y="4152900"/>
            <a:ext cx="8001000" cy="2945422"/>
          </a:xfrm>
          <a:prstGeom prst="rect">
            <a:avLst/>
          </a:prstGeom>
        </p:spPr>
        <p:txBody>
          <a:bodyPr wrap="square" lIns="0" tIns="0" rIns="0" bIns="0" rtlCol="0" anchor="t">
            <a:spAutoFit/>
          </a:bodyPr>
          <a:lstStyle/>
          <a:p>
            <a:pPr lvl="0"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2: TRẢ LỜI CÂU HỎI</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93624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5" name="Freeform 3">
            <a:extLst>
              <a:ext uri="{FF2B5EF4-FFF2-40B4-BE49-F238E27FC236}">
                <a16:creationId xmlns:a16="http://schemas.microsoft.com/office/drawing/2014/main" id="{772588D8-416A-4E23-9053-6E289F161692}"/>
              </a:ext>
            </a:extLst>
          </p:cNvPr>
          <p:cNvSpPr/>
          <p:nvPr/>
        </p:nvSpPr>
        <p:spPr>
          <a:xfrm>
            <a:off x="685800" y="1158101"/>
            <a:ext cx="16916400" cy="8808846"/>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81736AC-0768-255D-0EC9-5517DEDB07AA}"/>
              </a:ext>
            </a:extLst>
          </p:cNvPr>
          <p:cNvSpPr txBox="1"/>
          <p:nvPr/>
        </p:nvSpPr>
        <p:spPr>
          <a:xfrm>
            <a:off x="1371600" y="1797807"/>
            <a:ext cx="15544800" cy="7878439"/>
          </a:xfrm>
          <a:prstGeom prst="rect">
            <a:avLst/>
          </a:prstGeom>
          <a:noFill/>
        </p:spPr>
        <p:txBody>
          <a:bodyPr wrap="square" rtlCol="0">
            <a:spAutoFit/>
          </a:bodyPr>
          <a:lstStyle/>
          <a:p>
            <a:pPr marL="571500" indent="-571500" algn="just">
              <a:lnSpc>
                <a:spcPct val="150000"/>
              </a:lnSpc>
              <a:buFont typeface="Courier New" panose="02070309020205020404" pitchFamily="49" charset="0"/>
              <a:buChar char="o"/>
            </a:pPr>
            <a:r>
              <a:rPr lang="en-US" sz="3800" b="1">
                <a:latin typeface="Arial" panose="020B0604020202020204" pitchFamily="34" charset="0"/>
                <a:ea typeface="Calibri" panose="020F0502020204030204" pitchFamily="34" charset="0"/>
                <a:cs typeface="Arial" panose="020B0604020202020204" pitchFamily="34" charset="0"/>
              </a:rPr>
              <a:t>C</a:t>
            </a:r>
            <a:r>
              <a:rPr lang="vi-VN" sz="3800" b="1">
                <a:latin typeface="Arial" panose="020B0604020202020204" pitchFamily="34" charset="0"/>
                <a:ea typeface="Calibri" panose="020F0502020204030204" pitchFamily="34" charset="0"/>
                <a:cs typeface="Arial" panose="020B0604020202020204" pitchFamily="34" charset="0"/>
              </a:rPr>
              <a:t>âu</a:t>
            </a:r>
            <a:r>
              <a:rPr lang="en-US" sz="3800" b="1">
                <a:latin typeface="Arial" panose="020B0604020202020204" pitchFamily="34" charset="0"/>
                <a:ea typeface="Calibri" panose="020F0502020204030204" pitchFamily="34" charset="0"/>
                <a:cs typeface="Arial" panose="020B0604020202020204" pitchFamily="34" charset="0"/>
              </a:rPr>
              <a:t> </a:t>
            </a:r>
            <a:r>
              <a:rPr lang="vi-VN" sz="3800" b="1">
                <a:latin typeface="Arial" panose="020B0604020202020204" pitchFamily="34" charset="0"/>
                <a:ea typeface="Calibri" panose="020F0502020204030204" pitchFamily="34" charset="0"/>
                <a:cs typeface="Arial" panose="020B0604020202020204" pitchFamily="34" charset="0"/>
              </a:rPr>
              <a:t>1: </a:t>
            </a:r>
            <a:r>
              <a:rPr lang="vi-VN" sz="3800">
                <a:latin typeface="Arial" panose="020B0604020202020204" pitchFamily="34" charset="0"/>
                <a:ea typeface="Calibri" panose="020F0502020204030204" pitchFamily="34" charset="0"/>
                <a:cs typeface="Arial" panose="020B0604020202020204" pitchFamily="34" charset="0"/>
              </a:rPr>
              <a:t>Ki-a sống ở đâu và quê ngoại của Ki-a ở đâu?</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800" b="1">
                <a:latin typeface="Arial" panose="020B0604020202020204" pitchFamily="34" charset="0"/>
                <a:ea typeface="Calibri" panose="020F0502020204030204" pitchFamily="34" charset="0"/>
                <a:cs typeface="Arial" panose="020B0604020202020204" pitchFamily="34" charset="0"/>
              </a:rPr>
              <a:t>Câu </a:t>
            </a:r>
            <a:r>
              <a:rPr lang="vi-VN" sz="3800" b="1">
                <a:latin typeface="Arial" panose="020B0604020202020204" pitchFamily="34" charset="0"/>
                <a:ea typeface="Calibri" panose="020F0502020204030204" pitchFamily="34" charset="0"/>
                <a:cs typeface="Arial" panose="020B0604020202020204" pitchFamily="34" charset="0"/>
              </a:rPr>
              <a:t>2: </a:t>
            </a:r>
            <a:r>
              <a:rPr lang="vi-VN" sz="3800">
                <a:latin typeface="Arial" panose="020B0604020202020204" pitchFamily="34" charset="0"/>
                <a:ea typeface="Calibri" panose="020F0502020204030204" pitchFamily="34" charset="0"/>
                <a:cs typeface="Arial" panose="020B0604020202020204" pitchFamily="34" charset="0"/>
              </a:rPr>
              <a:t>Những hình ảnh nào trong bài cho thấy quê ngoại của Ki-a rất đẹp?</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800" b="1">
                <a:latin typeface="Arial" panose="020B0604020202020204" pitchFamily="34" charset="0"/>
                <a:ea typeface="Calibri" panose="020F0502020204030204" pitchFamily="34" charset="0"/>
                <a:cs typeface="Arial" panose="020B0604020202020204" pitchFamily="34" charset="0"/>
              </a:rPr>
              <a:t>C</a:t>
            </a:r>
            <a:r>
              <a:rPr lang="vi-VN" sz="3800" b="1">
                <a:latin typeface="Arial" panose="020B0604020202020204" pitchFamily="34" charset="0"/>
                <a:ea typeface="Calibri" panose="020F0502020204030204" pitchFamily="34" charset="0"/>
                <a:cs typeface="Arial" panose="020B0604020202020204" pitchFamily="34" charset="0"/>
              </a:rPr>
              <a:t>âu 3: </a:t>
            </a:r>
            <a:r>
              <a:rPr lang="vi-VN" sz="3800">
                <a:latin typeface="Arial" panose="020B0604020202020204" pitchFamily="34" charset="0"/>
                <a:ea typeface="Calibri" panose="020F0502020204030204" pitchFamily="34" charset="0"/>
                <a:cs typeface="Arial" panose="020B0604020202020204" pitchFamily="34" charset="0"/>
              </a:rPr>
              <a:t>Ki-a được mẹ kể cho nghe những kỉ niệm nào về tuổi thơ ở làng Chùa?</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800" b="1">
                <a:latin typeface="Arial" panose="020B0604020202020204" pitchFamily="34" charset="0"/>
                <a:ea typeface="Calibri" panose="020F0502020204030204" pitchFamily="34" charset="0"/>
                <a:cs typeface="Arial" panose="020B0604020202020204" pitchFamily="34" charset="0"/>
              </a:rPr>
              <a:t>Câu 4: </a:t>
            </a:r>
            <a:r>
              <a:rPr lang="vi-VN" sz="3800">
                <a:latin typeface="Arial" panose="020B0604020202020204" pitchFamily="34" charset="0"/>
                <a:ea typeface="Calibri" panose="020F0502020204030204" pitchFamily="34" charset="0"/>
                <a:cs typeface="Arial" panose="020B0604020202020204" pitchFamily="34" charset="0"/>
              </a:rPr>
              <a:t>Ki</a:t>
            </a:r>
            <a:r>
              <a:rPr lang="en-US" sz="3800">
                <a:latin typeface="Arial" panose="020B0604020202020204" pitchFamily="34" charset="0"/>
                <a:ea typeface="Calibri" panose="020F0502020204030204" pitchFamily="34" charset="0"/>
                <a:cs typeface="Arial" panose="020B0604020202020204" pitchFamily="34" charset="0"/>
              </a:rPr>
              <a:t>-a</a:t>
            </a:r>
            <a:r>
              <a:rPr lang="vi-VN" sz="3800">
                <a:latin typeface="Arial" panose="020B0604020202020204" pitchFamily="34" charset="0"/>
                <a:ea typeface="Calibri" panose="020F0502020204030204" pitchFamily="34" charset="0"/>
                <a:cs typeface="Arial" panose="020B0604020202020204" pitchFamily="34" charset="0"/>
              </a:rPr>
              <a:t> thường mơ thấy những gì về quê ngoại. Những giấc mơ đó nói lên điều gì về tình cảm của Ki-a với quê hương?</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800" b="1">
                <a:latin typeface="Arial" panose="020B0604020202020204" pitchFamily="34" charset="0"/>
                <a:ea typeface="Calibri" panose="020F0502020204030204" pitchFamily="34" charset="0"/>
                <a:cs typeface="Arial" panose="020B0604020202020204" pitchFamily="34" charset="0"/>
              </a:rPr>
              <a:t>Câu 5: </a:t>
            </a:r>
            <a:r>
              <a:rPr lang="en-US" sz="3800">
                <a:latin typeface="Arial" panose="020B0604020202020204" pitchFamily="34" charset="0"/>
                <a:ea typeface="Calibri" panose="020F0502020204030204" pitchFamily="34" charset="0"/>
                <a:cs typeface="Arial" panose="020B0604020202020204" pitchFamily="34" charset="0"/>
              </a:rPr>
              <a:t>Câu chuyện “Quê ngoại” gợi cho em cảm nghĩ gì về tình cảm của mỗi người đối với quê hương?</a:t>
            </a:r>
          </a:p>
        </p:txBody>
      </p:sp>
      <p:grpSp>
        <p:nvGrpSpPr>
          <p:cNvPr id="30" name="Group 29">
            <a:extLst>
              <a:ext uri="{FF2B5EF4-FFF2-40B4-BE49-F238E27FC236}">
                <a16:creationId xmlns:a16="http://schemas.microsoft.com/office/drawing/2014/main" id="{67FF1E2E-223B-DBF3-21D2-47D58F16A15D}"/>
              </a:ext>
            </a:extLst>
          </p:cNvPr>
          <p:cNvGrpSpPr/>
          <p:nvPr/>
        </p:nvGrpSpPr>
        <p:grpSpPr>
          <a:xfrm>
            <a:off x="3652818" y="540997"/>
            <a:ext cx="11277599" cy="1234207"/>
            <a:chOff x="3965711" y="665623"/>
            <a:chExt cx="11277599" cy="1234207"/>
          </a:xfrm>
        </p:grpSpPr>
        <p:pic>
          <p:nvPicPr>
            <p:cNvPr id="31" name="Picture 9">
              <a:extLst>
                <a:ext uri="{FF2B5EF4-FFF2-40B4-BE49-F238E27FC236}">
                  <a16:creationId xmlns:a16="http://schemas.microsoft.com/office/drawing/2014/main" id="{88678564-7E7E-812D-1D50-4AC56BA41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65711" y="665623"/>
              <a:ext cx="11277599" cy="1234207"/>
            </a:xfrm>
            <a:prstGeom prst="rect">
              <a:avLst/>
            </a:prstGeom>
          </p:spPr>
        </p:pic>
        <p:sp>
          <p:nvSpPr>
            <p:cNvPr id="32" name="TextBox 31">
              <a:extLst>
                <a:ext uri="{FF2B5EF4-FFF2-40B4-BE49-F238E27FC236}">
                  <a16:creationId xmlns:a16="http://schemas.microsoft.com/office/drawing/2014/main" id="{48784C69-668B-93DE-C95E-352098FD8F83}"/>
                </a:ext>
              </a:extLst>
            </p:cNvPr>
            <p:cNvSpPr txBox="1"/>
            <p:nvPr/>
          </p:nvSpPr>
          <p:spPr>
            <a:xfrm>
              <a:off x="4262022" y="898005"/>
              <a:ext cx="10587749"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Làm việc theo nhóm và trả lời câu hỏi</a:t>
              </a:r>
            </a:p>
          </p:txBody>
        </p:sp>
      </p:grpSp>
      <p:pic>
        <p:nvPicPr>
          <p:cNvPr id="13" name="Picture 12" descr="Logo&#10;&#10;Description automatically generated">
            <a:extLst>
              <a:ext uri="{FF2B5EF4-FFF2-40B4-BE49-F238E27FC236}">
                <a16:creationId xmlns:a16="http://schemas.microsoft.com/office/drawing/2014/main" id="{9F3DEA34-A6B2-5981-10A6-C94A7EC54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32096" y="-190500"/>
            <a:ext cx="1955904" cy="2035736"/>
          </a:xfrm>
          <a:prstGeom prst="rect">
            <a:avLst/>
          </a:prstGeom>
        </p:spPr>
      </p:pic>
      <p:sp>
        <p:nvSpPr>
          <p:cNvPr id="12" name="Freeform 12"/>
          <p:cNvSpPr/>
          <p:nvPr/>
        </p:nvSpPr>
        <p:spPr>
          <a:xfrm>
            <a:off x="91302" y="440060"/>
            <a:ext cx="1188996" cy="1356915"/>
          </a:xfrm>
          <a:custGeom>
            <a:avLst/>
            <a:gdLst/>
            <a:ahLst/>
            <a:cxnLst/>
            <a:rect l="l" t="t" r="r" b="b"/>
            <a:pathLst>
              <a:path w="1188996" h="1356915">
                <a:moveTo>
                  <a:pt x="0" y="0"/>
                </a:moveTo>
                <a:lnTo>
                  <a:pt x="1188996" y="0"/>
                </a:lnTo>
                <a:lnTo>
                  <a:pt x="1188996" y="1356915"/>
                </a:lnTo>
                <a:lnTo>
                  <a:pt x="0" y="13569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08FEEB23-C7F6-E3D0-CE98-1946D2A4131D}"/>
              </a:ext>
            </a:extLst>
          </p:cNvPr>
          <p:cNvPicPr>
            <a:picLocks noChangeAspect="1"/>
          </p:cNvPicPr>
          <p:nvPr/>
        </p:nvPicPr>
        <p:blipFill rotWithShape="1">
          <a:blip r:embed="rId7">
            <a:extLst>
              <a:ext uri="{28A0092B-C50C-407E-A947-70E740481C1C}">
                <a14:useLocalDpi xmlns:a14="http://schemas.microsoft.com/office/drawing/2010/main" val="0"/>
              </a:ext>
            </a:extLst>
          </a:blip>
          <a:srcRect b="11228"/>
          <a:stretch/>
        </p:blipFill>
        <p:spPr>
          <a:xfrm>
            <a:off x="16230600" y="8489193"/>
            <a:ext cx="2344415" cy="1814136"/>
          </a:xfrm>
          <a:prstGeom prst="rect">
            <a:avLst/>
          </a:prstGeom>
        </p:spPr>
      </p:pic>
    </p:spTree>
    <p:extLst>
      <p:ext uri="{BB962C8B-B14F-4D97-AF65-F5344CB8AC3E}">
        <p14:creationId xmlns:p14="http://schemas.microsoft.com/office/powerpoint/2010/main" val="4130874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wipe(left)">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left)">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wipe(left)">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xEl>
                                              <p:pRg st="3" end="3"/>
                                            </p:txEl>
                                          </p:spTgt>
                                        </p:tgtEl>
                                        <p:attrNameLst>
                                          <p:attrName>style.visibility</p:attrName>
                                        </p:attrNameLst>
                                      </p:cBhvr>
                                      <p:to>
                                        <p:strVal val="visible"/>
                                      </p:to>
                                    </p:set>
                                    <p:animEffect transition="in" filter="wipe(left)">
                                      <p:cBhvr>
                                        <p:cTn id="30" dur="500"/>
                                        <p:tgtEl>
                                          <p:spTgt spid="2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xEl>
                                              <p:pRg st="4" end="4"/>
                                            </p:txEl>
                                          </p:spTgt>
                                        </p:tgtEl>
                                        <p:attrNameLst>
                                          <p:attrName>style.visibility</p:attrName>
                                        </p:attrNameLst>
                                      </p:cBhvr>
                                      <p:to>
                                        <p:strVal val="visible"/>
                                      </p:to>
                                    </p:set>
                                    <p:animEffect transition="in" filter="wipe(left)">
                                      <p:cBhvr>
                                        <p:cTn id="35"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DF7"/>
        </a:solidFill>
        <a:effectLst/>
      </p:bgPr>
    </p:bg>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2E87338F-C6E5-3A4C-EAB3-AD5D3EAA6A8C}"/>
              </a:ext>
            </a:extLst>
          </p:cNvPr>
          <p:cNvSpPr/>
          <p:nvPr/>
        </p:nvSpPr>
        <p:spPr>
          <a:xfrm>
            <a:off x="990600" y="1943100"/>
            <a:ext cx="16306800" cy="7914353"/>
          </a:xfrm>
          <a:custGeom>
            <a:avLst/>
            <a:gdLst/>
            <a:ahLst/>
            <a:cxnLst/>
            <a:rect l="l" t="t" r="r" b="b"/>
            <a:pathLst>
              <a:path w="4137329" h="2167467">
                <a:moveTo>
                  <a:pt x="0" y="0"/>
                </a:moveTo>
                <a:lnTo>
                  <a:pt x="4137329" y="0"/>
                </a:lnTo>
                <a:lnTo>
                  <a:pt x="4137329" y="2167467"/>
                </a:lnTo>
                <a:lnTo>
                  <a:pt x="0" y="2167467"/>
                </a:lnTo>
                <a:close/>
              </a:path>
            </a:pathLst>
          </a:custGeom>
          <a:solidFill>
            <a:srgbClr val="FFF5D5"/>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BE3FD4-189B-7525-CEE3-09FA52FC0936}"/>
              </a:ext>
            </a:extLst>
          </p:cNvPr>
          <p:cNvSpPr txBox="1"/>
          <p:nvPr/>
        </p:nvSpPr>
        <p:spPr>
          <a:xfrm>
            <a:off x="1683136" y="3036477"/>
            <a:ext cx="8458200" cy="6467220"/>
          </a:xfrm>
          <a:prstGeom prst="rect">
            <a:avLst/>
          </a:prstGeom>
          <a:noFill/>
        </p:spPr>
        <p:txBody>
          <a:bodyPr wrap="square">
            <a:spAutoFit/>
          </a:bodyPr>
          <a:lstStyle/>
          <a:p>
            <a:pPr marL="571500" indent="-571500" algn="just">
              <a:lnSpc>
                <a:spcPct val="150000"/>
              </a:lnSpc>
              <a:spcBef>
                <a:spcPts val="100"/>
              </a:spcBef>
              <a:spcAft>
                <a:spcPts val="10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Ki-a sống ở Mỹ (quan sát trên bản đồ thế giới ở bên).</a:t>
            </a:r>
          </a:p>
          <a:p>
            <a:pPr marL="571500" indent="-571500" algn="just">
              <a:lnSpc>
                <a:spcPct val="150000"/>
              </a:lnSpc>
              <a:spcBef>
                <a:spcPts val="100"/>
              </a:spcBef>
              <a:spcAft>
                <a:spcPts val="10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Quê ngoại của Ki-a là làng Chùa ở Việt Nam (hay còn gọi là làng Hoàng Dương, thuộc xã Sơn Công, huyện Ứng Hoà, tỉnh Hà Tây cũ - nay là Hà Nội). </a:t>
            </a:r>
          </a:p>
        </p:txBody>
      </p:sp>
      <p:pic>
        <p:nvPicPr>
          <p:cNvPr id="12" name="Picture 11" descr="Icon&#10;&#10;Description automatically generated">
            <a:extLst>
              <a:ext uri="{FF2B5EF4-FFF2-40B4-BE49-F238E27FC236}">
                <a16:creationId xmlns:a16="http://schemas.microsoft.com/office/drawing/2014/main" id="{C8C2CC17-B685-FEB4-FF6E-9819F32295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0266" y="1013240"/>
            <a:ext cx="1760605" cy="1760605"/>
          </a:xfrm>
          <a:prstGeom prst="rect">
            <a:avLst/>
          </a:prstGeom>
        </p:spPr>
      </p:pic>
      <p:sp>
        <p:nvSpPr>
          <p:cNvPr id="13" name="Rectangle: Rounded Corners 12">
            <a:extLst>
              <a:ext uri="{FF2B5EF4-FFF2-40B4-BE49-F238E27FC236}">
                <a16:creationId xmlns:a16="http://schemas.microsoft.com/office/drawing/2014/main" id="{0E796A56-C4C6-369C-A757-C328778C4114}"/>
              </a:ext>
            </a:extLst>
          </p:cNvPr>
          <p:cNvSpPr/>
          <p:nvPr/>
        </p:nvSpPr>
        <p:spPr>
          <a:xfrm>
            <a:off x="-304800" y="775339"/>
            <a:ext cx="14020800" cy="190738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Ki-a sống ở đâu và quê ngoại của Ki-a ở đâu?</a:t>
            </a:r>
          </a:p>
        </p:txBody>
      </p:sp>
      <p:sp>
        <p:nvSpPr>
          <p:cNvPr id="6" name="Freeform 6"/>
          <p:cNvSpPr/>
          <p:nvPr/>
        </p:nvSpPr>
        <p:spPr>
          <a:xfrm>
            <a:off x="228600" y="8925273"/>
            <a:ext cx="1371600" cy="1295400"/>
          </a:xfrm>
          <a:custGeom>
            <a:avLst/>
            <a:gdLst/>
            <a:ahLst/>
            <a:cxnLst/>
            <a:rect l="l" t="t" r="r" b="b"/>
            <a:pathLst>
              <a:path w="2134796" h="1996034">
                <a:moveTo>
                  <a:pt x="0" y="0"/>
                </a:moveTo>
                <a:lnTo>
                  <a:pt x="2134796" y="0"/>
                </a:lnTo>
                <a:lnTo>
                  <a:pt x="2134796" y="1996035"/>
                </a:lnTo>
                <a:lnTo>
                  <a:pt x="0" y="19960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6732376" y="9039573"/>
            <a:ext cx="965121" cy="1181100"/>
          </a:xfrm>
          <a:custGeom>
            <a:avLst/>
            <a:gdLst/>
            <a:ahLst/>
            <a:cxnLst/>
            <a:rect l="l" t="t" r="r" b="b"/>
            <a:pathLst>
              <a:path w="1542211" h="1850025">
                <a:moveTo>
                  <a:pt x="0" y="0"/>
                </a:moveTo>
                <a:lnTo>
                  <a:pt x="1542211" y="0"/>
                </a:lnTo>
                <a:lnTo>
                  <a:pt x="1542211" y="1850025"/>
                </a:lnTo>
                <a:lnTo>
                  <a:pt x="0" y="18500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6">
            <a:extLst>
              <a:ext uri="{FF2B5EF4-FFF2-40B4-BE49-F238E27FC236}">
                <a16:creationId xmlns:a16="http://schemas.microsoft.com/office/drawing/2014/main" id="{3EFB214D-CC1E-A885-07FD-8EAE9ECA5E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56661" y="6396670"/>
            <a:ext cx="4316125" cy="3217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Hiện nay có bao nhiêu quốc gia trên thế giới?">
            <a:extLst>
              <a:ext uri="{FF2B5EF4-FFF2-40B4-BE49-F238E27FC236}">
                <a16:creationId xmlns:a16="http://schemas.microsoft.com/office/drawing/2014/main" id="{7BD7F7FF-57DA-7D08-954E-D7070522EE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89036" y="3069133"/>
            <a:ext cx="4438650" cy="2957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24433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wipe(right)">
                                      <p:cBhvr>
                                        <p:cTn id="18" dur="500"/>
                                        <p:tgtEl>
                                          <p:spTgt spid="2056"/>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par>
                                <p:cTn id="23" presetID="22" presetClass="entr" presetSubtype="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6287B5-0A6C-4C01-1A33-8670ACDBF963}"/>
              </a:ext>
            </a:extLst>
          </p:cNvPr>
          <p:cNvGrpSpPr/>
          <p:nvPr/>
        </p:nvGrpSpPr>
        <p:grpSpPr>
          <a:xfrm>
            <a:off x="609581" y="1104610"/>
            <a:ext cx="6966529" cy="7467849"/>
            <a:chOff x="-1207599" y="468277"/>
            <a:chExt cx="6966529" cy="7467849"/>
          </a:xfrm>
        </p:grpSpPr>
        <p:sp>
          <p:nvSpPr>
            <p:cNvPr id="6" name="Rectangle: Rounded Corners 5">
              <a:extLst>
                <a:ext uri="{FF2B5EF4-FFF2-40B4-BE49-F238E27FC236}">
                  <a16:creationId xmlns:a16="http://schemas.microsoft.com/office/drawing/2014/main" id="{ED7D5291-FDA6-2A6C-78A6-F8B4285F233A}"/>
                </a:ext>
              </a:extLst>
            </p:cNvPr>
            <p:cNvSpPr/>
            <p:nvPr/>
          </p:nvSpPr>
          <p:spPr>
            <a:xfrm>
              <a:off x="-1207599" y="468277"/>
              <a:ext cx="6966529" cy="746784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Câu 2: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Những hình ảnh nào trong bài cho thấy quê ngoại của Ki-a rất đẹp?</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300"/>
                </a:spcBef>
                <a:spcAft>
                  <a:spcPts val="300"/>
                </a:spcAft>
                <a:buClrTx/>
                <a:buSzTx/>
                <a:buFontTx/>
                <a:buNone/>
                <a:tabLst/>
                <a:defRPr/>
              </a:pP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(Dựa vào hướng dẫn sau để trả lời câu hỏi)</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B6C0DB7-09E2-915A-9668-0E8A4528CDEB}"/>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155" y="468277"/>
              <a:ext cx="1483020" cy="1447800"/>
            </a:xfrm>
            <a:prstGeom prst="rect">
              <a:avLst/>
            </a:prstGeom>
          </p:spPr>
        </p:pic>
      </p:grpSp>
      <p:pic>
        <p:nvPicPr>
          <p:cNvPr id="9" name="Picture 3">
            <a:extLst>
              <a:ext uri="{FF2B5EF4-FFF2-40B4-BE49-F238E27FC236}">
                <a16:creationId xmlns:a16="http://schemas.microsoft.com/office/drawing/2014/main" id="{66DE8E1F-B0AE-7AB9-731F-54B9000A2D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21122" y="7455812"/>
            <a:ext cx="2143445" cy="2831188"/>
          </a:xfrm>
          <a:prstGeom prst="rect">
            <a:avLst/>
          </a:prstGeom>
        </p:spPr>
      </p:pic>
      <p:sp>
        <p:nvSpPr>
          <p:cNvPr id="10" name="Plaque 9">
            <a:extLst>
              <a:ext uri="{FF2B5EF4-FFF2-40B4-BE49-F238E27FC236}">
                <a16:creationId xmlns:a16="http://schemas.microsoft.com/office/drawing/2014/main" id="{BF171021-1CD4-C33C-CAC1-23966E793857}"/>
              </a:ext>
            </a:extLst>
          </p:cNvPr>
          <p:cNvSpPr/>
          <p:nvPr/>
        </p:nvSpPr>
        <p:spPr>
          <a:xfrm>
            <a:off x="8267858" y="6362700"/>
            <a:ext cx="9410561" cy="3505034"/>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Sau đó, l</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àm việc</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 thảo luận</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 theo nhóm</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 và thống nhất kết quả</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1" name="Plaque 10">
            <a:extLst>
              <a:ext uri="{FF2B5EF4-FFF2-40B4-BE49-F238E27FC236}">
                <a16:creationId xmlns:a16="http://schemas.microsoft.com/office/drawing/2014/main" id="{FDC99185-AB35-C169-28E8-BE7E0C587B53}"/>
              </a:ext>
            </a:extLst>
          </p:cNvPr>
          <p:cNvSpPr/>
          <p:nvPr/>
        </p:nvSpPr>
        <p:spPr>
          <a:xfrm>
            <a:off x="8267858" y="952334"/>
            <a:ext cx="9410561" cy="4572166"/>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ea typeface="Calibri" panose="020F0502020204030204" pitchFamily="34" charset="0"/>
                <a:cs typeface="Arial" panose="020B0604020202020204" pitchFamily="34" charset="0"/>
              </a:rPr>
              <a:t>Làm việc cá nhân: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Đ</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ọc thầm bài đọc và tìm các hình ảnh trong bài cho thấy quê ngoại của Ki-a rất đẹp (có thể ghi ra giấy nháp).</a:t>
            </a:r>
            <a:endParaRPr lang="vi-VN"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131D2881-6B0E-DDC6-988D-C63C3E7111FD}"/>
              </a:ext>
            </a:extLst>
          </p:cNvPr>
          <p:cNvCxnSpPr>
            <a:cxnSpLocks/>
            <a:stCxn id="11" idx="2"/>
            <a:endCxn id="10" idx="0"/>
          </p:cNvCxnSpPr>
          <p:nvPr/>
        </p:nvCxnSpPr>
        <p:spPr>
          <a:xfrm>
            <a:off x="12973139" y="5524500"/>
            <a:ext cx="0" cy="838200"/>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12"/>
          <p:cNvSpPr/>
          <p:nvPr/>
        </p:nvSpPr>
        <p:spPr>
          <a:xfrm>
            <a:off x="16916400" y="8871406"/>
            <a:ext cx="1188996" cy="1356915"/>
          </a:xfrm>
          <a:custGeom>
            <a:avLst/>
            <a:gdLst/>
            <a:ahLst/>
            <a:cxnLst/>
            <a:rect l="l" t="t" r="r" b="b"/>
            <a:pathLst>
              <a:path w="1188996" h="1356915">
                <a:moveTo>
                  <a:pt x="0" y="0"/>
                </a:moveTo>
                <a:lnTo>
                  <a:pt x="1188996" y="0"/>
                </a:lnTo>
                <a:lnTo>
                  <a:pt x="1188996" y="1356915"/>
                </a:lnTo>
                <a:lnTo>
                  <a:pt x="0" y="13569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5" name="Freeform 5">
            <a:extLst>
              <a:ext uri="{FF2B5EF4-FFF2-40B4-BE49-F238E27FC236}">
                <a16:creationId xmlns:a16="http://schemas.microsoft.com/office/drawing/2014/main" id="{75543EEF-9799-5A7A-EE1E-19B2EE6A84E7}"/>
              </a:ext>
            </a:extLst>
          </p:cNvPr>
          <p:cNvSpPr/>
          <p:nvPr/>
        </p:nvSpPr>
        <p:spPr>
          <a:xfrm>
            <a:off x="35998" y="0"/>
            <a:ext cx="1147163" cy="1339339"/>
          </a:xfrm>
          <a:custGeom>
            <a:avLst/>
            <a:gdLst/>
            <a:ahLst/>
            <a:cxnLst/>
            <a:rect l="l" t="t" r="r" b="b"/>
            <a:pathLst>
              <a:path w="1542211" h="1850025">
                <a:moveTo>
                  <a:pt x="0" y="0"/>
                </a:moveTo>
                <a:lnTo>
                  <a:pt x="1542211" y="0"/>
                </a:lnTo>
                <a:lnTo>
                  <a:pt x="1542211" y="1850025"/>
                </a:lnTo>
                <a:lnTo>
                  <a:pt x="0" y="1850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6760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12" name="Freeform 12"/>
          <p:cNvSpPr/>
          <p:nvPr/>
        </p:nvSpPr>
        <p:spPr>
          <a:xfrm>
            <a:off x="0" y="0"/>
            <a:ext cx="1188996" cy="1356915"/>
          </a:xfrm>
          <a:custGeom>
            <a:avLst/>
            <a:gdLst/>
            <a:ahLst/>
            <a:cxnLst/>
            <a:rect l="l" t="t" r="r" b="b"/>
            <a:pathLst>
              <a:path w="1188996" h="1356915">
                <a:moveTo>
                  <a:pt x="0" y="0"/>
                </a:moveTo>
                <a:lnTo>
                  <a:pt x="1188996" y="0"/>
                </a:lnTo>
                <a:lnTo>
                  <a:pt x="1188996" y="1356915"/>
                </a:lnTo>
                <a:lnTo>
                  <a:pt x="0" y="1356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582A048B-2563-4C44-27B3-1BB444004C3C}"/>
              </a:ext>
            </a:extLst>
          </p:cNvPr>
          <p:cNvGrpSpPr/>
          <p:nvPr/>
        </p:nvGrpSpPr>
        <p:grpSpPr>
          <a:xfrm>
            <a:off x="5143499" y="-89255"/>
            <a:ext cx="8001001" cy="1376853"/>
            <a:chOff x="5010864" y="-7"/>
            <a:chExt cx="7807228" cy="1319976"/>
          </a:xfrm>
        </p:grpSpPr>
        <p:sp>
          <p:nvSpPr>
            <p:cNvPr id="37" name="Round Same Side Corner Rectangle 11">
              <a:extLst>
                <a:ext uri="{FF2B5EF4-FFF2-40B4-BE49-F238E27FC236}">
                  <a16:creationId xmlns:a16="http://schemas.microsoft.com/office/drawing/2014/main" id="{C5377ABD-40DB-0A27-AF77-81F02B3B2A8B}"/>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2AB7DB5-52ED-27ED-E3EC-A3A201EAFD41}"/>
                </a:ext>
              </a:extLst>
            </p:cNvPr>
            <p:cNvSpPr txBox="1"/>
            <p:nvPr/>
          </p:nvSpPr>
          <p:spPr>
            <a:xfrm>
              <a:off x="5531345" y="246893"/>
              <a:ext cx="6766264"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ĐÁP ÁN CÂU 2</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5D6CFAD6-D11E-125D-DF80-0C7A841B55D3}"/>
              </a:ext>
            </a:extLst>
          </p:cNvPr>
          <p:cNvGrpSpPr/>
          <p:nvPr/>
        </p:nvGrpSpPr>
        <p:grpSpPr>
          <a:xfrm>
            <a:off x="5443" y="1733678"/>
            <a:ext cx="17092661" cy="1550336"/>
            <a:chOff x="-43542" y="1769617"/>
            <a:chExt cx="17092661" cy="1550336"/>
          </a:xfrm>
        </p:grpSpPr>
        <p:sp>
          <p:nvSpPr>
            <p:cNvPr id="40" name="Rectangle 39">
              <a:extLst>
                <a:ext uri="{FF2B5EF4-FFF2-40B4-BE49-F238E27FC236}">
                  <a16:creationId xmlns:a16="http://schemas.microsoft.com/office/drawing/2014/main" id="{2E732228-F688-1CB1-4ABE-30677BD624FA}"/>
                </a:ext>
              </a:extLst>
            </p:cNvPr>
            <p:cNvSpPr/>
            <p:nvPr/>
          </p:nvSpPr>
          <p:spPr>
            <a:xfrm>
              <a:off x="-43542" y="1943100"/>
              <a:ext cx="16252370" cy="1376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Những hình ảnh nói lên vẻ đẹp quê ngoại của Ki-a là: </a:t>
              </a:r>
              <a:endParaRPr lang="en-US" sz="4000">
                <a:solidFill>
                  <a:schemeClr val="tx2">
                    <a:lumMod val="50000"/>
                  </a:schemeClr>
                </a:solidFill>
                <a:latin typeface="Arial" panose="020B0604020202020204" pitchFamily="34" charset="0"/>
                <a:cs typeface="Arial" panose="020B0604020202020204" pitchFamily="34" charset="0"/>
              </a:endParaRPr>
            </a:p>
          </p:txBody>
        </p:sp>
        <p:pic>
          <p:nvPicPr>
            <p:cNvPr id="41" name="Picture 2">
              <a:extLst>
                <a:ext uri="{FF2B5EF4-FFF2-40B4-BE49-F238E27FC236}">
                  <a16:creationId xmlns:a16="http://schemas.microsoft.com/office/drawing/2014/main" id="{F177E97F-F245-9F3E-63E0-4259CB44E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68537" y="1769617"/>
              <a:ext cx="1680582" cy="1550336"/>
            </a:xfrm>
            <a:prstGeom prst="rect">
              <a:avLst/>
            </a:prstGeom>
          </p:spPr>
        </p:pic>
      </p:grpSp>
      <p:grpSp>
        <p:nvGrpSpPr>
          <p:cNvPr id="10" name="Group 9">
            <a:extLst>
              <a:ext uri="{FF2B5EF4-FFF2-40B4-BE49-F238E27FC236}">
                <a16:creationId xmlns:a16="http://schemas.microsoft.com/office/drawing/2014/main" id="{2EE8F700-C78F-0812-6712-6CBC35001DE8}"/>
              </a:ext>
            </a:extLst>
          </p:cNvPr>
          <p:cNvGrpSpPr/>
          <p:nvPr/>
        </p:nvGrpSpPr>
        <p:grpSpPr>
          <a:xfrm>
            <a:off x="533400" y="3519526"/>
            <a:ext cx="5143498" cy="3224174"/>
            <a:chOff x="533400" y="3519526"/>
            <a:chExt cx="5143498" cy="3224174"/>
          </a:xfrm>
        </p:grpSpPr>
        <p:sp>
          <p:nvSpPr>
            <p:cNvPr id="2" name="Rectangle: Rounded Corners 1">
              <a:extLst>
                <a:ext uri="{FF2B5EF4-FFF2-40B4-BE49-F238E27FC236}">
                  <a16:creationId xmlns:a16="http://schemas.microsoft.com/office/drawing/2014/main" id="{39D96963-8CA1-F32D-242A-81CBDA47DF50}"/>
                </a:ext>
              </a:extLst>
            </p:cNvPr>
            <p:cNvSpPr/>
            <p:nvPr/>
          </p:nvSpPr>
          <p:spPr>
            <a:xfrm>
              <a:off x="533400" y="3924299"/>
              <a:ext cx="5143498" cy="281940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những ngôi nhà nhỏ bình yên</a:t>
              </a:r>
              <a:endParaRPr lang="en-US" sz="3800" dirty="0">
                <a:solidFill>
                  <a:schemeClr val="tx1"/>
                </a:solidFill>
                <a:latin typeface="Arial" panose="020B0604020202020204" pitchFamily="34" charset="0"/>
                <a:cs typeface="Arial" panose="020B0604020202020204" pitchFamily="34" charset="0"/>
              </a:endParaRPr>
            </a:p>
          </p:txBody>
        </p:sp>
        <p:pic>
          <p:nvPicPr>
            <p:cNvPr id="9" name="Picture 8" descr="A cartoon of a house and trees&#10;&#10;Description automatically generated">
              <a:extLst>
                <a:ext uri="{FF2B5EF4-FFF2-40B4-BE49-F238E27FC236}">
                  <a16:creationId xmlns:a16="http://schemas.microsoft.com/office/drawing/2014/main" id="{F6454398-4F4E-E290-72BB-3439EF8AFD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000" b="16400"/>
            <a:stretch/>
          </p:blipFill>
          <p:spPr>
            <a:xfrm>
              <a:off x="4114800" y="3519526"/>
              <a:ext cx="1562098" cy="1024736"/>
            </a:xfrm>
            <a:prstGeom prst="rect">
              <a:avLst/>
            </a:prstGeom>
          </p:spPr>
        </p:pic>
      </p:grpSp>
      <p:grpSp>
        <p:nvGrpSpPr>
          <p:cNvPr id="14" name="Group 13">
            <a:extLst>
              <a:ext uri="{FF2B5EF4-FFF2-40B4-BE49-F238E27FC236}">
                <a16:creationId xmlns:a16="http://schemas.microsoft.com/office/drawing/2014/main" id="{F4631640-3F05-E219-AB73-FEA653366E45}"/>
              </a:ext>
            </a:extLst>
          </p:cNvPr>
          <p:cNvGrpSpPr/>
          <p:nvPr/>
        </p:nvGrpSpPr>
        <p:grpSpPr>
          <a:xfrm>
            <a:off x="6362700" y="3924299"/>
            <a:ext cx="5753099" cy="2928906"/>
            <a:chOff x="6362700" y="3924299"/>
            <a:chExt cx="5753099" cy="2928906"/>
          </a:xfrm>
        </p:grpSpPr>
        <p:sp>
          <p:nvSpPr>
            <p:cNvPr id="3" name="Rectangle: Rounded Corners 2">
              <a:extLst>
                <a:ext uri="{FF2B5EF4-FFF2-40B4-BE49-F238E27FC236}">
                  <a16:creationId xmlns:a16="http://schemas.microsoft.com/office/drawing/2014/main" id="{48738BC4-DAA3-A497-4DA1-49039E66F015}"/>
                </a:ext>
              </a:extLst>
            </p:cNvPr>
            <p:cNvSpPr/>
            <p:nvPr/>
          </p:nvSpPr>
          <p:spPr>
            <a:xfrm>
              <a:off x="6362700" y="3924299"/>
              <a:ext cx="5753099" cy="281940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cánh đồng lúa rộng lớn</a:t>
              </a:r>
              <a:endParaRPr lang="en-US" sz="3800" dirty="0">
                <a:solidFill>
                  <a:schemeClr val="tx1"/>
                </a:solidFill>
                <a:latin typeface="Arial" panose="020B0604020202020204" pitchFamily="34" charset="0"/>
                <a:cs typeface="Arial" panose="020B0604020202020204" pitchFamily="34" charset="0"/>
              </a:endParaRPr>
            </a:p>
          </p:txBody>
        </p:sp>
        <p:pic>
          <p:nvPicPr>
            <p:cNvPr id="13" name="Picture 12" descr="A field of wheat with a black background&#10;&#10;Description automatically generated">
              <a:extLst>
                <a:ext uri="{FF2B5EF4-FFF2-40B4-BE49-F238E27FC236}">
                  <a16:creationId xmlns:a16="http://schemas.microsoft.com/office/drawing/2014/main" id="{D55584EA-AE29-461A-5D0A-CC2EA4C698D0}"/>
                </a:ext>
              </a:extLst>
            </p:cNvPr>
            <p:cNvPicPr>
              <a:picLocks noChangeAspect="1"/>
            </p:cNvPicPr>
            <p:nvPr/>
          </p:nvPicPr>
          <p:blipFill rotWithShape="1">
            <a:blip r:embed="rId7">
              <a:extLst>
                <a:ext uri="{28A0092B-C50C-407E-A947-70E740481C1C}">
                  <a14:useLocalDpi xmlns:a14="http://schemas.microsoft.com/office/drawing/2010/main" val="0"/>
                </a:ext>
              </a:extLst>
            </a:blip>
            <a:srcRect t="39334"/>
            <a:stretch/>
          </p:blipFill>
          <p:spPr>
            <a:xfrm>
              <a:off x="6580416" y="5540660"/>
              <a:ext cx="3173184" cy="1312545"/>
            </a:xfrm>
            <a:prstGeom prst="rect">
              <a:avLst/>
            </a:prstGeom>
          </p:spPr>
        </p:pic>
      </p:grpSp>
      <p:grpSp>
        <p:nvGrpSpPr>
          <p:cNvPr id="17" name="Group 16">
            <a:extLst>
              <a:ext uri="{FF2B5EF4-FFF2-40B4-BE49-F238E27FC236}">
                <a16:creationId xmlns:a16="http://schemas.microsoft.com/office/drawing/2014/main" id="{94957147-EF39-AA43-7E47-2F264B517506}"/>
              </a:ext>
            </a:extLst>
          </p:cNvPr>
          <p:cNvGrpSpPr/>
          <p:nvPr/>
        </p:nvGrpSpPr>
        <p:grpSpPr>
          <a:xfrm>
            <a:off x="12197442" y="3924299"/>
            <a:ext cx="5557158" cy="2819401"/>
            <a:chOff x="12197442" y="3924299"/>
            <a:chExt cx="5557158" cy="2819401"/>
          </a:xfrm>
        </p:grpSpPr>
        <p:sp>
          <p:nvSpPr>
            <p:cNvPr id="4" name="Rectangle: Rounded Corners 3">
              <a:extLst>
                <a:ext uri="{FF2B5EF4-FFF2-40B4-BE49-F238E27FC236}">
                  <a16:creationId xmlns:a16="http://schemas.microsoft.com/office/drawing/2014/main" id="{EEE0CA06-E8CE-59A8-E5BC-0022A7A5B323}"/>
                </a:ext>
              </a:extLst>
            </p:cNvPr>
            <p:cNvSpPr/>
            <p:nvPr/>
          </p:nvSpPr>
          <p:spPr>
            <a:xfrm>
              <a:off x="12801595" y="3924299"/>
              <a:ext cx="4953005" cy="281940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dòng sông Đáy</a:t>
              </a:r>
            </a:p>
            <a:p>
              <a:pPr algn="ctr">
                <a:lnSpc>
                  <a:spcPct val="150000"/>
                </a:lnSpc>
              </a:pPr>
              <a:r>
                <a:rPr lang="en-US" sz="3800">
                  <a:solidFill>
                    <a:schemeClr val="tx1"/>
                  </a:solidFill>
                  <a:latin typeface="Arial" panose="020B0604020202020204" pitchFamily="34" charset="0"/>
                  <a:cs typeface="Arial" panose="020B0604020202020204" pitchFamily="34" charset="0"/>
                </a:rPr>
                <a:t> dài vô tận</a:t>
              </a:r>
              <a:endParaRPr lang="en-US" sz="3800" dirty="0">
                <a:solidFill>
                  <a:schemeClr val="tx1"/>
                </a:solidFill>
                <a:latin typeface="Arial" panose="020B0604020202020204" pitchFamily="34" charset="0"/>
                <a:cs typeface="Arial" panose="020B0604020202020204" pitchFamily="34" charset="0"/>
              </a:endParaRPr>
            </a:p>
          </p:txBody>
        </p:sp>
        <p:pic>
          <p:nvPicPr>
            <p:cNvPr id="16" name="Picture 15" descr="A blue stream of water&#10;&#10;Description automatically generated">
              <a:extLst>
                <a:ext uri="{FF2B5EF4-FFF2-40B4-BE49-F238E27FC236}">
                  <a16:creationId xmlns:a16="http://schemas.microsoft.com/office/drawing/2014/main" id="{8C901D3D-6912-FF1B-F211-4D804008C3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7442" y="5034115"/>
              <a:ext cx="1709585" cy="1709585"/>
            </a:xfrm>
            <a:prstGeom prst="rect">
              <a:avLst/>
            </a:prstGeom>
          </p:spPr>
        </p:pic>
      </p:grpSp>
      <p:grpSp>
        <p:nvGrpSpPr>
          <p:cNvPr id="22" name="Group 21">
            <a:extLst>
              <a:ext uri="{FF2B5EF4-FFF2-40B4-BE49-F238E27FC236}">
                <a16:creationId xmlns:a16="http://schemas.microsoft.com/office/drawing/2014/main" id="{FB3FD15F-5F9E-D5DE-080C-4C2B278A1007}"/>
              </a:ext>
            </a:extLst>
          </p:cNvPr>
          <p:cNvGrpSpPr/>
          <p:nvPr/>
        </p:nvGrpSpPr>
        <p:grpSpPr>
          <a:xfrm>
            <a:off x="1447800" y="7134432"/>
            <a:ext cx="7200901" cy="2657267"/>
            <a:chOff x="1447800" y="7134432"/>
            <a:chExt cx="7200901" cy="2657267"/>
          </a:xfrm>
        </p:grpSpPr>
        <p:sp>
          <p:nvSpPr>
            <p:cNvPr id="5" name="Rectangle: Rounded Corners 4">
              <a:extLst>
                <a:ext uri="{FF2B5EF4-FFF2-40B4-BE49-F238E27FC236}">
                  <a16:creationId xmlns:a16="http://schemas.microsoft.com/office/drawing/2014/main" id="{CACB7E9A-6FEF-21EB-9D3C-E536FDC91852}"/>
                </a:ext>
              </a:extLst>
            </p:cNvPr>
            <p:cNvSpPr/>
            <p:nvPr/>
          </p:nvSpPr>
          <p:spPr>
            <a:xfrm>
              <a:off x="1447800" y="7383984"/>
              <a:ext cx="7200901" cy="2407715"/>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800">
                  <a:solidFill>
                    <a:schemeClr val="tx1"/>
                  </a:solidFill>
                  <a:latin typeface="Arial" panose="020B0604020202020204" pitchFamily="34" charset="0"/>
                  <a:cs typeface="Arial" panose="020B0604020202020204" pitchFamily="34" charset="0"/>
                </a:rPr>
                <a:t>ao hồ nở đầy hoa sen</a:t>
              </a:r>
              <a:endParaRPr lang="en-US" sz="3800" dirty="0">
                <a:solidFill>
                  <a:schemeClr val="tx1"/>
                </a:solidFill>
                <a:latin typeface="Arial" panose="020B0604020202020204" pitchFamily="34" charset="0"/>
                <a:cs typeface="Arial" panose="020B0604020202020204" pitchFamily="34" charset="0"/>
              </a:endParaRPr>
            </a:p>
          </p:txBody>
        </p:sp>
        <p:pic>
          <p:nvPicPr>
            <p:cNvPr id="19" name="Picture 18" descr="A lily pads and flowers&#10;&#10;Description automatically generated">
              <a:extLst>
                <a:ext uri="{FF2B5EF4-FFF2-40B4-BE49-F238E27FC236}">
                  <a16:creationId xmlns:a16="http://schemas.microsoft.com/office/drawing/2014/main" id="{18BB4B31-0913-BFAD-5316-40B6C09319B1}"/>
                </a:ext>
              </a:extLst>
            </p:cNvPr>
            <p:cNvPicPr>
              <a:picLocks noChangeAspect="1"/>
            </p:cNvPicPr>
            <p:nvPr/>
          </p:nvPicPr>
          <p:blipFill rotWithShape="1">
            <a:blip r:embed="rId9">
              <a:extLst>
                <a:ext uri="{28A0092B-C50C-407E-A947-70E740481C1C}">
                  <a14:useLocalDpi xmlns:a14="http://schemas.microsoft.com/office/drawing/2010/main" val="0"/>
                </a:ext>
              </a:extLst>
            </a:blip>
            <a:srcRect t="30800" b="24400"/>
            <a:stretch/>
          </p:blipFill>
          <p:spPr>
            <a:xfrm>
              <a:off x="5868773" y="7134432"/>
              <a:ext cx="2779927" cy="1245407"/>
            </a:xfrm>
            <a:prstGeom prst="rect">
              <a:avLst/>
            </a:prstGeom>
          </p:spPr>
        </p:pic>
      </p:grpSp>
      <p:grpSp>
        <p:nvGrpSpPr>
          <p:cNvPr id="25" name="Group 24">
            <a:extLst>
              <a:ext uri="{FF2B5EF4-FFF2-40B4-BE49-F238E27FC236}">
                <a16:creationId xmlns:a16="http://schemas.microsoft.com/office/drawing/2014/main" id="{512B2AC5-2001-9126-A146-D9645D551386}"/>
              </a:ext>
            </a:extLst>
          </p:cNvPr>
          <p:cNvGrpSpPr/>
          <p:nvPr/>
        </p:nvGrpSpPr>
        <p:grpSpPr>
          <a:xfrm>
            <a:off x="9639301" y="7383984"/>
            <a:ext cx="7200901" cy="2407715"/>
            <a:chOff x="9639301" y="7383984"/>
            <a:chExt cx="7200901" cy="2407715"/>
          </a:xfrm>
        </p:grpSpPr>
        <p:sp>
          <p:nvSpPr>
            <p:cNvPr id="6" name="Rectangle: Rounded Corners 5">
              <a:extLst>
                <a:ext uri="{FF2B5EF4-FFF2-40B4-BE49-F238E27FC236}">
                  <a16:creationId xmlns:a16="http://schemas.microsoft.com/office/drawing/2014/main" id="{EACF1040-98E3-5D54-1844-A0C757CCE987}"/>
                </a:ext>
              </a:extLst>
            </p:cNvPr>
            <p:cNvSpPr/>
            <p:nvPr/>
          </p:nvSpPr>
          <p:spPr>
            <a:xfrm>
              <a:off x="9639301" y="7383984"/>
              <a:ext cx="7200901" cy="2407715"/>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800">
                  <a:solidFill>
                    <a:schemeClr val="tx1"/>
                  </a:solidFill>
                  <a:latin typeface="Arial" panose="020B0604020202020204" pitchFamily="34" charset="0"/>
                  <a:cs typeface="Arial" panose="020B0604020202020204" pitchFamily="34" charset="0"/>
                </a:rPr>
                <a:t>dãy núi tím xa</a:t>
              </a:r>
              <a:endParaRPr lang="en-US" sz="3800" dirty="0">
                <a:solidFill>
                  <a:schemeClr val="tx1"/>
                </a:solidFill>
                <a:latin typeface="Arial" panose="020B0604020202020204" pitchFamily="34" charset="0"/>
                <a:cs typeface="Arial" panose="020B0604020202020204" pitchFamily="34" charset="0"/>
              </a:endParaRPr>
            </a:p>
          </p:txBody>
        </p:sp>
        <p:pic>
          <p:nvPicPr>
            <p:cNvPr id="24" name="Picture 23" descr="A purple and blue mountain&#10;&#10;Description automatically generated">
              <a:extLst>
                <a:ext uri="{FF2B5EF4-FFF2-40B4-BE49-F238E27FC236}">
                  <a16:creationId xmlns:a16="http://schemas.microsoft.com/office/drawing/2014/main" id="{61340162-EEAA-6DB9-9171-A2D1365C23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32296" y="7983795"/>
              <a:ext cx="1807904" cy="1807904"/>
            </a:xfrm>
            <a:prstGeom prst="rect">
              <a:avLst/>
            </a:prstGeom>
          </p:spPr>
        </p:pic>
      </p:grpSp>
    </p:spTree>
    <p:extLst>
      <p:ext uri="{BB962C8B-B14F-4D97-AF65-F5344CB8AC3E}">
        <p14:creationId xmlns:p14="http://schemas.microsoft.com/office/powerpoint/2010/main" val="23821517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7" name="Freeform 7"/>
          <p:cNvSpPr/>
          <p:nvPr/>
        </p:nvSpPr>
        <p:spPr>
          <a:xfrm>
            <a:off x="17045013" y="66230"/>
            <a:ext cx="1242987" cy="1486180"/>
          </a:xfrm>
          <a:custGeom>
            <a:avLst/>
            <a:gdLst/>
            <a:ahLst/>
            <a:cxnLst/>
            <a:rect l="l" t="t" r="r" b="b"/>
            <a:pathLst>
              <a:path w="1242987" h="1486180">
                <a:moveTo>
                  <a:pt x="0" y="0"/>
                </a:moveTo>
                <a:lnTo>
                  <a:pt x="1242987" y="0"/>
                </a:lnTo>
                <a:lnTo>
                  <a:pt x="1242987" y="1486181"/>
                </a:lnTo>
                <a:lnTo>
                  <a:pt x="0" y="14861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5" name="Picture 6">
            <a:extLst>
              <a:ext uri="{FF2B5EF4-FFF2-40B4-BE49-F238E27FC236}">
                <a16:creationId xmlns:a16="http://schemas.microsoft.com/office/drawing/2014/main" id="{36CFC473-8FE3-BCEE-CAB6-0DAD099593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559221" y="466338"/>
            <a:ext cx="8771981" cy="9786067"/>
          </a:xfrm>
          <a:prstGeom prst="rect">
            <a:avLst/>
          </a:prstGeom>
        </p:spPr>
      </p:pic>
      <p:grpSp>
        <p:nvGrpSpPr>
          <p:cNvPr id="26" name="Group 25">
            <a:extLst>
              <a:ext uri="{FF2B5EF4-FFF2-40B4-BE49-F238E27FC236}">
                <a16:creationId xmlns:a16="http://schemas.microsoft.com/office/drawing/2014/main" id="{426B9008-BEF0-2730-507E-24EF0F4A5E3E}"/>
              </a:ext>
            </a:extLst>
          </p:cNvPr>
          <p:cNvGrpSpPr/>
          <p:nvPr/>
        </p:nvGrpSpPr>
        <p:grpSpPr>
          <a:xfrm>
            <a:off x="266668" y="480182"/>
            <a:ext cx="6827420" cy="1157110"/>
            <a:chOff x="203132" y="534842"/>
            <a:chExt cx="6827420" cy="1157110"/>
          </a:xfrm>
        </p:grpSpPr>
        <p:grpSp>
          <p:nvGrpSpPr>
            <p:cNvPr id="27" name="Group 10">
              <a:extLst>
                <a:ext uri="{FF2B5EF4-FFF2-40B4-BE49-F238E27FC236}">
                  <a16:creationId xmlns:a16="http://schemas.microsoft.com/office/drawing/2014/main" id="{3C4DC321-2A0C-6A5E-D4C8-6483EDF1123E}"/>
                </a:ext>
              </a:extLst>
            </p:cNvPr>
            <p:cNvGrpSpPr/>
            <p:nvPr/>
          </p:nvGrpSpPr>
          <p:grpSpPr>
            <a:xfrm rot="-143938">
              <a:off x="203132" y="534842"/>
              <a:ext cx="6827420" cy="1157110"/>
              <a:chOff x="0" y="0"/>
              <a:chExt cx="5761308" cy="848774"/>
            </a:xfrm>
          </p:grpSpPr>
          <p:sp>
            <p:nvSpPr>
              <p:cNvPr id="29" name="Freeform 11">
                <a:extLst>
                  <a:ext uri="{FF2B5EF4-FFF2-40B4-BE49-F238E27FC236}">
                    <a16:creationId xmlns:a16="http://schemas.microsoft.com/office/drawing/2014/main" id="{F5C2910F-EE73-F144-E9F6-A59259CAD3F0}"/>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4">
                  <a:lumMod val="75000"/>
                </a:schemeClr>
              </a:solidFill>
            </p:spPr>
            <p:txBody>
              <a:bodyPr/>
              <a:lstStyle/>
              <a:p>
                <a:endParaRPr lang="en-US"/>
              </a:p>
            </p:txBody>
          </p:sp>
        </p:grpSp>
        <p:sp>
          <p:nvSpPr>
            <p:cNvPr id="28" name="TextBox 27">
              <a:extLst>
                <a:ext uri="{FF2B5EF4-FFF2-40B4-BE49-F238E27FC236}">
                  <a16:creationId xmlns:a16="http://schemas.microsoft.com/office/drawing/2014/main" id="{7471175F-8D7D-8B5C-5417-B197CD2AEB60}"/>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ÔN BÀI CŨ</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30" name="Freeform 5">
            <a:extLst>
              <a:ext uri="{FF2B5EF4-FFF2-40B4-BE49-F238E27FC236}">
                <a16:creationId xmlns:a16="http://schemas.microsoft.com/office/drawing/2014/main" id="{E468ADA2-9D4D-1072-DCD8-2E933D7A06AD}"/>
              </a:ext>
            </a:extLst>
          </p:cNvPr>
          <p:cNvSpPr/>
          <p:nvPr/>
        </p:nvSpPr>
        <p:spPr>
          <a:xfrm>
            <a:off x="9618312" y="2074292"/>
            <a:ext cx="7876907" cy="5943737"/>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32" name="TextBox 31">
            <a:extLst>
              <a:ext uri="{FF2B5EF4-FFF2-40B4-BE49-F238E27FC236}">
                <a16:creationId xmlns:a16="http://schemas.microsoft.com/office/drawing/2014/main" id="{22FC6411-4278-E4F3-04AB-3FC718A5EB05}"/>
              </a:ext>
            </a:extLst>
          </p:cNvPr>
          <p:cNvSpPr txBox="1"/>
          <p:nvPr/>
        </p:nvSpPr>
        <p:spPr>
          <a:xfrm>
            <a:off x="10029263" y="2633287"/>
            <a:ext cx="7055005" cy="4825745"/>
          </a:xfrm>
          <a:prstGeom prst="rect">
            <a:avLst/>
          </a:prstGeom>
          <a:noFill/>
        </p:spPr>
        <p:txBody>
          <a:bodyPr wrap="square">
            <a:spAutoFit/>
          </a:bodyPr>
          <a:lstStyle/>
          <a:p>
            <a:pPr algn="just">
              <a:lnSpc>
                <a:spcPct val="200000"/>
              </a:lnSpc>
            </a:pPr>
            <a:r>
              <a:rPr lang="en-US" sz="4000">
                <a:latin typeface="Arial" panose="020B0604020202020204" pitchFamily="34" charset="0"/>
                <a:cs typeface="Arial" panose="020B0604020202020204" pitchFamily="34" charset="0"/>
              </a:rPr>
              <a:t>Các em tự đọc lại 1 đoạn trong bài </a:t>
            </a:r>
            <a:r>
              <a:rPr lang="en-US" sz="4000" b="1" i="1">
                <a:latin typeface="Arial" panose="020B0604020202020204" pitchFamily="34" charset="0"/>
                <a:cs typeface="Arial" panose="020B0604020202020204" pitchFamily="34" charset="0"/>
              </a:rPr>
              <a:t>“Đường đi Sa Pa”, </a:t>
            </a:r>
            <a:r>
              <a:rPr lang="en-US" sz="4000">
                <a:latin typeface="Arial" panose="020B0604020202020204" pitchFamily="34" charset="0"/>
                <a:cs typeface="Arial" panose="020B0604020202020204" pitchFamily="34" charset="0"/>
              </a:rPr>
              <a:t>sau đó trả lời câu hỏi: </a:t>
            </a:r>
            <a:r>
              <a:rPr lang="en-US" sz="4000">
                <a:solidFill>
                  <a:srgbClr val="FF0000"/>
                </a:solidFill>
                <a:latin typeface="Arial" panose="020B0604020202020204" pitchFamily="34" charset="0"/>
                <a:cs typeface="Arial" panose="020B0604020202020204" pitchFamily="34" charset="0"/>
              </a:rPr>
              <a:t>Các em thích nhất điều gì ở bài đọc?</a:t>
            </a:r>
            <a:endParaRPr lang="en-US" sz="4000" dirty="0">
              <a:solidFill>
                <a:srgbClr val="FF0000"/>
              </a:solidFill>
              <a:latin typeface="Arial" panose="020B0604020202020204" pitchFamily="34" charset="0"/>
              <a:cs typeface="Arial" panose="020B0604020202020204" pitchFamily="34" charset="0"/>
            </a:endParaRPr>
          </a:p>
        </p:txBody>
      </p:sp>
      <p:pic>
        <p:nvPicPr>
          <p:cNvPr id="33" name="Picture 3">
            <a:extLst>
              <a:ext uri="{FF2B5EF4-FFF2-40B4-BE49-F238E27FC236}">
                <a16:creationId xmlns:a16="http://schemas.microsoft.com/office/drawing/2014/main" id="{93FC850C-A2FF-980C-A927-93AE4B6B46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3956" y="7285104"/>
            <a:ext cx="2354044" cy="3109359"/>
          </a:xfrm>
          <a:prstGeom prst="rect">
            <a:avLst/>
          </a:prstGeom>
        </p:spPr>
      </p:pic>
      <p:sp>
        <p:nvSpPr>
          <p:cNvPr id="6" name="Freeform 6"/>
          <p:cNvSpPr/>
          <p:nvPr/>
        </p:nvSpPr>
        <p:spPr>
          <a:xfrm>
            <a:off x="8969715" y="7531704"/>
            <a:ext cx="1527427" cy="1362008"/>
          </a:xfrm>
          <a:custGeom>
            <a:avLst/>
            <a:gdLst/>
            <a:ahLst/>
            <a:cxnLst/>
            <a:rect l="l" t="t" r="r" b="b"/>
            <a:pathLst>
              <a:path w="2548454" h="2548454">
                <a:moveTo>
                  <a:pt x="0" y="0"/>
                </a:moveTo>
                <a:lnTo>
                  <a:pt x="2548454" y="0"/>
                </a:lnTo>
                <a:lnTo>
                  <a:pt x="2548454" y="2548453"/>
                </a:lnTo>
                <a:lnTo>
                  <a:pt x="0" y="2548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9" name="Group 38">
            <a:extLst>
              <a:ext uri="{FF2B5EF4-FFF2-40B4-BE49-F238E27FC236}">
                <a16:creationId xmlns:a16="http://schemas.microsoft.com/office/drawing/2014/main" id="{A2E49CFD-9222-E5DE-C0BD-4FA1A0F92E72}"/>
              </a:ext>
            </a:extLst>
          </p:cNvPr>
          <p:cNvGrpSpPr/>
          <p:nvPr/>
        </p:nvGrpSpPr>
        <p:grpSpPr>
          <a:xfrm>
            <a:off x="801248" y="3471973"/>
            <a:ext cx="7309611" cy="4468685"/>
            <a:chOff x="801248" y="3471973"/>
            <a:chExt cx="7309611" cy="4468685"/>
          </a:xfrm>
        </p:grpSpPr>
        <p:pic>
          <p:nvPicPr>
            <p:cNvPr id="38" name="Picture 37" descr="A cartoon of people in a village&#10;&#10;Description automatically generated">
              <a:extLst>
                <a:ext uri="{FF2B5EF4-FFF2-40B4-BE49-F238E27FC236}">
                  <a16:creationId xmlns:a16="http://schemas.microsoft.com/office/drawing/2014/main" id="{74E45F41-410B-9FE6-8763-DF533E3B50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248" y="3846929"/>
              <a:ext cx="7309611" cy="40937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7" name="Picture 36" descr="Push pin ">
              <a:extLst>
                <a:ext uri="{FF2B5EF4-FFF2-40B4-BE49-F238E27FC236}">
                  <a16:creationId xmlns:a16="http://schemas.microsoft.com/office/drawing/2014/main" id="{C73D4F0D-255D-21C0-E978-1F85A38ECA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30306">
              <a:off x="4081097" y="3471973"/>
              <a:ext cx="749912" cy="74991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FF7"/>
        </a:solidFill>
        <a:effectLst/>
      </p:bgPr>
    </p:bg>
    <p:spTree>
      <p:nvGrpSpPr>
        <p:cNvPr id="1" name=""/>
        <p:cNvGrpSpPr/>
        <p:nvPr/>
      </p:nvGrpSpPr>
      <p:grpSpPr>
        <a:xfrm>
          <a:off x="0" y="0"/>
          <a:ext cx="0" cy="0"/>
          <a:chOff x="0" y="0"/>
          <a:chExt cx="0" cy="0"/>
        </a:xfrm>
      </p:grpSpPr>
      <p:sp>
        <p:nvSpPr>
          <p:cNvPr id="8" name="Freeform 8"/>
          <p:cNvSpPr/>
          <p:nvPr/>
        </p:nvSpPr>
        <p:spPr>
          <a:xfrm>
            <a:off x="0" y="0"/>
            <a:ext cx="1188996" cy="1356915"/>
          </a:xfrm>
          <a:custGeom>
            <a:avLst/>
            <a:gdLst/>
            <a:ahLst/>
            <a:cxnLst/>
            <a:rect l="l" t="t" r="r" b="b"/>
            <a:pathLst>
              <a:path w="1188996" h="1356915">
                <a:moveTo>
                  <a:pt x="0" y="0"/>
                </a:moveTo>
                <a:lnTo>
                  <a:pt x="1188997" y="0"/>
                </a:lnTo>
                <a:lnTo>
                  <a:pt x="1188997" y="1356915"/>
                </a:lnTo>
                <a:lnTo>
                  <a:pt x="0" y="1356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E2C8AC3-B885-889C-0C31-E1A428936A07}"/>
              </a:ext>
            </a:extLst>
          </p:cNvPr>
          <p:cNvGrpSpPr/>
          <p:nvPr/>
        </p:nvGrpSpPr>
        <p:grpSpPr>
          <a:xfrm>
            <a:off x="805871" y="1340586"/>
            <a:ext cx="7375234" cy="7903942"/>
            <a:chOff x="-1207599" y="473098"/>
            <a:chExt cx="7375234" cy="7903942"/>
          </a:xfrm>
        </p:grpSpPr>
        <p:sp>
          <p:nvSpPr>
            <p:cNvPr id="27" name="Rectangle: Rounded Corners 26">
              <a:extLst>
                <a:ext uri="{FF2B5EF4-FFF2-40B4-BE49-F238E27FC236}">
                  <a16:creationId xmlns:a16="http://schemas.microsoft.com/office/drawing/2014/main" id="{DEB912B0-363D-C5A6-FB53-3ED37D117E56}"/>
                </a:ext>
              </a:extLst>
            </p:cNvPr>
            <p:cNvSpPr/>
            <p:nvPr/>
          </p:nvSpPr>
          <p:spPr>
            <a:xfrm>
              <a:off x="-1207599" y="473098"/>
              <a:ext cx="7375234" cy="790394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Câu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Ki-a được mẹ kể cho nghe những kỉ niệm nào về tuổi thơ ở làng Chùa?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(Thảo luận nhóm (4 HS)</a:t>
              </a:r>
              <a:endParaRPr lang="vi-VN" sz="40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0" name="Picture 6">
              <a:extLst>
                <a:ext uri="{FF2B5EF4-FFF2-40B4-BE49-F238E27FC236}">
                  <a16:creationId xmlns:a16="http://schemas.microsoft.com/office/drawing/2014/main" id="{8006858D-A119-E45B-5112-D0CDBCACFA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0773" y="473098"/>
              <a:ext cx="1798489" cy="1755777"/>
            </a:xfrm>
            <a:prstGeom prst="rect">
              <a:avLst/>
            </a:prstGeom>
          </p:spPr>
        </p:pic>
      </p:grpSp>
      <p:sp>
        <p:nvSpPr>
          <p:cNvPr id="32" name="Speech Bubble: Rectangle with Corners Rounded 31">
            <a:extLst>
              <a:ext uri="{FF2B5EF4-FFF2-40B4-BE49-F238E27FC236}">
                <a16:creationId xmlns:a16="http://schemas.microsoft.com/office/drawing/2014/main" id="{38C2AA55-0EC7-FFF0-0177-DE349DB1E134}"/>
              </a:ext>
            </a:extLst>
          </p:cNvPr>
          <p:cNvSpPr/>
          <p:nvPr/>
        </p:nvSpPr>
        <p:spPr>
          <a:xfrm>
            <a:off x="9296400" y="1498650"/>
            <a:ext cx="8185729" cy="3555683"/>
          </a:xfrm>
          <a:prstGeom prst="wedgeRoundRectCallout">
            <a:avLst>
              <a:gd name="adj1" fmla="val -56648"/>
              <a:gd name="adj2" fmla="val 5159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Kỉ niệm được ông ngoại đưa ra để thả diều</a:t>
            </a:r>
            <a:endParaRPr lang="vi-VN" sz="3800" i="1">
              <a:solidFill>
                <a:schemeClr val="tx1"/>
              </a:solidFill>
              <a:latin typeface="Arial" panose="020B0604020202020204" pitchFamily="34" charset="0"/>
              <a:cs typeface="Arial" panose="020B0604020202020204" pitchFamily="34" charset="0"/>
            </a:endParaRPr>
          </a:p>
        </p:txBody>
      </p:sp>
      <p:sp>
        <p:nvSpPr>
          <p:cNvPr id="33" name="Speech Bubble: Rectangle with Corners Rounded 32">
            <a:extLst>
              <a:ext uri="{FF2B5EF4-FFF2-40B4-BE49-F238E27FC236}">
                <a16:creationId xmlns:a16="http://schemas.microsoft.com/office/drawing/2014/main" id="{BE46309D-813C-55E9-B149-0269CE97B543}"/>
              </a:ext>
            </a:extLst>
          </p:cNvPr>
          <p:cNvSpPr/>
          <p:nvPr/>
        </p:nvSpPr>
        <p:spPr>
          <a:xfrm>
            <a:off x="9296400" y="5606365"/>
            <a:ext cx="8185729" cy="3638164"/>
          </a:xfrm>
          <a:prstGeom prst="wedgeRoundRectCallout">
            <a:avLst>
              <a:gd name="adj1" fmla="val -56462"/>
              <a:gd name="adj2" fmla="val -41992"/>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Kỉ niệm </a:t>
            </a:r>
            <a:r>
              <a:rPr lang="vi-VN" sz="3800">
                <a:solidFill>
                  <a:schemeClr val="tx1"/>
                </a:solidFill>
                <a:latin typeface="Arial" panose="020B0604020202020204" pitchFamily="34" charset="0"/>
                <a:cs typeface="Arial" panose="020B0604020202020204" pitchFamily="34" charset="0"/>
              </a:rPr>
              <a:t>lấy lá dứa dại làm những chiếc chong chóng và những chiếc kèn thổi vang trên mặt đê.</a:t>
            </a:r>
          </a:p>
        </p:txBody>
      </p:sp>
      <p:sp>
        <p:nvSpPr>
          <p:cNvPr id="7" name="Freeform 7"/>
          <p:cNvSpPr/>
          <p:nvPr/>
        </p:nvSpPr>
        <p:spPr>
          <a:xfrm>
            <a:off x="17099004" y="-16329"/>
            <a:ext cx="1188996" cy="1356915"/>
          </a:xfrm>
          <a:custGeom>
            <a:avLst/>
            <a:gdLst/>
            <a:ahLst/>
            <a:cxnLst/>
            <a:rect l="l" t="t" r="r" b="b"/>
            <a:pathLst>
              <a:path w="1188996" h="1356915">
                <a:moveTo>
                  <a:pt x="0" y="0"/>
                </a:moveTo>
                <a:lnTo>
                  <a:pt x="1188997" y="0"/>
                </a:lnTo>
                <a:lnTo>
                  <a:pt x="1188997" y="1356914"/>
                </a:lnTo>
                <a:lnTo>
                  <a:pt x="0" y="1356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5" name="Picture 34" descr="A group of kids sitting around a table&#10;&#10;Description automatically generated with low confidence">
            <a:extLst>
              <a:ext uri="{FF2B5EF4-FFF2-40B4-BE49-F238E27FC236}">
                <a16:creationId xmlns:a16="http://schemas.microsoft.com/office/drawing/2014/main" id="{78D78831-D0DD-807B-A515-32EB97DC72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400" y="7607171"/>
            <a:ext cx="5105400" cy="2678486"/>
          </a:xfrm>
          <a:prstGeom prst="rect">
            <a:avLst/>
          </a:prstGeom>
        </p:spPr>
      </p:pic>
    </p:spTree>
    <p:extLst>
      <p:ext uri="{BB962C8B-B14F-4D97-AF65-F5344CB8AC3E}">
        <p14:creationId xmlns:p14="http://schemas.microsoft.com/office/powerpoint/2010/main" val="14057042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right)">
                                      <p:cBhvr>
                                        <p:cTn id="15" dur="500"/>
                                        <p:tgtEl>
                                          <p:spTgt spid="32"/>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right)">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FF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724AF0-D9DD-ACB3-E337-8CFFCEEB52F4}"/>
              </a:ext>
            </a:extLst>
          </p:cNvPr>
          <p:cNvSpPr txBox="1"/>
          <p:nvPr/>
        </p:nvSpPr>
        <p:spPr>
          <a:xfrm>
            <a:off x="1518557" y="3617240"/>
            <a:ext cx="10101419" cy="6133795"/>
          </a:xfrm>
          <a:prstGeom prst="rect">
            <a:avLst/>
          </a:prstGeom>
          <a:noFill/>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Ki-a thường mơ thấy được gặp những người làng Chùa, được ngắm cánh đồng, dòng sông và dãy núi tím xa.</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300"/>
              </a:spcBef>
              <a:spcAft>
                <a:spcPts val="300"/>
              </a:spcAft>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giấc mơ đó nói lên tình yêu và nỗi nhớ quê da diết của Ki-a.</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CA08789-54A0-17DC-5114-9A9433D60CAE}"/>
              </a:ext>
            </a:extLst>
          </p:cNvPr>
          <p:cNvGrpSpPr/>
          <p:nvPr/>
        </p:nvGrpSpPr>
        <p:grpSpPr>
          <a:xfrm>
            <a:off x="990600" y="266700"/>
            <a:ext cx="16573500" cy="3152247"/>
            <a:chOff x="1202687" y="1022926"/>
            <a:chExt cx="16573500" cy="3152247"/>
          </a:xfrm>
        </p:grpSpPr>
        <p:sp>
          <p:nvSpPr>
            <p:cNvPr id="9" name="Rectangle: Rounded Corners 8">
              <a:extLst>
                <a:ext uri="{FF2B5EF4-FFF2-40B4-BE49-F238E27FC236}">
                  <a16:creationId xmlns:a16="http://schemas.microsoft.com/office/drawing/2014/main" id="{0716D745-FB3F-D1F8-4479-389A34C33BFE}"/>
                </a:ext>
              </a:extLst>
            </p:cNvPr>
            <p:cNvSpPr/>
            <p:nvPr/>
          </p:nvSpPr>
          <p:spPr>
            <a:xfrm>
              <a:off x="1202687" y="1510432"/>
              <a:ext cx="16116300" cy="2664741"/>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Ki a thường mơ thấy những gì về quê ngoại. Những giấc mơ đó nói lên điều gì về tình cảm của Ki-a với quê hương?</a:t>
              </a:r>
            </a:p>
          </p:txBody>
        </p:sp>
        <p:sp>
          <p:nvSpPr>
            <p:cNvPr id="10" name="Freeform 4">
              <a:extLst>
                <a:ext uri="{FF2B5EF4-FFF2-40B4-BE49-F238E27FC236}">
                  <a16:creationId xmlns:a16="http://schemas.microsoft.com/office/drawing/2014/main" id="{37B90347-A0F9-1530-FF99-0435250D90E5}"/>
                </a:ext>
              </a:extLst>
            </p:cNvPr>
            <p:cNvSpPr/>
            <p:nvPr/>
          </p:nvSpPr>
          <p:spPr>
            <a:xfrm>
              <a:off x="16633187" y="1022926"/>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4" name="Picture 13" descr="A cartoon of a child with a stick in her mouth&#10;&#10;Description automatically generated">
            <a:extLst>
              <a:ext uri="{FF2B5EF4-FFF2-40B4-BE49-F238E27FC236}">
                <a16:creationId xmlns:a16="http://schemas.microsoft.com/office/drawing/2014/main" id="{ADBB8384-82FE-3F53-61B2-FB2ECBCD7A38}"/>
              </a:ext>
            </a:extLst>
          </p:cNvPr>
          <p:cNvPicPr>
            <a:picLocks noChangeAspect="1"/>
          </p:cNvPicPr>
          <p:nvPr/>
        </p:nvPicPr>
        <p:blipFill rotWithShape="1">
          <a:blip r:embed="rId4">
            <a:extLst>
              <a:ext uri="{28A0092B-C50C-407E-A947-70E740481C1C}">
                <a14:useLocalDpi xmlns:a14="http://schemas.microsoft.com/office/drawing/2010/main" val="0"/>
              </a:ext>
            </a:extLst>
          </a:blip>
          <a:srcRect l="12598" t="11708" r="12401" b="9124"/>
          <a:stretch/>
        </p:blipFill>
        <p:spPr>
          <a:xfrm>
            <a:off x="12078442" y="4193968"/>
            <a:ext cx="4718215" cy="4980338"/>
          </a:xfrm>
          <a:prstGeom prst="rect">
            <a:avLst/>
          </a:prstGeom>
        </p:spPr>
      </p:pic>
      <p:sp>
        <p:nvSpPr>
          <p:cNvPr id="2" name="Freeform 12">
            <a:extLst>
              <a:ext uri="{FF2B5EF4-FFF2-40B4-BE49-F238E27FC236}">
                <a16:creationId xmlns:a16="http://schemas.microsoft.com/office/drawing/2014/main" id="{18CBFE3E-69F4-20FF-7A2E-FD5440FA6FEC}"/>
              </a:ext>
            </a:extLst>
          </p:cNvPr>
          <p:cNvSpPr/>
          <p:nvPr/>
        </p:nvSpPr>
        <p:spPr>
          <a:xfrm>
            <a:off x="17106900" y="8758265"/>
            <a:ext cx="1188996" cy="1356915"/>
          </a:xfrm>
          <a:custGeom>
            <a:avLst/>
            <a:gdLst/>
            <a:ahLst/>
            <a:cxnLst/>
            <a:rect l="l" t="t" r="r" b="b"/>
            <a:pathLst>
              <a:path w="1188996" h="1356915">
                <a:moveTo>
                  <a:pt x="0" y="0"/>
                </a:moveTo>
                <a:lnTo>
                  <a:pt x="1188996" y="0"/>
                </a:lnTo>
                <a:lnTo>
                  <a:pt x="1188996" y="1356915"/>
                </a:lnTo>
                <a:lnTo>
                  <a:pt x="0" y="13569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5">
            <a:extLst>
              <a:ext uri="{FF2B5EF4-FFF2-40B4-BE49-F238E27FC236}">
                <a16:creationId xmlns:a16="http://schemas.microsoft.com/office/drawing/2014/main" id="{1B68DE55-B734-1667-F3DA-B3D3ABBA0C26}"/>
              </a:ext>
            </a:extLst>
          </p:cNvPr>
          <p:cNvSpPr/>
          <p:nvPr/>
        </p:nvSpPr>
        <p:spPr>
          <a:xfrm>
            <a:off x="0" y="0"/>
            <a:ext cx="838200" cy="1066800"/>
          </a:xfrm>
          <a:custGeom>
            <a:avLst/>
            <a:gdLst/>
            <a:ahLst/>
            <a:cxnLst/>
            <a:rect l="l" t="t" r="r" b="b"/>
            <a:pathLst>
              <a:path w="1542211" h="1850025">
                <a:moveTo>
                  <a:pt x="0" y="0"/>
                </a:moveTo>
                <a:lnTo>
                  <a:pt x="1542211" y="0"/>
                </a:lnTo>
                <a:lnTo>
                  <a:pt x="1542211" y="1850025"/>
                </a:lnTo>
                <a:lnTo>
                  <a:pt x="0" y="18500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5810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DF7"/>
        </a:solidFill>
        <a:effectLst/>
      </p:bgPr>
    </p:bg>
    <p:spTree>
      <p:nvGrpSpPr>
        <p:cNvPr id="1" name=""/>
        <p:cNvGrpSpPr/>
        <p:nvPr/>
      </p:nvGrpSpPr>
      <p:grpSpPr>
        <a:xfrm>
          <a:off x="0" y="0"/>
          <a:ext cx="0" cy="0"/>
          <a:chOff x="0" y="0"/>
          <a:chExt cx="0" cy="0"/>
        </a:xfrm>
      </p:grpSpPr>
      <p:sp>
        <p:nvSpPr>
          <p:cNvPr id="6" name="Freeform 6"/>
          <p:cNvSpPr/>
          <p:nvPr/>
        </p:nvSpPr>
        <p:spPr>
          <a:xfrm>
            <a:off x="16840200" y="9029645"/>
            <a:ext cx="1371600" cy="1295400"/>
          </a:xfrm>
          <a:custGeom>
            <a:avLst/>
            <a:gdLst/>
            <a:ahLst/>
            <a:cxnLst/>
            <a:rect l="l" t="t" r="r" b="b"/>
            <a:pathLst>
              <a:path w="2134796" h="1996034">
                <a:moveTo>
                  <a:pt x="0" y="0"/>
                </a:moveTo>
                <a:lnTo>
                  <a:pt x="2134796" y="0"/>
                </a:lnTo>
                <a:lnTo>
                  <a:pt x="2134796" y="1996035"/>
                </a:lnTo>
                <a:lnTo>
                  <a:pt x="0" y="19960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152400" y="-64916"/>
            <a:ext cx="1371599" cy="1638245"/>
          </a:xfrm>
          <a:custGeom>
            <a:avLst/>
            <a:gdLst/>
            <a:ahLst/>
            <a:cxnLst/>
            <a:rect l="l" t="t" r="r" b="b"/>
            <a:pathLst>
              <a:path w="1542211" h="1850025">
                <a:moveTo>
                  <a:pt x="0" y="0"/>
                </a:moveTo>
                <a:lnTo>
                  <a:pt x="1542211" y="0"/>
                </a:lnTo>
                <a:lnTo>
                  <a:pt x="1542211" y="1850025"/>
                </a:lnTo>
                <a:lnTo>
                  <a:pt x="0" y="1850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C933C9E-FD23-A7E0-6B6D-FDF1697736FF}"/>
              </a:ext>
            </a:extLst>
          </p:cNvPr>
          <p:cNvGrpSpPr/>
          <p:nvPr/>
        </p:nvGrpSpPr>
        <p:grpSpPr>
          <a:xfrm>
            <a:off x="1572986" y="495300"/>
            <a:ext cx="15240000" cy="2743201"/>
            <a:chOff x="1202687" y="1251526"/>
            <a:chExt cx="15240000" cy="2743201"/>
          </a:xfrm>
        </p:grpSpPr>
        <p:sp>
          <p:nvSpPr>
            <p:cNvPr id="13" name="Rectangle: Rounded Corners 12">
              <a:extLst>
                <a:ext uri="{FF2B5EF4-FFF2-40B4-BE49-F238E27FC236}">
                  <a16:creationId xmlns:a16="http://schemas.microsoft.com/office/drawing/2014/main" id="{43996183-3C19-5F96-0BA5-E86AA2620BB8}"/>
                </a:ext>
              </a:extLst>
            </p:cNvPr>
            <p:cNvSpPr/>
            <p:nvPr/>
          </p:nvSpPr>
          <p:spPr>
            <a:xfrm>
              <a:off x="1202687" y="1510433"/>
              <a:ext cx="14706600" cy="2484294"/>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5: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Câu chuyện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“Quê ngoại”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gợi cho em cảm nghĩ gì về tình cảm của mỗi người đối với quê hương?</a:t>
              </a:r>
            </a:p>
          </p:txBody>
        </p:sp>
        <p:sp>
          <p:nvSpPr>
            <p:cNvPr id="14" name="Freeform 4">
              <a:extLst>
                <a:ext uri="{FF2B5EF4-FFF2-40B4-BE49-F238E27FC236}">
                  <a16:creationId xmlns:a16="http://schemas.microsoft.com/office/drawing/2014/main" id="{D69B45DE-3E42-5D85-BD72-A2A9072510A8}"/>
                </a:ext>
              </a:extLst>
            </p:cNvPr>
            <p:cNvSpPr/>
            <p:nvPr/>
          </p:nvSpPr>
          <p:spPr>
            <a:xfrm>
              <a:off x="15299687" y="1251526"/>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532CBD21-CB80-CAA9-6443-04553B19344D}"/>
              </a:ext>
            </a:extLst>
          </p:cNvPr>
          <p:cNvGrpSpPr/>
          <p:nvPr/>
        </p:nvGrpSpPr>
        <p:grpSpPr>
          <a:xfrm>
            <a:off x="7897586" y="3708311"/>
            <a:ext cx="8915400" cy="5334000"/>
            <a:chOff x="5196011" y="2552855"/>
            <a:chExt cx="8915400" cy="5334000"/>
          </a:xfrm>
        </p:grpSpPr>
        <p:sp>
          <p:nvSpPr>
            <p:cNvPr id="17" name="Speech Bubble: Rectangle with Corners Rounded 16">
              <a:extLst>
                <a:ext uri="{FF2B5EF4-FFF2-40B4-BE49-F238E27FC236}">
                  <a16:creationId xmlns:a16="http://schemas.microsoft.com/office/drawing/2014/main" id="{4FE6B095-097C-DD8F-B1CB-B3F83BC5B50B}"/>
                </a:ext>
              </a:extLst>
            </p:cNvPr>
            <p:cNvSpPr/>
            <p:nvPr/>
          </p:nvSpPr>
          <p:spPr>
            <a:xfrm>
              <a:off x="5196011" y="3262207"/>
              <a:ext cx="8915400" cy="4624648"/>
            </a:xfrm>
            <a:prstGeom prst="wedgeRoundRectCallout">
              <a:avLst>
                <a:gd name="adj1" fmla="val -62364"/>
                <a:gd name="adj2" fmla="val 44098"/>
                <a:gd name="adj3" fmla="val 16667"/>
              </a:avLst>
            </a:prstGeom>
            <a:solidFill>
              <a:schemeClr val="bg1"/>
            </a:solidFill>
            <a:ln>
              <a:solidFill>
                <a:schemeClr val="accent5">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Tình cảm của mỗi người đối với quê hương là tình cảm rất thiêng liêng, ai cũng có cho mình một miền quê để mong nhớ để muốn trở về.</a:t>
              </a:r>
              <a:endParaRPr lang="vi-VN" sz="3800" dirty="0">
                <a:solidFill>
                  <a:schemeClr val="tx1"/>
                </a:solidFill>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C8351935-B10D-D1AC-179B-BD032204A5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85625" y="2552855"/>
              <a:ext cx="926028" cy="951992"/>
            </a:xfrm>
            <a:prstGeom prst="rect">
              <a:avLst/>
            </a:prstGeom>
          </p:spPr>
        </p:pic>
      </p:grpSp>
      <p:pic>
        <p:nvPicPr>
          <p:cNvPr id="20" name="Picture 19" descr="A picture containing toy, doll&#10;&#10;Description automatically generated">
            <a:extLst>
              <a:ext uri="{FF2B5EF4-FFF2-40B4-BE49-F238E27FC236}">
                <a16:creationId xmlns:a16="http://schemas.microsoft.com/office/drawing/2014/main" id="{745E59AE-F010-2B01-936B-3FD3BA9905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8800" y="5312174"/>
            <a:ext cx="4254467" cy="5012871"/>
          </a:xfrm>
          <a:prstGeom prst="rect">
            <a:avLst/>
          </a:prstGeom>
        </p:spPr>
      </p:pic>
    </p:spTree>
    <p:extLst>
      <p:ext uri="{BB962C8B-B14F-4D97-AF65-F5344CB8AC3E}">
        <p14:creationId xmlns:p14="http://schemas.microsoft.com/office/powerpoint/2010/main" val="3913804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 name="Freeform 2"/>
          <p:cNvSpPr/>
          <p:nvPr/>
        </p:nvSpPr>
        <p:spPr>
          <a:xfrm rot="-4780683">
            <a:off x="-4818461" y="-467635"/>
            <a:ext cx="17308046" cy="9566629"/>
          </a:xfrm>
          <a:custGeom>
            <a:avLst/>
            <a:gdLst/>
            <a:ahLst/>
            <a:cxnLst/>
            <a:rect l="l" t="t" r="r" b="b"/>
            <a:pathLst>
              <a:path w="17308046" h="9566629">
                <a:moveTo>
                  <a:pt x="0" y="0"/>
                </a:moveTo>
                <a:lnTo>
                  <a:pt x="17308046" y="0"/>
                </a:lnTo>
                <a:lnTo>
                  <a:pt x="17308046" y="9566629"/>
                </a:lnTo>
                <a:lnTo>
                  <a:pt x="0" y="9566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3"/>
          <p:cNvSpPr/>
          <p:nvPr/>
        </p:nvSpPr>
        <p:spPr>
          <a:xfrm>
            <a:off x="7550755" y="647700"/>
            <a:ext cx="1662490" cy="1571809"/>
          </a:xfrm>
          <a:custGeom>
            <a:avLst/>
            <a:gdLst/>
            <a:ahLst/>
            <a:cxnLst/>
            <a:rect l="l" t="t" r="r" b="b"/>
            <a:pathLst>
              <a:path w="1662490" h="1571809">
                <a:moveTo>
                  <a:pt x="0" y="0"/>
                </a:moveTo>
                <a:lnTo>
                  <a:pt x="1662490" y="0"/>
                </a:lnTo>
                <a:lnTo>
                  <a:pt x="1662490" y="1571809"/>
                </a:lnTo>
                <a:lnTo>
                  <a:pt x="0" y="1571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494447" y="1285268"/>
            <a:ext cx="5146230" cy="7973032"/>
          </a:xfrm>
          <a:custGeom>
            <a:avLst/>
            <a:gdLst/>
            <a:ahLst/>
            <a:cxnLst/>
            <a:rect l="l" t="t" r="r" b="b"/>
            <a:pathLst>
              <a:path w="5146230" h="7973032">
                <a:moveTo>
                  <a:pt x="0" y="0"/>
                </a:moveTo>
                <a:lnTo>
                  <a:pt x="5146230" y="0"/>
                </a:lnTo>
                <a:lnTo>
                  <a:pt x="5146230" y="7973032"/>
                </a:lnTo>
                <a:lnTo>
                  <a:pt x="0" y="7973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20">
            <a:extLst>
              <a:ext uri="{FF2B5EF4-FFF2-40B4-BE49-F238E27FC236}">
                <a16:creationId xmlns:a16="http://schemas.microsoft.com/office/drawing/2014/main" id="{C0DD8D92-DDDB-7C8C-3C1E-56D9AAA3180C}"/>
              </a:ext>
            </a:extLst>
          </p:cNvPr>
          <p:cNvSpPr txBox="1"/>
          <p:nvPr/>
        </p:nvSpPr>
        <p:spPr>
          <a:xfrm>
            <a:off x="9213245" y="4152900"/>
            <a:ext cx="8001000"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8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ĐỌC LẠI</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14857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 name="Freeform 2"/>
          <p:cNvSpPr/>
          <p:nvPr/>
        </p:nvSpPr>
        <p:spPr>
          <a:xfrm rot="128593">
            <a:off x="5971086" y="1282535"/>
            <a:ext cx="13716787" cy="7581642"/>
          </a:xfrm>
          <a:custGeom>
            <a:avLst/>
            <a:gdLst/>
            <a:ahLst/>
            <a:cxnLst/>
            <a:rect l="l" t="t" r="r" b="b"/>
            <a:pathLst>
              <a:path w="13716787" h="7581642">
                <a:moveTo>
                  <a:pt x="0" y="0"/>
                </a:moveTo>
                <a:lnTo>
                  <a:pt x="13716787" y="0"/>
                </a:lnTo>
                <a:lnTo>
                  <a:pt x="13716787" y="7581643"/>
                </a:lnTo>
                <a:lnTo>
                  <a:pt x="0" y="7581643"/>
                </a:lnTo>
                <a:lnTo>
                  <a:pt x="0" y="0"/>
                </a:lnTo>
                <a:close/>
              </a:path>
            </a:pathLst>
          </a:custGeom>
          <a:blipFill>
            <a:blip r:embed="rId2">
              <a:duotone>
                <a:schemeClr val="bg2">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flipH="1">
            <a:off x="57150" y="5882137"/>
            <a:ext cx="3314010" cy="5163471"/>
          </a:xfrm>
          <a:custGeom>
            <a:avLst/>
            <a:gdLst/>
            <a:ahLst/>
            <a:cxnLst/>
            <a:rect l="l" t="t" r="r" b="b"/>
            <a:pathLst>
              <a:path w="3314010" h="5163471">
                <a:moveTo>
                  <a:pt x="3314010" y="0"/>
                </a:moveTo>
                <a:lnTo>
                  <a:pt x="0" y="0"/>
                </a:lnTo>
                <a:lnTo>
                  <a:pt x="0" y="5163471"/>
                </a:lnTo>
                <a:lnTo>
                  <a:pt x="3314010" y="5163471"/>
                </a:lnTo>
                <a:lnTo>
                  <a:pt x="331401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3712945" y="7182183"/>
            <a:ext cx="3034007" cy="2824384"/>
          </a:xfrm>
          <a:custGeom>
            <a:avLst/>
            <a:gdLst/>
            <a:ahLst/>
            <a:cxnLst/>
            <a:rect l="l" t="t" r="r" b="b"/>
            <a:pathLst>
              <a:path w="3034007" h="2824384">
                <a:moveTo>
                  <a:pt x="0" y="0"/>
                </a:moveTo>
                <a:lnTo>
                  <a:pt x="3034007" y="0"/>
                </a:lnTo>
                <a:lnTo>
                  <a:pt x="3034007" y="2824385"/>
                </a:lnTo>
                <a:lnTo>
                  <a:pt x="0" y="28243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242E447-BE34-DB6D-3743-94261DB3E305}"/>
              </a:ext>
            </a:extLst>
          </p:cNvPr>
          <p:cNvSpPr txBox="1"/>
          <p:nvPr/>
        </p:nvSpPr>
        <p:spPr>
          <a:xfrm>
            <a:off x="9877711" y="1911198"/>
            <a:ext cx="6827873" cy="2258054"/>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HƯỚNG DẪN ĐỌC DIỄN CẢM BÀI ĐỌC</a:t>
            </a:r>
            <a:endParaRPr lang="en-US" sz="5000" b="1" dirty="0">
              <a:solidFill>
                <a:srgbClr val="C0000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63C62D2D-127B-038E-4106-5BF2747536E7}"/>
              </a:ext>
            </a:extLst>
          </p:cNvPr>
          <p:cNvGrpSpPr/>
          <p:nvPr/>
        </p:nvGrpSpPr>
        <p:grpSpPr>
          <a:xfrm>
            <a:off x="580749" y="624127"/>
            <a:ext cx="8402497" cy="5258010"/>
            <a:chOff x="580749" y="624127"/>
            <a:chExt cx="8402497" cy="5258010"/>
          </a:xfrm>
        </p:grpSpPr>
        <p:sp>
          <p:nvSpPr>
            <p:cNvPr id="3" name="Freeform 3"/>
            <p:cNvSpPr/>
            <p:nvPr/>
          </p:nvSpPr>
          <p:spPr>
            <a:xfrm flipH="1">
              <a:off x="580749" y="624127"/>
              <a:ext cx="8402497" cy="5258010"/>
            </a:xfrm>
            <a:custGeom>
              <a:avLst/>
              <a:gdLst/>
              <a:ahLst/>
              <a:cxnLst/>
              <a:rect l="l" t="t" r="r" b="b"/>
              <a:pathLst>
                <a:path w="8402497" h="5258010">
                  <a:moveTo>
                    <a:pt x="8402497" y="0"/>
                  </a:moveTo>
                  <a:lnTo>
                    <a:pt x="0" y="0"/>
                  </a:lnTo>
                  <a:lnTo>
                    <a:pt x="0" y="5258009"/>
                  </a:lnTo>
                  <a:lnTo>
                    <a:pt x="8402497" y="5258009"/>
                  </a:lnTo>
                  <a:lnTo>
                    <a:pt x="8402497" y="0"/>
                  </a:lnTo>
                  <a:close/>
                </a:path>
              </a:pathLst>
            </a:custGeom>
            <a:blipFill>
              <a:blip r:embed="rId8">
                <a:extLst>
                  <a:ext uri="{96DAC541-7B7A-43D3-8B79-37D633B846F1}">
                    <asvg:svgBlip xmlns:asvg="http://schemas.microsoft.com/office/drawing/2016/SVG/main" r:embed="rId9"/>
                  </a:ext>
                </a:extLst>
              </a:blip>
              <a:stretch>
                <a:fillRect t="-64900"/>
              </a:stretch>
            </a:blipFill>
          </p:spPr>
          <p:txBody>
            <a:bodyPr/>
            <a:lstStyle/>
            <a:p>
              <a:endParaRPr lang="en-US"/>
            </a:p>
          </p:txBody>
        </p:sp>
        <p:sp>
          <p:nvSpPr>
            <p:cNvPr id="14" name="TextBox 13">
              <a:extLst>
                <a:ext uri="{FF2B5EF4-FFF2-40B4-BE49-F238E27FC236}">
                  <a16:creationId xmlns:a16="http://schemas.microsoft.com/office/drawing/2014/main" id="{B0CB1C0B-5646-677D-C762-BEC7A9C95CBB}"/>
                </a:ext>
              </a:extLst>
            </p:cNvPr>
            <p:cNvSpPr txBox="1"/>
            <p:nvPr/>
          </p:nvSpPr>
          <p:spPr>
            <a:xfrm>
              <a:off x="1186760" y="1297132"/>
              <a:ext cx="7151769"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4 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E98F78CC-5FF3-2C87-0F84-55805B28F394}"/>
              </a:ext>
            </a:extLst>
          </p:cNvPr>
          <p:cNvGrpSpPr/>
          <p:nvPr/>
        </p:nvGrpSpPr>
        <p:grpSpPr>
          <a:xfrm>
            <a:off x="9333498" y="4553178"/>
            <a:ext cx="8402497" cy="5258010"/>
            <a:chOff x="9333498" y="4553178"/>
            <a:chExt cx="8402497" cy="5258010"/>
          </a:xfrm>
        </p:grpSpPr>
        <p:sp>
          <p:nvSpPr>
            <p:cNvPr id="6" name="Freeform 6"/>
            <p:cNvSpPr/>
            <p:nvPr/>
          </p:nvSpPr>
          <p:spPr>
            <a:xfrm flipH="1">
              <a:off x="9333498" y="4553178"/>
              <a:ext cx="8402497" cy="5258010"/>
            </a:xfrm>
            <a:custGeom>
              <a:avLst/>
              <a:gdLst/>
              <a:ahLst/>
              <a:cxnLst/>
              <a:rect l="l" t="t" r="r" b="b"/>
              <a:pathLst>
                <a:path w="8402497" h="5258010">
                  <a:moveTo>
                    <a:pt x="8402497" y="0"/>
                  </a:moveTo>
                  <a:lnTo>
                    <a:pt x="0" y="0"/>
                  </a:lnTo>
                  <a:lnTo>
                    <a:pt x="0" y="5258009"/>
                  </a:lnTo>
                  <a:lnTo>
                    <a:pt x="8402497" y="5258009"/>
                  </a:lnTo>
                  <a:lnTo>
                    <a:pt x="8402497" y="0"/>
                  </a:lnTo>
                  <a:close/>
                </a:path>
              </a:pathLst>
            </a:custGeom>
            <a:blipFill>
              <a:blip r:embed="rId8">
                <a:extLst>
                  <a:ext uri="{96DAC541-7B7A-43D3-8B79-37D633B846F1}">
                    <asvg:svgBlip xmlns:asvg="http://schemas.microsoft.com/office/drawing/2016/SVG/main" r:embed="rId9"/>
                  </a:ext>
                </a:extLst>
              </a:blip>
              <a:stretch>
                <a:fillRect t="-64900"/>
              </a:stretch>
            </a:blipFill>
          </p:spPr>
          <p:txBody>
            <a:bodyPr/>
            <a:lstStyle/>
            <a:p>
              <a:endParaRPr lang="en-US"/>
            </a:p>
          </p:txBody>
        </p:sp>
        <p:sp>
          <p:nvSpPr>
            <p:cNvPr id="16" name="TextBox 15">
              <a:extLst>
                <a:ext uri="{FF2B5EF4-FFF2-40B4-BE49-F238E27FC236}">
                  <a16:creationId xmlns:a16="http://schemas.microsoft.com/office/drawing/2014/main" id="{6B3B44E8-62DD-8561-4368-EA1EBC2A25A1}"/>
                </a:ext>
              </a:extLst>
            </p:cNvPr>
            <p:cNvSpPr txBox="1"/>
            <p:nvPr/>
          </p:nvSpPr>
          <p:spPr>
            <a:xfrm>
              <a:off x="10331250" y="6043379"/>
              <a:ext cx="6406991" cy="182492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cá nhân: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tự đọc toàn bài đọc.</a:t>
              </a:r>
              <a:endParaRPr lang="en-US" sz="40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 name="Freeform 2"/>
          <p:cNvSpPr/>
          <p:nvPr/>
        </p:nvSpPr>
        <p:spPr>
          <a:xfrm rot="-4780683">
            <a:off x="-4818461" y="-467635"/>
            <a:ext cx="17308046" cy="9566629"/>
          </a:xfrm>
          <a:custGeom>
            <a:avLst/>
            <a:gdLst/>
            <a:ahLst/>
            <a:cxnLst/>
            <a:rect l="l" t="t" r="r" b="b"/>
            <a:pathLst>
              <a:path w="17308046" h="9566629">
                <a:moveTo>
                  <a:pt x="0" y="0"/>
                </a:moveTo>
                <a:lnTo>
                  <a:pt x="17308046" y="0"/>
                </a:lnTo>
                <a:lnTo>
                  <a:pt x="17308046" y="9566629"/>
                </a:lnTo>
                <a:lnTo>
                  <a:pt x="0" y="9566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3"/>
          <p:cNvSpPr/>
          <p:nvPr/>
        </p:nvSpPr>
        <p:spPr>
          <a:xfrm>
            <a:off x="7550755" y="647700"/>
            <a:ext cx="1662490" cy="1571809"/>
          </a:xfrm>
          <a:custGeom>
            <a:avLst/>
            <a:gdLst/>
            <a:ahLst/>
            <a:cxnLst/>
            <a:rect l="l" t="t" r="r" b="b"/>
            <a:pathLst>
              <a:path w="1662490" h="1571809">
                <a:moveTo>
                  <a:pt x="0" y="0"/>
                </a:moveTo>
                <a:lnTo>
                  <a:pt x="1662490" y="0"/>
                </a:lnTo>
                <a:lnTo>
                  <a:pt x="1662490" y="1571809"/>
                </a:lnTo>
                <a:lnTo>
                  <a:pt x="0" y="1571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494447" y="1285268"/>
            <a:ext cx="5146230" cy="7973032"/>
          </a:xfrm>
          <a:custGeom>
            <a:avLst/>
            <a:gdLst/>
            <a:ahLst/>
            <a:cxnLst/>
            <a:rect l="l" t="t" r="r" b="b"/>
            <a:pathLst>
              <a:path w="5146230" h="7973032">
                <a:moveTo>
                  <a:pt x="0" y="0"/>
                </a:moveTo>
                <a:lnTo>
                  <a:pt x="5146230" y="0"/>
                </a:lnTo>
                <a:lnTo>
                  <a:pt x="5146230" y="7973032"/>
                </a:lnTo>
                <a:lnTo>
                  <a:pt x="0" y="7973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20">
            <a:extLst>
              <a:ext uri="{FF2B5EF4-FFF2-40B4-BE49-F238E27FC236}">
                <a16:creationId xmlns:a16="http://schemas.microsoft.com/office/drawing/2014/main" id="{C0DD8D92-DDDB-7C8C-3C1E-56D9AAA3180C}"/>
              </a:ext>
            </a:extLst>
          </p:cNvPr>
          <p:cNvSpPr txBox="1"/>
          <p:nvPr/>
        </p:nvSpPr>
        <p:spPr>
          <a:xfrm>
            <a:off x="9255881" y="3014243"/>
            <a:ext cx="8001000" cy="4515082"/>
          </a:xfrm>
          <a:prstGeom prst="rect">
            <a:avLst/>
          </a:prstGeom>
        </p:spPr>
        <p:txBody>
          <a:bodyPr wrap="square" lIns="0" tIns="0" rIns="0" bIns="0" rtlCol="0" anchor="t">
            <a:spAutoFit/>
          </a:bodyPr>
          <a:lstStyle/>
          <a:p>
            <a:pPr lvl="0" algn="ctr">
              <a:lnSpc>
                <a:spcPct val="150000"/>
              </a:lnSpc>
            </a:pPr>
            <a:r>
              <a:rPr lang="vi-VN" sz="6800" b="1">
                <a:solidFill>
                  <a:srgbClr val="C00000"/>
                </a:solidFill>
                <a:ea typeface="Calibri" panose="020F0502020204030204" pitchFamily="34" charset="0"/>
                <a:cs typeface="Arial" panose="020B0604020202020204" pitchFamily="34" charset="0"/>
              </a:rPr>
              <a:t>HOẠT ĐỘNG 4: LUYỆN TẬP THEO VĂN BẢN ĐỌC</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95263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FF7"/>
        </a:solidFill>
        <a:effectLst/>
      </p:bgPr>
    </p:bg>
    <p:spTree>
      <p:nvGrpSpPr>
        <p:cNvPr id="1" name=""/>
        <p:cNvGrpSpPr/>
        <p:nvPr/>
      </p:nvGrpSpPr>
      <p:grpSpPr>
        <a:xfrm>
          <a:off x="0" y="0"/>
          <a:ext cx="0" cy="0"/>
          <a:chOff x="0" y="0"/>
          <a:chExt cx="0" cy="0"/>
        </a:xfrm>
      </p:grpSpPr>
      <p:sp>
        <p:nvSpPr>
          <p:cNvPr id="12" name="Freeform 12"/>
          <p:cNvSpPr/>
          <p:nvPr/>
        </p:nvSpPr>
        <p:spPr>
          <a:xfrm>
            <a:off x="0" y="0"/>
            <a:ext cx="1188996" cy="1356915"/>
          </a:xfrm>
          <a:custGeom>
            <a:avLst/>
            <a:gdLst/>
            <a:ahLst/>
            <a:cxnLst/>
            <a:rect l="l" t="t" r="r" b="b"/>
            <a:pathLst>
              <a:path w="1188996" h="1356915">
                <a:moveTo>
                  <a:pt x="0" y="0"/>
                </a:moveTo>
                <a:lnTo>
                  <a:pt x="1188996" y="0"/>
                </a:lnTo>
                <a:lnTo>
                  <a:pt x="1188996" y="1356915"/>
                </a:lnTo>
                <a:lnTo>
                  <a:pt x="0" y="1356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4">
            <a:extLst>
              <a:ext uri="{FF2B5EF4-FFF2-40B4-BE49-F238E27FC236}">
                <a16:creationId xmlns:a16="http://schemas.microsoft.com/office/drawing/2014/main" id="{E61CA76B-797A-BEAD-C8B4-7D1B15947EAD}"/>
              </a:ext>
            </a:extLst>
          </p:cNvPr>
          <p:cNvSpPr/>
          <p:nvPr/>
        </p:nvSpPr>
        <p:spPr>
          <a:xfrm>
            <a:off x="16830550" y="-94609"/>
            <a:ext cx="1628002" cy="1652032"/>
          </a:xfrm>
          <a:custGeom>
            <a:avLst/>
            <a:gdLst/>
            <a:ahLst/>
            <a:cxnLst/>
            <a:rect l="l" t="t" r="r" b="b"/>
            <a:pathLst>
              <a:path w="1628002" h="1652032">
                <a:moveTo>
                  <a:pt x="0" y="0"/>
                </a:moveTo>
                <a:lnTo>
                  <a:pt x="1628002" y="0"/>
                </a:lnTo>
                <a:lnTo>
                  <a:pt x="1628002" y="1652032"/>
                </a:lnTo>
                <a:lnTo>
                  <a:pt x="0" y="1652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Cloud 15">
            <a:extLst>
              <a:ext uri="{FF2B5EF4-FFF2-40B4-BE49-F238E27FC236}">
                <a16:creationId xmlns:a16="http://schemas.microsoft.com/office/drawing/2014/main" id="{30BC8E24-05AB-61C5-EDFE-D622416F231F}"/>
              </a:ext>
            </a:extLst>
          </p:cNvPr>
          <p:cNvSpPr/>
          <p:nvPr/>
        </p:nvSpPr>
        <p:spPr>
          <a:xfrm>
            <a:off x="605383" y="4821390"/>
            <a:ext cx="5124753" cy="2033253"/>
          </a:xfrm>
          <a:prstGeom prst="cloud">
            <a:avLst/>
          </a:prstGeom>
          <a:solidFill>
            <a:srgbClr val="FFF4D1"/>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Xa xôi</a:t>
            </a:r>
            <a:endParaRPr lang="en-US" sz="38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8C589790-0A44-B597-C192-392825108F8D}"/>
              </a:ext>
            </a:extLst>
          </p:cNvPr>
          <p:cNvGrpSpPr/>
          <p:nvPr/>
        </p:nvGrpSpPr>
        <p:grpSpPr>
          <a:xfrm>
            <a:off x="5143499" y="0"/>
            <a:ext cx="8001001" cy="1376853"/>
            <a:chOff x="5010864" y="-7"/>
            <a:chExt cx="7807228" cy="1319976"/>
          </a:xfrm>
        </p:grpSpPr>
        <p:sp>
          <p:nvSpPr>
            <p:cNvPr id="19" name="Round Same Side Corner Rectangle 11">
              <a:extLst>
                <a:ext uri="{FF2B5EF4-FFF2-40B4-BE49-F238E27FC236}">
                  <a16:creationId xmlns:a16="http://schemas.microsoft.com/office/drawing/2014/main" id="{EE7FB2C9-DFD6-14C0-157C-B9ACCF9DD759}"/>
                </a:ext>
              </a:extLst>
            </p:cNvPr>
            <p:cNvSpPr/>
            <p:nvPr/>
          </p:nvSpPr>
          <p:spPr>
            <a:xfrm flipV="1">
              <a:off x="5010864" y="-7"/>
              <a:ext cx="7807228" cy="1319976"/>
            </a:xfrm>
            <a:prstGeom prst="round2SameRect">
              <a:avLst>
                <a:gd name="adj1" fmla="val 37720"/>
                <a:gd name="adj2" fmla="val 0"/>
              </a:avLst>
            </a:prstGeom>
            <a:solidFill>
              <a:srgbClr val="BD4A47"/>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30C4C60-8921-9FBE-7851-295D7AA6825E}"/>
                </a:ext>
              </a:extLst>
            </p:cNvPr>
            <p:cNvSpPr txBox="1"/>
            <p:nvPr/>
          </p:nvSpPr>
          <p:spPr>
            <a:xfrm>
              <a:off x="5531345" y="246893"/>
              <a:ext cx="6766264" cy="826175"/>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LÀM VIỆC NHÓM</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C8DFF332-81FE-9557-E41C-83F320716D5E}"/>
              </a:ext>
            </a:extLst>
          </p:cNvPr>
          <p:cNvGrpSpPr/>
          <p:nvPr/>
        </p:nvGrpSpPr>
        <p:grpSpPr>
          <a:xfrm>
            <a:off x="761999" y="2061028"/>
            <a:ext cx="16535400" cy="2019064"/>
            <a:chOff x="405190" y="2260351"/>
            <a:chExt cx="16535400" cy="2019064"/>
          </a:xfrm>
        </p:grpSpPr>
        <p:sp>
          <p:nvSpPr>
            <p:cNvPr id="22" name="TextBox 21">
              <a:extLst>
                <a:ext uri="{FF2B5EF4-FFF2-40B4-BE49-F238E27FC236}">
                  <a16:creationId xmlns:a16="http://schemas.microsoft.com/office/drawing/2014/main" id="{1E6166D8-BCD5-AC0D-8F5C-8A79F90F5821}"/>
                </a:ext>
              </a:extLst>
            </p:cNvPr>
            <p:cNvSpPr txBox="1"/>
            <p:nvPr/>
          </p:nvSpPr>
          <p:spPr>
            <a:xfrm>
              <a:off x="2614989" y="2260351"/>
              <a:ext cx="14325601" cy="2019064"/>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CÂU HỎI 1: </a:t>
              </a:r>
              <a:r>
                <a:rPr lang="en-US" sz="4000">
                  <a:latin typeface="Arial" panose="020B0604020202020204" pitchFamily="34" charset="0"/>
                  <a:cs typeface="Arial" panose="020B0604020202020204" pitchFamily="34" charset="0"/>
                </a:rPr>
                <a:t>Các em thảo luận với bạn và t</a:t>
              </a:r>
              <a:r>
                <a:rPr lang="vi-VN" sz="4000">
                  <a:latin typeface="Arial" panose="020B0604020202020204" pitchFamily="34" charset="0"/>
                  <a:cs typeface="Arial" panose="020B0604020202020204" pitchFamily="34" charset="0"/>
                </a:rPr>
                <a:t>ìm từ có nghĩa trái ngược với </a:t>
              </a:r>
              <a:r>
                <a:rPr lang="en-US" sz="4000">
                  <a:latin typeface="Arial" panose="020B0604020202020204" pitchFamily="34" charset="0"/>
                  <a:cs typeface="Arial" panose="020B0604020202020204" pitchFamily="34" charset="0"/>
                </a:rPr>
                <a:t>mỗi từ ở dưới đây:</a:t>
              </a:r>
            </a:p>
          </p:txBody>
        </p:sp>
        <p:pic>
          <p:nvPicPr>
            <p:cNvPr id="23" name="Picture 22" descr="A group of kids sitting around a table&#10;&#10;Description automatically generated with low confidence">
              <a:extLst>
                <a:ext uri="{FF2B5EF4-FFF2-40B4-BE49-F238E27FC236}">
                  <a16:creationId xmlns:a16="http://schemas.microsoft.com/office/drawing/2014/main" id="{41EFF7FB-4090-DDF8-72A9-D0DE3260F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190" y="2750177"/>
              <a:ext cx="1981200" cy="1039412"/>
            </a:xfrm>
            <a:prstGeom prst="rect">
              <a:avLst/>
            </a:prstGeom>
          </p:spPr>
        </p:pic>
      </p:grpSp>
      <p:sp>
        <p:nvSpPr>
          <p:cNvPr id="24" name="Cloud 23">
            <a:extLst>
              <a:ext uri="{FF2B5EF4-FFF2-40B4-BE49-F238E27FC236}">
                <a16:creationId xmlns:a16="http://schemas.microsoft.com/office/drawing/2014/main" id="{92596709-A1BC-06CF-3CE3-90D19AE6E898}"/>
              </a:ext>
            </a:extLst>
          </p:cNvPr>
          <p:cNvSpPr/>
          <p:nvPr/>
        </p:nvSpPr>
        <p:spPr>
          <a:xfrm>
            <a:off x="6581623" y="4821389"/>
            <a:ext cx="5124753" cy="2017910"/>
          </a:xfrm>
          <a:prstGeom prst="cloud">
            <a:avLst/>
          </a:prstGeom>
          <a:solidFill>
            <a:srgbClr val="FFF4D1"/>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Rộng lớn</a:t>
            </a:r>
            <a:endParaRPr lang="en-US" sz="3800" dirty="0">
              <a:latin typeface="Arial" panose="020B0604020202020204" pitchFamily="34" charset="0"/>
              <a:cs typeface="Arial" panose="020B0604020202020204" pitchFamily="34" charset="0"/>
            </a:endParaRPr>
          </a:p>
        </p:txBody>
      </p:sp>
      <p:sp>
        <p:nvSpPr>
          <p:cNvPr id="25" name="Cloud 24">
            <a:extLst>
              <a:ext uri="{FF2B5EF4-FFF2-40B4-BE49-F238E27FC236}">
                <a16:creationId xmlns:a16="http://schemas.microsoft.com/office/drawing/2014/main" id="{4E1C9FD8-7A86-2D9F-1923-32D60AEE506B}"/>
              </a:ext>
            </a:extLst>
          </p:cNvPr>
          <p:cNvSpPr/>
          <p:nvPr/>
        </p:nvSpPr>
        <p:spPr>
          <a:xfrm>
            <a:off x="12557864" y="4821390"/>
            <a:ext cx="5124753" cy="2033252"/>
          </a:xfrm>
          <a:prstGeom prst="cloud">
            <a:avLst/>
          </a:prstGeom>
          <a:solidFill>
            <a:srgbClr val="FFF4D1"/>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Bình yên</a:t>
            </a:r>
            <a:endParaRPr lang="en-US" sz="3800" dirty="0">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3171AF33-FFC1-59A0-612D-0C19B94989E8}"/>
              </a:ext>
            </a:extLst>
          </p:cNvPr>
          <p:cNvSpPr/>
          <p:nvPr/>
        </p:nvSpPr>
        <p:spPr>
          <a:xfrm>
            <a:off x="761999" y="8225570"/>
            <a:ext cx="4516362" cy="1524000"/>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gần</a:t>
            </a:r>
            <a:endParaRPr lang="en-US" sz="3800" dirty="0">
              <a:latin typeface="Arial" panose="020B0604020202020204" pitchFamily="34" charset="0"/>
              <a:cs typeface="Arial" panose="020B0604020202020204" pitchFamily="34" charset="0"/>
            </a:endParaRPr>
          </a:p>
        </p:txBody>
      </p:sp>
      <p:sp>
        <p:nvSpPr>
          <p:cNvPr id="28" name="Arrow: Down 27">
            <a:extLst>
              <a:ext uri="{FF2B5EF4-FFF2-40B4-BE49-F238E27FC236}">
                <a16:creationId xmlns:a16="http://schemas.microsoft.com/office/drawing/2014/main" id="{0933BE0C-3045-91E4-63B8-0515247045D3}"/>
              </a:ext>
            </a:extLst>
          </p:cNvPr>
          <p:cNvSpPr/>
          <p:nvPr/>
        </p:nvSpPr>
        <p:spPr>
          <a:xfrm>
            <a:off x="2808529" y="7130375"/>
            <a:ext cx="489858" cy="799094"/>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5F8030D-CA83-0AD2-C252-E294E75D2786}"/>
              </a:ext>
            </a:extLst>
          </p:cNvPr>
          <p:cNvSpPr/>
          <p:nvPr/>
        </p:nvSpPr>
        <p:spPr>
          <a:xfrm>
            <a:off x="6019800" y="8225570"/>
            <a:ext cx="6019801" cy="1524000"/>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nhỏ bé, bé tí, chật hẹp</a:t>
            </a:r>
            <a:endParaRPr lang="en-US" sz="3800" dirty="0">
              <a:latin typeface="Arial" panose="020B0604020202020204" pitchFamily="34" charset="0"/>
              <a:cs typeface="Arial" panose="020B0604020202020204" pitchFamily="34" charset="0"/>
            </a:endParaRPr>
          </a:p>
        </p:txBody>
      </p:sp>
      <p:sp>
        <p:nvSpPr>
          <p:cNvPr id="30" name="Arrow: Down 29">
            <a:extLst>
              <a:ext uri="{FF2B5EF4-FFF2-40B4-BE49-F238E27FC236}">
                <a16:creationId xmlns:a16="http://schemas.microsoft.com/office/drawing/2014/main" id="{5F490A69-7177-D5C4-6081-92DC0D5A1EE3}"/>
              </a:ext>
            </a:extLst>
          </p:cNvPr>
          <p:cNvSpPr/>
          <p:nvPr/>
        </p:nvSpPr>
        <p:spPr>
          <a:xfrm>
            <a:off x="8899069" y="7140559"/>
            <a:ext cx="489858" cy="799094"/>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534CE7F-11AC-A087-1966-EAFBD9001BBE}"/>
              </a:ext>
            </a:extLst>
          </p:cNvPr>
          <p:cNvSpPr/>
          <p:nvPr/>
        </p:nvSpPr>
        <p:spPr>
          <a:xfrm>
            <a:off x="12785255" y="8225569"/>
            <a:ext cx="4740745" cy="1524000"/>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nhộn nhịp, sôi động</a:t>
            </a:r>
            <a:endParaRPr lang="en-US" sz="3800" dirty="0">
              <a:latin typeface="Arial" panose="020B0604020202020204" pitchFamily="34" charset="0"/>
              <a:cs typeface="Arial" panose="020B0604020202020204" pitchFamily="34" charset="0"/>
            </a:endParaRPr>
          </a:p>
        </p:txBody>
      </p:sp>
      <p:sp>
        <p:nvSpPr>
          <p:cNvPr id="32" name="Arrow: Down 31">
            <a:extLst>
              <a:ext uri="{FF2B5EF4-FFF2-40B4-BE49-F238E27FC236}">
                <a16:creationId xmlns:a16="http://schemas.microsoft.com/office/drawing/2014/main" id="{AF763827-B28E-3640-06D4-575C60913776}"/>
              </a:ext>
            </a:extLst>
          </p:cNvPr>
          <p:cNvSpPr/>
          <p:nvPr/>
        </p:nvSpPr>
        <p:spPr>
          <a:xfrm>
            <a:off x="14910698" y="7140558"/>
            <a:ext cx="489858" cy="799094"/>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802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par>
                          <p:cTn id="43" fill="hold">
                            <p:stCondLst>
                              <p:cond delay="500"/>
                            </p:stCondLst>
                            <p:childTnLst>
                              <p:par>
                                <p:cTn id="44" presetID="16" presetClass="entr" presetSubtype="37"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out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up)">
                                      <p:cBhvr>
                                        <p:cTn id="51" dur="500"/>
                                        <p:tgtEl>
                                          <p:spTgt spid="32"/>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7" grpId="0"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EFF7"/>
        </a:solidFill>
        <a:effectLst/>
      </p:bgPr>
    </p:bg>
    <p:spTree>
      <p:nvGrpSpPr>
        <p:cNvPr id="1" name=""/>
        <p:cNvGrpSpPr/>
        <p:nvPr/>
      </p:nvGrpSpPr>
      <p:grpSpPr>
        <a:xfrm>
          <a:off x="0" y="0"/>
          <a:ext cx="0" cy="0"/>
          <a:chOff x="0" y="0"/>
          <a:chExt cx="0" cy="0"/>
        </a:xfrm>
      </p:grpSpPr>
      <p:sp>
        <p:nvSpPr>
          <p:cNvPr id="2" name="Freeform 18">
            <a:extLst>
              <a:ext uri="{FF2B5EF4-FFF2-40B4-BE49-F238E27FC236}">
                <a16:creationId xmlns:a16="http://schemas.microsoft.com/office/drawing/2014/main" id="{A3837771-3E42-00A2-1369-E667B644B578}"/>
              </a:ext>
            </a:extLst>
          </p:cNvPr>
          <p:cNvSpPr/>
          <p:nvPr/>
        </p:nvSpPr>
        <p:spPr>
          <a:xfrm>
            <a:off x="-304800" y="9182100"/>
            <a:ext cx="1500586" cy="1217068"/>
          </a:xfrm>
          <a:custGeom>
            <a:avLst/>
            <a:gdLst/>
            <a:ahLst/>
            <a:cxnLst/>
            <a:rect l="l" t="t" r="r" b="b"/>
            <a:pathLst>
              <a:path w="1500586" h="1217068">
                <a:moveTo>
                  <a:pt x="0" y="0"/>
                </a:moveTo>
                <a:lnTo>
                  <a:pt x="1500586" y="0"/>
                </a:lnTo>
                <a:lnTo>
                  <a:pt x="1500586" y="1217068"/>
                </a:lnTo>
                <a:lnTo>
                  <a:pt x="0" y="1217068"/>
                </a:lnTo>
                <a:lnTo>
                  <a:pt x="0" y="0"/>
                </a:lnTo>
                <a:close/>
              </a:path>
            </a:pathLst>
          </a:custGeom>
          <a:blipFill>
            <a:blip r:embed="rId2">
              <a:extLst>
                <a:ext uri="{96DAC541-7B7A-43D3-8B79-37D633B846F1}">
                  <asvg:svgBlip xmlns:asvg="http://schemas.microsoft.com/office/drawing/2016/SVG/main" r:embed="rId3"/>
                </a:ext>
              </a:extLst>
            </a:blip>
            <a:stretch>
              <a:fillRect r="-46137"/>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E4C0A99-19E1-307D-FCE0-363F3CA90290}"/>
              </a:ext>
            </a:extLst>
          </p:cNvPr>
          <p:cNvGrpSpPr/>
          <p:nvPr/>
        </p:nvGrpSpPr>
        <p:grpSpPr>
          <a:xfrm>
            <a:off x="1532853" y="2548573"/>
            <a:ext cx="9533015" cy="5688941"/>
            <a:chOff x="637630" y="2344417"/>
            <a:chExt cx="9533015" cy="5688941"/>
          </a:xfrm>
        </p:grpSpPr>
        <p:grpSp>
          <p:nvGrpSpPr>
            <p:cNvPr id="5" name="Group 4">
              <a:extLst>
                <a:ext uri="{FF2B5EF4-FFF2-40B4-BE49-F238E27FC236}">
                  <a16:creationId xmlns:a16="http://schemas.microsoft.com/office/drawing/2014/main" id="{FB841293-C85C-395C-BC58-B20B98487E66}"/>
                </a:ext>
              </a:extLst>
            </p:cNvPr>
            <p:cNvGrpSpPr/>
            <p:nvPr/>
          </p:nvGrpSpPr>
          <p:grpSpPr>
            <a:xfrm>
              <a:off x="1201204" y="3165105"/>
              <a:ext cx="8969441" cy="4868253"/>
              <a:chOff x="1201204" y="3165105"/>
              <a:chExt cx="8969441" cy="4868253"/>
            </a:xfrm>
          </p:grpSpPr>
          <p:sp>
            <p:nvSpPr>
              <p:cNvPr id="15" name="Freeform 3">
                <a:extLst>
                  <a:ext uri="{FF2B5EF4-FFF2-40B4-BE49-F238E27FC236}">
                    <a16:creationId xmlns:a16="http://schemas.microsoft.com/office/drawing/2014/main" id="{9A85EEE7-A007-4E96-75EF-7905CDF290B9}"/>
                  </a:ext>
                </a:extLst>
              </p:cNvPr>
              <p:cNvSpPr/>
              <p:nvPr/>
            </p:nvSpPr>
            <p:spPr>
              <a:xfrm>
                <a:off x="1201204" y="3165105"/>
                <a:ext cx="8969441" cy="4868253"/>
              </a:xfrm>
              <a:prstGeom prst="wedgeRectCallout">
                <a:avLst>
                  <a:gd name="adj1" fmla="val 61519"/>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483F46A-9DF2-073B-8887-D7CD1975F520}"/>
                  </a:ext>
                </a:extLst>
              </p:cNvPr>
              <p:cNvSpPr txBox="1"/>
              <p:nvPr/>
            </p:nvSpPr>
            <p:spPr>
              <a:xfrm>
                <a:off x="1787062" y="3717273"/>
                <a:ext cx="7797724" cy="3763916"/>
              </a:xfrm>
              <a:prstGeom prst="rect">
                <a:avLst/>
              </a:prstGeom>
              <a:noFill/>
            </p:spPr>
            <p:txBody>
              <a:bodyPr wrap="square">
                <a:spAutoFit/>
              </a:bodyPr>
              <a:lstStyle/>
              <a:p>
                <a:pPr algn="ctr">
                  <a:lnSpc>
                    <a:spcPct val="150000"/>
                  </a:lnSpc>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CÂU HỎI 2</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v</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iết 2 – 3 cầu về quê hương, trong đó có sử dụng một cặp từ có nghĩa trái ngược nhau</a:t>
                </a:r>
                <a:endParaRPr lang="en-US" sz="4000" i="1" dirty="0">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218E8C3F-A3EA-F074-97E0-2A15A39F39F6}"/>
                </a:ext>
              </a:extLst>
            </p:cNvPr>
            <p:cNvPicPr>
              <a:picLocks noChangeAspect="1"/>
            </p:cNvPicPr>
            <p:nvPr/>
          </p:nvPicPr>
          <p:blipFill rotWithShape="1">
            <a:blip r:embed="rId4">
              <a:extLst>
                <a:ext uri="{28A0092B-C50C-407E-A947-70E740481C1C}">
                  <a14:useLocalDpi xmlns:a14="http://schemas.microsoft.com/office/drawing/2010/main" val="0"/>
                </a:ext>
              </a:extLst>
            </a:blip>
            <a:srcRect t="5850" r="65971" b="41170"/>
            <a:stretch/>
          </p:blipFill>
          <p:spPr>
            <a:xfrm rot="20608254">
              <a:off x="637630" y="2344417"/>
              <a:ext cx="1168577" cy="1495779"/>
            </a:xfrm>
            <a:prstGeom prst="rect">
              <a:avLst/>
            </a:prstGeom>
          </p:spPr>
        </p:pic>
      </p:grpSp>
      <p:sp>
        <p:nvSpPr>
          <p:cNvPr id="18" name="Freeform 11">
            <a:extLst>
              <a:ext uri="{FF2B5EF4-FFF2-40B4-BE49-F238E27FC236}">
                <a16:creationId xmlns:a16="http://schemas.microsoft.com/office/drawing/2014/main" id="{B4D72264-BE74-F62A-7622-B65A3CCF2F7F}"/>
              </a:ext>
            </a:extLst>
          </p:cNvPr>
          <p:cNvSpPr/>
          <p:nvPr/>
        </p:nvSpPr>
        <p:spPr>
          <a:xfrm rot="-7694192">
            <a:off x="17375063" y="696360"/>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AutoShape 24">
            <a:extLst>
              <a:ext uri="{FF2B5EF4-FFF2-40B4-BE49-F238E27FC236}">
                <a16:creationId xmlns:a16="http://schemas.microsoft.com/office/drawing/2014/main" id="{A66A532F-3EBE-2641-85FE-1DE589AC442C}"/>
              </a:ext>
            </a:extLst>
          </p:cNvPr>
          <p:cNvSpPr/>
          <p:nvPr/>
        </p:nvSpPr>
        <p:spPr>
          <a:xfrm>
            <a:off x="-1981200" y="719861"/>
            <a:ext cx="22250400" cy="1499851"/>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BD6AC7C5-3BE8-D09B-2B18-D4C94BCCBBA8}"/>
              </a:ext>
            </a:extLst>
          </p:cNvPr>
          <p:cNvGrpSpPr/>
          <p:nvPr/>
        </p:nvGrpSpPr>
        <p:grpSpPr>
          <a:xfrm rot="702940">
            <a:off x="15917540" y="713653"/>
            <a:ext cx="2499012" cy="1705583"/>
            <a:chOff x="15794001" y="8493661"/>
            <a:chExt cx="2246574" cy="1599902"/>
          </a:xfrm>
        </p:grpSpPr>
        <p:sp>
          <p:nvSpPr>
            <p:cNvPr id="23" name="Freeform 9">
              <a:extLst>
                <a:ext uri="{FF2B5EF4-FFF2-40B4-BE49-F238E27FC236}">
                  <a16:creationId xmlns:a16="http://schemas.microsoft.com/office/drawing/2014/main" id="{EA61EF71-BC11-E309-9A3A-EBFEED2FBA8F}"/>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1">
              <a:extLst>
                <a:ext uri="{FF2B5EF4-FFF2-40B4-BE49-F238E27FC236}">
                  <a16:creationId xmlns:a16="http://schemas.microsoft.com/office/drawing/2014/main" id="{13C30A92-F54C-A07A-51CA-36DC57661618}"/>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1747F28A-1A3D-F03F-7BDE-B4942768DCC6}"/>
              </a:ext>
            </a:extLst>
          </p:cNvPr>
          <p:cNvGrpSpPr/>
          <p:nvPr/>
        </p:nvGrpSpPr>
        <p:grpSpPr>
          <a:xfrm rot="6949130">
            <a:off x="351203" y="576893"/>
            <a:ext cx="2506785" cy="1782556"/>
            <a:chOff x="15794001" y="8493661"/>
            <a:chExt cx="2246574" cy="1599902"/>
          </a:xfrm>
        </p:grpSpPr>
        <p:sp>
          <p:nvSpPr>
            <p:cNvPr id="26" name="Freeform 9">
              <a:extLst>
                <a:ext uri="{FF2B5EF4-FFF2-40B4-BE49-F238E27FC236}">
                  <a16:creationId xmlns:a16="http://schemas.microsoft.com/office/drawing/2014/main" id="{54664B6B-F061-CC26-38D7-85DE7D3B6A52}"/>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11">
              <a:extLst>
                <a:ext uri="{FF2B5EF4-FFF2-40B4-BE49-F238E27FC236}">
                  <a16:creationId xmlns:a16="http://schemas.microsoft.com/office/drawing/2014/main" id="{27291F60-8512-E7C0-5D9A-87D8190C35E5}"/>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CEFE197E-1F7B-1280-EAA2-F66C719B7CD3}"/>
              </a:ext>
            </a:extLst>
          </p:cNvPr>
          <p:cNvSpPr txBox="1"/>
          <p:nvPr/>
        </p:nvSpPr>
        <p:spPr>
          <a:xfrm>
            <a:off x="3546803" y="952778"/>
            <a:ext cx="11677370" cy="861774"/>
          </a:xfrm>
          <a:prstGeom prst="rect">
            <a:avLst/>
          </a:prstGeom>
          <a:noFill/>
        </p:spPr>
        <p:txBody>
          <a:bodyPr wrap="square">
            <a:spAutoFit/>
          </a:bodyPr>
          <a:lstStyle/>
          <a:p>
            <a:pPr algn="ctr">
              <a:spcAft>
                <a:spcPts val="100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LÀM VIỆC CÁ NHÂN</a:t>
            </a:r>
            <a:endParaRPr lang="en-US" sz="5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child sitting at a desk writing on a piece of paper&#10;&#10;Description automatically generated">
            <a:extLst>
              <a:ext uri="{FF2B5EF4-FFF2-40B4-BE49-F238E27FC236}">
                <a16:creationId xmlns:a16="http://schemas.microsoft.com/office/drawing/2014/main" id="{03DE0BC4-42D8-F521-DA2C-0D726353D138}"/>
              </a:ext>
            </a:extLst>
          </p:cNvPr>
          <p:cNvPicPr>
            <a:picLocks noChangeAspect="1"/>
          </p:cNvPicPr>
          <p:nvPr/>
        </p:nvPicPr>
        <p:blipFill rotWithShape="1">
          <a:blip r:embed="rId11">
            <a:extLst>
              <a:ext uri="{28A0092B-C50C-407E-A947-70E740481C1C}">
                <a14:useLocalDpi xmlns:a14="http://schemas.microsoft.com/office/drawing/2010/main" val="0"/>
              </a:ext>
            </a:extLst>
          </a:blip>
          <a:srcRect l="16400" t="18000" r="21200" b="11751"/>
          <a:stretch/>
        </p:blipFill>
        <p:spPr>
          <a:xfrm>
            <a:off x="12402962" y="5905500"/>
            <a:ext cx="4125678" cy="4644582"/>
          </a:xfrm>
          <a:prstGeom prst="rect">
            <a:avLst/>
          </a:prstGeom>
        </p:spPr>
      </p:pic>
    </p:spTree>
    <p:extLst>
      <p:ext uri="{BB962C8B-B14F-4D97-AF65-F5344CB8AC3E}">
        <p14:creationId xmlns:p14="http://schemas.microsoft.com/office/powerpoint/2010/main" val="19521363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EFF7"/>
        </a:solidFill>
        <a:effectLst/>
      </p:bgPr>
    </p:bg>
    <p:spTree>
      <p:nvGrpSpPr>
        <p:cNvPr id="1" name=""/>
        <p:cNvGrpSpPr/>
        <p:nvPr/>
      </p:nvGrpSpPr>
      <p:grpSpPr>
        <a:xfrm>
          <a:off x="0" y="0"/>
          <a:ext cx="0" cy="0"/>
          <a:chOff x="0" y="0"/>
          <a:chExt cx="0" cy="0"/>
        </a:xfrm>
      </p:grpSpPr>
      <p:sp>
        <p:nvSpPr>
          <p:cNvPr id="7" name="Freeform 7"/>
          <p:cNvSpPr/>
          <p:nvPr/>
        </p:nvSpPr>
        <p:spPr>
          <a:xfrm>
            <a:off x="17203719" y="0"/>
            <a:ext cx="1188996" cy="1356915"/>
          </a:xfrm>
          <a:custGeom>
            <a:avLst/>
            <a:gdLst/>
            <a:ahLst/>
            <a:cxnLst/>
            <a:rect l="l" t="t" r="r" b="b"/>
            <a:pathLst>
              <a:path w="1188996" h="1356915">
                <a:moveTo>
                  <a:pt x="0" y="0"/>
                </a:moveTo>
                <a:lnTo>
                  <a:pt x="1188997" y="0"/>
                </a:lnTo>
                <a:lnTo>
                  <a:pt x="1188997" y="1356914"/>
                </a:lnTo>
                <a:lnTo>
                  <a:pt x="0" y="1356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52400" y="-114300"/>
            <a:ext cx="1188996" cy="1356915"/>
          </a:xfrm>
          <a:custGeom>
            <a:avLst/>
            <a:gdLst/>
            <a:ahLst/>
            <a:cxnLst/>
            <a:rect l="l" t="t" r="r" b="b"/>
            <a:pathLst>
              <a:path w="1188996" h="1356915">
                <a:moveTo>
                  <a:pt x="0" y="0"/>
                </a:moveTo>
                <a:lnTo>
                  <a:pt x="1188997" y="0"/>
                </a:lnTo>
                <a:lnTo>
                  <a:pt x="1188997" y="1356915"/>
                </a:lnTo>
                <a:lnTo>
                  <a:pt x="0" y="1356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E0B216E6-4BDA-601E-0B3B-C9E725051EB3}"/>
              </a:ext>
            </a:extLst>
          </p:cNvPr>
          <p:cNvGrpSpPr/>
          <p:nvPr/>
        </p:nvGrpSpPr>
        <p:grpSpPr>
          <a:xfrm>
            <a:off x="914681" y="1212747"/>
            <a:ext cx="6229033" cy="6473161"/>
            <a:chOff x="594846" y="1891431"/>
            <a:chExt cx="6229033" cy="6473161"/>
          </a:xfrm>
        </p:grpSpPr>
        <p:grpSp>
          <p:nvGrpSpPr>
            <p:cNvPr id="42" name="Group 6">
              <a:extLst>
                <a:ext uri="{FF2B5EF4-FFF2-40B4-BE49-F238E27FC236}">
                  <a16:creationId xmlns:a16="http://schemas.microsoft.com/office/drawing/2014/main" id="{297B46EA-374C-CD51-D618-144723F68690}"/>
                </a:ext>
              </a:extLst>
            </p:cNvPr>
            <p:cNvGrpSpPr/>
            <p:nvPr/>
          </p:nvGrpSpPr>
          <p:grpSpPr>
            <a:xfrm>
              <a:off x="594846" y="2135559"/>
              <a:ext cx="6229033" cy="6229033"/>
              <a:chOff x="0" y="0"/>
              <a:chExt cx="812800" cy="812800"/>
            </a:xfrm>
          </p:grpSpPr>
          <p:sp>
            <p:nvSpPr>
              <p:cNvPr id="45" name="Freeform 7">
                <a:extLst>
                  <a:ext uri="{FF2B5EF4-FFF2-40B4-BE49-F238E27FC236}">
                    <a16:creationId xmlns:a16="http://schemas.microsoft.com/office/drawing/2014/main" id="{385B0010-9EAF-C45A-2C5B-1F517D85F74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46" name="TextBox 8">
                <a:extLst>
                  <a:ext uri="{FF2B5EF4-FFF2-40B4-BE49-F238E27FC236}">
                    <a16:creationId xmlns:a16="http://schemas.microsoft.com/office/drawing/2014/main" id="{711249F2-1EEE-7B61-58DD-B37B688078F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43" name="Picture 11">
              <a:extLst>
                <a:ext uri="{FF2B5EF4-FFF2-40B4-BE49-F238E27FC236}">
                  <a16:creationId xmlns:a16="http://schemas.microsoft.com/office/drawing/2014/main" id="{4294669C-CC75-FE93-F928-95F15D2F5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6866">
              <a:off x="1753508" y="1891431"/>
              <a:ext cx="3587522" cy="926233"/>
            </a:xfrm>
            <a:prstGeom prst="rect">
              <a:avLst/>
            </a:prstGeom>
          </p:spPr>
        </p:pic>
        <p:sp>
          <p:nvSpPr>
            <p:cNvPr id="44" name="TextBox 43">
              <a:extLst>
                <a:ext uri="{FF2B5EF4-FFF2-40B4-BE49-F238E27FC236}">
                  <a16:creationId xmlns:a16="http://schemas.microsoft.com/office/drawing/2014/main" id="{F35FFEA1-F4DF-F451-EB33-583455437300}"/>
                </a:ext>
              </a:extLst>
            </p:cNvPr>
            <p:cNvSpPr txBox="1"/>
            <p:nvPr/>
          </p:nvSpPr>
          <p:spPr>
            <a:xfrm>
              <a:off x="1061140" y="3950297"/>
              <a:ext cx="5290901"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grpSp>
        <p:nvGrpSpPr>
          <p:cNvPr id="47" name="Group 46">
            <a:extLst>
              <a:ext uri="{FF2B5EF4-FFF2-40B4-BE49-F238E27FC236}">
                <a16:creationId xmlns:a16="http://schemas.microsoft.com/office/drawing/2014/main" id="{41176A26-330A-E2E6-9B34-888FF36861C0}"/>
              </a:ext>
            </a:extLst>
          </p:cNvPr>
          <p:cNvGrpSpPr/>
          <p:nvPr/>
        </p:nvGrpSpPr>
        <p:grpSpPr>
          <a:xfrm>
            <a:off x="7823224" y="-21159"/>
            <a:ext cx="9528634" cy="2976296"/>
            <a:chOff x="7823224" y="411329"/>
            <a:chExt cx="9528634" cy="2976296"/>
          </a:xfrm>
        </p:grpSpPr>
        <p:sp>
          <p:nvSpPr>
            <p:cNvPr id="48" name="Freeform 3">
              <a:extLst>
                <a:ext uri="{FF2B5EF4-FFF2-40B4-BE49-F238E27FC236}">
                  <a16:creationId xmlns:a16="http://schemas.microsoft.com/office/drawing/2014/main" id="{3D6C1762-8F07-F919-0758-B79B634985F3}"/>
                </a:ext>
              </a:extLst>
            </p:cNvPr>
            <p:cNvSpPr/>
            <p:nvPr/>
          </p:nvSpPr>
          <p:spPr>
            <a:xfrm>
              <a:off x="8298994" y="910280"/>
              <a:ext cx="9052864" cy="247734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53C02DAA-BB28-E429-531D-29D431C6AED4}"/>
                </a:ext>
              </a:extLst>
            </p:cNvPr>
            <p:cNvSpPr txBox="1"/>
            <p:nvPr/>
          </p:nvSpPr>
          <p:spPr>
            <a:xfrm>
              <a:off x="9619086" y="1236490"/>
              <a:ext cx="6544833" cy="1824923"/>
            </a:xfrm>
            <a:prstGeom prst="rect">
              <a:avLst/>
            </a:prstGeom>
            <a:noFill/>
          </p:spPr>
          <p:txBody>
            <a:bodyPr wrap="square">
              <a:spAutoFit/>
            </a:bodyPr>
            <a:lstStyle/>
            <a:p>
              <a:pPr algn="ctr">
                <a:lnSpc>
                  <a:spcPct val="150000"/>
                </a:lnSpc>
              </a:pPr>
              <a:r>
                <a:rPr lang="en-US" sz="4000">
                  <a:latin typeface="Arial" panose="020B0604020202020204" pitchFamily="34" charset="0"/>
                  <a:ea typeface="Calibri" panose="020F0502020204030204" pitchFamily="34" charset="0"/>
                  <a:cs typeface="Arial" panose="020B0604020202020204" pitchFamily="34" charset="0"/>
                </a:rPr>
                <a:t>Đọc lại bài </a:t>
              </a:r>
              <a:r>
                <a:rPr lang="en-US" sz="4000" b="1">
                  <a:latin typeface="Arial" panose="020B0604020202020204" pitchFamily="34" charset="0"/>
                  <a:ea typeface="Calibri" panose="020F0502020204030204" pitchFamily="34" charset="0"/>
                  <a:cs typeface="Arial" panose="020B0604020202020204" pitchFamily="34" charset="0"/>
                </a:rPr>
                <a:t>Quê ngoại</a:t>
              </a:r>
              <a:r>
                <a:rPr lang="en-US" sz="4000">
                  <a:latin typeface="Arial" panose="020B0604020202020204" pitchFamily="34" charset="0"/>
                  <a:ea typeface="Calibri" panose="020F0502020204030204" pitchFamily="34" charset="0"/>
                  <a:cs typeface="Arial" panose="020B0604020202020204" pitchFamily="34" charset="0"/>
                </a:rPr>
                <a:t>, hiểu ý nghĩa bài đọc</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0" name="TextBox 19">
              <a:extLst>
                <a:ext uri="{FF2B5EF4-FFF2-40B4-BE49-F238E27FC236}">
                  <a16:creationId xmlns:a16="http://schemas.microsoft.com/office/drawing/2014/main" id="{D0842B38-AAB1-BA05-FE28-E17BF767DB3F}"/>
                </a:ext>
              </a:extLst>
            </p:cNvPr>
            <p:cNvSpPr txBox="1"/>
            <p:nvPr/>
          </p:nvSpPr>
          <p:spPr>
            <a:xfrm>
              <a:off x="7823224" y="411329"/>
              <a:ext cx="1222474" cy="1254523"/>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D97534E3-741F-A546-63ED-37244BE6FD0A}"/>
              </a:ext>
            </a:extLst>
          </p:cNvPr>
          <p:cNvGrpSpPr/>
          <p:nvPr/>
        </p:nvGrpSpPr>
        <p:grpSpPr>
          <a:xfrm>
            <a:off x="8298994" y="3188404"/>
            <a:ext cx="9688789" cy="2775393"/>
            <a:chOff x="8319891" y="3513791"/>
            <a:chExt cx="9688789" cy="2775393"/>
          </a:xfrm>
        </p:grpSpPr>
        <p:sp>
          <p:nvSpPr>
            <p:cNvPr id="52" name="Freeform 3">
              <a:extLst>
                <a:ext uri="{FF2B5EF4-FFF2-40B4-BE49-F238E27FC236}">
                  <a16:creationId xmlns:a16="http://schemas.microsoft.com/office/drawing/2014/main" id="{C4440CB1-1348-4D4F-E913-FD2A9C79FEA7}"/>
                </a:ext>
              </a:extLst>
            </p:cNvPr>
            <p:cNvSpPr/>
            <p:nvPr/>
          </p:nvSpPr>
          <p:spPr>
            <a:xfrm>
              <a:off x="8319891" y="3811839"/>
              <a:ext cx="9074256" cy="247734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6AE29EB1-AF73-F118-E9C3-6CA0A0BB0594}"/>
                </a:ext>
              </a:extLst>
            </p:cNvPr>
            <p:cNvSpPr txBox="1"/>
            <p:nvPr/>
          </p:nvSpPr>
          <p:spPr>
            <a:xfrm>
              <a:off x="8970652" y="4696568"/>
              <a:ext cx="7839592" cy="707886"/>
            </a:xfrm>
            <a:prstGeom prst="rect">
              <a:avLst/>
            </a:prstGeom>
            <a:noFill/>
          </p:spPr>
          <p:txBody>
            <a:bodyPr wrap="square">
              <a:spAutoFit/>
            </a:bodyPr>
            <a:lstStyle/>
            <a:p>
              <a:pPr algn="ctr"/>
              <a:r>
                <a:rPr lang="vi-VN" sz="4000">
                  <a:effectLst/>
                  <a:latin typeface="Arial" panose="020B0604020202020204" pitchFamily="34" charset="0"/>
                  <a:ea typeface="Calibri" panose="020F0502020204030204" pitchFamily="34" charset="0"/>
                  <a:cs typeface="Arial" panose="020B0604020202020204" pitchFamily="34" charset="0"/>
                </a:rPr>
                <a:t>Chia sẻ với người thân về bài đọc</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4" name="TextBox 16">
              <a:extLst>
                <a:ext uri="{FF2B5EF4-FFF2-40B4-BE49-F238E27FC236}">
                  <a16:creationId xmlns:a16="http://schemas.microsoft.com/office/drawing/2014/main" id="{14246292-A261-F0C2-E977-6B58F320397B}"/>
                </a:ext>
              </a:extLst>
            </p:cNvPr>
            <p:cNvSpPr txBox="1"/>
            <p:nvPr/>
          </p:nvSpPr>
          <p:spPr>
            <a:xfrm>
              <a:off x="16779618" y="3513791"/>
              <a:ext cx="1229062" cy="128185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2EB6D37D-6555-5EEC-72F7-6E7C55CD02A7}"/>
              </a:ext>
            </a:extLst>
          </p:cNvPr>
          <p:cNvGrpSpPr/>
          <p:nvPr/>
        </p:nvGrpSpPr>
        <p:grpSpPr>
          <a:xfrm>
            <a:off x="7639606" y="6551865"/>
            <a:ext cx="9733645" cy="3048000"/>
            <a:chOff x="7879603" y="6412653"/>
            <a:chExt cx="9733645" cy="3048000"/>
          </a:xfrm>
        </p:grpSpPr>
        <p:sp>
          <p:nvSpPr>
            <p:cNvPr id="56" name="Freeform 3">
              <a:extLst>
                <a:ext uri="{FF2B5EF4-FFF2-40B4-BE49-F238E27FC236}">
                  <a16:creationId xmlns:a16="http://schemas.microsoft.com/office/drawing/2014/main" id="{31CD9701-A86A-9D3A-6081-B18B5F021C0C}"/>
                </a:ext>
              </a:extLst>
            </p:cNvPr>
            <p:cNvSpPr/>
            <p:nvPr/>
          </p:nvSpPr>
          <p:spPr>
            <a:xfrm>
              <a:off x="8538992" y="6412653"/>
              <a:ext cx="9074256" cy="3048000"/>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6757D6F4-AEE8-FF38-C5E0-0860E8CF4943}"/>
                </a:ext>
              </a:extLst>
            </p:cNvPr>
            <p:cNvSpPr txBox="1"/>
            <p:nvPr/>
          </p:nvSpPr>
          <p:spPr>
            <a:xfrm>
              <a:off x="8760102" y="7024191"/>
              <a:ext cx="8673824"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trước </a:t>
              </a:r>
              <a:r>
                <a:rPr lang="vi-VN" sz="4000" b="1" i="1">
                  <a:effectLst/>
                  <a:latin typeface="Arial" panose="020B0604020202020204" pitchFamily="34" charset="0"/>
                  <a:ea typeface="Calibri" panose="020F0502020204030204" pitchFamily="34" charset="0"/>
                  <a:cs typeface="Arial" panose="020B0604020202020204" pitchFamily="34" charset="0"/>
                </a:rPr>
                <a:t>Tiết học sau: Viết đơn  </a:t>
              </a:r>
              <a:r>
                <a:rPr lang="en-US" sz="4000" i="1">
                  <a:effectLst/>
                  <a:latin typeface="Arial" panose="020B0604020202020204" pitchFamily="34" charset="0"/>
                  <a:ea typeface="Calibri" panose="020F0502020204030204" pitchFamily="34" charset="0"/>
                  <a:cs typeface="Arial" panose="020B0604020202020204" pitchFamily="34" charset="0"/>
                </a:rPr>
                <a:t>(</a:t>
              </a:r>
              <a:r>
                <a:rPr lang="vi-VN" sz="4000" i="1">
                  <a:effectLst/>
                  <a:latin typeface="Arial" panose="020B0604020202020204" pitchFamily="34" charset="0"/>
                  <a:ea typeface="Calibri" panose="020F0502020204030204" pitchFamily="34" charset="0"/>
                  <a:cs typeface="Arial" panose="020B0604020202020204" pitchFamily="34" charset="0"/>
                </a:rPr>
                <a:t>SGK </a:t>
              </a:r>
              <a:r>
                <a:rPr lang="en-US" sz="4000" i="1">
                  <a:effectLst/>
                  <a:latin typeface="Arial" panose="020B0604020202020204" pitchFamily="34" charset="0"/>
                  <a:ea typeface="Calibri" panose="020F0502020204030204" pitchFamily="34" charset="0"/>
                  <a:cs typeface="Arial" panose="020B0604020202020204" pitchFamily="34" charset="0"/>
                </a:rPr>
                <a:t>– tr. 107)</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8" name="TextBox 13">
              <a:extLst>
                <a:ext uri="{FF2B5EF4-FFF2-40B4-BE49-F238E27FC236}">
                  <a16:creationId xmlns:a16="http://schemas.microsoft.com/office/drawing/2014/main" id="{43B41F25-A6EC-8086-F051-8A5B5B0BBB69}"/>
                </a:ext>
              </a:extLst>
            </p:cNvPr>
            <p:cNvSpPr txBox="1"/>
            <p:nvPr/>
          </p:nvSpPr>
          <p:spPr>
            <a:xfrm>
              <a:off x="7879603" y="7064783"/>
              <a:ext cx="1299388" cy="132728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9" name="Freeform 7">
            <a:extLst>
              <a:ext uri="{FF2B5EF4-FFF2-40B4-BE49-F238E27FC236}">
                <a16:creationId xmlns:a16="http://schemas.microsoft.com/office/drawing/2014/main" id="{8D11400E-D3F8-E38B-E5F5-FFD3819D3FF2}"/>
              </a:ext>
            </a:extLst>
          </p:cNvPr>
          <p:cNvSpPr/>
          <p:nvPr/>
        </p:nvSpPr>
        <p:spPr>
          <a:xfrm>
            <a:off x="2549190" y="6112416"/>
            <a:ext cx="2726313" cy="4174584"/>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0" name="Freeform 16">
            <a:extLst>
              <a:ext uri="{FF2B5EF4-FFF2-40B4-BE49-F238E27FC236}">
                <a16:creationId xmlns:a16="http://schemas.microsoft.com/office/drawing/2014/main" id="{B284F97C-2145-94C1-4E15-82EF5E305B0B}"/>
              </a:ext>
            </a:extLst>
          </p:cNvPr>
          <p:cNvSpPr/>
          <p:nvPr/>
        </p:nvSpPr>
        <p:spPr>
          <a:xfrm>
            <a:off x="16909932" y="8886811"/>
            <a:ext cx="1378068" cy="1288494"/>
          </a:xfrm>
          <a:custGeom>
            <a:avLst/>
            <a:gdLst/>
            <a:ahLst/>
            <a:cxnLst/>
            <a:rect l="l" t="t" r="r" b="b"/>
            <a:pathLst>
              <a:path w="1378068" h="1288494">
                <a:moveTo>
                  <a:pt x="0" y="0"/>
                </a:moveTo>
                <a:lnTo>
                  <a:pt x="1378068" y="0"/>
                </a:lnTo>
                <a:lnTo>
                  <a:pt x="1378068" y="1288494"/>
                </a:lnTo>
                <a:lnTo>
                  <a:pt x="0" y="1288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1700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out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 name="Freeform 2"/>
          <p:cNvSpPr/>
          <p:nvPr/>
        </p:nvSpPr>
        <p:spPr>
          <a:xfrm>
            <a:off x="1028700" y="613842"/>
            <a:ext cx="16390208" cy="9059315"/>
          </a:xfrm>
          <a:custGeom>
            <a:avLst/>
            <a:gdLst/>
            <a:ahLst/>
            <a:cxnLst/>
            <a:rect l="l" t="t" r="r" b="b"/>
            <a:pathLst>
              <a:path w="16390208" h="9059315">
                <a:moveTo>
                  <a:pt x="0" y="0"/>
                </a:moveTo>
                <a:lnTo>
                  <a:pt x="16390208" y="0"/>
                </a:lnTo>
                <a:lnTo>
                  <a:pt x="16390208" y="9059316"/>
                </a:lnTo>
                <a:lnTo>
                  <a:pt x="0" y="9059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078322">
            <a:off x="15107277" y="981227"/>
            <a:ext cx="3005466" cy="1005465"/>
          </a:xfrm>
          <a:custGeom>
            <a:avLst/>
            <a:gdLst/>
            <a:ahLst/>
            <a:cxnLst/>
            <a:rect l="l" t="t" r="r" b="b"/>
            <a:pathLst>
              <a:path w="3005466" h="1005465">
                <a:moveTo>
                  <a:pt x="0" y="0"/>
                </a:moveTo>
                <a:lnTo>
                  <a:pt x="3005466" y="0"/>
                </a:lnTo>
                <a:lnTo>
                  <a:pt x="3005466" y="1005466"/>
                </a:lnTo>
                <a:lnTo>
                  <a:pt x="0" y="10054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420029">
            <a:off x="15538480" y="6850878"/>
            <a:ext cx="2596245" cy="2674035"/>
          </a:xfrm>
          <a:custGeom>
            <a:avLst/>
            <a:gdLst/>
            <a:ahLst/>
            <a:cxnLst/>
            <a:rect l="l" t="t" r="r" b="b"/>
            <a:pathLst>
              <a:path w="2596245" h="2674035">
                <a:moveTo>
                  <a:pt x="0" y="0"/>
                </a:moveTo>
                <a:lnTo>
                  <a:pt x="2596245" y="0"/>
                </a:lnTo>
                <a:lnTo>
                  <a:pt x="2596245" y="2674035"/>
                </a:lnTo>
                <a:lnTo>
                  <a:pt x="0" y="2674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58390" y="1213315"/>
            <a:ext cx="3192952" cy="1538422"/>
          </a:xfrm>
          <a:custGeom>
            <a:avLst/>
            <a:gdLst/>
            <a:ahLst/>
            <a:cxnLst/>
            <a:rect l="l" t="t" r="r" b="b"/>
            <a:pathLst>
              <a:path w="3192952" h="1538422">
                <a:moveTo>
                  <a:pt x="0" y="0"/>
                </a:moveTo>
                <a:lnTo>
                  <a:pt x="3192952" y="0"/>
                </a:lnTo>
                <a:lnTo>
                  <a:pt x="3192952" y="1538423"/>
                </a:lnTo>
                <a:lnTo>
                  <a:pt x="0" y="15384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208813" y="0"/>
            <a:ext cx="2092131" cy="2166990"/>
          </a:xfrm>
          <a:custGeom>
            <a:avLst/>
            <a:gdLst/>
            <a:ahLst/>
            <a:cxnLst/>
            <a:rect l="l" t="t" r="r" b="b"/>
            <a:pathLst>
              <a:path w="2092131" h="2166990">
                <a:moveTo>
                  <a:pt x="0" y="0"/>
                </a:moveTo>
                <a:lnTo>
                  <a:pt x="2092131" y="0"/>
                </a:lnTo>
                <a:lnTo>
                  <a:pt x="2092131" y="2166990"/>
                </a:lnTo>
                <a:lnTo>
                  <a:pt x="0" y="21669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84859" y="6535680"/>
            <a:ext cx="2389909" cy="3736950"/>
          </a:xfrm>
          <a:custGeom>
            <a:avLst/>
            <a:gdLst/>
            <a:ahLst/>
            <a:cxnLst/>
            <a:rect l="l" t="t" r="r" b="b"/>
            <a:pathLst>
              <a:path w="4974749" h="7088373">
                <a:moveTo>
                  <a:pt x="4974749" y="0"/>
                </a:moveTo>
                <a:lnTo>
                  <a:pt x="0" y="0"/>
                </a:lnTo>
                <a:lnTo>
                  <a:pt x="0" y="7088373"/>
                </a:lnTo>
                <a:lnTo>
                  <a:pt x="4974749" y="7088373"/>
                </a:lnTo>
                <a:lnTo>
                  <a:pt x="497474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F9BE646-A9E0-6F28-17C6-1A12E98A2BCF}"/>
              </a:ext>
            </a:extLst>
          </p:cNvPr>
          <p:cNvSpPr txBox="1"/>
          <p:nvPr/>
        </p:nvSpPr>
        <p:spPr>
          <a:xfrm>
            <a:off x="1470454" y="3695700"/>
            <a:ext cx="15506700" cy="355751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8000" b="1">
                <a:solidFill>
                  <a:srgbClr val="C0504D">
                    <a:lumMod val="75000"/>
                  </a:srgbClr>
                </a:solidFill>
                <a:latin typeface="Arial" panose="020B0604020202020204" pitchFamily="34" charset="0"/>
                <a:cs typeface="Arial" panose="020B0604020202020204" pitchFamily="34" charset="0"/>
              </a:rPr>
              <a:t>CẢM ƠN CÁC EM ĐÃ CHÚ Ý LẮNG NGHE, HẸN GẶP LẠI</a:t>
            </a: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a:t>
            </a:r>
            <a:endParaRPr kumimoji="0" lang="en-VN" sz="8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004326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7" name="Freeform 7"/>
          <p:cNvSpPr/>
          <p:nvPr/>
        </p:nvSpPr>
        <p:spPr>
          <a:xfrm>
            <a:off x="17045013" y="66230"/>
            <a:ext cx="1242987" cy="1486180"/>
          </a:xfrm>
          <a:custGeom>
            <a:avLst/>
            <a:gdLst/>
            <a:ahLst/>
            <a:cxnLst/>
            <a:rect l="l" t="t" r="r" b="b"/>
            <a:pathLst>
              <a:path w="1242987" h="1486180">
                <a:moveTo>
                  <a:pt x="0" y="0"/>
                </a:moveTo>
                <a:lnTo>
                  <a:pt x="1242987" y="0"/>
                </a:lnTo>
                <a:lnTo>
                  <a:pt x="1242987" y="1486181"/>
                </a:lnTo>
                <a:lnTo>
                  <a:pt x="0" y="14861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457200" y="0"/>
            <a:ext cx="2062322" cy="1339339"/>
          </a:xfrm>
          <a:custGeom>
            <a:avLst/>
            <a:gdLst/>
            <a:ahLst/>
            <a:cxnLst/>
            <a:rect l="l" t="t" r="r" b="b"/>
            <a:pathLst>
              <a:path w="2062322" h="1339339">
                <a:moveTo>
                  <a:pt x="0" y="0"/>
                </a:moveTo>
                <a:lnTo>
                  <a:pt x="2062321" y="0"/>
                </a:lnTo>
                <a:lnTo>
                  <a:pt x="2062321" y="1339339"/>
                </a:lnTo>
                <a:lnTo>
                  <a:pt x="0" y="1339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7B7492ED-5A83-C725-EB95-B04E1ADAC9A1}"/>
              </a:ext>
            </a:extLst>
          </p:cNvPr>
          <p:cNvGrpSpPr/>
          <p:nvPr/>
        </p:nvGrpSpPr>
        <p:grpSpPr>
          <a:xfrm>
            <a:off x="5981700" y="-28898"/>
            <a:ext cx="6324600" cy="1580477"/>
            <a:chOff x="5715000" y="-1"/>
            <a:chExt cx="6324600" cy="1563773"/>
          </a:xfrm>
        </p:grpSpPr>
        <p:sp>
          <p:nvSpPr>
            <p:cNvPr id="14" name="Round Same Side Corner Rectangle 11">
              <a:extLst>
                <a:ext uri="{FF2B5EF4-FFF2-40B4-BE49-F238E27FC236}">
                  <a16:creationId xmlns:a16="http://schemas.microsoft.com/office/drawing/2014/main" id="{50BE0CEA-E4F9-223E-4BC1-238A651BB324}"/>
                </a:ext>
              </a:extLst>
            </p:cNvPr>
            <p:cNvSpPr/>
            <p:nvPr/>
          </p:nvSpPr>
          <p:spPr>
            <a:xfrm flipV="1">
              <a:off x="5715000" y="-1"/>
              <a:ext cx="6324600" cy="1563773"/>
            </a:xfrm>
            <a:prstGeom prst="round2SameRect">
              <a:avLst>
                <a:gd name="adj1" fmla="val 37720"/>
                <a:gd name="adj2" fmla="val 0"/>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3FFF515-133C-44E0-7FFD-1DC04EDE9A6B}"/>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20" name="Group 19">
            <a:extLst>
              <a:ext uri="{FF2B5EF4-FFF2-40B4-BE49-F238E27FC236}">
                <a16:creationId xmlns:a16="http://schemas.microsoft.com/office/drawing/2014/main" id="{1CBA1B04-64C3-907A-68F7-F231688A1B75}"/>
              </a:ext>
            </a:extLst>
          </p:cNvPr>
          <p:cNvGrpSpPr/>
          <p:nvPr/>
        </p:nvGrpSpPr>
        <p:grpSpPr>
          <a:xfrm>
            <a:off x="1237822" y="1714500"/>
            <a:ext cx="5080091" cy="3797330"/>
            <a:chOff x="-1662697" y="1733784"/>
            <a:chExt cx="5080091" cy="3448930"/>
          </a:xfrm>
        </p:grpSpPr>
        <p:sp>
          <p:nvSpPr>
            <p:cNvPr id="21" name="Line Callout 1 (Border and Accent Bar) 3">
              <a:extLst>
                <a:ext uri="{FF2B5EF4-FFF2-40B4-BE49-F238E27FC236}">
                  <a16:creationId xmlns:a16="http://schemas.microsoft.com/office/drawing/2014/main" id="{1D827A88-E9FC-E827-55F3-EF5CB22E4CD8}"/>
                </a:ext>
              </a:extLst>
            </p:cNvPr>
            <p:cNvSpPr/>
            <p:nvPr/>
          </p:nvSpPr>
          <p:spPr>
            <a:xfrm>
              <a:off x="-1662697" y="2279367"/>
              <a:ext cx="5080091" cy="2903347"/>
            </a:xfrm>
            <a:prstGeom prst="roundRect">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chemeClr val="tx2">
                      <a:lumMod val="50000"/>
                    </a:schemeClr>
                  </a:solidFill>
                  <a:latin typeface="Arial" panose="020B0604020202020204" pitchFamily="34" charset="0"/>
                  <a:cs typeface="Arial" panose="020B0604020202020204" pitchFamily="34" charset="0"/>
                </a:rPr>
                <a:t>LÀM VIỆC THEO NHÓM</a:t>
              </a:r>
              <a:endParaRPr lang="vi-VN" sz="4800" b="1">
                <a:solidFill>
                  <a:schemeClr val="tx2">
                    <a:lumMod val="50000"/>
                  </a:schemeClr>
                </a:solidFill>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3099D571-EE1D-13CB-4165-D40A556478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055" y="1733784"/>
              <a:ext cx="752586" cy="773686"/>
            </a:xfrm>
            <a:prstGeom prst="rect">
              <a:avLst/>
            </a:prstGeom>
          </p:spPr>
        </p:pic>
      </p:grpSp>
      <p:sp>
        <p:nvSpPr>
          <p:cNvPr id="25" name="Speech Bubble: Rectangle with Corners Rounded 24">
            <a:extLst>
              <a:ext uri="{FF2B5EF4-FFF2-40B4-BE49-F238E27FC236}">
                <a16:creationId xmlns:a16="http://schemas.microsoft.com/office/drawing/2014/main" id="{90DD761F-06A0-8BDD-A3C8-CB351204EF35}"/>
              </a:ext>
            </a:extLst>
          </p:cNvPr>
          <p:cNvSpPr/>
          <p:nvPr/>
        </p:nvSpPr>
        <p:spPr>
          <a:xfrm>
            <a:off x="7696200" y="2315196"/>
            <a:ext cx="9348814" cy="3196634"/>
          </a:xfrm>
          <a:prstGeom prst="wedgeRoundRectCallout">
            <a:avLst>
              <a:gd name="adj1" fmla="val -58257"/>
              <a:gd name="adj2" fmla="val 45809"/>
              <a:gd name="adj3" fmla="val 16667"/>
            </a:avLst>
          </a:prstGeom>
          <a:solidFill>
            <a:srgbClr val="FFF5D5"/>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latin typeface="Arial" panose="020B0604020202020204" pitchFamily="34" charset="0"/>
                <a:cs typeface="Arial" panose="020B0604020202020204" pitchFamily="34" charset="0"/>
              </a:rPr>
              <a:t>Khi nghĩ về quê nội hoặc quê ngoại của mình, em thường nhớ tới điều gì?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Speech Bubble: Rectangle with Corners Rounded 27">
            <a:extLst>
              <a:ext uri="{FF2B5EF4-FFF2-40B4-BE49-F238E27FC236}">
                <a16:creationId xmlns:a16="http://schemas.microsoft.com/office/drawing/2014/main" id="{E6896D35-05F1-685A-7FFE-CB637349E769}"/>
              </a:ext>
            </a:extLst>
          </p:cNvPr>
          <p:cNvSpPr/>
          <p:nvPr/>
        </p:nvSpPr>
        <p:spPr>
          <a:xfrm>
            <a:off x="7696199" y="6150695"/>
            <a:ext cx="9348814" cy="3196634"/>
          </a:xfrm>
          <a:prstGeom prst="wedgeRoundRectCallout">
            <a:avLst>
              <a:gd name="adj1" fmla="val -58333"/>
              <a:gd name="adj2" fmla="val -38033"/>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latin typeface="Arial" panose="020B0604020202020204" pitchFamily="34" charset="0"/>
                <a:cs typeface="Arial" panose="020B0604020202020204" pitchFamily="34" charset="0"/>
              </a:rPr>
              <a:t>Chia sẻ với các bạn</a:t>
            </a:r>
            <a:r>
              <a:rPr lang="en-US" sz="4000">
                <a:solidFill>
                  <a:prstClr val="black"/>
                </a:solidFill>
                <a:latin typeface="Arial" panose="020B0604020202020204" pitchFamily="34" charset="0"/>
                <a:cs typeface="Arial" panose="020B0604020202020204" pitchFamily="34" charset="0"/>
              </a:rPr>
              <a:t> trong nhóm</a:t>
            </a:r>
            <a:r>
              <a:rPr lang="vi-VN" sz="4000">
                <a:solidFill>
                  <a:prstClr val="black"/>
                </a:solidFill>
                <a:latin typeface="Arial" panose="020B0604020202020204" pitchFamily="34" charset="0"/>
                <a:cs typeface="Arial" panose="020B0604020202020204" pitchFamily="34" charset="0"/>
              </a:rPr>
              <a:t> một vài kỉ niệm của em về nơi đó.</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11">
            <a:extLst>
              <a:ext uri="{FF2B5EF4-FFF2-40B4-BE49-F238E27FC236}">
                <a16:creationId xmlns:a16="http://schemas.microsoft.com/office/drawing/2014/main" id="{EA024AAA-ADA2-7F02-A61D-0D5BE61E7A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3766" y="6057346"/>
            <a:ext cx="4308202" cy="3828915"/>
          </a:xfrm>
          <a:prstGeom prst="rect">
            <a:avLst/>
          </a:prstGeom>
        </p:spPr>
      </p:pic>
    </p:spTree>
    <p:extLst>
      <p:ext uri="{BB962C8B-B14F-4D97-AF65-F5344CB8AC3E}">
        <p14:creationId xmlns:p14="http://schemas.microsoft.com/office/powerpoint/2010/main" val="27843807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500"/>
                                        <p:tgtEl>
                                          <p:spTgt spid="25"/>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568D695-4ECC-180D-3523-50B2EBED6FDA}"/>
              </a:ext>
            </a:extLst>
          </p:cNvPr>
          <p:cNvSpPr/>
          <p:nvPr/>
        </p:nvSpPr>
        <p:spPr>
          <a:xfrm>
            <a:off x="673120" y="2705100"/>
            <a:ext cx="16840199" cy="6599116"/>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1678DEAD-B337-9397-5477-8E449C212E05}"/>
              </a:ext>
            </a:extLst>
          </p:cNvPr>
          <p:cNvSpPr txBox="1"/>
          <p:nvPr/>
        </p:nvSpPr>
        <p:spPr>
          <a:xfrm>
            <a:off x="6596767" y="2809614"/>
            <a:ext cx="10214099" cy="6056851"/>
          </a:xfrm>
          <a:prstGeom prst="rect">
            <a:avLst/>
          </a:prstGeom>
          <a:noFill/>
        </p:spPr>
        <p:txBody>
          <a:bodyPr wrap="square">
            <a:spAutoFit/>
          </a:bodyPr>
          <a:lstStyle/>
          <a:p>
            <a:pPr algn="just">
              <a:lnSpc>
                <a:spcPct val="200000"/>
              </a:lnSpc>
            </a:pPr>
            <a:r>
              <a:rPr lang="vi-VN" sz="4000">
                <a:solidFill>
                  <a:srgbClr val="000000"/>
                </a:solidFill>
                <a:ea typeface="Calibri" panose="020F0502020204030204" pitchFamily="34" charset="0"/>
                <a:cs typeface="Arial" panose="020B0604020202020204" pitchFamily="34" charset="0"/>
              </a:rPr>
              <a:t>Chúng ta ai cũng có quê hương. Nhiều bạn vẫn đang sống ở quê hương của mình, nhưng có những bạn thì đang sống xa quê. Khi ở xa, chúng ta rất nhớ quê hương và luôn giữ những kỉ niệm đẹp về quê hương.</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628174C7-6160-0CB2-22AD-77D17F4EB086}"/>
              </a:ext>
            </a:extLst>
          </p:cNvPr>
          <p:cNvGrpSpPr/>
          <p:nvPr/>
        </p:nvGrpSpPr>
        <p:grpSpPr>
          <a:xfrm>
            <a:off x="-1981200" y="562871"/>
            <a:ext cx="11582400" cy="1492648"/>
            <a:chOff x="3467284" y="286730"/>
            <a:chExt cx="11582400" cy="1492648"/>
          </a:xfrm>
        </p:grpSpPr>
        <p:grpSp>
          <p:nvGrpSpPr>
            <p:cNvPr id="7" name="Group 18">
              <a:extLst>
                <a:ext uri="{FF2B5EF4-FFF2-40B4-BE49-F238E27FC236}">
                  <a16:creationId xmlns:a16="http://schemas.microsoft.com/office/drawing/2014/main" id="{8D4D395E-7780-1EEC-7B75-D3229FF4DB84}"/>
                </a:ext>
              </a:extLst>
            </p:cNvPr>
            <p:cNvGrpSpPr/>
            <p:nvPr/>
          </p:nvGrpSpPr>
          <p:grpSpPr>
            <a:xfrm>
              <a:off x="3467284" y="286730"/>
              <a:ext cx="11582400" cy="1492648"/>
              <a:chOff x="0" y="-38100"/>
              <a:chExt cx="3160916" cy="444825"/>
            </a:xfrm>
          </p:grpSpPr>
          <p:sp>
            <p:nvSpPr>
              <p:cNvPr id="9" name="Freeform 19">
                <a:extLst>
                  <a:ext uri="{FF2B5EF4-FFF2-40B4-BE49-F238E27FC236}">
                    <a16:creationId xmlns:a16="http://schemas.microsoft.com/office/drawing/2014/main" id="{AA37FC5D-F0DF-309F-22B8-9C9B8EB1A469}"/>
                  </a:ext>
                </a:extLst>
              </p:cNvPr>
              <p:cNvSpPr/>
              <p:nvPr/>
            </p:nvSpPr>
            <p:spPr>
              <a:xfrm>
                <a:off x="203200" y="-326"/>
                <a:ext cx="29577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F001A4B-B234-AD18-71B3-0445FD762CCA}"/>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1F7E5559-5F33-CFE1-75EE-5EEEE4F5EA56}"/>
                </a:ext>
              </a:extLst>
            </p:cNvPr>
            <p:cNvSpPr txBox="1"/>
            <p:nvPr/>
          </p:nvSpPr>
          <p:spPr>
            <a:xfrm>
              <a:off x="5862555" y="665544"/>
              <a:ext cx="7536434"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NHẤN MẠNH THÊM</a:t>
              </a:r>
              <a:endParaRPr lang="en-US" sz="5000" b="1" dirty="0">
                <a:solidFill>
                  <a:schemeClr val="bg1"/>
                </a:solidFill>
                <a:latin typeface="Arial" panose="020B0604020202020204" pitchFamily="34" charset="0"/>
                <a:cs typeface="Arial" panose="020B0604020202020204" pitchFamily="34" charset="0"/>
              </a:endParaRPr>
            </a:p>
          </p:txBody>
        </p:sp>
      </p:grpSp>
      <p:pic>
        <p:nvPicPr>
          <p:cNvPr id="11" name="Picture 10" descr="Icon&#10;&#10;Description automatically generated">
            <a:extLst>
              <a:ext uri="{FF2B5EF4-FFF2-40B4-BE49-F238E27FC236}">
                <a16:creationId xmlns:a16="http://schemas.microsoft.com/office/drawing/2014/main" id="{350C0A57-BC76-84CE-326E-302AB27DAB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9443" y="1836313"/>
            <a:ext cx="1542017" cy="1542017"/>
          </a:xfrm>
          <a:prstGeom prst="rect">
            <a:avLst/>
          </a:prstGeom>
        </p:spPr>
      </p:pic>
      <p:sp>
        <p:nvSpPr>
          <p:cNvPr id="12" name="Freeform 12"/>
          <p:cNvSpPr/>
          <p:nvPr/>
        </p:nvSpPr>
        <p:spPr>
          <a:xfrm>
            <a:off x="253098" y="8367214"/>
            <a:ext cx="1188996" cy="1356915"/>
          </a:xfrm>
          <a:custGeom>
            <a:avLst/>
            <a:gdLst/>
            <a:ahLst/>
            <a:cxnLst/>
            <a:rect l="l" t="t" r="r" b="b"/>
            <a:pathLst>
              <a:path w="1188996" h="1356915">
                <a:moveTo>
                  <a:pt x="0" y="0"/>
                </a:moveTo>
                <a:lnTo>
                  <a:pt x="1188996" y="0"/>
                </a:lnTo>
                <a:lnTo>
                  <a:pt x="1188996" y="1356915"/>
                </a:lnTo>
                <a:lnTo>
                  <a:pt x="0" y="1356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78568C86-C3B6-AF5C-E126-E78BDA9A3230}"/>
              </a:ext>
            </a:extLst>
          </p:cNvPr>
          <p:cNvGrpSpPr/>
          <p:nvPr/>
        </p:nvGrpSpPr>
        <p:grpSpPr>
          <a:xfrm>
            <a:off x="1545408" y="4169091"/>
            <a:ext cx="4179071" cy="3671134"/>
            <a:chOff x="1545408" y="4169091"/>
            <a:chExt cx="4179071" cy="3671134"/>
          </a:xfrm>
        </p:grpSpPr>
        <p:grpSp>
          <p:nvGrpSpPr>
            <p:cNvPr id="15" name="Group 8">
              <a:extLst>
                <a:ext uri="{FF2B5EF4-FFF2-40B4-BE49-F238E27FC236}">
                  <a16:creationId xmlns:a16="http://schemas.microsoft.com/office/drawing/2014/main" id="{30FD93E3-FC6B-0D33-795F-07BC4871239D}"/>
                </a:ext>
              </a:extLst>
            </p:cNvPr>
            <p:cNvGrpSpPr/>
            <p:nvPr/>
          </p:nvGrpSpPr>
          <p:grpSpPr>
            <a:xfrm>
              <a:off x="1545408" y="4169091"/>
              <a:ext cx="4179071" cy="3671134"/>
              <a:chOff x="0" y="0"/>
              <a:chExt cx="1100661" cy="893945"/>
            </a:xfrm>
          </p:grpSpPr>
          <p:sp>
            <p:nvSpPr>
              <p:cNvPr id="17" name="Freeform 9">
                <a:extLst>
                  <a:ext uri="{FF2B5EF4-FFF2-40B4-BE49-F238E27FC236}">
                    <a16:creationId xmlns:a16="http://schemas.microsoft.com/office/drawing/2014/main" id="{EEEBFA02-6559-2620-C936-A7EBA4F23F52}"/>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FB86EAD9-4574-4BC8-08EE-618B7E64DDB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3" name="Picture 22" descr="A cartoon of a landscape&#10;&#10;Description automatically generated">
              <a:extLst>
                <a:ext uri="{FF2B5EF4-FFF2-40B4-BE49-F238E27FC236}">
                  <a16:creationId xmlns:a16="http://schemas.microsoft.com/office/drawing/2014/main" id="{A7651C99-0500-4DC8-5D9C-09C7466D012B}"/>
                </a:ext>
              </a:extLst>
            </p:cNvPr>
            <p:cNvPicPr>
              <a:picLocks noChangeAspect="1"/>
            </p:cNvPicPr>
            <p:nvPr/>
          </p:nvPicPr>
          <p:blipFill rotWithShape="1">
            <a:blip r:embed="rId5">
              <a:extLst>
                <a:ext uri="{28A0092B-C50C-407E-A947-70E740481C1C}">
                  <a14:useLocalDpi xmlns:a14="http://schemas.microsoft.com/office/drawing/2010/main" val="0"/>
                </a:ext>
              </a:extLst>
            </a:blip>
            <a:srcRect t="40045"/>
            <a:stretch/>
          </p:blipFill>
          <p:spPr>
            <a:xfrm>
              <a:off x="1545408" y="5334677"/>
              <a:ext cx="4179071" cy="250554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37"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ild sitting at a table looking out a window&#10;&#10;Description automatically generated">
            <a:extLst>
              <a:ext uri="{FF2B5EF4-FFF2-40B4-BE49-F238E27FC236}">
                <a16:creationId xmlns:a16="http://schemas.microsoft.com/office/drawing/2014/main" id="{FC1A2C9A-7ED9-0483-B78F-2C3714937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Group 3">
            <a:extLst>
              <a:ext uri="{FF2B5EF4-FFF2-40B4-BE49-F238E27FC236}">
                <a16:creationId xmlns:a16="http://schemas.microsoft.com/office/drawing/2014/main" id="{48539D40-CF6B-936C-883F-46FF09D59FCD}"/>
              </a:ext>
            </a:extLst>
          </p:cNvPr>
          <p:cNvGrpSpPr/>
          <p:nvPr/>
        </p:nvGrpSpPr>
        <p:grpSpPr>
          <a:xfrm>
            <a:off x="0" y="4533900"/>
            <a:ext cx="8686800" cy="4648200"/>
            <a:chOff x="-1" y="3086103"/>
            <a:chExt cx="8686800" cy="4648200"/>
          </a:xfrm>
        </p:grpSpPr>
        <p:sp>
          <p:nvSpPr>
            <p:cNvPr id="7" name="Round Same Side Corner Rectangle 3">
              <a:extLst>
                <a:ext uri="{FF2B5EF4-FFF2-40B4-BE49-F238E27FC236}">
                  <a16:creationId xmlns:a16="http://schemas.microsoft.com/office/drawing/2014/main" id="{710EF1D7-180D-A4F5-01C1-13A88E550391}"/>
                </a:ext>
              </a:extLst>
            </p:cNvPr>
            <p:cNvSpPr/>
            <p:nvPr/>
          </p:nvSpPr>
          <p:spPr>
            <a:xfrm rot="5400000">
              <a:off x="2019299" y="1066803"/>
              <a:ext cx="4648200" cy="8686800"/>
            </a:xfrm>
            <a:prstGeom prst="round2SameRect">
              <a:avLst/>
            </a:prstGeom>
            <a:solidFill>
              <a:srgbClr val="FFF4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89125C-EEDD-D06E-3C90-64D8675A5E6C}"/>
                </a:ext>
              </a:extLst>
            </p:cNvPr>
            <p:cNvSpPr txBox="1"/>
            <p:nvPr/>
          </p:nvSpPr>
          <p:spPr>
            <a:xfrm>
              <a:off x="971549" y="3574411"/>
              <a:ext cx="6743699" cy="367158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a:t>
              </a:r>
              <a:r>
                <a:rPr lang="en-US" sz="4000" i="1">
                  <a:latin typeface="Arial" panose="020B0604020202020204" pitchFamily="34" charset="0"/>
                  <a:cs typeface="Arial" panose="020B0604020202020204" pitchFamily="34" charset="0"/>
                </a:rPr>
                <a:t>102</a:t>
              </a:r>
              <a:r>
                <a:rPr lang="vi-VN" sz="4000" i="1">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và nêu nội dung của tranh minh hoạ bài đọc.</a:t>
              </a:r>
              <a:endParaRPr lang="vi-VN"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478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6" name="Freeform 6"/>
          <p:cNvSpPr/>
          <p:nvPr/>
        </p:nvSpPr>
        <p:spPr>
          <a:xfrm>
            <a:off x="16875203" y="184495"/>
            <a:ext cx="1371600" cy="1295400"/>
          </a:xfrm>
          <a:custGeom>
            <a:avLst/>
            <a:gdLst/>
            <a:ahLst/>
            <a:cxnLst/>
            <a:rect l="l" t="t" r="r" b="b"/>
            <a:pathLst>
              <a:path w="2134796" h="1996034">
                <a:moveTo>
                  <a:pt x="0" y="0"/>
                </a:moveTo>
                <a:lnTo>
                  <a:pt x="2134796" y="0"/>
                </a:lnTo>
                <a:lnTo>
                  <a:pt x="2134796" y="1996035"/>
                </a:lnTo>
                <a:lnTo>
                  <a:pt x="0" y="19960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3847" y="54429"/>
            <a:ext cx="838200" cy="1066800"/>
          </a:xfrm>
          <a:custGeom>
            <a:avLst/>
            <a:gdLst/>
            <a:ahLst/>
            <a:cxnLst/>
            <a:rect l="l" t="t" r="r" b="b"/>
            <a:pathLst>
              <a:path w="1542211" h="1850025">
                <a:moveTo>
                  <a:pt x="0" y="0"/>
                </a:moveTo>
                <a:lnTo>
                  <a:pt x="1542211" y="0"/>
                </a:lnTo>
                <a:lnTo>
                  <a:pt x="1542211" y="1850025"/>
                </a:lnTo>
                <a:lnTo>
                  <a:pt x="0" y="1850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2">
            <a:extLst>
              <a:ext uri="{FF2B5EF4-FFF2-40B4-BE49-F238E27FC236}">
                <a16:creationId xmlns:a16="http://schemas.microsoft.com/office/drawing/2014/main" id="{45E10EF8-ED6A-DE10-1D1C-9D7F30BDCE23}"/>
              </a:ext>
            </a:extLst>
          </p:cNvPr>
          <p:cNvGrpSpPr/>
          <p:nvPr/>
        </p:nvGrpSpPr>
        <p:grpSpPr>
          <a:xfrm>
            <a:off x="7712388" y="933125"/>
            <a:ext cx="9848615" cy="8229370"/>
            <a:chOff x="7753587" y="1699178"/>
            <a:chExt cx="9848615" cy="8229370"/>
          </a:xfrm>
        </p:grpSpPr>
        <p:grpSp>
          <p:nvGrpSpPr>
            <p:cNvPr id="4" name="Group 3">
              <a:extLst>
                <a:ext uri="{FF2B5EF4-FFF2-40B4-BE49-F238E27FC236}">
                  <a16:creationId xmlns:a16="http://schemas.microsoft.com/office/drawing/2014/main" id="{36E787ED-77A8-60D5-BFF9-B2C394BAA483}"/>
                </a:ext>
              </a:extLst>
            </p:cNvPr>
            <p:cNvGrpSpPr/>
            <p:nvPr/>
          </p:nvGrpSpPr>
          <p:grpSpPr>
            <a:xfrm>
              <a:off x="7753587" y="1699178"/>
              <a:ext cx="9848615" cy="8229370"/>
              <a:chOff x="0" y="-47625"/>
              <a:chExt cx="2528007" cy="2260360"/>
            </a:xfrm>
          </p:grpSpPr>
          <p:sp>
            <p:nvSpPr>
              <p:cNvPr id="8" name="Freeform 7">
                <a:extLst>
                  <a:ext uri="{FF2B5EF4-FFF2-40B4-BE49-F238E27FC236}">
                    <a16:creationId xmlns:a16="http://schemas.microsoft.com/office/drawing/2014/main" id="{BB31F6D6-57DE-EFFE-5774-DA63CFE31EB0}"/>
                  </a:ext>
                </a:extLst>
              </p:cNvPr>
              <p:cNvSpPr/>
              <p:nvPr/>
            </p:nvSpPr>
            <p:spPr>
              <a:xfrm>
                <a:off x="0" y="204506"/>
                <a:ext cx="2528007" cy="200822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FF5D5"/>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15F65D5-F5DE-C749-B4C3-DB7FD5E032FB}"/>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7" name="Picture 9">
              <a:extLst>
                <a:ext uri="{FF2B5EF4-FFF2-40B4-BE49-F238E27FC236}">
                  <a16:creationId xmlns:a16="http://schemas.microsoft.com/office/drawing/2014/main" id="{B2BB7C7B-4B32-356C-8223-63317B2204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08330" y="2197714"/>
              <a:ext cx="3339128" cy="862102"/>
            </a:xfrm>
            <a:prstGeom prst="rect">
              <a:avLst/>
            </a:prstGeom>
          </p:spPr>
        </p:pic>
      </p:grpSp>
      <p:sp>
        <p:nvSpPr>
          <p:cNvPr id="10" name="TextBox 9">
            <a:extLst>
              <a:ext uri="{FF2B5EF4-FFF2-40B4-BE49-F238E27FC236}">
                <a16:creationId xmlns:a16="http://schemas.microsoft.com/office/drawing/2014/main" id="{4C7E486B-EE8D-41B9-E5B1-828ED3B3D6FA}"/>
              </a:ext>
            </a:extLst>
          </p:cNvPr>
          <p:cNvSpPr txBox="1"/>
          <p:nvPr/>
        </p:nvSpPr>
        <p:spPr>
          <a:xfrm>
            <a:off x="8196729" y="2571194"/>
            <a:ext cx="8879932" cy="6031779"/>
          </a:xfrm>
          <a:prstGeom prst="rect">
            <a:avLst/>
          </a:prstGeom>
        </p:spPr>
        <p:txBody>
          <a:bodyPr wrap="square" lIns="0" tIns="0" rIns="0" bIns="0" rtlCol="0" anchor="t">
            <a:spAutoFit/>
          </a:bodyPr>
          <a:lstStyle/>
          <a:p>
            <a:pPr marR="0" algn="just">
              <a:lnSpc>
                <a:spcPct val="150000"/>
              </a:lnSpc>
              <a:spcBef>
                <a:spcPts val="0"/>
              </a:spcBef>
              <a:spcAft>
                <a:spcPts val="0"/>
              </a:spcAft>
            </a:pPr>
            <a:r>
              <a:rPr lang="vi-VN" sz="3800">
                <a:latin typeface="Arial" panose="020B0604020202020204" pitchFamily="34" charset="0"/>
                <a:ea typeface="Calibri" panose="020F0502020204030204" pitchFamily="34" charset="0"/>
                <a:cs typeface="Arial" panose="020B0604020202020204" pitchFamily="34" charset="0"/>
              </a:rPr>
              <a:t>Bức tranh vẽ cảnh một bạn gái đang ngồi bên cửa sổ. Bên ngoài cửa</a:t>
            </a:r>
            <a:r>
              <a:rPr lang="en-US" sz="3800">
                <a:latin typeface="Arial" panose="020B0604020202020204" pitchFamily="34" charset="0"/>
                <a:ea typeface="Calibri" panose="020F0502020204030204" pitchFamily="34" charset="0"/>
                <a:cs typeface="Arial" panose="020B0604020202020204" pitchFamily="34" charset="0"/>
              </a:rPr>
              <a:t> sổ</a:t>
            </a:r>
            <a:r>
              <a:rPr lang="vi-VN" sz="3800">
                <a:latin typeface="Arial" panose="020B0604020202020204" pitchFamily="34" charset="0"/>
                <a:ea typeface="Calibri" panose="020F0502020204030204" pitchFamily="34" charset="0"/>
                <a:cs typeface="Arial" panose="020B0604020202020204" pitchFamily="34" charset="0"/>
              </a:rPr>
              <a:t> là hình ảnh đường phố và những dãy nhà cao tầng hiện đại. Bạn đang nghĩ về cảnh làng quê (trong bóng nghĩ có ao sen, con đường làng, ruộng lúa, dòng kềnh, cây đa, những mái nhà và dãy núi phía xa</a:t>
            </a:r>
            <a:r>
              <a:rPr lang="en-US" sz="3800">
                <a:latin typeface="Arial" panose="020B0604020202020204" pitchFamily="34" charset="0"/>
                <a:ea typeface="Calibri" panose="020F0502020204030204" pitchFamily="34" charset="0"/>
                <a:cs typeface="Arial" panose="020B0604020202020204" pitchFamily="34" charset="0"/>
              </a:rPr>
              <a:t>)</a:t>
            </a:r>
            <a:r>
              <a:rPr lang="vi-VN" sz="3800">
                <a:latin typeface="Arial" panose="020B0604020202020204" pitchFamily="34" charset="0"/>
                <a:ea typeface="Calibri" panose="020F0502020204030204" pitchFamily="34" charset="0"/>
                <a:cs typeface="Arial" panose="020B0604020202020204" pitchFamily="34" charset="0"/>
              </a:rPr>
              <a:t>.</a:t>
            </a:r>
            <a:endParaRPr lang="en-US" sz="3800">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8140A24-C403-D645-D2B1-74C40AB81D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5720" y="8520646"/>
            <a:ext cx="1189563" cy="1544115"/>
          </a:xfrm>
          <a:prstGeom prst="rect">
            <a:avLst/>
          </a:prstGeom>
        </p:spPr>
      </p:pic>
      <p:grpSp>
        <p:nvGrpSpPr>
          <p:cNvPr id="21" name="Group 20">
            <a:extLst>
              <a:ext uri="{FF2B5EF4-FFF2-40B4-BE49-F238E27FC236}">
                <a16:creationId xmlns:a16="http://schemas.microsoft.com/office/drawing/2014/main" id="{D819C0EE-73C3-58E0-A8AA-87E5689C967B}"/>
              </a:ext>
            </a:extLst>
          </p:cNvPr>
          <p:cNvGrpSpPr/>
          <p:nvPr/>
        </p:nvGrpSpPr>
        <p:grpSpPr>
          <a:xfrm>
            <a:off x="759351" y="2031764"/>
            <a:ext cx="6324600" cy="6950033"/>
            <a:chOff x="757177" y="1851067"/>
            <a:chExt cx="6324600" cy="6950033"/>
          </a:xfrm>
        </p:grpSpPr>
        <p:grpSp>
          <p:nvGrpSpPr>
            <p:cNvPr id="13" name="Group 12">
              <a:extLst>
                <a:ext uri="{FF2B5EF4-FFF2-40B4-BE49-F238E27FC236}">
                  <a16:creationId xmlns:a16="http://schemas.microsoft.com/office/drawing/2014/main" id="{DF310861-9CB8-8DF6-4882-0D3BF72D8B31}"/>
                </a:ext>
              </a:extLst>
            </p:cNvPr>
            <p:cNvGrpSpPr/>
            <p:nvPr/>
          </p:nvGrpSpPr>
          <p:grpSpPr>
            <a:xfrm>
              <a:off x="757177" y="1851067"/>
              <a:ext cx="6324600" cy="6950033"/>
              <a:chOff x="849062" y="2176952"/>
              <a:chExt cx="6324600" cy="6950033"/>
            </a:xfrm>
          </p:grpSpPr>
          <p:sp>
            <p:nvSpPr>
              <p:cNvPr id="15" name="Freeform 7">
                <a:extLst>
                  <a:ext uri="{FF2B5EF4-FFF2-40B4-BE49-F238E27FC236}">
                    <a16:creationId xmlns:a16="http://schemas.microsoft.com/office/drawing/2014/main" id="{2E17E0A3-489B-BBE8-44FA-A80B266FB06E}"/>
                  </a:ext>
                </a:extLst>
              </p:cNvPr>
              <p:cNvSpPr/>
              <p:nvPr/>
            </p:nvSpPr>
            <p:spPr>
              <a:xfrm>
                <a:off x="849062" y="2176952"/>
                <a:ext cx="6324600" cy="695003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E882A37-BB7D-639B-6CEB-CE157C649691}"/>
                  </a:ext>
                </a:extLst>
              </p:cNvPr>
              <p:cNvGrpSpPr/>
              <p:nvPr/>
            </p:nvGrpSpPr>
            <p:grpSpPr>
              <a:xfrm>
                <a:off x="1112837" y="2802385"/>
                <a:ext cx="5870858" cy="1568600"/>
                <a:chOff x="1426698" y="2999463"/>
                <a:chExt cx="5870858" cy="1568600"/>
              </a:xfrm>
            </p:grpSpPr>
            <p:sp>
              <p:nvSpPr>
                <p:cNvPr id="17" name="Freeform 10">
                  <a:extLst>
                    <a:ext uri="{FF2B5EF4-FFF2-40B4-BE49-F238E27FC236}">
                      <a16:creationId xmlns:a16="http://schemas.microsoft.com/office/drawing/2014/main" id="{01CD6AE2-0A9B-A9EA-952E-821A95F43E00}"/>
                    </a:ext>
                  </a:extLst>
                </p:cNvPr>
                <p:cNvSpPr/>
                <p:nvPr/>
              </p:nvSpPr>
              <p:spPr>
                <a:xfrm>
                  <a:off x="1426698" y="2999463"/>
                  <a:ext cx="5826740" cy="156860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29FCE0A-333B-8B33-2404-19342A3E6D47}"/>
                    </a:ext>
                  </a:extLst>
                </p:cNvPr>
                <p:cNvSpPr txBox="1"/>
                <p:nvPr/>
              </p:nvSpPr>
              <p:spPr>
                <a:xfrm>
                  <a:off x="1470816" y="3352876"/>
                  <a:ext cx="5826740" cy="861774"/>
                </a:xfrm>
                <a:prstGeom prst="rect">
                  <a:avLst/>
                </a:prstGeom>
                <a:noFill/>
              </p:spPr>
              <p:txBody>
                <a:bodyPr wrap="square" rtlCol="0">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CÂU TRẢ LỜI</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0" name="Picture 19" descr="A child sitting at a table looking out a window&#10;&#10;Description automatically generated">
              <a:extLst>
                <a:ext uri="{FF2B5EF4-FFF2-40B4-BE49-F238E27FC236}">
                  <a16:creationId xmlns:a16="http://schemas.microsoft.com/office/drawing/2014/main" id="{5F52F21B-04E2-EDB5-B343-C5BE85196D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084" y="4670533"/>
              <a:ext cx="5682475" cy="3485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3" name="Freeform 3"/>
          <p:cNvSpPr/>
          <p:nvPr/>
        </p:nvSpPr>
        <p:spPr>
          <a:xfrm rot="1434936">
            <a:off x="16536630" y="-214179"/>
            <a:ext cx="1703460" cy="1494643"/>
          </a:xfrm>
          <a:custGeom>
            <a:avLst/>
            <a:gdLst/>
            <a:ahLst/>
            <a:cxnLst/>
            <a:rect l="l" t="t" r="r" b="b"/>
            <a:pathLst>
              <a:path w="2347568" h="2292080">
                <a:moveTo>
                  <a:pt x="0" y="0"/>
                </a:moveTo>
                <a:lnTo>
                  <a:pt x="2347568" y="0"/>
                </a:lnTo>
                <a:lnTo>
                  <a:pt x="2347568" y="2292080"/>
                </a:lnTo>
                <a:lnTo>
                  <a:pt x="0" y="2292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234160" y="9134300"/>
            <a:ext cx="3079240" cy="1077734"/>
          </a:xfrm>
          <a:custGeom>
            <a:avLst/>
            <a:gdLst/>
            <a:ahLst/>
            <a:cxnLst/>
            <a:rect l="l" t="t" r="r" b="b"/>
            <a:pathLst>
              <a:path w="3079240" h="1077734">
                <a:moveTo>
                  <a:pt x="0" y="0"/>
                </a:moveTo>
                <a:lnTo>
                  <a:pt x="3079240" y="0"/>
                </a:lnTo>
                <a:lnTo>
                  <a:pt x="3079240" y="1077734"/>
                </a:lnTo>
                <a:lnTo>
                  <a:pt x="0" y="10777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434936">
            <a:off x="-250417" y="8700393"/>
            <a:ext cx="1505298" cy="1338969"/>
          </a:xfrm>
          <a:custGeom>
            <a:avLst/>
            <a:gdLst/>
            <a:ahLst/>
            <a:cxnLst/>
            <a:rect l="l" t="t" r="r" b="b"/>
            <a:pathLst>
              <a:path w="2347568" h="2292080">
                <a:moveTo>
                  <a:pt x="0" y="0"/>
                </a:moveTo>
                <a:lnTo>
                  <a:pt x="2347568" y="0"/>
                </a:lnTo>
                <a:lnTo>
                  <a:pt x="2347568" y="2292080"/>
                </a:lnTo>
                <a:lnTo>
                  <a:pt x="0" y="2292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Arrow: Pentagon 8">
            <a:extLst>
              <a:ext uri="{FF2B5EF4-FFF2-40B4-BE49-F238E27FC236}">
                <a16:creationId xmlns:a16="http://schemas.microsoft.com/office/drawing/2014/main" id="{4C04C896-8F85-6152-C17E-CC5D2BF69229}"/>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24</a:t>
            </a:r>
          </a:p>
        </p:txBody>
      </p:sp>
      <p:sp>
        <p:nvSpPr>
          <p:cNvPr id="10" name="TextBox 9">
            <a:extLst>
              <a:ext uri="{FF2B5EF4-FFF2-40B4-BE49-F238E27FC236}">
                <a16:creationId xmlns:a16="http://schemas.microsoft.com/office/drawing/2014/main" id="{56F709BC-91D5-8CE0-23B6-81C427C31BF1}"/>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1,2</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QUÊ NGOẠI</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6">
            <a:extLst>
              <a:ext uri="{FF2B5EF4-FFF2-40B4-BE49-F238E27FC236}">
                <a16:creationId xmlns:a16="http://schemas.microsoft.com/office/drawing/2014/main" id="{A485D9F9-C66B-0487-CEED-CDBE0BC36A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6399" y="75361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10" name="Freeform 10"/>
          <p:cNvSpPr/>
          <p:nvPr/>
        </p:nvSpPr>
        <p:spPr>
          <a:xfrm>
            <a:off x="-72603" y="152790"/>
            <a:ext cx="3100088" cy="1607147"/>
          </a:xfrm>
          <a:custGeom>
            <a:avLst/>
            <a:gdLst/>
            <a:ahLst/>
            <a:cxnLst/>
            <a:rect l="l" t="t" r="r" b="b"/>
            <a:pathLst>
              <a:path w="7315200" h="4016710">
                <a:moveTo>
                  <a:pt x="0" y="0"/>
                </a:moveTo>
                <a:lnTo>
                  <a:pt x="7315200" y="0"/>
                </a:lnTo>
                <a:lnTo>
                  <a:pt x="7315200" y="4016710"/>
                </a:lnTo>
                <a:lnTo>
                  <a:pt x="0" y="40167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5">
            <a:extLst>
              <a:ext uri="{FF2B5EF4-FFF2-40B4-BE49-F238E27FC236}">
                <a16:creationId xmlns:a16="http://schemas.microsoft.com/office/drawing/2014/main" id="{FD947687-46A5-CE85-7433-A694D30C8314}"/>
              </a:ext>
            </a:extLst>
          </p:cNvPr>
          <p:cNvSpPr/>
          <p:nvPr/>
        </p:nvSpPr>
        <p:spPr>
          <a:xfrm>
            <a:off x="17547150" y="9276830"/>
            <a:ext cx="914940" cy="1010170"/>
          </a:xfrm>
          <a:custGeom>
            <a:avLst/>
            <a:gdLst/>
            <a:ahLst/>
            <a:cxnLst/>
            <a:rect l="l" t="t" r="r" b="b"/>
            <a:pathLst>
              <a:path w="1250672" h="1289352">
                <a:moveTo>
                  <a:pt x="0" y="0"/>
                </a:moveTo>
                <a:lnTo>
                  <a:pt x="1250672" y="0"/>
                </a:lnTo>
                <a:lnTo>
                  <a:pt x="1250672" y="1289352"/>
                </a:lnTo>
                <a:lnTo>
                  <a:pt x="0" y="1289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88295761-A473-78A1-4102-F3863D373B98}"/>
              </a:ext>
            </a:extLst>
          </p:cNvPr>
          <p:cNvGrpSpPr/>
          <p:nvPr/>
        </p:nvGrpSpPr>
        <p:grpSpPr>
          <a:xfrm>
            <a:off x="5186788" y="0"/>
            <a:ext cx="8371462" cy="1497784"/>
            <a:chOff x="4734746" y="-10887"/>
            <a:chExt cx="8229642" cy="1497784"/>
          </a:xfrm>
        </p:grpSpPr>
        <p:sp>
          <p:nvSpPr>
            <p:cNvPr id="5" name="Round Same Side Corner Rectangle 11">
              <a:extLst>
                <a:ext uri="{FF2B5EF4-FFF2-40B4-BE49-F238E27FC236}">
                  <a16:creationId xmlns:a16="http://schemas.microsoft.com/office/drawing/2014/main" id="{C6DEE29F-B2DC-89FC-5098-DB976A54D4A4}"/>
                </a:ext>
              </a:extLst>
            </p:cNvPr>
            <p:cNvSpPr/>
            <p:nvPr/>
          </p:nvSpPr>
          <p:spPr>
            <a:xfrm flipV="1">
              <a:off x="4734746" y="-10887"/>
              <a:ext cx="8229642" cy="1497784"/>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25EA0E5-26E8-24C3-2543-C45885BFCA9A}"/>
                </a:ext>
              </a:extLst>
            </p:cNvPr>
            <p:cNvSpPr txBox="1"/>
            <p:nvPr/>
          </p:nvSpPr>
          <p:spPr>
            <a:xfrm>
              <a:off x="4890330" y="188967"/>
              <a:ext cx="7929290" cy="1046440"/>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NỘI DUNG BÀI HỌC</a:t>
              </a:r>
            </a:p>
          </p:txBody>
        </p:sp>
      </p:grpSp>
      <p:grpSp>
        <p:nvGrpSpPr>
          <p:cNvPr id="7" name="Group 6">
            <a:extLst>
              <a:ext uri="{FF2B5EF4-FFF2-40B4-BE49-F238E27FC236}">
                <a16:creationId xmlns:a16="http://schemas.microsoft.com/office/drawing/2014/main" id="{FD015E45-3C48-1932-3731-03E30FC7EDA0}"/>
              </a:ext>
            </a:extLst>
          </p:cNvPr>
          <p:cNvGrpSpPr/>
          <p:nvPr/>
        </p:nvGrpSpPr>
        <p:grpSpPr>
          <a:xfrm>
            <a:off x="1164714" y="2095500"/>
            <a:ext cx="7385521" cy="3423768"/>
            <a:chOff x="920280" y="2057925"/>
            <a:chExt cx="7385521" cy="3423768"/>
          </a:xfrm>
        </p:grpSpPr>
        <p:grpSp>
          <p:nvGrpSpPr>
            <p:cNvPr id="8" name="Group 7">
              <a:extLst>
                <a:ext uri="{FF2B5EF4-FFF2-40B4-BE49-F238E27FC236}">
                  <a16:creationId xmlns:a16="http://schemas.microsoft.com/office/drawing/2014/main" id="{8D618119-A77C-8815-DE32-ABEDEA2115B4}"/>
                </a:ext>
              </a:extLst>
            </p:cNvPr>
            <p:cNvGrpSpPr/>
            <p:nvPr/>
          </p:nvGrpSpPr>
          <p:grpSpPr>
            <a:xfrm>
              <a:off x="1219201" y="2353721"/>
              <a:ext cx="7086600" cy="3127972"/>
              <a:chOff x="1760101" y="2354219"/>
              <a:chExt cx="15162573" cy="3127972"/>
            </a:xfrm>
          </p:grpSpPr>
          <p:sp>
            <p:nvSpPr>
              <p:cNvPr id="18" name="Freeform 9">
                <a:extLst>
                  <a:ext uri="{FF2B5EF4-FFF2-40B4-BE49-F238E27FC236}">
                    <a16:creationId xmlns:a16="http://schemas.microsoft.com/office/drawing/2014/main" id="{AD47C77F-5102-9D36-2EEF-1E5178284626}"/>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19" name="Freeform 12">
                <a:extLst>
                  <a:ext uri="{FF2B5EF4-FFF2-40B4-BE49-F238E27FC236}">
                    <a16:creationId xmlns:a16="http://schemas.microsoft.com/office/drawing/2014/main" id="{8357E995-D112-966D-6967-A8CF53AE138C}"/>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9" name="Group 24">
              <a:extLst>
                <a:ext uri="{FF2B5EF4-FFF2-40B4-BE49-F238E27FC236}">
                  <a16:creationId xmlns:a16="http://schemas.microsoft.com/office/drawing/2014/main" id="{6AAE0FF4-0064-9B2C-AEDE-1682B70810B8}"/>
                </a:ext>
              </a:extLst>
            </p:cNvPr>
            <p:cNvGrpSpPr/>
            <p:nvPr/>
          </p:nvGrpSpPr>
          <p:grpSpPr>
            <a:xfrm>
              <a:off x="920280" y="2057925"/>
              <a:ext cx="930778" cy="930778"/>
              <a:chOff x="0" y="0"/>
              <a:chExt cx="812800" cy="812800"/>
            </a:xfrm>
          </p:grpSpPr>
          <p:sp>
            <p:nvSpPr>
              <p:cNvPr id="16" name="Freeform 25">
                <a:extLst>
                  <a:ext uri="{FF2B5EF4-FFF2-40B4-BE49-F238E27FC236}">
                    <a16:creationId xmlns:a16="http://schemas.microsoft.com/office/drawing/2014/main" id="{39E60FC4-9004-11F0-9B29-F587A5A25EF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17" name="TextBox 26">
                <a:extLst>
                  <a:ext uri="{FF2B5EF4-FFF2-40B4-BE49-F238E27FC236}">
                    <a16:creationId xmlns:a16="http://schemas.microsoft.com/office/drawing/2014/main" id="{D1BEC043-D83B-8163-8F95-5FD82FC94C1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11" name="TextBox 10">
              <a:extLst>
                <a:ext uri="{FF2B5EF4-FFF2-40B4-BE49-F238E27FC236}">
                  <a16:creationId xmlns:a16="http://schemas.microsoft.com/office/drawing/2014/main" id="{E4D309EB-E8C3-0EC0-8FDE-A1B4C824ED7E}"/>
                </a:ext>
              </a:extLst>
            </p:cNvPr>
            <p:cNvSpPr txBox="1"/>
            <p:nvPr/>
          </p:nvSpPr>
          <p:spPr>
            <a:xfrm>
              <a:off x="1515299" y="2969868"/>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1:</a:t>
              </a:r>
            </a:p>
            <a:p>
              <a:pPr marR="0" algn="ctr">
                <a:lnSpc>
                  <a:spcPct val="150000"/>
                </a:lnSpc>
                <a:spcBef>
                  <a:spcPts val="0"/>
                </a:spcBef>
                <a:spcAft>
                  <a:spcPts val="0"/>
                </a:spcAft>
              </a:pPr>
              <a:r>
                <a:rPr lang="en-US" sz="4400">
                  <a:latin typeface="Arial" panose="020B0604020202020204" pitchFamily="34" charset="0"/>
                  <a:ea typeface="Calibri" panose="020F0502020204030204" pitchFamily="34" charset="0"/>
                  <a:cs typeface="Arial" panose="020B0604020202020204" pitchFamily="34" charset="0"/>
                </a:rPr>
                <a:t>Đọc văn bản</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B9279DC-E7C7-1851-CF4A-9456492ACFAD}"/>
              </a:ext>
            </a:extLst>
          </p:cNvPr>
          <p:cNvGrpSpPr/>
          <p:nvPr/>
        </p:nvGrpSpPr>
        <p:grpSpPr>
          <a:xfrm>
            <a:off x="9388434" y="2095500"/>
            <a:ext cx="7385521" cy="3423768"/>
            <a:chOff x="920280" y="2057925"/>
            <a:chExt cx="7385521" cy="3423768"/>
          </a:xfrm>
        </p:grpSpPr>
        <p:grpSp>
          <p:nvGrpSpPr>
            <p:cNvPr id="21" name="Group 20">
              <a:extLst>
                <a:ext uri="{FF2B5EF4-FFF2-40B4-BE49-F238E27FC236}">
                  <a16:creationId xmlns:a16="http://schemas.microsoft.com/office/drawing/2014/main" id="{16FCB68A-8672-74B3-E1A2-FA2D7022460D}"/>
                </a:ext>
              </a:extLst>
            </p:cNvPr>
            <p:cNvGrpSpPr/>
            <p:nvPr/>
          </p:nvGrpSpPr>
          <p:grpSpPr>
            <a:xfrm>
              <a:off x="1219201" y="2353721"/>
              <a:ext cx="7086600" cy="3127972"/>
              <a:chOff x="1760101" y="2354219"/>
              <a:chExt cx="15162573" cy="3127972"/>
            </a:xfrm>
          </p:grpSpPr>
          <p:sp>
            <p:nvSpPr>
              <p:cNvPr id="26" name="Freeform 9">
                <a:extLst>
                  <a:ext uri="{FF2B5EF4-FFF2-40B4-BE49-F238E27FC236}">
                    <a16:creationId xmlns:a16="http://schemas.microsoft.com/office/drawing/2014/main" id="{F7D4CB3F-510B-98E8-C9F0-00915948921C}"/>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27" name="Freeform 12">
                <a:extLst>
                  <a:ext uri="{FF2B5EF4-FFF2-40B4-BE49-F238E27FC236}">
                    <a16:creationId xmlns:a16="http://schemas.microsoft.com/office/drawing/2014/main" id="{6852352B-A738-BB1B-F64F-B91655B4D4C5}"/>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22" name="Group 24">
              <a:extLst>
                <a:ext uri="{FF2B5EF4-FFF2-40B4-BE49-F238E27FC236}">
                  <a16:creationId xmlns:a16="http://schemas.microsoft.com/office/drawing/2014/main" id="{8C33C990-7835-C1A6-07B1-6A160D67A24C}"/>
                </a:ext>
              </a:extLst>
            </p:cNvPr>
            <p:cNvGrpSpPr/>
            <p:nvPr/>
          </p:nvGrpSpPr>
          <p:grpSpPr>
            <a:xfrm>
              <a:off x="920280" y="2057925"/>
              <a:ext cx="930778" cy="930778"/>
              <a:chOff x="0" y="0"/>
              <a:chExt cx="812800" cy="812800"/>
            </a:xfrm>
          </p:grpSpPr>
          <p:sp>
            <p:nvSpPr>
              <p:cNvPr id="24" name="Freeform 25">
                <a:extLst>
                  <a:ext uri="{FF2B5EF4-FFF2-40B4-BE49-F238E27FC236}">
                    <a16:creationId xmlns:a16="http://schemas.microsoft.com/office/drawing/2014/main" id="{E6937801-CDF5-71BB-E788-60F046F4623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25" name="TextBox 26">
                <a:extLst>
                  <a:ext uri="{FF2B5EF4-FFF2-40B4-BE49-F238E27FC236}">
                    <a16:creationId xmlns:a16="http://schemas.microsoft.com/office/drawing/2014/main" id="{91E5DCFD-7C47-003B-F16D-9E43396729F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23" name="TextBox 22">
              <a:extLst>
                <a:ext uri="{FF2B5EF4-FFF2-40B4-BE49-F238E27FC236}">
                  <a16:creationId xmlns:a16="http://schemas.microsoft.com/office/drawing/2014/main" id="{9AE88BF5-B0A4-2A78-0049-BBE584C00BE0}"/>
                </a:ext>
              </a:extLst>
            </p:cNvPr>
            <p:cNvSpPr txBox="1"/>
            <p:nvPr/>
          </p:nvSpPr>
          <p:spPr>
            <a:xfrm>
              <a:off x="1553428" y="2906621"/>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2:</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Trả lời câu hỏi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AD7A102F-39C7-C8F6-12BC-AEB56DFC6AF6}"/>
              </a:ext>
            </a:extLst>
          </p:cNvPr>
          <p:cNvGrpSpPr/>
          <p:nvPr/>
        </p:nvGrpSpPr>
        <p:grpSpPr>
          <a:xfrm>
            <a:off x="1071169" y="5955956"/>
            <a:ext cx="7385521" cy="3423768"/>
            <a:chOff x="920280" y="2057925"/>
            <a:chExt cx="7385521" cy="3423768"/>
          </a:xfrm>
        </p:grpSpPr>
        <p:grpSp>
          <p:nvGrpSpPr>
            <p:cNvPr id="29" name="Group 28">
              <a:extLst>
                <a:ext uri="{FF2B5EF4-FFF2-40B4-BE49-F238E27FC236}">
                  <a16:creationId xmlns:a16="http://schemas.microsoft.com/office/drawing/2014/main" id="{6888EF12-863A-2622-D1D5-46272B6F4922}"/>
                </a:ext>
              </a:extLst>
            </p:cNvPr>
            <p:cNvGrpSpPr/>
            <p:nvPr/>
          </p:nvGrpSpPr>
          <p:grpSpPr>
            <a:xfrm>
              <a:off x="1219201" y="2353721"/>
              <a:ext cx="7086600" cy="3127972"/>
              <a:chOff x="1760101" y="2354219"/>
              <a:chExt cx="15162573" cy="3127972"/>
            </a:xfrm>
          </p:grpSpPr>
          <p:sp>
            <p:nvSpPr>
              <p:cNvPr id="34" name="Freeform 9">
                <a:extLst>
                  <a:ext uri="{FF2B5EF4-FFF2-40B4-BE49-F238E27FC236}">
                    <a16:creationId xmlns:a16="http://schemas.microsoft.com/office/drawing/2014/main" id="{361FDD09-FD6E-6797-3604-C2C078EF8CB4}"/>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35" name="Freeform 12">
                <a:extLst>
                  <a:ext uri="{FF2B5EF4-FFF2-40B4-BE49-F238E27FC236}">
                    <a16:creationId xmlns:a16="http://schemas.microsoft.com/office/drawing/2014/main" id="{3DC9BFB4-A73D-F60D-236D-A180228C0CFD}"/>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30" name="Group 24">
              <a:extLst>
                <a:ext uri="{FF2B5EF4-FFF2-40B4-BE49-F238E27FC236}">
                  <a16:creationId xmlns:a16="http://schemas.microsoft.com/office/drawing/2014/main" id="{34A644B5-3258-F5F8-72B1-11912940157F}"/>
                </a:ext>
              </a:extLst>
            </p:cNvPr>
            <p:cNvGrpSpPr/>
            <p:nvPr/>
          </p:nvGrpSpPr>
          <p:grpSpPr>
            <a:xfrm>
              <a:off x="920280" y="2057925"/>
              <a:ext cx="930778" cy="930778"/>
              <a:chOff x="0" y="0"/>
              <a:chExt cx="812800" cy="812800"/>
            </a:xfrm>
          </p:grpSpPr>
          <p:sp>
            <p:nvSpPr>
              <p:cNvPr id="32" name="Freeform 25">
                <a:extLst>
                  <a:ext uri="{FF2B5EF4-FFF2-40B4-BE49-F238E27FC236}">
                    <a16:creationId xmlns:a16="http://schemas.microsoft.com/office/drawing/2014/main" id="{611D4B97-D4E9-3218-D2E7-022296D1F27C}"/>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33" name="TextBox 26">
                <a:extLst>
                  <a:ext uri="{FF2B5EF4-FFF2-40B4-BE49-F238E27FC236}">
                    <a16:creationId xmlns:a16="http://schemas.microsoft.com/office/drawing/2014/main" id="{0C80E1B2-85C8-7879-5AA5-B908C586CAC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31" name="TextBox 30">
              <a:extLst>
                <a:ext uri="{FF2B5EF4-FFF2-40B4-BE49-F238E27FC236}">
                  <a16:creationId xmlns:a16="http://schemas.microsoft.com/office/drawing/2014/main" id="{A9AC0624-5BC9-CCC9-C530-740DED0DB86A}"/>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3:</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Luyện </a:t>
              </a:r>
              <a:r>
                <a:rPr lang="en-US" sz="4400">
                  <a:latin typeface="Arial" panose="020B0604020202020204" pitchFamily="34" charset="0"/>
                  <a:ea typeface="Calibri" panose="020F0502020204030204" pitchFamily="34" charset="0"/>
                  <a:cs typeface="Arial" panose="020B0604020202020204" pitchFamily="34" charset="0"/>
                </a:rPr>
                <a:t>đọc lại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78760F0B-266D-D27A-0BEB-ADEC9FEF94D2}"/>
              </a:ext>
            </a:extLst>
          </p:cNvPr>
          <p:cNvGrpSpPr/>
          <p:nvPr/>
        </p:nvGrpSpPr>
        <p:grpSpPr>
          <a:xfrm>
            <a:off x="9388434" y="5955956"/>
            <a:ext cx="7385521" cy="3423768"/>
            <a:chOff x="920280" y="2057925"/>
            <a:chExt cx="7385521" cy="3423768"/>
          </a:xfrm>
        </p:grpSpPr>
        <p:grpSp>
          <p:nvGrpSpPr>
            <p:cNvPr id="37" name="Group 36">
              <a:extLst>
                <a:ext uri="{FF2B5EF4-FFF2-40B4-BE49-F238E27FC236}">
                  <a16:creationId xmlns:a16="http://schemas.microsoft.com/office/drawing/2014/main" id="{39CEA4C4-C647-CA75-4521-3AC3A5409775}"/>
                </a:ext>
              </a:extLst>
            </p:cNvPr>
            <p:cNvGrpSpPr/>
            <p:nvPr/>
          </p:nvGrpSpPr>
          <p:grpSpPr>
            <a:xfrm>
              <a:off x="1219201" y="2353721"/>
              <a:ext cx="7086600" cy="3127972"/>
              <a:chOff x="1760101" y="2354219"/>
              <a:chExt cx="15162573" cy="3127972"/>
            </a:xfrm>
          </p:grpSpPr>
          <p:sp>
            <p:nvSpPr>
              <p:cNvPr id="42" name="Freeform 9">
                <a:extLst>
                  <a:ext uri="{FF2B5EF4-FFF2-40B4-BE49-F238E27FC236}">
                    <a16:creationId xmlns:a16="http://schemas.microsoft.com/office/drawing/2014/main" id="{AF2C4411-C183-D12F-6713-9B087501668B}"/>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43" name="Freeform 12">
                <a:extLst>
                  <a:ext uri="{FF2B5EF4-FFF2-40B4-BE49-F238E27FC236}">
                    <a16:creationId xmlns:a16="http://schemas.microsoft.com/office/drawing/2014/main" id="{56D08D90-4D91-5787-5B4B-01DBFF64A15D}"/>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38" name="Group 24">
              <a:extLst>
                <a:ext uri="{FF2B5EF4-FFF2-40B4-BE49-F238E27FC236}">
                  <a16:creationId xmlns:a16="http://schemas.microsoft.com/office/drawing/2014/main" id="{2F11ADC0-818E-BD40-C12C-E1254139DD5E}"/>
                </a:ext>
              </a:extLst>
            </p:cNvPr>
            <p:cNvGrpSpPr/>
            <p:nvPr/>
          </p:nvGrpSpPr>
          <p:grpSpPr>
            <a:xfrm>
              <a:off x="920280" y="2057925"/>
              <a:ext cx="930778" cy="930778"/>
              <a:chOff x="0" y="0"/>
              <a:chExt cx="812800" cy="812800"/>
            </a:xfrm>
          </p:grpSpPr>
          <p:sp>
            <p:nvSpPr>
              <p:cNvPr id="40" name="Freeform 25">
                <a:extLst>
                  <a:ext uri="{FF2B5EF4-FFF2-40B4-BE49-F238E27FC236}">
                    <a16:creationId xmlns:a16="http://schemas.microsoft.com/office/drawing/2014/main" id="{1200E6D6-3BE1-896C-6F85-803405E788B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41" name="TextBox 26">
                <a:extLst>
                  <a:ext uri="{FF2B5EF4-FFF2-40B4-BE49-F238E27FC236}">
                    <a16:creationId xmlns:a16="http://schemas.microsoft.com/office/drawing/2014/main" id="{8EED5290-65BD-9012-46BB-3EC9C1C9729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39" name="TextBox 38">
              <a:extLst>
                <a:ext uri="{FF2B5EF4-FFF2-40B4-BE49-F238E27FC236}">
                  <a16:creationId xmlns:a16="http://schemas.microsoft.com/office/drawing/2014/main" id="{0CDDB46A-6CC4-4455-0AFF-98768A39A6D2}"/>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4:</a:t>
              </a: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a:effectLst/>
                  <a:latin typeface="Arial" panose="020B0604020202020204" pitchFamily="34" charset="0"/>
                  <a:ea typeface="Calibri" panose="020F0502020204030204" pitchFamily="34" charset="0"/>
                  <a:cs typeface="Arial" panose="020B0604020202020204" pitchFamily="34" charset="0"/>
                </a:rPr>
                <a:t>Luyện tập theo văn bản đọc</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0F0"/>
        </a:solidFill>
        <a:effectLst/>
      </p:bgPr>
    </p:bg>
    <p:spTree>
      <p:nvGrpSpPr>
        <p:cNvPr id="1" name=""/>
        <p:cNvGrpSpPr/>
        <p:nvPr/>
      </p:nvGrpSpPr>
      <p:grpSpPr>
        <a:xfrm>
          <a:off x="0" y="0"/>
          <a:ext cx="0" cy="0"/>
          <a:chOff x="0" y="0"/>
          <a:chExt cx="0" cy="0"/>
        </a:xfrm>
      </p:grpSpPr>
      <p:sp>
        <p:nvSpPr>
          <p:cNvPr id="2" name="Freeform 2"/>
          <p:cNvSpPr/>
          <p:nvPr/>
        </p:nvSpPr>
        <p:spPr>
          <a:xfrm rot="-4780683">
            <a:off x="-4818461" y="-467635"/>
            <a:ext cx="17308046" cy="9566629"/>
          </a:xfrm>
          <a:custGeom>
            <a:avLst/>
            <a:gdLst/>
            <a:ahLst/>
            <a:cxnLst/>
            <a:rect l="l" t="t" r="r" b="b"/>
            <a:pathLst>
              <a:path w="17308046" h="9566629">
                <a:moveTo>
                  <a:pt x="0" y="0"/>
                </a:moveTo>
                <a:lnTo>
                  <a:pt x="17308046" y="0"/>
                </a:lnTo>
                <a:lnTo>
                  <a:pt x="17308046" y="9566629"/>
                </a:lnTo>
                <a:lnTo>
                  <a:pt x="0" y="9566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7550755" y="647700"/>
            <a:ext cx="1662490" cy="1571809"/>
          </a:xfrm>
          <a:custGeom>
            <a:avLst/>
            <a:gdLst/>
            <a:ahLst/>
            <a:cxnLst/>
            <a:rect l="l" t="t" r="r" b="b"/>
            <a:pathLst>
              <a:path w="1662490" h="1571809">
                <a:moveTo>
                  <a:pt x="0" y="0"/>
                </a:moveTo>
                <a:lnTo>
                  <a:pt x="1662490" y="0"/>
                </a:lnTo>
                <a:lnTo>
                  <a:pt x="1662490" y="1571809"/>
                </a:lnTo>
                <a:lnTo>
                  <a:pt x="0" y="1571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1494447" y="1285268"/>
            <a:ext cx="5146230" cy="7973032"/>
          </a:xfrm>
          <a:custGeom>
            <a:avLst/>
            <a:gdLst/>
            <a:ahLst/>
            <a:cxnLst/>
            <a:rect l="l" t="t" r="r" b="b"/>
            <a:pathLst>
              <a:path w="5146230" h="7973032">
                <a:moveTo>
                  <a:pt x="0" y="0"/>
                </a:moveTo>
                <a:lnTo>
                  <a:pt x="5146230" y="0"/>
                </a:lnTo>
                <a:lnTo>
                  <a:pt x="5146230" y="7973032"/>
                </a:lnTo>
                <a:lnTo>
                  <a:pt x="0" y="7973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C0DD8D92-DDDB-7C8C-3C1E-56D9AAA3180C}"/>
              </a:ext>
            </a:extLst>
          </p:cNvPr>
          <p:cNvSpPr txBox="1"/>
          <p:nvPr/>
        </p:nvSpPr>
        <p:spPr>
          <a:xfrm>
            <a:off x="9213245" y="4152900"/>
            <a:ext cx="8001000" cy="294542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1:</a:t>
            </a:r>
          </a:p>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ĐỌC VĂN BẢN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1171</Words>
  <Application>Microsoft Office PowerPoint</Application>
  <PresentationFormat>Custom</PresentationFormat>
  <Paragraphs>99</Paragraphs>
  <Slides>29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Wingdings</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Pink Playful Book Report Presentation</dc:title>
  <dc:creator>Linh Phan</dc:creator>
  <cp:lastModifiedBy>FPT SHOP</cp:lastModifiedBy>
  <cp:revision>5</cp:revision>
  <dcterms:created xsi:type="dcterms:W3CDTF">2006-08-16T00:00:00Z</dcterms:created>
  <dcterms:modified xsi:type="dcterms:W3CDTF">2025-04-25T15:10:34Z</dcterms:modified>
  <dc:identifier>DAFtF4nfiPw</dc:identifier>
</cp:coreProperties>
</file>