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5" r:id="rId4"/>
    <p:sldId id="257" r:id="rId5"/>
    <p:sldId id="266" r:id="rId6"/>
    <p:sldId id="258" r:id="rId7"/>
    <p:sldId id="259" r:id="rId8"/>
    <p:sldId id="264" r:id="rId9"/>
    <p:sldId id="284" r:id="rId10"/>
    <p:sldId id="268" r:id="rId11"/>
    <p:sldId id="269" r:id="rId12"/>
    <p:sldId id="285" r:id="rId13"/>
    <p:sldId id="261" r:id="rId14"/>
    <p:sldId id="286" r:id="rId15"/>
    <p:sldId id="287" r:id="rId16"/>
    <p:sldId id="260" r:id="rId17"/>
    <p:sldId id="271" r:id="rId18"/>
    <p:sldId id="282" r:id="rId19"/>
    <p:sldId id="283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1"/>
    <a:srgbClr val="FFEFBD"/>
    <a:srgbClr val="E2BDB0"/>
    <a:srgbClr val="DAAB9A"/>
    <a:srgbClr val="526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4622" autoAdjust="0"/>
  </p:normalViewPr>
  <p:slideViewPr>
    <p:cSldViewPr>
      <p:cViewPr varScale="1">
        <p:scale>
          <a:sx n="56" d="100"/>
          <a:sy n="56" d="100"/>
        </p:scale>
        <p:origin x="12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15E4-1BF8-4B62-85C9-6C70BC12AA3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E2022-3E26-48DD-AAC2-D7E975F0E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6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E2022-3E26-48DD-AAC2-D7E975F0E5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5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E2022-3E26-48DD-AAC2-D7E975F0E5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2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4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0.svg"/><Relationship Id="rId7" Type="http://schemas.openxmlformats.org/officeDocument/2006/relationships/image" Target="../media/image4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17.svg"/><Relationship Id="rId5" Type="http://schemas.openxmlformats.org/officeDocument/2006/relationships/image" Target="../media/image54.svg"/><Relationship Id="rId10" Type="http://schemas.openxmlformats.org/officeDocument/2006/relationships/image" Target="../media/image16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0.svg"/><Relationship Id="rId7" Type="http://schemas.openxmlformats.org/officeDocument/2006/relationships/image" Target="../media/image6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33.svg"/><Relationship Id="rId3" Type="http://schemas.openxmlformats.org/officeDocument/2006/relationships/image" Target="../media/image31.svg"/><Relationship Id="rId7" Type="http://schemas.openxmlformats.org/officeDocument/2006/relationships/image" Target="../media/image63.svg"/><Relationship Id="rId12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svg"/><Relationship Id="rId5" Type="http://schemas.openxmlformats.org/officeDocument/2006/relationships/image" Target="../media/image10.svg"/><Relationship Id="rId10" Type="http://schemas.openxmlformats.org/officeDocument/2006/relationships/image" Target="../media/image66.png"/><Relationship Id="rId4" Type="http://schemas.openxmlformats.org/officeDocument/2006/relationships/image" Target="../media/image9.png"/><Relationship Id="rId9" Type="http://schemas.openxmlformats.org/officeDocument/2006/relationships/image" Target="../media/image6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6.svg"/><Relationship Id="rId4" Type="http://schemas.openxmlformats.org/officeDocument/2006/relationships/image" Target="../media/image15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svg"/><Relationship Id="rId7" Type="http://schemas.openxmlformats.org/officeDocument/2006/relationships/image" Target="../media/image1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1028700" y="1028700"/>
            <a:ext cx="10775254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73942" y="2173668"/>
            <a:ext cx="1189339" cy="1704457"/>
            <a:chOff x="0" y="0"/>
            <a:chExt cx="313241" cy="4489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824D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3942" y="3878125"/>
            <a:ext cx="1189339" cy="1704457"/>
            <a:chOff x="0" y="0"/>
            <a:chExt cx="313241" cy="4489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EB9D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3942" y="5582582"/>
            <a:ext cx="1189339" cy="1704457"/>
            <a:chOff x="0" y="0"/>
            <a:chExt cx="313241" cy="4489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8FAF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73942" y="7287039"/>
            <a:ext cx="1189339" cy="1704457"/>
            <a:chOff x="0" y="0"/>
            <a:chExt cx="313241" cy="4489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DF74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48427" t="7393" b="6620"/>
          <a:stretch>
            <a:fillRect/>
          </a:stretch>
        </p:blipFill>
        <p:spPr>
          <a:xfrm>
            <a:off x="3270" y="0"/>
            <a:ext cx="2120459" cy="102870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-1107202" y="0"/>
            <a:ext cx="2475813" cy="10287000"/>
            <a:chOff x="0" y="0"/>
            <a:chExt cx="652066" cy="27093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52066" cy="2709333"/>
            </a:xfrm>
            <a:custGeom>
              <a:avLst/>
              <a:gdLst/>
              <a:ahLst/>
              <a:cxnLst/>
              <a:rect l="l" t="t" r="r" b="b"/>
              <a:pathLst>
                <a:path w="652066" h="2709333">
                  <a:moveTo>
                    <a:pt x="181367" y="0"/>
                  </a:moveTo>
                  <a:lnTo>
                    <a:pt x="470699" y="0"/>
                  </a:lnTo>
                  <a:cubicBezTo>
                    <a:pt x="570865" y="0"/>
                    <a:pt x="652066" y="81201"/>
                    <a:pt x="652066" y="181367"/>
                  </a:cubicBezTo>
                  <a:lnTo>
                    <a:pt x="652066" y="2527966"/>
                  </a:lnTo>
                  <a:cubicBezTo>
                    <a:pt x="652066" y="2576068"/>
                    <a:pt x="632958" y="2622199"/>
                    <a:pt x="598945" y="2656212"/>
                  </a:cubicBezTo>
                  <a:cubicBezTo>
                    <a:pt x="564932" y="2690225"/>
                    <a:pt x="518800" y="2709333"/>
                    <a:pt x="470699" y="2709333"/>
                  </a:cubicBezTo>
                  <a:lnTo>
                    <a:pt x="181367" y="2709333"/>
                  </a:lnTo>
                  <a:cubicBezTo>
                    <a:pt x="81201" y="2709333"/>
                    <a:pt x="0" y="2628132"/>
                    <a:pt x="0" y="2527966"/>
                  </a:cubicBezTo>
                  <a:lnTo>
                    <a:pt x="0" y="181367"/>
                  </a:lnTo>
                  <a:cubicBezTo>
                    <a:pt x="0" y="133266"/>
                    <a:pt x="19108" y="87134"/>
                    <a:pt x="53121" y="53121"/>
                  </a:cubicBezTo>
                  <a:cubicBezTo>
                    <a:pt x="87134" y="19108"/>
                    <a:pt x="133266" y="0"/>
                    <a:pt x="181367" y="0"/>
                  </a:cubicBezTo>
                  <a:close/>
                </a:path>
              </a:pathLst>
            </a:custGeom>
            <a:solidFill>
              <a:srgbClr val="D8A59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73942" y="469211"/>
            <a:ext cx="1189339" cy="1704457"/>
            <a:chOff x="0" y="0"/>
            <a:chExt cx="313241" cy="44891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D8A59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6981215" y="1028700"/>
            <a:ext cx="10775254" cy="8229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25254" y="-1106203"/>
            <a:ext cx="4062430" cy="4114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22261">
            <a:off x="16295713" y="6840381"/>
            <a:ext cx="2865397" cy="41148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89338" y="766106"/>
            <a:ext cx="1339507" cy="12615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35951" y="8037564"/>
            <a:ext cx="1545264" cy="172043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505166">
            <a:off x="-2275555" y="3086100"/>
            <a:ext cx="3823023" cy="4114800"/>
          </a:xfrm>
          <a:prstGeom prst="rect">
            <a:avLst/>
          </a:prstGeom>
        </p:spPr>
      </p:pic>
      <p:sp>
        <p:nvSpPr>
          <p:cNvPr id="31" name="TextBox 12">
            <a:extLst>
              <a:ext uri="{FF2B5EF4-FFF2-40B4-BE49-F238E27FC236}">
                <a16:creationId xmlns:a16="http://schemas.microsoft.com/office/drawing/2014/main" id="{7DDCCFEC-54E1-485F-40E2-32C5CB1A30FC}"/>
              </a:ext>
            </a:extLst>
          </p:cNvPr>
          <p:cNvSpPr txBox="1"/>
          <p:nvPr/>
        </p:nvSpPr>
        <p:spPr>
          <a:xfrm>
            <a:off x="3181474" y="3425587"/>
            <a:ext cx="13013368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MỚI!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01737" y="61014"/>
            <a:ext cx="1448163" cy="13270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476FD23-E1F8-28E0-2BCE-6ABD350F83A6}"/>
              </a:ext>
            </a:extLst>
          </p:cNvPr>
          <p:cNvGrpSpPr/>
          <p:nvPr/>
        </p:nvGrpSpPr>
        <p:grpSpPr>
          <a:xfrm>
            <a:off x="580443" y="1525797"/>
            <a:ext cx="16743227" cy="3363472"/>
            <a:chOff x="-627687" y="20896"/>
            <a:chExt cx="16743227" cy="3363472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4350874B-4763-F4DC-744A-CBEDB93F89F8}"/>
                </a:ext>
              </a:extLst>
            </p:cNvPr>
            <p:cNvSpPr/>
            <p:nvPr/>
          </p:nvSpPr>
          <p:spPr>
            <a:xfrm>
              <a:off x="-213925" y="519847"/>
              <a:ext cx="16329465" cy="2864521"/>
            </a:xfrm>
            <a:prstGeom prst="wedgeRoundRectCallout">
              <a:avLst>
                <a:gd name="adj1" fmla="val -26405"/>
                <a:gd name="adj2" fmla="val 46900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2: </a:t>
              </a:r>
              <a:r>
                <a:rPr lang="en-US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 em hãy thảo luận với nhau và n</a:t>
              </a:r>
              <a:r>
                <a:rPr lang="vi-VN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hận xét cách viết hoa tên cơ quan, tổ chức sau</a:t>
              </a:r>
              <a:r>
                <a:rPr lang="en-US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D0BDAA-70A2-C657-E6B3-2468AA47C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555803">
              <a:off x="-627687" y="20896"/>
              <a:ext cx="1454937" cy="82270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BD29C-5F27-C797-8DA3-B2539CCF8B7D}"/>
              </a:ext>
            </a:extLst>
          </p:cNvPr>
          <p:cNvGrpSpPr/>
          <p:nvPr/>
        </p:nvGrpSpPr>
        <p:grpSpPr>
          <a:xfrm>
            <a:off x="5446400" y="0"/>
            <a:ext cx="7583876" cy="1388058"/>
            <a:chOff x="4834930" y="84191"/>
            <a:chExt cx="7359542" cy="1232175"/>
          </a:xfrm>
        </p:grpSpPr>
        <p:sp>
          <p:nvSpPr>
            <p:cNvPr id="8" name="Round Same Side Corner Rectangle 11">
              <a:extLst>
                <a:ext uri="{FF2B5EF4-FFF2-40B4-BE49-F238E27FC236}">
                  <a16:creationId xmlns:a16="http://schemas.microsoft.com/office/drawing/2014/main" id="{00A6C93C-769B-5AF7-395B-14697894A2D4}"/>
                </a:ext>
              </a:extLst>
            </p:cNvPr>
            <p:cNvSpPr/>
            <p:nvPr/>
          </p:nvSpPr>
          <p:spPr>
            <a:xfrm flipV="1">
              <a:off x="4834930" y="84191"/>
              <a:ext cx="7359542" cy="1232175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5C7B10-BDE3-A6F8-1671-C3CACD597BB4}"/>
                </a:ext>
              </a:extLst>
            </p:cNvPr>
            <p:cNvSpPr txBox="1"/>
            <p:nvPr/>
          </p:nvSpPr>
          <p:spPr>
            <a:xfrm>
              <a:off x="5235990" y="317781"/>
              <a:ext cx="6403317" cy="76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 VIỆC NHÓM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519F72-1A04-FC8B-4CB1-EAD68EFD7B18}"/>
              </a:ext>
            </a:extLst>
          </p:cNvPr>
          <p:cNvGrpSpPr/>
          <p:nvPr/>
        </p:nvGrpSpPr>
        <p:grpSpPr>
          <a:xfrm>
            <a:off x="2857746" y="4889269"/>
            <a:ext cx="12572507" cy="1098987"/>
            <a:chOff x="3029863" y="1823688"/>
            <a:chExt cx="12362538" cy="126241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FF890A-95C5-75AD-9B25-6A15EA7D1CE7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0" y="1823688"/>
              <a:ext cx="0" cy="1262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BF5A58-697D-992B-72B9-07AE6412295F}"/>
                </a:ext>
              </a:extLst>
            </p:cNvPr>
            <p:cNvCxnSpPr>
              <a:cxnSpLocks/>
            </p:cNvCxnSpPr>
            <p:nvPr/>
          </p:nvCxnSpPr>
          <p:spPr>
            <a:xfrm>
              <a:off x="3029863" y="2400300"/>
              <a:ext cx="1236253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4C831D-8A90-036A-3220-66011082654E}"/>
                </a:ext>
              </a:extLst>
            </p:cNvPr>
            <p:cNvCxnSpPr>
              <a:cxnSpLocks/>
            </p:cNvCxnSpPr>
            <p:nvPr/>
          </p:nvCxnSpPr>
          <p:spPr>
            <a:xfrm>
              <a:off x="3029863" y="2400300"/>
              <a:ext cx="0" cy="685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1DC814-D744-3402-814D-68F26FC7784D}"/>
                </a:ext>
              </a:extLst>
            </p:cNvPr>
            <p:cNvCxnSpPr>
              <a:cxnSpLocks/>
            </p:cNvCxnSpPr>
            <p:nvPr/>
          </p:nvCxnSpPr>
          <p:spPr>
            <a:xfrm>
              <a:off x="15392401" y="2400300"/>
              <a:ext cx="0" cy="6445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C362396-D2FA-1D13-7A0E-CA861119986F}"/>
              </a:ext>
            </a:extLst>
          </p:cNvPr>
          <p:cNvSpPr/>
          <p:nvPr/>
        </p:nvSpPr>
        <p:spPr>
          <a:xfrm>
            <a:off x="527956" y="5954047"/>
            <a:ext cx="5720442" cy="37555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Uỷ ban Bảo vệ và Chăm sóc trẻ em Việt Nam. </a:t>
            </a:r>
            <a:endParaRPr lang="vi-VN" sz="40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7D637-B0B5-D112-D401-FB2D451783F9}"/>
              </a:ext>
            </a:extLst>
          </p:cNvPr>
          <p:cNvSpPr/>
          <p:nvPr/>
        </p:nvSpPr>
        <p:spPr>
          <a:xfrm>
            <a:off x="6604650" y="5954047"/>
            <a:ext cx="5562600" cy="37555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 Bảo vệ Quyền trẻ em Việt Nam. </a:t>
            </a:r>
            <a:endParaRPr lang="vi-VN" sz="40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1CC4DB-6E01-DC4C-5BA5-862312F37C69}"/>
              </a:ext>
            </a:extLst>
          </p:cNvPr>
          <p:cNvSpPr/>
          <p:nvPr/>
        </p:nvSpPr>
        <p:spPr>
          <a:xfrm>
            <a:off x="12458188" y="5954047"/>
            <a:ext cx="5290966" cy="37555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tâm Chiếu phim Quốc gia. </a:t>
            </a:r>
            <a:endParaRPr lang="vi-VN" sz="40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6">
            <a:extLst>
              <a:ext uri="{FF2B5EF4-FFF2-40B4-BE49-F238E27FC236}">
                <a16:creationId xmlns:a16="http://schemas.microsoft.com/office/drawing/2014/main" id="{2B563420-27F4-642D-0329-6F147BFE2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984" y="9293946"/>
            <a:ext cx="1113387" cy="10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7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773" y="218035"/>
            <a:ext cx="1401590" cy="12843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25010" y="0"/>
            <a:ext cx="1545264" cy="17204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09BFAE9-628D-54C6-E665-D2BE875B3B3A}"/>
              </a:ext>
            </a:extLst>
          </p:cNvPr>
          <p:cNvGrpSpPr/>
          <p:nvPr/>
        </p:nvGrpSpPr>
        <p:grpSpPr>
          <a:xfrm>
            <a:off x="5446400" y="0"/>
            <a:ext cx="7583876" cy="1388058"/>
            <a:chOff x="4834930" y="84191"/>
            <a:chExt cx="7359542" cy="1232175"/>
          </a:xfrm>
        </p:grpSpPr>
        <p:sp>
          <p:nvSpPr>
            <p:cNvPr id="5" name="Round Same Side Corner Rectangle 11">
              <a:extLst>
                <a:ext uri="{FF2B5EF4-FFF2-40B4-BE49-F238E27FC236}">
                  <a16:creationId xmlns:a16="http://schemas.microsoft.com/office/drawing/2014/main" id="{19D6EE90-633A-0F75-B3F8-81059382D6BB}"/>
                </a:ext>
              </a:extLst>
            </p:cNvPr>
            <p:cNvSpPr/>
            <p:nvPr/>
          </p:nvSpPr>
          <p:spPr>
            <a:xfrm flipV="1">
              <a:off x="4834930" y="84191"/>
              <a:ext cx="7359542" cy="1232175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9E34DA-A139-6BC1-8877-AAADD6B400DA}"/>
                </a:ext>
              </a:extLst>
            </p:cNvPr>
            <p:cNvSpPr txBox="1"/>
            <p:nvPr/>
          </p:nvSpPr>
          <p:spPr>
            <a:xfrm>
              <a:off x="5313042" y="333365"/>
              <a:ext cx="6403317" cy="792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 BÀI TẬP 2</a:t>
              </a:r>
              <a:endPara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5C199A-1AF7-0FD3-C1D0-58ECA53E0BB1}"/>
              </a:ext>
            </a:extLst>
          </p:cNvPr>
          <p:cNvSpPr/>
          <p:nvPr/>
        </p:nvSpPr>
        <p:spPr>
          <a:xfrm>
            <a:off x="659892" y="2036691"/>
            <a:ext cx="6829766" cy="37205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viết hoa tên cơ quan, tổ chức như sau: 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2262799C-6A87-8269-5E02-08E36C22980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73579" y="3285024"/>
            <a:ext cx="1553300" cy="130730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7F3032-8878-801E-51F1-960E1B76F1FF}"/>
              </a:ext>
            </a:extLst>
          </p:cNvPr>
          <p:cNvSpPr/>
          <p:nvPr/>
        </p:nvSpPr>
        <p:spPr>
          <a:xfrm>
            <a:off x="10210800" y="2036690"/>
            <a:ext cx="7417308" cy="37205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hoa chữ cái đầu của các từ ngữ chỉ loại hình cơ quan, tổ chức; chức năng, lĩnh vực hoạt động của cơ quan, tổ chức.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E2FF169-2BE8-DAE3-38F0-E3AF42B73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7048"/>
              </p:ext>
            </p:extLst>
          </p:nvPr>
        </p:nvGraphicFramePr>
        <p:xfrm>
          <a:off x="1079371" y="6348323"/>
          <a:ext cx="16129255" cy="349433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376418">
                  <a:extLst>
                    <a:ext uri="{9D8B030D-6E8A-4147-A177-3AD203B41FA5}">
                      <a16:colId xmlns:a16="http://schemas.microsoft.com/office/drawing/2014/main" val="3951865800"/>
                    </a:ext>
                  </a:extLst>
                </a:gridCol>
                <a:gridCol w="5508270">
                  <a:extLst>
                    <a:ext uri="{9D8B030D-6E8A-4147-A177-3AD203B41FA5}">
                      <a16:colId xmlns:a16="http://schemas.microsoft.com/office/drawing/2014/main" val="3203888079"/>
                    </a:ext>
                  </a:extLst>
                </a:gridCol>
                <a:gridCol w="5244567">
                  <a:extLst>
                    <a:ext uri="{9D8B030D-6E8A-4147-A177-3AD203B41FA5}">
                      <a16:colId xmlns:a16="http://schemas.microsoft.com/office/drawing/2014/main" val="1127405299"/>
                    </a:ext>
                  </a:extLst>
                </a:gridCol>
              </a:tblGrid>
              <a:tr h="1752429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Uỷ ban</a:t>
                      </a:r>
                      <a:endParaRPr lang="en-US" sz="30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 vệ và Chăm sóc trẻ em </a:t>
                      </a:r>
                      <a:endParaRPr lang="en-US" sz="30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Việt Nam</a:t>
                      </a:r>
                      <a:endParaRPr lang="en-US" sz="30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37780"/>
                  </a:ext>
                </a:extLst>
              </a:tr>
              <a:tr h="1741906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 hình cơ quan, tổ chức</a:t>
                      </a:r>
                      <a:endParaRPr lang="en-US" sz="30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Chức năng</a:t>
                      </a:r>
                      <a:endParaRPr lang="en-US" sz="30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Phạm vi hoạt động</a:t>
                      </a:r>
                      <a:endParaRPr lang="en-US" sz="30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117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47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1028700" y="1028700"/>
            <a:ext cx="10775254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73942" y="2173668"/>
            <a:ext cx="1189339" cy="1704457"/>
            <a:chOff x="0" y="0"/>
            <a:chExt cx="313241" cy="4489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824D1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3942" y="3878125"/>
            <a:ext cx="1189339" cy="1704457"/>
            <a:chOff x="0" y="0"/>
            <a:chExt cx="313241" cy="4489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EB9D5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3942" y="5582582"/>
            <a:ext cx="1189339" cy="1704457"/>
            <a:chOff x="0" y="0"/>
            <a:chExt cx="313241" cy="4489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8FAF9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73942" y="7287039"/>
            <a:ext cx="1189339" cy="1704457"/>
            <a:chOff x="0" y="0"/>
            <a:chExt cx="313241" cy="4489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DF747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48427" t="7393" b="6620"/>
          <a:stretch>
            <a:fillRect/>
          </a:stretch>
        </p:blipFill>
        <p:spPr>
          <a:xfrm>
            <a:off x="3270" y="0"/>
            <a:ext cx="2120459" cy="102870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-1107202" y="0"/>
            <a:ext cx="2475813" cy="10287000"/>
            <a:chOff x="0" y="0"/>
            <a:chExt cx="652066" cy="27093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52066" cy="2709333"/>
            </a:xfrm>
            <a:custGeom>
              <a:avLst/>
              <a:gdLst/>
              <a:ahLst/>
              <a:cxnLst/>
              <a:rect l="l" t="t" r="r" b="b"/>
              <a:pathLst>
                <a:path w="652066" h="2709333">
                  <a:moveTo>
                    <a:pt x="181367" y="0"/>
                  </a:moveTo>
                  <a:lnTo>
                    <a:pt x="470699" y="0"/>
                  </a:lnTo>
                  <a:cubicBezTo>
                    <a:pt x="570865" y="0"/>
                    <a:pt x="652066" y="81201"/>
                    <a:pt x="652066" y="181367"/>
                  </a:cubicBezTo>
                  <a:lnTo>
                    <a:pt x="652066" y="2527966"/>
                  </a:lnTo>
                  <a:cubicBezTo>
                    <a:pt x="652066" y="2576068"/>
                    <a:pt x="632958" y="2622199"/>
                    <a:pt x="598945" y="2656212"/>
                  </a:cubicBezTo>
                  <a:cubicBezTo>
                    <a:pt x="564932" y="2690225"/>
                    <a:pt x="518800" y="2709333"/>
                    <a:pt x="470699" y="2709333"/>
                  </a:cubicBezTo>
                  <a:lnTo>
                    <a:pt x="181367" y="2709333"/>
                  </a:lnTo>
                  <a:cubicBezTo>
                    <a:pt x="81201" y="2709333"/>
                    <a:pt x="0" y="2628132"/>
                    <a:pt x="0" y="2527966"/>
                  </a:cubicBezTo>
                  <a:lnTo>
                    <a:pt x="0" y="181367"/>
                  </a:lnTo>
                  <a:cubicBezTo>
                    <a:pt x="0" y="133266"/>
                    <a:pt x="19108" y="87134"/>
                    <a:pt x="53121" y="53121"/>
                  </a:cubicBezTo>
                  <a:cubicBezTo>
                    <a:pt x="87134" y="19108"/>
                    <a:pt x="133266" y="0"/>
                    <a:pt x="181367" y="0"/>
                  </a:cubicBezTo>
                  <a:close/>
                </a:path>
              </a:pathLst>
            </a:custGeom>
            <a:solidFill>
              <a:srgbClr val="D8A59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73942" y="469211"/>
            <a:ext cx="1189339" cy="1704457"/>
            <a:chOff x="0" y="0"/>
            <a:chExt cx="313241" cy="44891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D8A59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6981215" y="1028700"/>
            <a:ext cx="10775254" cy="8229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25254" y="-1106203"/>
            <a:ext cx="4062430" cy="41148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22261">
            <a:off x="16295713" y="6840381"/>
            <a:ext cx="2865397" cy="4114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89338" y="766106"/>
            <a:ext cx="1339507" cy="126157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35951" y="8037564"/>
            <a:ext cx="1545264" cy="172043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505166">
            <a:off x="-2275555" y="3086100"/>
            <a:ext cx="3823023" cy="4114800"/>
          </a:xfrm>
          <a:prstGeom prst="rect">
            <a:avLst/>
          </a:prstGeom>
        </p:spPr>
      </p:pic>
      <p:sp>
        <p:nvSpPr>
          <p:cNvPr id="29" name="TextBox 20">
            <a:extLst>
              <a:ext uri="{FF2B5EF4-FFF2-40B4-BE49-F238E27FC236}">
                <a16:creationId xmlns:a16="http://schemas.microsoft.com/office/drawing/2014/main" id="{8861BD1D-AD8E-66AC-1A41-822F9185A04C}"/>
              </a:ext>
            </a:extLst>
          </p:cNvPr>
          <p:cNvSpPr txBox="1"/>
          <p:nvPr/>
        </p:nvSpPr>
        <p:spPr>
          <a:xfrm>
            <a:off x="2665560" y="2774038"/>
            <a:ext cx="13810769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66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3: </a:t>
            </a:r>
            <a:endParaRPr lang="en-US" sz="6600" b="1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66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 hợp nào dưới đây viết hoa đúng tên cơ quan, tổ chức</a:t>
            </a:r>
          </a:p>
        </p:txBody>
      </p:sp>
    </p:spTree>
    <p:extLst>
      <p:ext uri="{BB962C8B-B14F-4D97-AF65-F5344CB8AC3E}">
        <p14:creationId xmlns:p14="http://schemas.microsoft.com/office/powerpoint/2010/main" val="729100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0">
            <a:extLst>
              <a:ext uri="{FF2B5EF4-FFF2-40B4-BE49-F238E27FC236}">
                <a16:creationId xmlns:a16="http://schemas.microsoft.com/office/drawing/2014/main" id="{B5A92BAB-6241-4393-44CA-9B544B390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459" y="8540899"/>
            <a:ext cx="1545264" cy="1720436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47E4B194-1FFC-8B7A-2982-1CC5814F0DBD}"/>
              </a:ext>
            </a:extLst>
          </p:cNvPr>
          <p:cNvSpPr/>
          <p:nvPr/>
        </p:nvSpPr>
        <p:spPr>
          <a:xfrm rot="7188709">
            <a:off x="16912357" y="9065681"/>
            <a:ext cx="1343323" cy="853010"/>
          </a:xfrm>
          <a:custGeom>
            <a:avLst/>
            <a:gdLst/>
            <a:ahLst/>
            <a:cxnLst/>
            <a:rect l="l" t="t" r="r" b="b"/>
            <a:pathLst>
              <a:path w="1343323" h="853010">
                <a:moveTo>
                  <a:pt x="0" y="0"/>
                </a:moveTo>
                <a:lnTo>
                  <a:pt x="1343323" y="0"/>
                </a:lnTo>
                <a:lnTo>
                  <a:pt x="1343323" y="853010"/>
                </a:lnTo>
                <a:lnTo>
                  <a:pt x="0" y="853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CCA4B8-E20C-E48E-DE49-60AD54000167}"/>
              </a:ext>
            </a:extLst>
          </p:cNvPr>
          <p:cNvGrpSpPr/>
          <p:nvPr/>
        </p:nvGrpSpPr>
        <p:grpSpPr>
          <a:xfrm>
            <a:off x="-159715" y="-179686"/>
            <a:ext cx="18607430" cy="660193"/>
            <a:chOff x="0" y="0"/>
            <a:chExt cx="754546" cy="26771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0C1448C2-5A04-0758-58C5-1097CA94603D}"/>
                </a:ext>
              </a:extLst>
            </p:cNvPr>
            <p:cNvSpPr/>
            <p:nvPr/>
          </p:nvSpPr>
          <p:spPr>
            <a:xfrm>
              <a:off x="0" y="0"/>
              <a:ext cx="754546" cy="26771"/>
            </a:xfrm>
            <a:custGeom>
              <a:avLst/>
              <a:gdLst/>
              <a:ahLst/>
              <a:cxnLst/>
              <a:rect l="l" t="t" r="r" b="b"/>
              <a:pathLst>
                <a:path w="754546" h="26771">
                  <a:moveTo>
                    <a:pt x="0" y="0"/>
                  </a:moveTo>
                  <a:lnTo>
                    <a:pt x="754546" y="0"/>
                  </a:lnTo>
                  <a:lnTo>
                    <a:pt x="754546" y="26771"/>
                  </a:lnTo>
                  <a:lnTo>
                    <a:pt x="0" y="26771"/>
                  </a:lnTo>
                  <a:close/>
                </a:path>
              </a:pathLst>
            </a:custGeom>
            <a:solidFill>
              <a:srgbClr val="8593F2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E56E31-4625-785B-E534-B08FE4B0A61E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A721EE7A-361D-65BA-E8A2-DDE47C3DB72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8041"/>
          <a:stretch>
            <a:fillRect/>
          </a:stretch>
        </p:blipFill>
        <p:spPr>
          <a:xfrm>
            <a:off x="2514600" y="-307626"/>
            <a:ext cx="10134600" cy="74323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0A606F-BDC3-303D-2CF9-FA84AE980A14}"/>
              </a:ext>
            </a:extLst>
          </p:cNvPr>
          <p:cNvSpPr txBox="1"/>
          <p:nvPr/>
        </p:nvSpPr>
        <p:spPr>
          <a:xfrm>
            <a:off x="3236542" y="2166080"/>
            <a:ext cx="8686800" cy="371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VIỆC THEO CẶP</a:t>
            </a:r>
          </a:p>
          <a:p>
            <a:pPr algn="just">
              <a:lnSpc>
                <a:spcPct val="200000"/>
              </a:lnSpc>
            </a:pPr>
            <a:r>
              <a:rPr lang="en-US" sz="40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3: </a:t>
            </a:r>
            <a:r>
              <a:rPr lang="vi-VN" sz="4000">
                <a:cs typeface="Arial" panose="020B0604020202020204" pitchFamily="34" charset="0"/>
              </a:rPr>
              <a:t>Trường hợp nào dưới đây viết hoa đúng tên cơ quan, tổ chức?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100F063F-B7CA-0D4E-800C-110CD872C3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11962" y="6172200"/>
            <a:ext cx="5111553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0">
            <a:extLst>
              <a:ext uri="{FF2B5EF4-FFF2-40B4-BE49-F238E27FC236}">
                <a16:creationId xmlns:a16="http://schemas.microsoft.com/office/drawing/2014/main" id="{B5A92BAB-6241-4393-44CA-9B544B390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77" y="21771"/>
            <a:ext cx="1545264" cy="172043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89338B4-B571-38AE-7A4F-694A8CF3F9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9" b="35872"/>
          <a:stretch/>
        </p:blipFill>
        <p:spPr>
          <a:xfrm flipH="1">
            <a:off x="16687800" y="27214"/>
            <a:ext cx="1997491" cy="159634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03B56E9-D2A2-8565-EAF0-D5BF2C0C4F93}"/>
              </a:ext>
            </a:extLst>
          </p:cNvPr>
          <p:cNvSpPr/>
          <p:nvPr/>
        </p:nvSpPr>
        <p:spPr>
          <a:xfrm>
            <a:off x="4231742" y="819943"/>
            <a:ext cx="1295400" cy="1210243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A0DDD5-CEE1-AF0E-90DE-236EEDF496EE}"/>
              </a:ext>
            </a:extLst>
          </p:cNvPr>
          <p:cNvSpPr/>
          <p:nvPr/>
        </p:nvSpPr>
        <p:spPr>
          <a:xfrm>
            <a:off x="421742" y="2278005"/>
            <a:ext cx="9144000" cy="15240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Ban công tác thiếu nhi trung ương Đoàn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2CD77B-952E-8393-18C9-C1FB67EEC800}"/>
              </a:ext>
            </a:extLst>
          </p:cNvPr>
          <p:cNvSpPr/>
          <p:nvPr/>
        </p:nvSpPr>
        <p:spPr>
          <a:xfrm>
            <a:off x="421742" y="4183005"/>
            <a:ext cx="9144000" cy="15240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Ban Công Tác thiếu nhi Trung ương Đoàn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743EC-FA6D-8429-C661-27F5AEDA294F}"/>
              </a:ext>
            </a:extLst>
          </p:cNvPr>
          <p:cNvSpPr/>
          <p:nvPr/>
        </p:nvSpPr>
        <p:spPr>
          <a:xfrm>
            <a:off x="421742" y="6088005"/>
            <a:ext cx="9144000" cy="15240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Ban Công tác Thiếu nhi Trung Ương Đoàn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999F9D-66F0-89D8-99B6-7B62AB3969F4}"/>
              </a:ext>
            </a:extLst>
          </p:cNvPr>
          <p:cNvSpPr/>
          <p:nvPr/>
        </p:nvSpPr>
        <p:spPr>
          <a:xfrm>
            <a:off x="421742" y="7995266"/>
            <a:ext cx="9144000" cy="15240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Ban Công tác Thiếu nhi Trung ương Đoàn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D279F6C-87E4-B65B-B545-6B3B795EDB4D}"/>
              </a:ext>
            </a:extLst>
          </p:cNvPr>
          <p:cNvSpPr/>
          <p:nvPr/>
        </p:nvSpPr>
        <p:spPr>
          <a:xfrm>
            <a:off x="13457366" y="819943"/>
            <a:ext cx="1295400" cy="1210243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383E74-21E2-3BCF-9F75-78FE9F5AA9F6}"/>
              </a:ext>
            </a:extLst>
          </p:cNvPr>
          <p:cNvSpPr/>
          <p:nvPr/>
        </p:nvSpPr>
        <p:spPr>
          <a:xfrm>
            <a:off x="10414790" y="2278005"/>
            <a:ext cx="7380552" cy="1524001"/>
          </a:xfrm>
          <a:prstGeom prst="rect">
            <a:avLst/>
          </a:prstGeom>
          <a:solidFill>
            <a:srgbClr val="FFF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Câu lạc bộ tiếng Anh tiểu học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DDA982-26A2-3E7E-5019-539285B052BC}"/>
              </a:ext>
            </a:extLst>
          </p:cNvPr>
          <p:cNvSpPr/>
          <p:nvPr/>
        </p:nvSpPr>
        <p:spPr>
          <a:xfrm>
            <a:off x="10414790" y="4183004"/>
            <a:ext cx="7380552" cy="1524001"/>
          </a:xfrm>
          <a:prstGeom prst="rect">
            <a:avLst/>
          </a:prstGeom>
          <a:solidFill>
            <a:srgbClr val="FFF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Câu lạc bộ Tiếng Anh tiểu học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392D22-CC40-D220-917B-A1AD6BF5360E}"/>
              </a:ext>
            </a:extLst>
          </p:cNvPr>
          <p:cNvSpPr/>
          <p:nvPr/>
        </p:nvSpPr>
        <p:spPr>
          <a:xfrm>
            <a:off x="10425676" y="6088005"/>
            <a:ext cx="7380552" cy="1524001"/>
          </a:xfrm>
          <a:prstGeom prst="rect">
            <a:avLst/>
          </a:prstGeom>
          <a:solidFill>
            <a:srgbClr val="FFF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Câu lạc bộ Tiếng Anh Tiểu học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5AF3AD-B00C-BA46-6093-98174524225E}"/>
              </a:ext>
            </a:extLst>
          </p:cNvPr>
          <p:cNvSpPr/>
          <p:nvPr/>
        </p:nvSpPr>
        <p:spPr>
          <a:xfrm>
            <a:off x="10414790" y="7993004"/>
            <a:ext cx="7380552" cy="1524001"/>
          </a:xfrm>
          <a:prstGeom prst="rect">
            <a:avLst/>
          </a:prstGeom>
          <a:solidFill>
            <a:srgbClr val="FFF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Câu lạc bộ tiếng Anh Tiểu học</a:t>
            </a: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23" name="Picture 18">
            <a:extLst>
              <a:ext uri="{FF2B5EF4-FFF2-40B4-BE49-F238E27FC236}">
                <a16:creationId xmlns:a16="http://schemas.microsoft.com/office/drawing/2014/main" id="{D45FC34F-F1E6-76EC-1236-CFF0F6FF0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880" y="6335803"/>
            <a:ext cx="1465862" cy="12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>
            <a:extLst>
              <a:ext uri="{FF2B5EF4-FFF2-40B4-BE49-F238E27FC236}">
                <a16:creationId xmlns:a16="http://schemas.microsoft.com/office/drawing/2014/main" id="{DA7F63AD-D487-A023-FEC2-8BF3B8BE3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595" y="8008995"/>
            <a:ext cx="1465862" cy="12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9E48197E-3B16-2079-F173-633D2577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19" y="2702087"/>
            <a:ext cx="1223809" cy="109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A71900-5D01-49BE-80EE-1949A8EF5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19" y="4615922"/>
            <a:ext cx="1223809" cy="109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>
            <a:extLst>
              <a:ext uri="{FF2B5EF4-FFF2-40B4-BE49-F238E27FC236}">
                <a16:creationId xmlns:a16="http://schemas.microsoft.com/office/drawing/2014/main" id="{F61B1249-F049-8FA9-8026-89858D1B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19" y="8424790"/>
            <a:ext cx="1223809" cy="109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16C3EE12-19EB-48B5-608C-F321FB835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877" y="2702086"/>
            <a:ext cx="1223809" cy="109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A66AFF71-E93E-6F25-F75A-2C810DAD3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045" y="4582764"/>
            <a:ext cx="1223809" cy="109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2AC8E9BB-EFDE-97A3-23F8-D652034A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811" y="6531745"/>
            <a:ext cx="1223809" cy="109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46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1028700" y="1028700"/>
            <a:ext cx="10775254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73942" y="2173668"/>
            <a:ext cx="1189339" cy="1704457"/>
            <a:chOff x="0" y="0"/>
            <a:chExt cx="313241" cy="4489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824D1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3942" y="3878125"/>
            <a:ext cx="1189339" cy="1704457"/>
            <a:chOff x="0" y="0"/>
            <a:chExt cx="313241" cy="4489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EB9D5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3942" y="5582582"/>
            <a:ext cx="1189339" cy="1704457"/>
            <a:chOff x="0" y="0"/>
            <a:chExt cx="313241" cy="4489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8FAF9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73942" y="7287039"/>
            <a:ext cx="1189339" cy="1704457"/>
            <a:chOff x="0" y="0"/>
            <a:chExt cx="313241" cy="4489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DF747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48427" t="7393" b="6620"/>
          <a:stretch>
            <a:fillRect/>
          </a:stretch>
        </p:blipFill>
        <p:spPr>
          <a:xfrm>
            <a:off x="3270" y="0"/>
            <a:ext cx="2120459" cy="102870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-1107202" y="0"/>
            <a:ext cx="2475813" cy="10287000"/>
            <a:chOff x="0" y="0"/>
            <a:chExt cx="652066" cy="27093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52066" cy="2709333"/>
            </a:xfrm>
            <a:custGeom>
              <a:avLst/>
              <a:gdLst/>
              <a:ahLst/>
              <a:cxnLst/>
              <a:rect l="l" t="t" r="r" b="b"/>
              <a:pathLst>
                <a:path w="652066" h="2709333">
                  <a:moveTo>
                    <a:pt x="181367" y="0"/>
                  </a:moveTo>
                  <a:lnTo>
                    <a:pt x="470699" y="0"/>
                  </a:lnTo>
                  <a:cubicBezTo>
                    <a:pt x="570865" y="0"/>
                    <a:pt x="652066" y="81201"/>
                    <a:pt x="652066" y="181367"/>
                  </a:cubicBezTo>
                  <a:lnTo>
                    <a:pt x="652066" y="2527966"/>
                  </a:lnTo>
                  <a:cubicBezTo>
                    <a:pt x="652066" y="2576068"/>
                    <a:pt x="632958" y="2622199"/>
                    <a:pt x="598945" y="2656212"/>
                  </a:cubicBezTo>
                  <a:cubicBezTo>
                    <a:pt x="564932" y="2690225"/>
                    <a:pt x="518800" y="2709333"/>
                    <a:pt x="470699" y="2709333"/>
                  </a:cubicBezTo>
                  <a:lnTo>
                    <a:pt x="181367" y="2709333"/>
                  </a:lnTo>
                  <a:cubicBezTo>
                    <a:pt x="81201" y="2709333"/>
                    <a:pt x="0" y="2628132"/>
                    <a:pt x="0" y="2527966"/>
                  </a:cubicBezTo>
                  <a:lnTo>
                    <a:pt x="0" y="181367"/>
                  </a:lnTo>
                  <a:cubicBezTo>
                    <a:pt x="0" y="133266"/>
                    <a:pt x="19108" y="87134"/>
                    <a:pt x="53121" y="53121"/>
                  </a:cubicBezTo>
                  <a:cubicBezTo>
                    <a:pt x="87134" y="19108"/>
                    <a:pt x="133266" y="0"/>
                    <a:pt x="181367" y="0"/>
                  </a:cubicBezTo>
                  <a:close/>
                </a:path>
              </a:pathLst>
            </a:custGeom>
            <a:solidFill>
              <a:srgbClr val="D8A59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73942" y="469211"/>
            <a:ext cx="1189339" cy="1704457"/>
            <a:chOff x="0" y="0"/>
            <a:chExt cx="313241" cy="44891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D8A59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6981215" y="1028700"/>
            <a:ext cx="10775254" cy="8229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25254" y="-1106203"/>
            <a:ext cx="4062430" cy="41148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22261">
            <a:off x="16295713" y="6840381"/>
            <a:ext cx="2865397" cy="4114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89338" y="766106"/>
            <a:ext cx="1339507" cy="126157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35951" y="8037564"/>
            <a:ext cx="1545264" cy="172043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505166">
            <a:off x="-2275555" y="3086100"/>
            <a:ext cx="3823023" cy="4114800"/>
          </a:xfrm>
          <a:prstGeom prst="rect">
            <a:avLst/>
          </a:prstGeom>
        </p:spPr>
      </p:pic>
      <p:sp>
        <p:nvSpPr>
          <p:cNvPr id="29" name="TextBox 20">
            <a:extLst>
              <a:ext uri="{FF2B5EF4-FFF2-40B4-BE49-F238E27FC236}">
                <a16:creationId xmlns:a16="http://schemas.microsoft.com/office/drawing/2014/main" id="{8861BD1D-AD8E-66AC-1A41-822F9185A04C}"/>
              </a:ext>
            </a:extLst>
          </p:cNvPr>
          <p:cNvSpPr txBox="1"/>
          <p:nvPr/>
        </p:nvSpPr>
        <p:spPr>
          <a:xfrm>
            <a:off x="2627460" y="4306750"/>
            <a:ext cx="1381076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endParaRPr kumimoji="0" lang="vi-VN" sz="6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526181">
            <a:off x="-204639" y="8713534"/>
            <a:ext cx="1798577" cy="178549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B6927D3-478A-A70E-1902-0C065493AED2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6406"/>
          <a:stretch>
            <a:fillRect/>
          </a:stretch>
        </p:blipFill>
        <p:spPr>
          <a:xfrm>
            <a:off x="4309003" y="-419100"/>
            <a:ext cx="9669994" cy="845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B2FFAA-1365-91A7-1214-3C5CF6EE7D91}"/>
              </a:ext>
            </a:extLst>
          </p:cNvPr>
          <p:cNvSpPr txBox="1"/>
          <p:nvPr/>
        </p:nvSpPr>
        <p:spPr>
          <a:xfrm>
            <a:off x="5063986" y="3924300"/>
            <a:ext cx="8160025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hãy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iết tên tổ chức Đội của trường em và tên một cơ quan hoặc tổ chức mà em biết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theo hướng dẫn cho sẵn dưới đây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4">
            <a:extLst>
              <a:ext uri="{FF2B5EF4-FFF2-40B4-BE49-F238E27FC236}">
                <a16:creationId xmlns:a16="http://schemas.microsoft.com/office/drawing/2014/main" id="{38931284-0E17-1BEF-37A8-D0C87A2B6CD1}"/>
              </a:ext>
            </a:extLst>
          </p:cNvPr>
          <p:cNvSpPr/>
          <p:nvPr/>
        </p:nvSpPr>
        <p:spPr>
          <a:xfrm>
            <a:off x="-1981200" y="667429"/>
            <a:ext cx="22250400" cy="1652625"/>
          </a:xfrm>
          <a:prstGeom prst="rect">
            <a:avLst/>
          </a:prstGeom>
          <a:solidFill>
            <a:srgbClr val="E8F4F8"/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9078A-4C9A-6012-B788-66F9868409D3}"/>
              </a:ext>
            </a:extLst>
          </p:cNvPr>
          <p:cNvSpPr txBox="1"/>
          <p:nvPr/>
        </p:nvSpPr>
        <p:spPr>
          <a:xfrm>
            <a:off x="4333893" y="1062854"/>
            <a:ext cx="96202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50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4</a:t>
            </a:r>
            <a:endParaRPr lang="en-US" sz="5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2F2BB2-5190-080B-F87D-DC55831A194E}"/>
              </a:ext>
            </a:extLst>
          </p:cNvPr>
          <p:cNvGrpSpPr/>
          <p:nvPr/>
        </p:nvGrpSpPr>
        <p:grpSpPr>
          <a:xfrm rot="702940">
            <a:off x="15917540" y="521419"/>
            <a:ext cx="2499012" cy="1705583"/>
            <a:chOff x="15794001" y="8493661"/>
            <a:chExt cx="2246574" cy="1599902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A3B1399-35DD-1A28-7950-6D0B2F1F7CD5}"/>
                </a:ext>
              </a:extLst>
            </p:cNvPr>
            <p:cNvSpPr/>
            <p:nvPr/>
          </p:nvSpPr>
          <p:spPr>
            <a:xfrm>
              <a:off x="16840200" y="8801100"/>
              <a:ext cx="1200375" cy="1292463"/>
            </a:xfrm>
            <a:custGeom>
              <a:avLst/>
              <a:gdLst/>
              <a:ahLst/>
              <a:cxnLst/>
              <a:rect l="l" t="t" r="r" b="b"/>
              <a:pathLst>
                <a:path w="1200375" h="1292463">
                  <a:moveTo>
                    <a:pt x="0" y="0"/>
                  </a:moveTo>
                  <a:lnTo>
                    <a:pt x="1200375" y="0"/>
                  </a:lnTo>
                  <a:lnTo>
                    <a:pt x="1200375" y="1292463"/>
                  </a:lnTo>
                  <a:lnTo>
                    <a:pt x="0" y="1292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3739A72-C420-0084-9FAA-FC0EF31F2A01}"/>
                </a:ext>
              </a:extLst>
            </p:cNvPr>
            <p:cNvSpPr/>
            <p:nvPr/>
          </p:nvSpPr>
          <p:spPr>
            <a:xfrm>
              <a:off x="15794001" y="8493661"/>
              <a:ext cx="953670" cy="953670"/>
            </a:xfrm>
            <a:custGeom>
              <a:avLst/>
              <a:gdLst/>
              <a:ahLst/>
              <a:cxnLst/>
              <a:rect l="l" t="t" r="r" b="b"/>
              <a:pathLst>
                <a:path w="953670" h="953670">
                  <a:moveTo>
                    <a:pt x="0" y="0"/>
                  </a:moveTo>
                  <a:lnTo>
                    <a:pt x="953670" y="0"/>
                  </a:lnTo>
                  <a:lnTo>
                    <a:pt x="953670" y="953670"/>
                  </a:lnTo>
                  <a:lnTo>
                    <a:pt x="0" y="953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FA82B4-95C3-8DAD-AE15-C5B94DEE752F}"/>
              </a:ext>
            </a:extLst>
          </p:cNvPr>
          <p:cNvGrpSpPr/>
          <p:nvPr/>
        </p:nvGrpSpPr>
        <p:grpSpPr>
          <a:xfrm rot="6949130">
            <a:off x="351203" y="384659"/>
            <a:ext cx="2506785" cy="1782556"/>
            <a:chOff x="15794001" y="8493661"/>
            <a:chExt cx="2246574" cy="1599902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758CE9D-BBE0-43BD-9C62-4E08D5D22378}"/>
                </a:ext>
              </a:extLst>
            </p:cNvPr>
            <p:cNvSpPr/>
            <p:nvPr/>
          </p:nvSpPr>
          <p:spPr>
            <a:xfrm>
              <a:off x="16840200" y="8801100"/>
              <a:ext cx="1200375" cy="1292463"/>
            </a:xfrm>
            <a:custGeom>
              <a:avLst/>
              <a:gdLst/>
              <a:ahLst/>
              <a:cxnLst/>
              <a:rect l="l" t="t" r="r" b="b"/>
              <a:pathLst>
                <a:path w="1200375" h="1292463">
                  <a:moveTo>
                    <a:pt x="0" y="0"/>
                  </a:moveTo>
                  <a:lnTo>
                    <a:pt x="1200375" y="0"/>
                  </a:lnTo>
                  <a:lnTo>
                    <a:pt x="1200375" y="1292463"/>
                  </a:lnTo>
                  <a:lnTo>
                    <a:pt x="0" y="1292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D22C331-9F47-0E20-A7CD-72E197BAD19D}"/>
                </a:ext>
              </a:extLst>
            </p:cNvPr>
            <p:cNvSpPr/>
            <p:nvPr/>
          </p:nvSpPr>
          <p:spPr>
            <a:xfrm>
              <a:off x="15794001" y="8493661"/>
              <a:ext cx="953670" cy="953670"/>
            </a:xfrm>
            <a:custGeom>
              <a:avLst/>
              <a:gdLst/>
              <a:ahLst/>
              <a:cxnLst/>
              <a:rect l="l" t="t" r="r" b="b"/>
              <a:pathLst>
                <a:path w="953670" h="953670">
                  <a:moveTo>
                    <a:pt x="0" y="0"/>
                  </a:moveTo>
                  <a:lnTo>
                    <a:pt x="953670" y="0"/>
                  </a:lnTo>
                  <a:lnTo>
                    <a:pt x="953670" y="953670"/>
                  </a:lnTo>
                  <a:lnTo>
                    <a:pt x="0" y="953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1">
            <a:extLst>
              <a:ext uri="{FF2B5EF4-FFF2-40B4-BE49-F238E27FC236}">
                <a16:creationId xmlns:a16="http://schemas.microsoft.com/office/drawing/2014/main" id="{1EC3FC69-2356-9F1B-F585-7FFF746B0B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24290" y="6686607"/>
            <a:ext cx="4131175" cy="3671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437" y="55433"/>
            <a:ext cx="1545264" cy="172043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88CA219-FF4F-8822-E23B-F60CCD51EE1B}"/>
              </a:ext>
            </a:extLst>
          </p:cNvPr>
          <p:cNvSpPr/>
          <p:nvPr/>
        </p:nvSpPr>
        <p:spPr>
          <a:xfrm>
            <a:off x="8001000" y="800100"/>
            <a:ext cx="9448800" cy="2904753"/>
          </a:xfrm>
          <a:prstGeom prst="wedgeRoundRectCallout">
            <a:avLst>
              <a:gd name="adj1" fmla="val -57975"/>
              <a:gd name="adj2" fmla="val 52851"/>
              <a:gd name="adj3" fmla="val 16667"/>
            </a:avLst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</a:t>
            </a:r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vi-VN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suy nghĩ, viết tên tổ chức Đội của trường và tên một tổ chức, cơ quan ra giấy nháp.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8494D39F-987E-FCB9-9615-037C33501FA4}"/>
              </a:ext>
            </a:extLst>
          </p:cNvPr>
          <p:cNvSpPr/>
          <p:nvPr/>
        </p:nvSpPr>
        <p:spPr>
          <a:xfrm>
            <a:off x="8001000" y="4152900"/>
            <a:ext cx="9448800" cy="2590799"/>
          </a:xfrm>
          <a:prstGeom prst="wedgeRoundRectCallout">
            <a:avLst>
              <a:gd name="adj1" fmla="val -58358"/>
              <a:gd name="adj2" fmla="val -41992"/>
              <a:gd name="adj3" fmla="val 16667"/>
            </a:avLst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>
                <a:solidFill>
                  <a:schemeClr val="tx1"/>
                </a:solidFill>
                <a:cs typeface="Arial" panose="020B0604020202020204" pitchFamily="34" charset="0"/>
              </a:rPr>
              <a:t>Trao đổi kết quả với bạn, thảo luận để chốt cách viết đúng</a:t>
            </a:r>
            <a:endParaRPr lang="en-US" sz="3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C383DD7-860F-3A8D-EAF2-6A8168920EC5}"/>
              </a:ext>
            </a:extLst>
          </p:cNvPr>
          <p:cNvSpPr/>
          <p:nvPr/>
        </p:nvSpPr>
        <p:spPr>
          <a:xfrm>
            <a:off x="8001000" y="7191745"/>
            <a:ext cx="9448800" cy="2590799"/>
          </a:xfrm>
          <a:prstGeom prst="wedgeRoundRectCallout">
            <a:avLst>
              <a:gd name="adj1" fmla="val -59350"/>
              <a:gd name="adj2" fmla="val -47927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>
                <a:solidFill>
                  <a:schemeClr val="tx1"/>
                </a:solidFill>
                <a:cs typeface="Arial" panose="020B0604020202020204" pitchFamily="34" charset="0"/>
              </a:rPr>
              <a:t>Viết vào vở tên tổ chức cơ quan sau khi đã sửa lỗi (nếu có)</a:t>
            </a:r>
            <a:endParaRPr lang="en-US" sz="3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2">
            <a:extLst>
              <a:ext uri="{FF2B5EF4-FFF2-40B4-BE49-F238E27FC236}">
                <a16:creationId xmlns:a16="http://schemas.microsoft.com/office/drawing/2014/main" id="{C2415F15-AE98-9838-49BF-62E7CC53C7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22923">
            <a:off x="16938580" y="8904684"/>
            <a:ext cx="1615067" cy="160332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7B67422-8C3E-3EED-F806-953A7389B71D}"/>
              </a:ext>
            </a:extLst>
          </p:cNvPr>
          <p:cNvGrpSpPr/>
          <p:nvPr/>
        </p:nvGrpSpPr>
        <p:grpSpPr>
          <a:xfrm>
            <a:off x="992847" y="1041552"/>
            <a:ext cx="5715000" cy="4101948"/>
            <a:chOff x="184793" y="858001"/>
            <a:chExt cx="5715000" cy="4101948"/>
          </a:xfrm>
        </p:grpSpPr>
        <p:sp>
          <p:nvSpPr>
            <p:cNvPr id="23" name="Line Callout 1 (Border and Accent Bar) 3">
              <a:extLst>
                <a:ext uri="{FF2B5EF4-FFF2-40B4-BE49-F238E27FC236}">
                  <a16:creationId xmlns:a16="http://schemas.microsoft.com/office/drawing/2014/main" id="{1159B65C-BDE4-3C32-939A-4EBFBC677659}"/>
                </a:ext>
              </a:extLst>
            </p:cNvPr>
            <p:cNvSpPr/>
            <p:nvPr/>
          </p:nvSpPr>
          <p:spPr>
            <a:xfrm>
              <a:off x="184793" y="1624975"/>
              <a:ext cx="5715000" cy="333497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LÀM BÀI</a:t>
              </a:r>
              <a:endPara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DA82620-0D3F-F7EE-8678-AD337F6E5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641552" y="858001"/>
              <a:ext cx="963584" cy="990600"/>
            </a:xfrm>
            <a:prstGeom prst="rect">
              <a:avLst/>
            </a:prstGeom>
          </p:spPr>
        </p:pic>
      </p:grpSp>
      <p:pic>
        <p:nvPicPr>
          <p:cNvPr id="26" name="Picture 25" descr="A child sitting at a desk writing on a piece of paper&#10;&#10;Description automatically generated">
            <a:extLst>
              <a:ext uri="{FF2B5EF4-FFF2-40B4-BE49-F238E27FC236}">
                <a16:creationId xmlns:a16="http://schemas.microsoft.com/office/drawing/2014/main" id="{77539E5C-CB3C-163F-20D0-CD0447EB5D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18000" r="21200" b="11751"/>
          <a:stretch/>
        </p:blipFill>
        <p:spPr>
          <a:xfrm>
            <a:off x="1342589" y="5676901"/>
            <a:ext cx="4125678" cy="464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0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773" y="218035"/>
            <a:ext cx="1401590" cy="12843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48611" y="-38482"/>
            <a:ext cx="1545264" cy="1720436"/>
          </a:xfrm>
          <a:prstGeom prst="rect">
            <a:avLst/>
          </a:prstGeom>
        </p:spPr>
      </p:pic>
      <p:pic>
        <p:nvPicPr>
          <p:cNvPr id="3" name="Picture 25">
            <a:extLst>
              <a:ext uri="{FF2B5EF4-FFF2-40B4-BE49-F238E27FC236}">
                <a16:creationId xmlns:a16="http://schemas.microsoft.com/office/drawing/2014/main" id="{D25D2EE5-236E-83C1-BD7C-6A25AB1789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17748" y="9465599"/>
            <a:ext cx="806991" cy="79085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0632C01-A3BF-7318-A218-C3D555CA281B}"/>
              </a:ext>
            </a:extLst>
          </p:cNvPr>
          <p:cNvGrpSpPr/>
          <p:nvPr/>
        </p:nvGrpSpPr>
        <p:grpSpPr>
          <a:xfrm>
            <a:off x="7793171" y="1286528"/>
            <a:ext cx="9628073" cy="3469473"/>
            <a:chOff x="7441747" y="1183001"/>
            <a:chExt cx="9628073" cy="346947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C49269-C5D7-52F7-5D87-2E1A56624432}"/>
                </a:ext>
              </a:extLst>
            </p:cNvPr>
            <p:cNvSpPr/>
            <p:nvPr/>
          </p:nvSpPr>
          <p:spPr>
            <a:xfrm>
              <a:off x="7441747" y="1578427"/>
              <a:ext cx="9628073" cy="307404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Ôn </a:t>
              </a:r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hôm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nay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4EAA41FF-1377-C9B1-C01F-A19C70BA4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412517" y="1183001"/>
              <a:ext cx="3587522" cy="79085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032CCB-881A-EF07-CB8E-49CDF338F5EF}"/>
              </a:ext>
            </a:extLst>
          </p:cNvPr>
          <p:cNvGrpSpPr/>
          <p:nvPr/>
        </p:nvGrpSpPr>
        <p:grpSpPr>
          <a:xfrm>
            <a:off x="609600" y="1519420"/>
            <a:ext cx="6248406" cy="6473161"/>
            <a:chOff x="614856" y="1891431"/>
            <a:chExt cx="6248406" cy="6473161"/>
          </a:xfrm>
        </p:grpSpPr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BCC539E8-98F1-1636-580F-E66480A9B319}"/>
                </a:ext>
              </a:extLst>
            </p:cNvPr>
            <p:cNvGrpSpPr/>
            <p:nvPr/>
          </p:nvGrpSpPr>
          <p:grpSpPr>
            <a:xfrm>
              <a:off x="614856" y="2135559"/>
              <a:ext cx="6248406" cy="6229033"/>
              <a:chOff x="2611" y="0"/>
              <a:chExt cx="815328" cy="812800"/>
            </a:xfrm>
          </p:grpSpPr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84992EC7-485E-6707-D8F3-1C7646861712}"/>
                  </a:ext>
                </a:extLst>
              </p:cNvPr>
              <p:cNvSpPr/>
              <p:nvPr/>
            </p:nvSpPr>
            <p:spPr>
              <a:xfrm>
                <a:off x="2611" y="0"/>
                <a:ext cx="81532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8">
                <a:extLst>
                  <a:ext uri="{FF2B5EF4-FFF2-40B4-BE49-F238E27FC236}">
                    <a16:creationId xmlns:a16="http://schemas.microsoft.com/office/drawing/2014/main" id="{39D5A8F4-46E9-FB47-4908-D1F07D45F9E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C9F31E2E-B17C-CA37-A7FF-3C7AC6815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756866">
              <a:off x="1753508" y="1891431"/>
              <a:ext cx="3587522" cy="92623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F8936C-5F5E-65B6-5592-56625053FE57}"/>
                </a:ext>
              </a:extLst>
            </p:cNvPr>
            <p:cNvSpPr txBox="1"/>
            <p:nvPr/>
          </p:nvSpPr>
          <p:spPr>
            <a:xfrm>
              <a:off x="893782" y="4061598"/>
              <a:ext cx="5631159" cy="2691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HƯỚNG DẪN VỀ NHÀ</a:t>
              </a:r>
            </a:p>
          </p:txBody>
        </p:sp>
      </p:grpSp>
      <p:pic>
        <p:nvPicPr>
          <p:cNvPr id="24" name="Picture 9">
            <a:extLst>
              <a:ext uri="{FF2B5EF4-FFF2-40B4-BE49-F238E27FC236}">
                <a16:creationId xmlns:a16="http://schemas.microsoft.com/office/drawing/2014/main" id="{93A3B7C3-3BFC-5314-73E7-0E03828842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61064" y="6438110"/>
            <a:ext cx="3494113" cy="392597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9A13431-C0E5-1EC8-3B1C-1FD30F234FDE}"/>
              </a:ext>
            </a:extLst>
          </p:cNvPr>
          <p:cNvGrpSpPr/>
          <p:nvPr/>
        </p:nvGrpSpPr>
        <p:grpSpPr>
          <a:xfrm>
            <a:off x="7793172" y="5600700"/>
            <a:ext cx="9628073" cy="3469473"/>
            <a:chOff x="7441747" y="1183001"/>
            <a:chExt cx="9628073" cy="346947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1CAFAD-5C5D-29D9-0034-7908471DF078}"/>
                </a:ext>
              </a:extLst>
            </p:cNvPr>
            <p:cNvSpPr/>
            <p:nvPr/>
          </p:nvSpPr>
          <p:spPr>
            <a:xfrm>
              <a:off x="7441747" y="1578427"/>
              <a:ext cx="9628073" cy="307404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Đọc trước nội dung </a:t>
              </a:r>
              <a:r>
                <a:rPr lang="vi-VN" sz="4000" b="1" i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Tiết học sau: Viết bài văn miêu tả cây cối </a:t>
              </a: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vi-VN" sz="40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SGK </a:t>
              </a: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 tr.108)</a:t>
              </a:r>
              <a:endParaRPr lang="en-US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10">
              <a:extLst>
                <a:ext uri="{FF2B5EF4-FFF2-40B4-BE49-F238E27FC236}">
                  <a16:creationId xmlns:a16="http://schemas.microsoft.com/office/drawing/2014/main" id="{17CA0744-420D-3300-7464-9A8118480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412517" y="1183001"/>
              <a:ext cx="3587522" cy="790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9622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1028700" y="1028700"/>
            <a:ext cx="10775254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73942" y="2173668"/>
            <a:ext cx="1189339" cy="1704457"/>
            <a:chOff x="0" y="0"/>
            <a:chExt cx="313241" cy="4489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824D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3942" y="3878125"/>
            <a:ext cx="1189339" cy="1704457"/>
            <a:chOff x="0" y="0"/>
            <a:chExt cx="313241" cy="4489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EB9D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3942" y="5582582"/>
            <a:ext cx="1189339" cy="1704457"/>
            <a:chOff x="0" y="0"/>
            <a:chExt cx="313241" cy="4489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8FAF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73942" y="7287039"/>
            <a:ext cx="1189339" cy="1704457"/>
            <a:chOff x="0" y="0"/>
            <a:chExt cx="313241" cy="4489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DF74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48427" t="7393" b="6620"/>
          <a:stretch>
            <a:fillRect/>
          </a:stretch>
        </p:blipFill>
        <p:spPr>
          <a:xfrm>
            <a:off x="3270" y="0"/>
            <a:ext cx="2120459" cy="102870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-1107202" y="0"/>
            <a:ext cx="2475813" cy="10287000"/>
            <a:chOff x="0" y="0"/>
            <a:chExt cx="652066" cy="27093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52066" cy="2709333"/>
            </a:xfrm>
            <a:custGeom>
              <a:avLst/>
              <a:gdLst/>
              <a:ahLst/>
              <a:cxnLst/>
              <a:rect l="l" t="t" r="r" b="b"/>
              <a:pathLst>
                <a:path w="652066" h="2709333">
                  <a:moveTo>
                    <a:pt x="181367" y="0"/>
                  </a:moveTo>
                  <a:lnTo>
                    <a:pt x="470699" y="0"/>
                  </a:lnTo>
                  <a:cubicBezTo>
                    <a:pt x="570865" y="0"/>
                    <a:pt x="652066" y="81201"/>
                    <a:pt x="652066" y="181367"/>
                  </a:cubicBezTo>
                  <a:lnTo>
                    <a:pt x="652066" y="2527966"/>
                  </a:lnTo>
                  <a:cubicBezTo>
                    <a:pt x="652066" y="2576068"/>
                    <a:pt x="632958" y="2622199"/>
                    <a:pt x="598945" y="2656212"/>
                  </a:cubicBezTo>
                  <a:cubicBezTo>
                    <a:pt x="564932" y="2690225"/>
                    <a:pt x="518800" y="2709333"/>
                    <a:pt x="470699" y="2709333"/>
                  </a:cubicBezTo>
                  <a:lnTo>
                    <a:pt x="181367" y="2709333"/>
                  </a:lnTo>
                  <a:cubicBezTo>
                    <a:pt x="81201" y="2709333"/>
                    <a:pt x="0" y="2628132"/>
                    <a:pt x="0" y="2527966"/>
                  </a:cubicBezTo>
                  <a:lnTo>
                    <a:pt x="0" y="181367"/>
                  </a:lnTo>
                  <a:cubicBezTo>
                    <a:pt x="0" y="133266"/>
                    <a:pt x="19108" y="87134"/>
                    <a:pt x="53121" y="53121"/>
                  </a:cubicBezTo>
                  <a:cubicBezTo>
                    <a:pt x="87134" y="19108"/>
                    <a:pt x="133266" y="0"/>
                    <a:pt x="181367" y="0"/>
                  </a:cubicBezTo>
                  <a:close/>
                </a:path>
              </a:pathLst>
            </a:custGeom>
            <a:solidFill>
              <a:srgbClr val="D8A59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73942" y="469211"/>
            <a:ext cx="1189339" cy="1704457"/>
            <a:chOff x="0" y="0"/>
            <a:chExt cx="313241" cy="44891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D8A59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6981215" y="1028700"/>
            <a:ext cx="10775254" cy="8229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25254" y="-1106203"/>
            <a:ext cx="4062430" cy="4114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22261">
            <a:off x="16295713" y="6840381"/>
            <a:ext cx="2865397" cy="41148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89338" y="766106"/>
            <a:ext cx="1339507" cy="12615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35951" y="8037564"/>
            <a:ext cx="1545264" cy="172043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505166">
            <a:off x="-2275555" y="3086100"/>
            <a:ext cx="3823023" cy="4114800"/>
          </a:xfrm>
          <a:prstGeom prst="rect">
            <a:avLst/>
          </a:prstGeom>
        </p:spPr>
      </p:pic>
      <p:sp>
        <p:nvSpPr>
          <p:cNvPr id="31" name="TextBox 12">
            <a:extLst>
              <a:ext uri="{FF2B5EF4-FFF2-40B4-BE49-F238E27FC236}">
                <a16:creationId xmlns:a16="http://schemas.microsoft.com/office/drawing/2014/main" id="{7DDCCFEC-54E1-485F-40E2-32C5CB1A30FC}"/>
              </a:ext>
            </a:extLst>
          </p:cNvPr>
          <p:cNvSpPr txBox="1"/>
          <p:nvPr/>
        </p:nvSpPr>
        <p:spPr>
          <a:xfrm>
            <a:off x="2733953" y="2997763"/>
            <a:ext cx="13811126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  <p:extLst>
      <p:ext uri="{BB962C8B-B14F-4D97-AF65-F5344CB8AC3E}">
        <p14:creationId xmlns:p14="http://schemas.microsoft.com/office/powerpoint/2010/main" val="1603584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>
            <a:extLst>
              <a:ext uri="{FF2B5EF4-FFF2-40B4-BE49-F238E27FC236}">
                <a16:creationId xmlns:a16="http://schemas.microsoft.com/office/drawing/2014/main" id="{87E5B0A1-2758-AA9C-A610-500E15E4BCB0}"/>
              </a:ext>
            </a:extLst>
          </p:cNvPr>
          <p:cNvSpPr/>
          <p:nvPr/>
        </p:nvSpPr>
        <p:spPr>
          <a:xfrm rot="10800000">
            <a:off x="6566348" y="1028700"/>
            <a:ext cx="10692947" cy="8458200"/>
          </a:xfrm>
          <a:custGeom>
            <a:avLst/>
            <a:gdLst/>
            <a:ahLst/>
            <a:cxnLst/>
            <a:rect l="l" t="t" r="r" b="b"/>
            <a:pathLst>
              <a:path w="2816250" h="2167467">
                <a:moveTo>
                  <a:pt x="36925" y="0"/>
                </a:moveTo>
                <a:lnTo>
                  <a:pt x="2779325" y="0"/>
                </a:lnTo>
                <a:cubicBezTo>
                  <a:pt x="2789118" y="0"/>
                  <a:pt x="2798510" y="3890"/>
                  <a:pt x="2805435" y="10815"/>
                </a:cubicBezTo>
                <a:cubicBezTo>
                  <a:pt x="2812359" y="17740"/>
                  <a:pt x="2816250" y="27132"/>
                  <a:pt x="2816250" y="36925"/>
                </a:cubicBezTo>
                <a:lnTo>
                  <a:pt x="2816250" y="2130542"/>
                </a:lnTo>
                <a:cubicBezTo>
                  <a:pt x="2816250" y="2140335"/>
                  <a:pt x="2812359" y="2149727"/>
                  <a:pt x="2805435" y="2156652"/>
                </a:cubicBezTo>
                <a:cubicBezTo>
                  <a:pt x="2798510" y="2163576"/>
                  <a:pt x="2789118" y="2167467"/>
                  <a:pt x="2779325" y="2167467"/>
                </a:cubicBezTo>
                <a:lnTo>
                  <a:pt x="36925" y="2167467"/>
                </a:lnTo>
                <a:cubicBezTo>
                  <a:pt x="27132" y="2167467"/>
                  <a:pt x="17740" y="2163576"/>
                  <a:pt x="10815" y="2156652"/>
                </a:cubicBezTo>
                <a:cubicBezTo>
                  <a:pt x="3890" y="2149727"/>
                  <a:pt x="0" y="2140335"/>
                  <a:pt x="0" y="2130542"/>
                </a:cubicBezTo>
                <a:lnTo>
                  <a:pt x="0" y="36925"/>
                </a:lnTo>
                <a:cubicBezTo>
                  <a:pt x="0" y="27132"/>
                  <a:pt x="3890" y="17740"/>
                  <a:pt x="10815" y="10815"/>
                </a:cubicBezTo>
                <a:cubicBezTo>
                  <a:pt x="17740" y="3890"/>
                  <a:pt x="27132" y="0"/>
                  <a:pt x="3692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302298-35BB-ACD8-C401-F5435E5A6BB4}"/>
              </a:ext>
            </a:extLst>
          </p:cNvPr>
          <p:cNvGrpSpPr/>
          <p:nvPr/>
        </p:nvGrpSpPr>
        <p:grpSpPr>
          <a:xfrm>
            <a:off x="8538138" y="1851858"/>
            <a:ext cx="6749352" cy="1206686"/>
            <a:chOff x="8286895" y="1846073"/>
            <a:chExt cx="6749352" cy="1206686"/>
          </a:xfrm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58F5012D-9A19-C415-36CB-58845E0FFFCC}"/>
                </a:ext>
              </a:extLst>
            </p:cNvPr>
            <p:cNvSpPr/>
            <p:nvPr/>
          </p:nvSpPr>
          <p:spPr>
            <a:xfrm>
              <a:off x="8286895" y="1846073"/>
              <a:ext cx="6749352" cy="1206686"/>
            </a:xfrm>
            <a:custGeom>
              <a:avLst/>
              <a:gdLst/>
              <a:ahLst/>
              <a:cxnLst/>
              <a:rect l="l" t="t" r="r" b="b"/>
              <a:pathLst>
                <a:path w="1838701" h="258118">
                  <a:moveTo>
                    <a:pt x="56556" y="0"/>
                  </a:moveTo>
                  <a:lnTo>
                    <a:pt x="1782144" y="0"/>
                  </a:lnTo>
                  <a:cubicBezTo>
                    <a:pt x="1813380" y="0"/>
                    <a:pt x="1838701" y="25321"/>
                    <a:pt x="1838701" y="56556"/>
                  </a:cubicBezTo>
                  <a:lnTo>
                    <a:pt x="1838701" y="201561"/>
                  </a:lnTo>
                  <a:cubicBezTo>
                    <a:pt x="1838701" y="232797"/>
                    <a:pt x="1813380" y="258118"/>
                    <a:pt x="1782144" y="258118"/>
                  </a:cubicBezTo>
                  <a:lnTo>
                    <a:pt x="56556" y="258118"/>
                  </a:lnTo>
                  <a:cubicBezTo>
                    <a:pt x="25321" y="258118"/>
                    <a:pt x="0" y="232797"/>
                    <a:pt x="0" y="201561"/>
                  </a:cubicBezTo>
                  <a:lnTo>
                    <a:pt x="0" y="56556"/>
                  </a:lnTo>
                  <a:cubicBezTo>
                    <a:pt x="0" y="25321"/>
                    <a:pt x="25321" y="0"/>
                    <a:pt x="56556" y="0"/>
                  </a:cubicBezTo>
                  <a:close/>
                </a:path>
              </a:pathLst>
            </a:custGeom>
            <a:solidFill>
              <a:srgbClr val="F9705A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797D83-B91A-6EFD-8847-3A95FE312241}"/>
                </a:ext>
              </a:extLst>
            </p:cNvPr>
            <p:cNvSpPr txBox="1"/>
            <p:nvPr/>
          </p:nvSpPr>
          <p:spPr>
            <a:xfrm>
              <a:off x="8672855" y="2047255"/>
              <a:ext cx="59774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93F89F1-2D12-0522-A79D-5A01BC8AE945}"/>
              </a:ext>
            </a:extLst>
          </p:cNvPr>
          <p:cNvSpPr txBox="1"/>
          <p:nvPr/>
        </p:nvSpPr>
        <p:spPr>
          <a:xfrm>
            <a:off x="6941313" y="3307708"/>
            <a:ext cx="9670287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 lớp chia thành các nhóm.</a:t>
            </a:r>
          </a:p>
          <a:p>
            <a:pPr marL="571500" indent="-5715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cùng nhau tham gia </a:t>
            </a:r>
            <a:r>
              <a:rPr lang="vi-VN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 trò chơi 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 sự hướng dẫn của GV thông qua link dưới đây:</a:t>
            </a:r>
            <a:endParaRPr lang="vi-VN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4">
            <a:extLst>
              <a:ext uri="{FF2B5EF4-FFF2-40B4-BE49-F238E27FC236}">
                <a16:creationId xmlns:a16="http://schemas.microsoft.com/office/drawing/2014/main" id="{C78E31A4-1D74-97DF-7E25-1CA265B2AC0F}"/>
              </a:ext>
            </a:extLst>
          </p:cNvPr>
          <p:cNvSpPr/>
          <p:nvPr/>
        </p:nvSpPr>
        <p:spPr>
          <a:xfrm>
            <a:off x="831122" y="1028699"/>
            <a:ext cx="5224073" cy="8458200"/>
          </a:xfrm>
          <a:custGeom>
            <a:avLst/>
            <a:gdLst/>
            <a:ahLst/>
            <a:cxnLst/>
            <a:rect l="l" t="t" r="r" b="b"/>
            <a:pathLst>
              <a:path w="1375888" h="2069539">
                <a:moveTo>
                  <a:pt x="75580" y="0"/>
                </a:moveTo>
                <a:lnTo>
                  <a:pt x="1300307" y="0"/>
                </a:lnTo>
                <a:cubicBezTo>
                  <a:pt x="1320352" y="0"/>
                  <a:pt x="1339577" y="7963"/>
                  <a:pt x="1353751" y="22137"/>
                </a:cubicBezTo>
                <a:cubicBezTo>
                  <a:pt x="1367925" y="36311"/>
                  <a:pt x="1375888" y="55535"/>
                  <a:pt x="1375888" y="75580"/>
                </a:cubicBezTo>
                <a:lnTo>
                  <a:pt x="1375888" y="1993959"/>
                </a:lnTo>
                <a:cubicBezTo>
                  <a:pt x="1375888" y="2014004"/>
                  <a:pt x="1367925" y="2033228"/>
                  <a:pt x="1353751" y="2047402"/>
                </a:cubicBezTo>
                <a:cubicBezTo>
                  <a:pt x="1339577" y="2061576"/>
                  <a:pt x="1320352" y="2069539"/>
                  <a:pt x="1300307" y="2069539"/>
                </a:cubicBezTo>
                <a:lnTo>
                  <a:pt x="75580" y="2069539"/>
                </a:lnTo>
                <a:cubicBezTo>
                  <a:pt x="55535" y="2069539"/>
                  <a:pt x="36311" y="2061576"/>
                  <a:pt x="22137" y="2047402"/>
                </a:cubicBezTo>
                <a:cubicBezTo>
                  <a:pt x="7963" y="2033228"/>
                  <a:pt x="0" y="2014004"/>
                  <a:pt x="0" y="1993959"/>
                </a:cubicBezTo>
                <a:lnTo>
                  <a:pt x="0" y="75580"/>
                </a:lnTo>
                <a:cubicBezTo>
                  <a:pt x="0" y="55535"/>
                  <a:pt x="7963" y="36311"/>
                  <a:pt x="22137" y="22137"/>
                </a:cubicBezTo>
                <a:cubicBezTo>
                  <a:pt x="36311" y="7963"/>
                  <a:pt x="55535" y="0"/>
                  <a:pt x="7558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030CF2-F61F-6C03-EC0F-E5A7010EABC8}"/>
              </a:ext>
            </a:extLst>
          </p:cNvPr>
          <p:cNvSpPr txBox="1"/>
          <p:nvPr/>
        </p:nvSpPr>
        <p:spPr>
          <a:xfrm>
            <a:off x="950388" y="4526738"/>
            <a:ext cx="4985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EE898766-E7A2-4B0B-7B1C-32D0F1236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09" y="1416793"/>
            <a:ext cx="2721851" cy="2721851"/>
          </a:xfrm>
          <a:prstGeom prst="rect">
            <a:avLst/>
          </a:prstGeom>
        </p:spPr>
      </p:pic>
      <p:sp>
        <p:nvSpPr>
          <p:cNvPr id="43" name="Freeform 28">
            <a:extLst>
              <a:ext uri="{FF2B5EF4-FFF2-40B4-BE49-F238E27FC236}">
                <a16:creationId xmlns:a16="http://schemas.microsoft.com/office/drawing/2014/main" id="{50EB05E4-8531-7F71-D8CA-28545162EDF8}"/>
              </a:ext>
            </a:extLst>
          </p:cNvPr>
          <p:cNvSpPr/>
          <p:nvPr/>
        </p:nvSpPr>
        <p:spPr>
          <a:xfrm>
            <a:off x="6080745" y="499294"/>
            <a:ext cx="1066800" cy="1206685"/>
          </a:xfrm>
          <a:custGeom>
            <a:avLst/>
            <a:gdLst/>
            <a:ahLst/>
            <a:cxnLst/>
            <a:rect l="l" t="t" r="r" b="b"/>
            <a:pathLst>
              <a:path w="922659" h="1135029">
                <a:moveTo>
                  <a:pt x="0" y="0"/>
                </a:moveTo>
                <a:lnTo>
                  <a:pt x="922659" y="0"/>
                </a:lnTo>
                <a:lnTo>
                  <a:pt x="922659" y="1135028"/>
                </a:lnTo>
                <a:lnTo>
                  <a:pt x="0" y="11350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1038" b="-88100"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1">
            <a:extLst>
              <a:ext uri="{FF2B5EF4-FFF2-40B4-BE49-F238E27FC236}">
                <a16:creationId xmlns:a16="http://schemas.microsoft.com/office/drawing/2014/main" id="{8E51AFF8-FF1E-9872-88A4-8E5EF9812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23095" y="6163088"/>
            <a:ext cx="4640126" cy="412391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774B815-EA5D-90DE-E919-4B431522089C}"/>
              </a:ext>
            </a:extLst>
          </p:cNvPr>
          <p:cNvSpPr txBox="1"/>
          <p:nvPr/>
        </p:nvSpPr>
        <p:spPr>
          <a:xfrm>
            <a:off x="7639489" y="7015789"/>
            <a:ext cx="854664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4000" u="sng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https://quizizz.com/join?gc=707258&amp;source=liveDashboard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05166">
            <a:off x="-596471" y="421240"/>
            <a:ext cx="2171224" cy="233693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92888" flipH="1">
            <a:off x="16674850" y="-112200"/>
            <a:ext cx="1423009" cy="2043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-1107202" y="-144661"/>
            <a:ext cx="3086100" cy="32307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37B8B3-9E4A-4827-DBE1-786A2D1F5126}"/>
              </a:ext>
            </a:extLst>
          </p:cNvPr>
          <p:cNvGrpSpPr/>
          <p:nvPr/>
        </p:nvGrpSpPr>
        <p:grpSpPr>
          <a:xfrm>
            <a:off x="17602200" y="-69478"/>
            <a:ext cx="685800" cy="4495800"/>
            <a:chOff x="773942" y="469211"/>
            <a:chExt cx="1189339" cy="8522285"/>
          </a:xfrm>
        </p:grpSpPr>
        <p:grpSp>
          <p:nvGrpSpPr>
            <p:cNvPr id="2" name="Group 2"/>
            <p:cNvGrpSpPr/>
            <p:nvPr/>
          </p:nvGrpSpPr>
          <p:grpSpPr>
            <a:xfrm>
              <a:off x="773942" y="2173668"/>
              <a:ext cx="1189339" cy="1704457"/>
              <a:chOff x="0" y="0"/>
              <a:chExt cx="313241" cy="44891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13241" cy="448910"/>
              </a:xfrm>
              <a:custGeom>
                <a:avLst/>
                <a:gdLst/>
                <a:ahLst/>
                <a:cxnLst/>
                <a:rect l="l" t="t" r="r" b="b"/>
                <a:pathLst>
                  <a:path w="313241" h="448910">
                    <a:moveTo>
                      <a:pt x="156621" y="0"/>
                    </a:moveTo>
                    <a:lnTo>
                      <a:pt x="156621" y="0"/>
                    </a:lnTo>
                    <a:cubicBezTo>
                      <a:pt x="198159" y="0"/>
                      <a:pt x="237996" y="16501"/>
                      <a:pt x="267368" y="45873"/>
                    </a:cubicBezTo>
                    <a:cubicBezTo>
                      <a:pt x="296740" y="75245"/>
                      <a:pt x="313241" y="115082"/>
                      <a:pt x="313241" y="156621"/>
                    </a:cubicBezTo>
                    <a:lnTo>
                      <a:pt x="313241" y="292290"/>
                    </a:lnTo>
                    <a:cubicBezTo>
                      <a:pt x="313241" y="333828"/>
                      <a:pt x="296740" y="373665"/>
                      <a:pt x="267368" y="403037"/>
                    </a:cubicBezTo>
                    <a:cubicBezTo>
                      <a:pt x="237996" y="432409"/>
                      <a:pt x="198159" y="448910"/>
                      <a:pt x="156621" y="448910"/>
                    </a:cubicBezTo>
                    <a:lnTo>
                      <a:pt x="156621" y="448910"/>
                    </a:lnTo>
                    <a:cubicBezTo>
                      <a:pt x="115082" y="448910"/>
                      <a:pt x="75245" y="432409"/>
                      <a:pt x="45873" y="403037"/>
                    </a:cubicBezTo>
                    <a:cubicBezTo>
                      <a:pt x="16501" y="373665"/>
                      <a:pt x="0" y="333828"/>
                      <a:pt x="0" y="292290"/>
                    </a:cubicBezTo>
                    <a:lnTo>
                      <a:pt x="0" y="156621"/>
                    </a:lnTo>
                    <a:cubicBezTo>
                      <a:pt x="0" y="115082"/>
                      <a:pt x="16501" y="75245"/>
                      <a:pt x="45873" y="45873"/>
                    </a:cubicBezTo>
                    <a:cubicBezTo>
                      <a:pt x="75245" y="16501"/>
                      <a:pt x="115082" y="0"/>
                      <a:pt x="156621" y="0"/>
                    </a:cubicBezTo>
                    <a:close/>
                  </a:path>
                </a:pathLst>
              </a:custGeom>
              <a:solidFill>
                <a:srgbClr val="824D1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773942" y="3878125"/>
              <a:ext cx="1189339" cy="1704457"/>
              <a:chOff x="0" y="0"/>
              <a:chExt cx="313241" cy="44891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13241" cy="448910"/>
              </a:xfrm>
              <a:custGeom>
                <a:avLst/>
                <a:gdLst/>
                <a:ahLst/>
                <a:cxnLst/>
                <a:rect l="l" t="t" r="r" b="b"/>
                <a:pathLst>
                  <a:path w="313241" h="448910">
                    <a:moveTo>
                      <a:pt x="156621" y="0"/>
                    </a:moveTo>
                    <a:lnTo>
                      <a:pt x="156621" y="0"/>
                    </a:lnTo>
                    <a:cubicBezTo>
                      <a:pt x="198159" y="0"/>
                      <a:pt x="237996" y="16501"/>
                      <a:pt x="267368" y="45873"/>
                    </a:cubicBezTo>
                    <a:cubicBezTo>
                      <a:pt x="296740" y="75245"/>
                      <a:pt x="313241" y="115082"/>
                      <a:pt x="313241" y="156621"/>
                    </a:cubicBezTo>
                    <a:lnTo>
                      <a:pt x="313241" y="292290"/>
                    </a:lnTo>
                    <a:cubicBezTo>
                      <a:pt x="313241" y="333828"/>
                      <a:pt x="296740" y="373665"/>
                      <a:pt x="267368" y="403037"/>
                    </a:cubicBezTo>
                    <a:cubicBezTo>
                      <a:pt x="237996" y="432409"/>
                      <a:pt x="198159" y="448910"/>
                      <a:pt x="156621" y="448910"/>
                    </a:cubicBezTo>
                    <a:lnTo>
                      <a:pt x="156621" y="448910"/>
                    </a:lnTo>
                    <a:cubicBezTo>
                      <a:pt x="115082" y="448910"/>
                      <a:pt x="75245" y="432409"/>
                      <a:pt x="45873" y="403037"/>
                    </a:cubicBezTo>
                    <a:cubicBezTo>
                      <a:pt x="16501" y="373665"/>
                      <a:pt x="0" y="333828"/>
                      <a:pt x="0" y="292290"/>
                    </a:cubicBezTo>
                    <a:lnTo>
                      <a:pt x="0" y="156621"/>
                    </a:lnTo>
                    <a:cubicBezTo>
                      <a:pt x="0" y="115082"/>
                      <a:pt x="16501" y="75245"/>
                      <a:pt x="45873" y="45873"/>
                    </a:cubicBezTo>
                    <a:cubicBezTo>
                      <a:pt x="75245" y="16501"/>
                      <a:pt x="115082" y="0"/>
                      <a:pt x="156621" y="0"/>
                    </a:cubicBezTo>
                    <a:close/>
                  </a:path>
                </a:pathLst>
              </a:custGeom>
              <a:solidFill>
                <a:srgbClr val="EB9D5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773942" y="469211"/>
              <a:ext cx="1189339" cy="1704457"/>
              <a:chOff x="0" y="0"/>
              <a:chExt cx="313241" cy="44891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13241" cy="448910"/>
              </a:xfrm>
              <a:custGeom>
                <a:avLst/>
                <a:gdLst/>
                <a:ahLst/>
                <a:cxnLst/>
                <a:rect l="l" t="t" r="r" b="b"/>
                <a:pathLst>
                  <a:path w="313241" h="448910">
                    <a:moveTo>
                      <a:pt x="156621" y="0"/>
                    </a:moveTo>
                    <a:lnTo>
                      <a:pt x="156621" y="0"/>
                    </a:lnTo>
                    <a:cubicBezTo>
                      <a:pt x="198159" y="0"/>
                      <a:pt x="237996" y="16501"/>
                      <a:pt x="267368" y="45873"/>
                    </a:cubicBezTo>
                    <a:cubicBezTo>
                      <a:pt x="296740" y="75245"/>
                      <a:pt x="313241" y="115082"/>
                      <a:pt x="313241" y="156621"/>
                    </a:cubicBezTo>
                    <a:lnTo>
                      <a:pt x="313241" y="292290"/>
                    </a:lnTo>
                    <a:cubicBezTo>
                      <a:pt x="313241" y="333828"/>
                      <a:pt x="296740" y="373665"/>
                      <a:pt x="267368" y="403037"/>
                    </a:cubicBezTo>
                    <a:cubicBezTo>
                      <a:pt x="237996" y="432409"/>
                      <a:pt x="198159" y="448910"/>
                      <a:pt x="156621" y="448910"/>
                    </a:cubicBezTo>
                    <a:lnTo>
                      <a:pt x="156621" y="448910"/>
                    </a:lnTo>
                    <a:cubicBezTo>
                      <a:pt x="115082" y="448910"/>
                      <a:pt x="75245" y="432409"/>
                      <a:pt x="45873" y="403037"/>
                    </a:cubicBezTo>
                    <a:cubicBezTo>
                      <a:pt x="16501" y="373665"/>
                      <a:pt x="0" y="333828"/>
                      <a:pt x="0" y="292290"/>
                    </a:cubicBezTo>
                    <a:lnTo>
                      <a:pt x="0" y="156621"/>
                    </a:lnTo>
                    <a:cubicBezTo>
                      <a:pt x="0" y="115082"/>
                      <a:pt x="16501" y="75245"/>
                      <a:pt x="45873" y="45873"/>
                    </a:cubicBezTo>
                    <a:cubicBezTo>
                      <a:pt x="75245" y="16501"/>
                      <a:pt x="115082" y="0"/>
                      <a:pt x="156621" y="0"/>
                    </a:cubicBezTo>
                    <a:close/>
                  </a:path>
                </a:pathLst>
              </a:custGeom>
              <a:solidFill>
                <a:srgbClr val="D8A5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773942" y="5582582"/>
              <a:ext cx="1189339" cy="1704457"/>
              <a:chOff x="0" y="0"/>
              <a:chExt cx="313241" cy="4489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3241" cy="448910"/>
              </a:xfrm>
              <a:custGeom>
                <a:avLst/>
                <a:gdLst/>
                <a:ahLst/>
                <a:cxnLst/>
                <a:rect l="l" t="t" r="r" b="b"/>
                <a:pathLst>
                  <a:path w="313241" h="448910">
                    <a:moveTo>
                      <a:pt x="156621" y="0"/>
                    </a:moveTo>
                    <a:lnTo>
                      <a:pt x="156621" y="0"/>
                    </a:lnTo>
                    <a:cubicBezTo>
                      <a:pt x="198159" y="0"/>
                      <a:pt x="237996" y="16501"/>
                      <a:pt x="267368" y="45873"/>
                    </a:cubicBezTo>
                    <a:cubicBezTo>
                      <a:pt x="296740" y="75245"/>
                      <a:pt x="313241" y="115082"/>
                      <a:pt x="313241" y="156621"/>
                    </a:cubicBezTo>
                    <a:lnTo>
                      <a:pt x="313241" y="292290"/>
                    </a:lnTo>
                    <a:cubicBezTo>
                      <a:pt x="313241" y="333828"/>
                      <a:pt x="296740" y="373665"/>
                      <a:pt x="267368" y="403037"/>
                    </a:cubicBezTo>
                    <a:cubicBezTo>
                      <a:pt x="237996" y="432409"/>
                      <a:pt x="198159" y="448910"/>
                      <a:pt x="156621" y="448910"/>
                    </a:cubicBezTo>
                    <a:lnTo>
                      <a:pt x="156621" y="448910"/>
                    </a:lnTo>
                    <a:cubicBezTo>
                      <a:pt x="115082" y="448910"/>
                      <a:pt x="75245" y="432409"/>
                      <a:pt x="45873" y="403037"/>
                    </a:cubicBezTo>
                    <a:cubicBezTo>
                      <a:pt x="16501" y="373665"/>
                      <a:pt x="0" y="333828"/>
                      <a:pt x="0" y="292290"/>
                    </a:cubicBezTo>
                    <a:lnTo>
                      <a:pt x="0" y="156621"/>
                    </a:lnTo>
                    <a:cubicBezTo>
                      <a:pt x="0" y="115082"/>
                      <a:pt x="16501" y="75245"/>
                      <a:pt x="45873" y="45873"/>
                    </a:cubicBezTo>
                    <a:cubicBezTo>
                      <a:pt x="75245" y="16501"/>
                      <a:pt x="115082" y="0"/>
                      <a:pt x="156621" y="0"/>
                    </a:cubicBezTo>
                    <a:close/>
                  </a:path>
                </a:pathLst>
              </a:custGeom>
              <a:solidFill>
                <a:srgbClr val="8FAF9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773942" y="7287039"/>
              <a:ext cx="1189339" cy="1704457"/>
              <a:chOff x="0" y="0"/>
              <a:chExt cx="313241" cy="44891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13241" cy="448910"/>
              </a:xfrm>
              <a:custGeom>
                <a:avLst/>
                <a:gdLst/>
                <a:ahLst/>
                <a:cxnLst/>
                <a:rect l="l" t="t" r="r" b="b"/>
                <a:pathLst>
                  <a:path w="313241" h="448910">
                    <a:moveTo>
                      <a:pt x="156621" y="0"/>
                    </a:moveTo>
                    <a:lnTo>
                      <a:pt x="156621" y="0"/>
                    </a:lnTo>
                    <a:cubicBezTo>
                      <a:pt x="198159" y="0"/>
                      <a:pt x="237996" y="16501"/>
                      <a:pt x="267368" y="45873"/>
                    </a:cubicBezTo>
                    <a:cubicBezTo>
                      <a:pt x="296740" y="75245"/>
                      <a:pt x="313241" y="115082"/>
                      <a:pt x="313241" y="156621"/>
                    </a:cubicBezTo>
                    <a:lnTo>
                      <a:pt x="313241" y="292290"/>
                    </a:lnTo>
                    <a:cubicBezTo>
                      <a:pt x="313241" y="333828"/>
                      <a:pt x="296740" y="373665"/>
                      <a:pt x="267368" y="403037"/>
                    </a:cubicBezTo>
                    <a:cubicBezTo>
                      <a:pt x="237996" y="432409"/>
                      <a:pt x="198159" y="448910"/>
                      <a:pt x="156621" y="448910"/>
                    </a:cubicBezTo>
                    <a:lnTo>
                      <a:pt x="156621" y="448910"/>
                    </a:lnTo>
                    <a:cubicBezTo>
                      <a:pt x="115082" y="448910"/>
                      <a:pt x="75245" y="432409"/>
                      <a:pt x="45873" y="403037"/>
                    </a:cubicBezTo>
                    <a:cubicBezTo>
                      <a:pt x="16501" y="373665"/>
                      <a:pt x="0" y="333828"/>
                      <a:pt x="0" y="292290"/>
                    </a:cubicBezTo>
                    <a:lnTo>
                      <a:pt x="0" y="156621"/>
                    </a:lnTo>
                    <a:cubicBezTo>
                      <a:pt x="0" y="115082"/>
                      <a:pt x="16501" y="75245"/>
                      <a:pt x="45873" y="45873"/>
                    </a:cubicBezTo>
                    <a:cubicBezTo>
                      <a:pt x="75245" y="16501"/>
                      <a:pt x="115082" y="0"/>
                      <a:pt x="156621" y="0"/>
                    </a:cubicBezTo>
                    <a:close/>
                  </a:path>
                </a:pathLst>
              </a:custGeom>
              <a:solidFill>
                <a:srgbClr val="DF747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53" name="Picture 23">
            <a:extLst>
              <a:ext uri="{FF2B5EF4-FFF2-40B4-BE49-F238E27FC236}">
                <a16:creationId xmlns:a16="http://schemas.microsoft.com/office/drawing/2014/main" id="{9EF7B030-E84F-F657-3D53-E3205DBB4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1771" y="9054216"/>
            <a:ext cx="1084395" cy="1232784"/>
          </a:xfrm>
          <a:prstGeom prst="rect">
            <a:avLst/>
          </a:prstGeom>
        </p:spPr>
      </p:pic>
      <p:sp>
        <p:nvSpPr>
          <p:cNvPr id="14" name="Freeform 28">
            <a:extLst>
              <a:ext uri="{FF2B5EF4-FFF2-40B4-BE49-F238E27FC236}">
                <a16:creationId xmlns:a16="http://schemas.microsoft.com/office/drawing/2014/main" id="{33858B24-3217-0CA6-6AD4-D9E68F2E4F5C}"/>
              </a:ext>
            </a:extLst>
          </p:cNvPr>
          <p:cNvSpPr/>
          <p:nvPr/>
        </p:nvSpPr>
        <p:spPr>
          <a:xfrm rot="3705057">
            <a:off x="16861513" y="8528974"/>
            <a:ext cx="920475" cy="1650317"/>
          </a:xfrm>
          <a:custGeom>
            <a:avLst/>
            <a:gdLst/>
            <a:ahLst/>
            <a:cxnLst/>
            <a:rect l="l" t="t" r="r" b="b"/>
            <a:pathLst>
              <a:path w="1551861" h="2107791">
                <a:moveTo>
                  <a:pt x="0" y="0"/>
                </a:moveTo>
                <a:lnTo>
                  <a:pt x="1551861" y="0"/>
                </a:lnTo>
                <a:lnTo>
                  <a:pt x="1551861" y="2107791"/>
                </a:lnTo>
                <a:lnTo>
                  <a:pt x="0" y="2107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EF36A972-F272-6BD6-8223-A7AD2192E2F0}"/>
              </a:ext>
            </a:extLst>
          </p:cNvPr>
          <p:cNvSpPr/>
          <p:nvPr/>
        </p:nvSpPr>
        <p:spPr>
          <a:xfrm>
            <a:off x="-32657" y="1028701"/>
            <a:ext cx="11565354" cy="2057399"/>
          </a:xfrm>
          <a:prstGeom prst="homePlate">
            <a:avLst/>
          </a:prstGeom>
          <a:solidFill>
            <a:srgbClr val="FEFF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813192-AD41-09A6-97D1-BB5D1576F2EC}"/>
              </a:ext>
            </a:extLst>
          </p:cNvPr>
          <p:cNvSpPr txBox="1"/>
          <p:nvPr/>
        </p:nvSpPr>
        <p:spPr>
          <a:xfrm>
            <a:off x="723899" y="3527162"/>
            <a:ext cx="16840200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 2</a:t>
            </a:r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Luyện từ và câu</a:t>
            </a:r>
            <a:r>
              <a:rPr lang="en-US" sz="80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 viết tên cơ quan, tổ chức</a:t>
            </a:r>
            <a:endParaRPr lang="en-US" sz="8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F2E14750-9AD2-7EA7-0A9E-BC707158C5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920680" y="7658100"/>
            <a:ext cx="10446638" cy="2846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92187" y="266700"/>
            <a:ext cx="2006699" cy="1895056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6973" y="114300"/>
            <a:ext cx="1203053" cy="1133056"/>
          </a:xfrm>
          <a:prstGeom prst="rect">
            <a:avLst/>
          </a:prstGeom>
        </p:spPr>
      </p:pic>
      <p:sp>
        <p:nvSpPr>
          <p:cNvPr id="8" name="Freeform 16">
            <a:extLst>
              <a:ext uri="{FF2B5EF4-FFF2-40B4-BE49-F238E27FC236}">
                <a16:creationId xmlns:a16="http://schemas.microsoft.com/office/drawing/2014/main" id="{37DB47A2-DED2-E556-578A-7EA36A29BB4E}"/>
              </a:ext>
            </a:extLst>
          </p:cNvPr>
          <p:cNvSpPr/>
          <p:nvPr/>
        </p:nvSpPr>
        <p:spPr>
          <a:xfrm>
            <a:off x="17266532" y="9258300"/>
            <a:ext cx="983368" cy="981937"/>
          </a:xfrm>
          <a:custGeom>
            <a:avLst/>
            <a:gdLst/>
            <a:ahLst/>
            <a:cxnLst/>
            <a:rect l="l" t="t" r="r" b="b"/>
            <a:pathLst>
              <a:path w="423061" h="717052">
                <a:moveTo>
                  <a:pt x="0" y="0"/>
                </a:moveTo>
                <a:lnTo>
                  <a:pt x="423061" y="0"/>
                </a:lnTo>
                <a:lnTo>
                  <a:pt x="423061" y="717052"/>
                </a:lnTo>
                <a:lnTo>
                  <a:pt x="0" y="7170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9795B9-5046-6944-1AE0-A3318A1D429B}"/>
              </a:ext>
            </a:extLst>
          </p:cNvPr>
          <p:cNvGrpSpPr/>
          <p:nvPr/>
        </p:nvGrpSpPr>
        <p:grpSpPr>
          <a:xfrm>
            <a:off x="3764530" y="0"/>
            <a:ext cx="10758940" cy="1735078"/>
            <a:chOff x="3677277" y="831974"/>
            <a:chExt cx="10758940" cy="1735078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5F0A8AC1-4D1A-CE16-83DC-CD621DA0D89B}"/>
                </a:ext>
              </a:extLst>
            </p:cNvPr>
            <p:cNvSpPr/>
            <p:nvPr/>
          </p:nvSpPr>
          <p:spPr>
            <a:xfrm>
              <a:off x="3677277" y="831974"/>
              <a:ext cx="10758940" cy="1735078"/>
            </a:xfrm>
            <a:custGeom>
              <a:avLst/>
              <a:gdLst/>
              <a:ahLst/>
              <a:cxnLst/>
              <a:rect l="l" t="t" r="r" b="b"/>
              <a:pathLst>
                <a:path w="7315200" h="1991047">
                  <a:moveTo>
                    <a:pt x="0" y="0"/>
                  </a:moveTo>
                  <a:lnTo>
                    <a:pt x="7315200" y="0"/>
                  </a:lnTo>
                  <a:lnTo>
                    <a:pt x="7315200" y="1991046"/>
                  </a:lnTo>
                  <a:lnTo>
                    <a:pt x="0" y="1991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34305" b="-328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9209E2-137A-E019-C45D-64408A881B66}"/>
                </a:ext>
              </a:extLst>
            </p:cNvPr>
            <p:cNvSpPr txBox="1"/>
            <p:nvPr/>
          </p:nvSpPr>
          <p:spPr>
            <a:xfrm>
              <a:off x="4820277" y="1188146"/>
              <a:ext cx="84729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0313BA-D370-18A6-DA32-B532AC0EABE0}"/>
              </a:ext>
            </a:extLst>
          </p:cNvPr>
          <p:cNvGrpSpPr/>
          <p:nvPr/>
        </p:nvGrpSpPr>
        <p:grpSpPr>
          <a:xfrm>
            <a:off x="880353" y="2517896"/>
            <a:ext cx="7972807" cy="3295453"/>
            <a:chOff x="833822" y="2244225"/>
            <a:chExt cx="7972807" cy="3295453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219DDD1-224A-5AC1-A78E-77F3E9ABF555}"/>
                </a:ext>
              </a:extLst>
            </p:cNvPr>
            <p:cNvSpPr/>
            <p:nvPr/>
          </p:nvSpPr>
          <p:spPr>
            <a:xfrm>
              <a:off x="833822" y="2244225"/>
              <a:ext cx="7972807" cy="3295453"/>
            </a:xfrm>
            <a:custGeom>
              <a:avLst/>
              <a:gdLst/>
              <a:ahLst/>
              <a:cxnLst/>
              <a:rect l="l" t="t" r="r" b="b"/>
              <a:pathLst>
                <a:path w="1855339" h="610988">
                  <a:moveTo>
                    <a:pt x="57964" y="0"/>
                  </a:moveTo>
                  <a:lnTo>
                    <a:pt x="1797375" y="0"/>
                  </a:lnTo>
                  <a:cubicBezTo>
                    <a:pt x="1829388" y="0"/>
                    <a:pt x="1855339" y="25952"/>
                    <a:pt x="1855339" y="57964"/>
                  </a:cubicBezTo>
                  <a:lnTo>
                    <a:pt x="1855339" y="553024"/>
                  </a:lnTo>
                  <a:cubicBezTo>
                    <a:pt x="1855339" y="585037"/>
                    <a:pt x="1829388" y="610988"/>
                    <a:pt x="1797375" y="610988"/>
                  </a:cubicBezTo>
                  <a:lnTo>
                    <a:pt x="57964" y="610988"/>
                  </a:lnTo>
                  <a:cubicBezTo>
                    <a:pt x="25952" y="610988"/>
                    <a:pt x="0" y="585037"/>
                    <a:pt x="0" y="553024"/>
                  </a:cubicBezTo>
                  <a:lnTo>
                    <a:pt x="0" y="57964"/>
                  </a:lnTo>
                  <a:cubicBezTo>
                    <a:pt x="0" y="25952"/>
                    <a:pt x="25952" y="0"/>
                    <a:pt x="57964" y="0"/>
                  </a:cubicBezTo>
                  <a:close/>
                </a:path>
              </a:pathLst>
            </a:custGeom>
            <a:solidFill>
              <a:srgbClr val="FFF4D1"/>
            </a:solidFill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C29E73-F45F-1724-B49B-A1709C70B78A}"/>
                </a:ext>
              </a:extLst>
            </p:cNvPr>
            <p:cNvSpPr txBox="1"/>
            <p:nvPr/>
          </p:nvSpPr>
          <p:spPr>
            <a:xfrm>
              <a:off x="942842" y="2467700"/>
              <a:ext cx="7754765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 động 1: </a:t>
              </a:r>
              <a:r>
                <a:rPr lang="vi-VN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Nêu sự khác nhau về cách viết hoa tên người với tên cơ quan, tổ chức dưới đây</a:t>
              </a:r>
              <a:endPara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097A0C-58C1-3BB7-A5D8-822A8472AEAF}"/>
              </a:ext>
            </a:extLst>
          </p:cNvPr>
          <p:cNvGrpSpPr/>
          <p:nvPr/>
        </p:nvGrpSpPr>
        <p:grpSpPr>
          <a:xfrm>
            <a:off x="9636533" y="2513057"/>
            <a:ext cx="7972807" cy="3295452"/>
            <a:chOff x="9360685" y="2898203"/>
            <a:chExt cx="7972807" cy="3295452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64648E9-92A2-FB64-389E-D07195844624}"/>
                </a:ext>
              </a:extLst>
            </p:cNvPr>
            <p:cNvSpPr/>
            <p:nvPr/>
          </p:nvSpPr>
          <p:spPr>
            <a:xfrm>
              <a:off x="9360685" y="2898203"/>
              <a:ext cx="7972807" cy="3295452"/>
            </a:xfrm>
            <a:custGeom>
              <a:avLst/>
              <a:gdLst/>
              <a:ahLst/>
              <a:cxnLst/>
              <a:rect l="l" t="t" r="r" b="b"/>
              <a:pathLst>
                <a:path w="1855339" h="610988">
                  <a:moveTo>
                    <a:pt x="57964" y="0"/>
                  </a:moveTo>
                  <a:lnTo>
                    <a:pt x="1797375" y="0"/>
                  </a:lnTo>
                  <a:cubicBezTo>
                    <a:pt x="1829388" y="0"/>
                    <a:pt x="1855339" y="25952"/>
                    <a:pt x="1855339" y="57964"/>
                  </a:cubicBezTo>
                  <a:lnTo>
                    <a:pt x="1855339" y="553024"/>
                  </a:lnTo>
                  <a:cubicBezTo>
                    <a:pt x="1855339" y="585037"/>
                    <a:pt x="1829388" y="610988"/>
                    <a:pt x="1797375" y="610988"/>
                  </a:cubicBezTo>
                  <a:lnTo>
                    <a:pt x="57964" y="610988"/>
                  </a:lnTo>
                  <a:cubicBezTo>
                    <a:pt x="25952" y="610988"/>
                    <a:pt x="0" y="585037"/>
                    <a:pt x="0" y="553024"/>
                  </a:cubicBezTo>
                  <a:lnTo>
                    <a:pt x="0" y="57964"/>
                  </a:lnTo>
                  <a:cubicBezTo>
                    <a:pt x="0" y="25952"/>
                    <a:pt x="25952" y="0"/>
                    <a:pt x="57964" y="0"/>
                  </a:cubicBezTo>
                  <a:close/>
                </a:path>
              </a:pathLst>
            </a:custGeom>
            <a:solidFill>
              <a:srgbClr val="FFF4D1"/>
            </a:solidFill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7D764993-BC39-8FFF-024C-CE9475789AF3}"/>
                </a:ext>
              </a:extLst>
            </p:cNvPr>
            <p:cNvSpPr txBox="1"/>
            <p:nvPr/>
          </p:nvSpPr>
          <p:spPr>
            <a:xfrm>
              <a:off x="9470038" y="3776408"/>
              <a:ext cx="1427885" cy="1427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 sz="40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438E8A-B7EB-EE80-45D7-EA7BC1035A12}"/>
                </a:ext>
              </a:extLst>
            </p:cNvPr>
            <p:cNvSpPr txBox="1"/>
            <p:nvPr/>
          </p:nvSpPr>
          <p:spPr>
            <a:xfrm>
              <a:off x="9995020" y="3126517"/>
              <a:ext cx="6769451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 động </a:t>
              </a:r>
              <a:r>
                <a:rPr lang="en-US" sz="4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lang="vi-VN" sz="4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endParaRPr lang="en-US" sz="4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Nhận xét cách viết hoa tên cơ quan, tổ chức sau</a:t>
              </a:r>
              <a:endPara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C9A90A-E72E-3240-175C-381141EBDA71}"/>
              </a:ext>
            </a:extLst>
          </p:cNvPr>
          <p:cNvGrpSpPr/>
          <p:nvPr/>
        </p:nvGrpSpPr>
        <p:grpSpPr>
          <a:xfrm>
            <a:off x="745175" y="5813350"/>
            <a:ext cx="7985671" cy="3810856"/>
            <a:chOff x="658584" y="5710507"/>
            <a:chExt cx="7985671" cy="3810856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359D85E-D201-864E-D3B0-043CC149DC84}"/>
                </a:ext>
              </a:extLst>
            </p:cNvPr>
            <p:cNvSpPr/>
            <p:nvPr/>
          </p:nvSpPr>
          <p:spPr>
            <a:xfrm>
              <a:off x="793763" y="6225911"/>
              <a:ext cx="7850492" cy="3295452"/>
            </a:xfrm>
            <a:custGeom>
              <a:avLst/>
              <a:gdLst/>
              <a:ahLst/>
              <a:cxnLst/>
              <a:rect l="l" t="t" r="r" b="b"/>
              <a:pathLst>
                <a:path w="1855339" h="610988">
                  <a:moveTo>
                    <a:pt x="57964" y="0"/>
                  </a:moveTo>
                  <a:lnTo>
                    <a:pt x="1797375" y="0"/>
                  </a:lnTo>
                  <a:cubicBezTo>
                    <a:pt x="1829388" y="0"/>
                    <a:pt x="1855339" y="25952"/>
                    <a:pt x="1855339" y="57964"/>
                  </a:cubicBezTo>
                  <a:lnTo>
                    <a:pt x="1855339" y="553024"/>
                  </a:lnTo>
                  <a:cubicBezTo>
                    <a:pt x="1855339" y="585037"/>
                    <a:pt x="1829388" y="610988"/>
                    <a:pt x="1797375" y="610988"/>
                  </a:cubicBezTo>
                  <a:lnTo>
                    <a:pt x="57964" y="610988"/>
                  </a:lnTo>
                  <a:cubicBezTo>
                    <a:pt x="25952" y="610988"/>
                    <a:pt x="0" y="585037"/>
                    <a:pt x="0" y="553024"/>
                  </a:cubicBezTo>
                  <a:lnTo>
                    <a:pt x="0" y="57964"/>
                  </a:lnTo>
                  <a:cubicBezTo>
                    <a:pt x="0" y="25952"/>
                    <a:pt x="25952" y="0"/>
                    <a:pt x="57964" y="0"/>
                  </a:cubicBezTo>
                  <a:close/>
                </a:path>
              </a:pathLst>
            </a:custGeom>
            <a:solidFill>
              <a:srgbClr val="FFF4D1"/>
            </a:solidFill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EC0D7EEE-5676-B802-5FF5-A0FAB77A43E2}"/>
                </a:ext>
              </a:extLst>
            </p:cNvPr>
            <p:cNvSpPr txBox="1"/>
            <p:nvPr/>
          </p:nvSpPr>
          <p:spPr>
            <a:xfrm>
              <a:off x="658584" y="5710507"/>
              <a:ext cx="1427885" cy="1427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 sz="4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CFA1DC-9912-4827-6847-1036A39F4969}"/>
                </a:ext>
              </a:extLst>
            </p:cNvPr>
            <p:cNvSpPr txBox="1"/>
            <p:nvPr/>
          </p:nvSpPr>
          <p:spPr>
            <a:xfrm>
              <a:off x="1200314" y="6440931"/>
              <a:ext cx="7117493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 động 3: </a:t>
              </a:r>
              <a:r>
                <a: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Trường hợp nào dưới đây viết hoa đúng tên cơ quan, tổ chức</a:t>
              </a:r>
              <a:endPara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3D00C1-F889-A6D4-A78C-6AEDE88EAA1E}"/>
              </a:ext>
            </a:extLst>
          </p:cNvPr>
          <p:cNvGrpSpPr/>
          <p:nvPr/>
        </p:nvGrpSpPr>
        <p:grpSpPr>
          <a:xfrm>
            <a:off x="9669191" y="6354906"/>
            <a:ext cx="7972806" cy="3269300"/>
            <a:chOff x="9470038" y="3002443"/>
            <a:chExt cx="7972806" cy="3269300"/>
          </a:xfrm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5D31215-727E-28C9-B0E6-4EB901E6ADEF}"/>
                </a:ext>
              </a:extLst>
            </p:cNvPr>
            <p:cNvSpPr/>
            <p:nvPr/>
          </p:nvSpPr>
          <p:spPr>
            <a:xfrm>
              <a:off x="9470038" y="3002443"/>
              <a:ext cx="7972806" cy="3269300"/>
            </a:xfrm>
            <a:custGeom>
              <a:avLst/>
              <a:gdLst/>
              <a:ahLst/>
              <a:cxnLst/>
              <a:rect l="l" t="t" r="r" b="b"/>
              <a:pathLst>
                <a:path w="1855339" h="610988">
                  <a:moveTo>
                    <a:pt x="57964" y="0"/>
                  </a:moveTo>
                  <a:lnTo>
                    <a:pt x="1797375" y="0"/>
                  </a:lnTo>
                  <a:cubicBezTo>
                    <a:pt x="1829388" y="0"/>
                    <a:pt x="1855339" y="25952"/>
                    <a:pt x="1855339" y="57964"/>
                  </a:cubicBezTo>
                  <a:lnTo>
                    <a:pt x="1855339" y="553024"/>
                  </a:lnTo>
                  <a:cubicBezTo>
                    <a:pt x="1855339" y="585037"/>
                    <a:pt x="1829388" y="610988"/>
                    <a:pt x="1797375" y="610988"/>
                  </a:cubicBezTo>
                  <a:lnTo>
                    <a:pt x="57964" y="610988"/>
                  </a:lnTo>
                  <a:cubicBezTo>
                    <a:pt x="25952" y="610988"/>
                    <a:pt x="0" y="585037"/>
                    <a:pt x="0" y="553024"/>
                  </a:cubicBezTo>
                  <a:lnTo>
                    <a:pt x="0" y="57964"/>
                  </a:lnTo>
                  <a:cubicBezTo>
                    <a:pt x="0" y="25952"/>
                    <a:pt x="25952" y="0"/>
                    <a:pt x="57964" y="0"/>
                  </a:cubicBezTo>
                  <a:close/>
                </a:path>
              </a:pathLst>
            </a:custGeom>
            <a:solidFill>
              <a:srgbClr val="FFF4D1"/>
            </a:solidFill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23A1B2CA-5D17-F600-694E-4A74BBFFF37E}"/>
                </a:ext>
              </a:extLst>
            </p:cNvPr>
            <p:cNvSpPr txBox="1"/>
            <p:nvPr/>
          </p:nvSpPr>
          <p:spPr>
            <a:xfrm>
              <a:off x="9470038" y="3776408"/>
              <a:ext cx="1427885" cy="1427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 sz="40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7F31A5-68B3-E108-1F9B-262AEA6B741B}"/>
                </a:ext>
              </a:extLst>
            </p:cNvPr>
            <p:cNvSpPr txBox="1"/>
            <p:nvPr/>
          </p:nvSpPr>
          <p:spPr>
            <a:xfrm>
              <a:off x="9783296" y="3478575"/>
              <a:ext cx="7372975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 động 4: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Viết</a:t>
              </a:r>
              <a:endPara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1028700" y="1028700"/>
            <a:ext cx="10775254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73942" y="2173668"/>
            <a:ext cx="1189339" cy="1704457"/>
            <a:chOff x="0" y="0"/>
            <a:chExt cx="313241" cy="4489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824D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3942" y="3878125"/>
            <a:ext cx="1189339" cy="1704457"/>
            <a:chOff x="0" y="0"/>
            <a:chExt cx="313241" cy="4489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EB9D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3942" y="5582582"/>
            <a:ext cx="1189339" cy="1704457"/>
            <a:chOff x="0" y="0"/>
            <a:chExt cx="313241" cy="4489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8FAF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73942" y="7287039"/>
            <a:ext cx="1189339" cy="1704457"/>
            <a:chOff x="0" y="0"/>
            <a:chExt cx="313241" cy="4489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DF74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48427" t="7393" b="6620"/>
          <a:stretch>
            <a:fillRect/>
          </a:stretch>
        </p:blipFill>
        <p:spPr>
          <a:xfrm>
            <a:off x="3270" y="0"/>
            <a:ext cx="2120459" cy="102870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-1107202" y="0"/>
            <a:ext cx="2475813" cy="10287000"/>
            <a:chOff x="0" y="0"/>
            <a:chExt cx="652066" cy="27093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52066" cy="2709333"/>
            </a:xfrm>
            <a:custGeom>
              <a:avLst/>
              <a:gdLst/>
              <a:ahLst/>
              <a:cxnLst/>
              <a:rect l="l" t="t" r="r" b="b"/>
              <a:pathLst>
                <a:path w="652066" h="2709333">
                  <a:moveTo>
                    <a:pt x="181367" y="0"/>
                  </a:moveTo>
                  <a:lnTo>
                    <a:pt x="470699" y="0"/>
                  </a:lnTo>
                  <a:cubicBezTo>
                    <a:pt x="570865" y="0"/>
                    <a:pt x="652066" y="81201"/>
                    <a:pt x="652066" y="181367"/>
                  </a:cubicBezTo>
                  <a:lnTo>
                    <a:pt x="652066" y="2527966"/>
                  </a:lnTo>
                  <a:cubicBezTo>
                    <a:pt x="652066" y="2576068"/>
                    <a:pt x="632958" y="2622199"/>
                    <a:pt x="598945" y="2656212"/>
                  </a:cubicBezTo>
                  <a:cubicBezTo>
                    <a:pt x="564932" y="2690225"/>
                    <a:pt x="518800" y="2709333"/>
                    <a:pt x="470699" y="2709333"/>
                  </a:cubicBezTo>
                  <a:lnTo>
                    <a:pt x="181367" y="2709333"/>
                  </a:lnTo>
                  <a:cubicBezTo>
                    <a:pt x="81201" y="2709333"/>
                    <a:pt x="0" y="2628132"/>
                    <a:pt x="0" y="2527966"/>
                  </a:cubicBezTo>
                  <a:lnTo>
                    <a:pt x="0" y="181367"/>
                  </a:lnTo>
                  <a:cubicBezTo>
                    <a:pt x="0" y="133266"/>
                    <a:pt x="19108" y="87134"/>
                    <a:pt x="53121" y="53121"/>
                  </a:cubicBezTo>
                  <a:cubicBezTo>
                    <a:pt x="87134" y="19108"/>
                    <a:pt x="133266" y="0"/>
                    <a:pt x="181367" y="0"/>
                  </a:cubicBezTo>
                  <a:close/>
                </a:path>
              </a:pathLst>
            </a:custGeom>
            <a:solidFill>
              <a:srgbClr val="D8A59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73942" y="469211"/>
            <a:ext cx="1189339" cy="1704457"/>
            <a:chOff x="0" y="0"/>
            <a:chExt cx="313241" cy="44891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D8A59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6981215" y="1028700"/>
            <a:ext cx="10775254" cy="8229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25254" y="-1106203"/>
            <a:ext cx="4062430" cy="41148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22261">
            <a:off x="16295713" y="6840381"/>
            <a:ext cx="2865397" cy="4114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89338" y="766106"/>
            <a:ext cx="1339507" cy="126157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35951" y="8037564"/>
            <a:ext cx="1545264" cy="172043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505166">
            <a:off x="-2275555" y="3086100"/>
            <a:ext cx="3823023" cy="4114800"/>
          </a:xfrm>
          <a:prstGeom prst="rect">
            <a:avLst/>
          </a:prstGeom>
        </p:spPr>
      </p:pic>
      <p:sp>
        <p:nvSpPr>
          <p:cNvPr id="29" name="TextBox 20">
            <a:extLst>
              <a:ext uri="{FF2B5EF4-FFF2-40B4-BE49-F238E27FC236}">
                <a16:creationId xmlns:a16="http://schemas.microsoft.com/office/drawing/2014/main" id="{8861BD1D-AD8E-66AC-1A41-822F9185A04C}"/>
              </a:ext>
            </a:extLst>
          </p:cNvPr>
          <p:cNvSpPr txBox="1"/>
          <p:nvPr/>
        </p:nvSpPr>
        <p:spPr>
          <a:xfrm>
            <a:off x="2728510" y="2411070"/>
            <a:ext cx="13854086" cy="5547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200" b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Hoạt động 1: </a:t>
            </a:r>
            <a:endParaRPr lang="en-US" sz="6200" b="1">
              <a:solidFill>
                <a:srgbClr val="C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6200" b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Nêu sự khác nhau về cách viết hoa tên người với tên cơ quan, tổ chức dưới đây</a:t>
            </a:r>
            <a:endParaRPr lang="vi-VN" sz="6200" b="1" dirty="0">
              <a:solidFill>
                <a:srgbClr val="C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222261">
            <a:off x="16655423" y="7940192"/>
            <a:ext cx="1594298" cy="228946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52400" y="190500"/>
            <a:ext cx="1401590" cy="128436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F045CD0-BCCF-5738-6C48-00A2F38B1EBD}"/>
              </a:ext>
            </a:extLst>
          </p:cNvPr>
          <p:cNvGrpSpPr/>
          <p:nvPr/>
        </p:nvGrpSpPr>
        <p:grpSpPr>
          <a:xfrm>
            <a:off x="658651" y="980631"/>
            <a:ext cx="16670658" cy="2019064"/>
            <a:chOff x="686711" y="2549953"/>
            <a:chExt cx="16670658" cy="20190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1E522D-41A6-2D96-C207-2FAEEE80229D}"/>
                </a:ext>
              </a:extLst>
            </p:cNvPr>
            <p:cNvSpPr txBox="1"/>
            <p:nvPr/>
          </p:nvSpPr>
          <p:spPr>
            <a:xfrm>
              <a:off x="2417406" y="2549953"/>
              <a:ext cx="14939963" cy="20190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1: </a:t>
              </a: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Nêu sự khác nhau về cách viết hoa tên người với tên cơ quan, tổ chức dưới đây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 dựa vào hướng dẫn cho sẵn</a:t>
              </a:r>
              <a:endPara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D60CD41E-5E6D-5F4B-2FFF-D26132957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86711" y="2750854"/>
              <a:ext cx="1439365" cy="1617263"/>
            </a:xfrm>
            <a:prstGeom prst="rect">
              <a:avLst/>
            </a:prstGeom>
          </p:spPr>
        </p:pic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3D016F-268D-68B1-3DBF-5ECE71D7E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454403"/>
              </p:ext>
            </p:extLst>
          </p:nvPr>
        </p:nvGraphicFramePr>
        <p:xfrm>
          <a:off x="1560909" y="3467100"/>
          <a:ext cx="15166182" cy="6249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74582">
                  <a:extLst>
                    <a:ext uri="{9D8B030D-6E8A-4147-A177-3AD203B41FA5}">
                      <a16:colId xmlns:a16="http://schemas.microsoft.com/office/drawing/2014/main" val="2762717677"/>
                    </a:ext>
                  </a:extLst>
                </a:gridCol>
                <a:gridCol w="8991600">
                  <a:extLst>
                    <a:ext uri="{9D8B030D-6E8A-4147-A177-3AD203B41FA5}">
                      <a16:colId xmlns:a16="http://schemas.microsoft.com/office/drawing/2014/main" val="102367665"/>
                    </a:ext>
                  </a:extLst>
                </a:gridCol>
              </a:tblGrid>
              <a:tr h="1905869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ngườ</a:t>
                      </a:r>
                      <a:r>
                        <a:rPr lang="en-US" sz="3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3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cơ quan, tổ chức</a:t>
                      </a:r>
                      <a:endParaRPr lang="en-US" sz="3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91743"/>
                  </a:ext>
                </a:extLst>
              </a:tr>
              <a:tr h="434340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Lý /Thường /Kiệt</a:t>
                      </a:r>
                      <a:endParaRPr lang="en-US" sz="3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Trần /Hưng /Đạo</a:t>
                      </a:r>
                      <a:endParaRPr lang="en-US" sz="3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 /Văn /An</a:t>
                      </a:r>
                      <a:endParaRPr lang="en-US" sz="3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 chức /Y tế /Thế giới</a:t>
                      </a:r>
                      <a:endParaRPr lang="en-US" sz="3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 chức /Thương mại /Thế giới</a:t>
                      </a:r>
                      <a:endParaRPr lang="en-US" sz="3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 /Giáo dục và /Đào tạo</a:t>
                      </a:r>
                      <a:endParaRPr lang="en-US" sz="3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12003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773" y="218035"/>
            <a:ext cx="1401590" cy="12843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50898" y="21942"/>
            <a:ext cx="1545264" cy="1720436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A185B2D4-D746-F679-0986-2FDED46B6B3A}"/>
              </a:ext>
            </a:extLst>
          </p:cNvPr>
          <p:cNvSpPr/>
          <p:nvPr/>
        </p:nvSpPr>
        <p:spPr>
          <a:xfrm rot="10800000">
            <a:off x="6524267" y="1443924"/>
            <a:ext cx="10934702" cy="8331714"/>
          </a:xfrm>
          <a:custGeom>
            <a:avLst/>
            <a:gdLst/>
            <a:ahLst/>
            <a:cxnLst/>
            <a:rect l="l" t="t" r="r" b="b"/>
            <a:pathLst>
              <a:path w="2816250" h="2167467">
                <a:moveTo>
                  <a:pt x="36925" y="0"/>
                </a:moveTo>
                <a:lnTo>
                  <a:pt x="2779325" y="0"/>
                </a:lnTo>
                <a:cubicBezTo>
                  <a:pt x="2789118" y="0"/>
                  <a:pt x="2798510" y="3890"/>
                  <a:pt x="2805435" y="10815"/>
                </a:cubicBezTo>
                <a:cubicBezTo>
                  <a:pt x="2812359" y="17740"/>
                  <a:pt x="2816250" y="27132"/>
                  <a:pt x="2816250" y="36925"/>
                </a:cubicBezTo>
                <a:lnTo>
                  <a:pt x="2816250" y="2130542"/>
                </a:lnTo>
                <a:cubicBezTo>
                  <a:pt x="2816250" y="2140335"/>
                  <a:pt x="2812359" y="2149727"/>
                  <a:pt x="2805435" y="2156652"/>
                </a:cubicBezTo>
                <a:cubicBezTo>
                  <a:pt x="2798510" y="2163576"/>
                  <a:pt x="2789118" y="2167467"/>
                  <a:pt x="2779325" y="2167467"/>
                </a:cubicBezTo>
                <a:lnTo>
                  <a:pt x="36925" y="2167467"/>
                </a:lnTo>
                <a:cubicBezTo>
                  <a:pt x="27132" y="2167467"/>
                  <a:pt x="17740" y="2163576"/>
                  <a:pt x="10815" y="2156652"/>
                </a:cubicBezTo>
                <a:cubicBezTo>
                  <a:pt x="3890" y="2149727"/>
                  <a:pt x="0" y="2140335"/>
                  <a:pt x="0" y="2130542"/>
                </a:cubicBezTo>
                <a:lnTo>
                  <a:pt x="0" y="36925"/>
                </a:lnTo>
                <a:cubicBezTo>
                  <a:pt x="0" y="27132"/>
                  <a:pt x="3890" y="17740"/>
                  <a:pt x="10815" y="10815"/>
                </a:cubicBezTo>
                <a:cubicBezTo>
                  <a:pt x="17740" y="3890"/>
                  <a:pt x="27132" y="0"/>
                  <a:pt x="3692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1A17FFC4-FFD4-9EEC-CD22-7CF7B81D6A07}"/>
              </a:ext>
            </a:extLst>
          </p:cNvPr>
          <p:cNvSpPr/>
          <p:nvPr/>
        </p:nvSpPr>
        <p:spPr>
          <a:xfrm rot="10800000">
            <a:off x="1045028" y="1443924"/>
            <a:ext cx="4945207" cy="8331713"/>
          </a:xfrm>
          <a:custGeom>
            <a:avLst/>
            <a:gdLst/>
            <a:ahLst/>
            <a:cxnLst/>
            <a:rect l="l" t="t" r="r" b="b"/>
            <a:pathLst>
              <a:path w="1302441" h="2167467">
                <a:moveTo>
                  <a:pt x="79843" y="0"/>
                </a:moveTo>
                <a:lnTo>
                  <a:pt x="1222599" y="0"/>
                </a:lnTo>
                <a:cubicBezTo>
                  <a:pt x="1266695" y="0"/>
                  <a:pt x="1302441" y="35747"/>
                  <a:pt x="1302441" y="79843"/>
                </a:cubicBezTo>
                <a:lnTo>
                  <a:pt x="1302441" y="2087624"/>
                </a:lnTo>
                <a:cubicBezTo>
                  <a:pt x="1302441" y="2131720"/>
                  <a:pt x="1266695" y="2167467"/>
                  <a:pt x="1222599" y="2167467"/>
                </a:cubicBezTo>
                <a:lnTo>
                  <a:pt x="79843" y="2167467"/>
                </a:lnTo>
                <a:cubicBezTo>
                  <a:pt x="35747" y="2167467"/>
                  <a:pt x="0" y="2131720"/>
                  <a:pt x="0" y="2087624"/>
                </a:cubicBezTo>
                <a:lnTo>
                  <a:pt x="0" y="79843"/>
                </a:lnTo>
                <a:cubicBezTo>
                  <a:pt x="0" y="35747"/>
                  <a:pt x="35747" y="0"/>
                  <a:pt x="7984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9D1B8D-8AE3-521B-4C95-7DCEEB329AFD}"/>
              </a:ext>
            </a:extLst>
          </p:cNvPr>
          <p:cNvGrpSpPr/>
          <p:nvPr/>
        </p:nvGrpSpPr>
        <p:grpSpPr>
          <a:xfrm>
            <a:off x="8486416" y="1971641"/>
            <a:ext cx="7010401" cy="1247608"/>
            <a:chOff x="9810167" y="2034730"/>
            <a:chExt cx="7010401" cy="124760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9306181-97F6-7679-FBFC-FAF393D8C685}"/>
                </a:ext>
              </a:extLst>
            </p:cNvPr>
            <p:cNvSpPr/>
            <p:nvPr/>
          </p:nvSpPr>
          <p:spPr>
            <a:xfrm>
              <a:off x="9810167" y="2034730"/>
              <a:ext cx="7010401" cy="1247608"/>
            </a:xfrm>
            <a:custGeom>
              <a:avLst/>
              <a:gdLst/>
              <a:ahLst/>
              <a:cxnLst/>
              <a:rect l="l" t="t" r="r" b="b"/>
              <a:pathLst>
                <a:path w="1838701" h="258118">
                  <a:moveTo>
                    <a:pt x="56556" y="0"/>
                  </a:moveTo>
                  <a:lnTo>
                    <a:pt x="1782144" y="0"/>
                  </a:lnTo>
                  <a:cubicBezTo>
                    <a:pt x="1813380" y="0"/>
                    <a:pt x="1838701" y="25321"/>
                    <a:pt x="1838701" y="56556"/>
                  </a:cubicBezTo>
                  <a:lnTo>
                    <a:pt x="1838701" y="201561"/>
                  </a:lnTo>
                  <a:cubicBezTo>
                    <a:pt x="1838701" y="232797"/>
                    <a:pt x="1813380" y="258118"/>
                    <a:pt x="1782144" y="258118"/>
                  </a:cubicBezTo>
                  <a:lnTo>
                    <a:pt x="56556" y="258118"/>
                  </a:lnTo>
                  <a:cubicBezTo>
                    <a:pt x="25321" y="258118"/>
                    <a:pt x="0" y="232797"/>
                    <a:pt x="0" y="201561"/>
                  </a:cubicBezTo>
                  <a:lnTo>
                    <a:pt x="0" y="56556"/>
                  </a:lnTo>
                  <a:cubicBezTo>
                    <a:pt x="0" y="25321"/>
                    <a:pt x="25321" y="0"/>
                    <a:pt x="56556" y="0"/>
                  </a:cubicBezTo>
                  <a:close/>
                </a:path>
              </a:pathLst>
            </a:custGeom>
            <a:solidFill>
              <a:srgbClr val="F9705A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EDCD0F-FDC9-3A84-340B-AE2C626973AC}"/>
                </a:ext>
              </a:extLst>
            </p:cNvPr>
            <p:cNvSpPr txBox="1"/>
            <p:nvPr/>
          </p:nvSpPr>
          <p:spPr>
            <a:xfrm>
              <a:off x="10171263" y="2273814"/>
              <a:ext cx="63859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làm bài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7EB2101-4D16-558F-0CA6-2A8872DFF34F}"/>
              </a:ext>
            </a:extLst>
          </p:cNvPr>
          <p:cNvSpPr txBox="1"/>
          <p:nvPr/>
        </p:nvSpPr>
        <p:spPr>
          <a:xfrm>
            <a:off x="6947635" y="3157116"/>
            <a:ext cx="10087965" cy="6056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làm việc cá nhân rồi thảo luận, trao đổi với bạn theo nhóm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</a:t>
            </a:r>
            <a:r>
              <a:rPr lang="vi-VN" sz="4000">
                <a:ea typeface="Calibri" panose="020F0502020204030204" pitchFamily="34" charset="0"/>
                <a:cs typeface="Arial" panose="020B0604020202020204" pitchFamily="34" charset="0"/>
              </a:rPr>
              <a:t>quan sát dấu gạch chéo trong bảng để nhận xét sự khác nhau giữa viết hoa tên người hoặc tên tổ chức, cơ quan</a:t>
            </a:r>
            <a:endParaRPr lang="vi-VN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E40F91A6-040C-DAD8-9512-EEE71A895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9126" y="4646424"/>
            <a:ext cx="5765141" cy="51237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86410" y="8888430"/>
            <a:ext cx="1401590" cy="1284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16631" y="27214"/>
            <a:ext cx="1771369" cy="1668306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AAF8F89-7BB4-28D8-779E-7BDA70DE30F4}"/>
              </a:ext>
            </a:extLst>
          </p:cNvPr>
          <p:cNvSpPr/>
          <p:nvPr/>
        </p:nvSpPr>
        <p:spPr>
          <a:xfrm>
            <a:off x="0" y="647700"/>
            <a:ext cx="8763000" cy="137160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 BÀI TẬP 1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98AB5484-C859-15C2-C57D-4FF6AC147389}"/>
              </a:ext>
            </a:extLst>
          </p:cNvPr>
          <p:cNvSpPr/>
          <p:nvPr/>
        </p:nvSpPr>
        <p:spPr>
          <a:xfrm>
            <a:off x="788788" y="2686750"/>
            <a:ext cx="16508612" cy="6873305"/>
          </a:xfrm>
          <a:custGeom>
            <a:avLst/>
            <a:gdLst/>
            <a:ahLst/>
            <a:cxnLst/>
            <a:rect l="l" t="t" r="r" b="b"/>
            <a:pathLst>
              <a:path w="14949872" h="6335005">
                <a:moveTo>
                  <a:pt x="0" y="0"/>
                </a:moveTo>
                <a:lnTo>
                  <a:pt x="14949872" y="0"/>
                </a:lnTo>
                <a:lnTo>
                  <a:pt x="14949872" y="6335005"/>
                </a:lnTo>
                <a:lnTo>
                  <a:pt x="0" y="63350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8E5C8-EC4B-286D-430A-5F758EC90E11}"/>
              </a:ext>
            </a:extLst>
          </p:cNvPr>
          <p:cNvSpPr txBox="1"/>
          <p:nvPr/>
        </p:nvSpPr>
        <p:spPr>
          <a:xfrm>
            <a:off x="6999864" y="2928358"/>
            <a:ext cx="9252520" cy="6056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4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Tên cơ quan, tổ chức viết hoa chữ cái đầu ở tiếng đầu các bộ phận tạo nên tính chất </a:t>
            </a:r>
            <a:r>
              <a:rPr lang="vi-VN" sz="400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“riêng” </a:t>
            </a:r>
            <a:r>
              <a:rPr lang="vi-VN" sz="4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của tên riêng đó. 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4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Tên riêng chỉ người viết hoa tất cả các tiếng.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135F47-BD32-86EF-5453-4E611910AF01}"/>
              </a:ext>
            </a:extLst>
          </p:cNvPr>
          <p:cNvGrpSpPr/>
          <p:nvPr/>
        </p:nvGrpSpPr>
        <p:grpSpPr>
          <a:xfrm>
            <a:off x="1807512" y="4287835"/>
            <a:ext cx="4179071" cy="3671134"/>
            <a:chOff x="1645576" y="4287836"/>
            <a:chExt cx="4179071" cy="3671134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EA5AB230-80DE-80CA-9228-DECA1D7FDA4F}"/>
                </a:ext>
              </a:extLst>
            </p:cNvPr>
            <p:cNvGrpSpPr/>
            <p:nvPr/>
          </p:nvGrpSpPr>
          <p:grpSpPr>
            <a:xfrm>
              <a:off x="1645576" y="4287836"/>
              <a:ext cx="4179071" cy="3671134"/>
              <a:chOff x="0" y="0"/>
              <a:chExt cx="1100661" cy="893945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F1B07389-4B15-BB64-790F-A5C344B6B98D}"/>
                  </a:ext>
                </a:extLst>
              </p:cNvPr>
              <p:cNvSpPr/>
              <p:nvPr/>
            </p:nvSpPr>
            <p:spPr>
              <a:xfrm>
                <a:off x="0" y="0"/>
                <a:ext cx="1100661" cy="893945"/>
              </a:xfrm>
              <a:custGeom>
                <a:avLst/>
                <a:gdLst/>
                <a:ahLst/>
                <a:cxnLst/>
                <a:rect l="l" t="t" r="r" b="b"/>
                <a:pathLst>
                  <a:path w="1100661" h="893945">
                    <a:moveTo>
                      <a:pt x="94480" y="0"/>
                    </a:moveTo>
                    <a:lnTo>
                      <a:pt x="1006181" y="0"/>
                    </a:lnTo>
                    <a:cubicBezTo>
                      <a:pt x="1031239" y="0"/>
                      <a:pt x="1055270" y="9954"/>
                      <a:pt x="1072988" y="27673"/>
                    </a:cubicBezTo>
                    <a:cubicBezTo>
                      <a:pt x="1090707" y="45391"/>
                      <a:pt x="1100661" y="69422"/>
                      <a:pt x="1100661" y="94480"/>
                    </a:cubicBezTo>
                    <a:lnTo>
                      <a:pt x="1100661" y="799465"/>
                    </a:lnTo>
                    <a:cubicBezTo>
                      <a:pt x="1100661" y="824523"/>
                      <a:pt x="1090707" y="848554"/>
                      <a:pt x="1072988" y="866273"/>
                    </a:cubicBezTo>
                    <a:cubicBezTo>
                      <a:pt x="1055270" y="883991"/>
                      <a:pt x="1031239" y="893945"/>
                      <a:pt x="1006181" y="893945"/>
                    </a:cubicBezTo>
                    <a:lnTo>
                      <a:pt x="94480" y="893945"/>
                    </a:lnTo>
                    <a:cubicBezTo>
                      <a:pt x="42300" y="893945"/>
                      <a:pt x="0" y="851645"/>
                      <a:pt x="0" y="799465"/>
                    </a:cubicBezTo>
                    <a:lnTo>
                      <a:pt x="0" y="94480"/>
                    </a:lnTo>
                    <a:cubicBezTo>
                      <a:pt x="0" y="69422"/>
                      <a:pt x="9954" y="45391"/>
                      <a:pt x="27673" y="27673"/>
                    </a:cubicBezTo>
                    <a:cubicBezTo>
                      <a:pt x="45391" y="9954"/>
                      <a:pt x="69422" y="0"/>
                      <a:pt x="94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1D62B1-D4BA-E79C-101E-B029494138B8}"/>
                  </a:ext>
                </a:extLst>
              </p:cNvPr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9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FF4865FC-D501-F9EC-4187-FAE7A2F023C4}"/>
                </a:ext>
              </a:extLst>
            </p:cNvPr>
            <p:cNvSpPr/>
            <p:nvPr/>
          </p:nvSpPr>
          <p:spPr>
            <a:xfrm>
              <a:off x="2361539" y="4800055"/>
              <a:ext cx="2747144" cy="2646696"/>
            </a:xfrm>
            <a:custGeom>
              <a:avLst/>
              <a:gdLst/>
              <a:ahLst/>
              <a:cxnLst/>
              <a:rect l="l" t="t" r="r" b="b"/>
              <a:pathLst>
                <a:path w="4391044" h="3808232">
                  <a:moveTo>
                    <a:pt x="0" y="0"/>
                  </a:moveTo>
                  <a:lnTo>
                    <a:pt x="4391044" y="0"/>
                  </a:lnTo>
                  <a:lnTo>
                    <a:pt x="4391044" y="3808232"/>
                  </a:lnTo>
                  <a:lnTo>
                    <a:pt x="0" y="3808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0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01" y="8395327"/>
            <a:ext cx="1493663" cy="1662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1028700" y="1028700"/>
            <a:ext cx="10775254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73942" y="2173668"/>
            <a:ext cx="1189339" cy="1704457"/>
            <a:chOff x="0" y="0"/>
            <a:chExt cx="313241" cy="4489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824D1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3942" y="3878125"/>
            <a:ext cx="1189339" cy="1704457"/>
            <a:chOff x="0" y="0"/>
            <a:chExt cx="313241" cy="4489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EB9D5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3942" y="5582582"/>
            <a:ext cx="1189339" cy="1704457"/>
            <a:chOff x="0" y="0"/>
            <a:chExt cx="313241" cy="4489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8FAF9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73942" y="7287039"/>
            <a:ext cx="1189339" cy="1704457"/>
            <a:chOff x="0" y="0"/>
            <a:chExt cx="313241" cy="4489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DF747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48427" t="7393" b="6620"/>
          <a:stretch>
            <a:fillRect/>
          </a:stretch>
        </p:blipFill>
        <p:spPr>
          <a:xfrm>
            <a:off x="3270" y="0"/>
            <a:ext cx="2120459" cy="102870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-1107202" y="0"/>
            <a:ext cx="2475813" cy="10287000"/>
            <a:chOff x="0" y="0"/>
            <a:chExt cx="652066" cy="27093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52066" cy="2709333"/>
            </a:xfrm>
            <a:custGeom>
              <a:avLst/>
              <a:gdLst/>
              <a:ahLst/>
              <a:cxnLst/>
              <a:rect l="l" t="t" r="r" b="b"/>
              <a:pathLst>
                <a:path w="652066" h="2709333">
                  <a:moveTo>
                    <a:pt x="181367" y="0"/>
                  </a:moveTo>
                  <a:lnTo>
                    <a:pt x="470699" y="0"/>
                  </a:lnTo>
                  <a:cubicBezTo>
                    <a:pt x="570865" y="0"/>
                    <a:pt x="652066" y="81201"/>
                    <a:pt x="652066" y="181367"/>
                  </a:cubicBezTo>
                  <a:lnTo>
                    <a:pt x="652066" y="2527966"/>
                  </a:lnTo>
                  <a:cubicBezTo>
                    <a:pt x="652066" y="2576068"/>
                    <a:pt x="632958" y="2622199"/>
                    <a:pt x="598945" y="2656212"/>
                  </a:cubicBezTo>
                  <a:cubicBezTo>
                    <a:pt x="564932" y="2690225"/>
                    <a:pt x="518800" y="2709333"/>
                    <a:pt x="470699" y="2709333"/>
                  </a:cubicBezTo>
                  <a:lnTo>
                    <a:pt x="181367" y="2709333"/>
                  </a:lnTo>
                  <a:cubicBezTo>
                    <a:pt x="81201" y="2709333"/>
                    <a:pt x="0" y="2628132"/>
                    <a:pt x="0" y="2527966"/>
                  </a:cubicBezTo>
                  <a:lnTo>
                    <a:pt x="0" y="181367"/>
                  </a:lnTo>
                  <a:cubicBezTo>
                    <a:pt x="0" y="133266"/>
                    <a:pt x="19108" y="87134"/>
                    <a:pt x="53121" y="53121"/>
                  </a:cubicBezTo>
                  <a:cubicBezTo>
                    <a:pt x="87134" y="19108"/>
                    <a:pt x="133266" y="0"/>
                    <a:pt x="181367" y="0"/>
                  </a:cubicBezTo>
                  <a:close/>
                </a:path>
              </a:pathLst>
            </a:custGeom>
            <a:solidFill>
              <a:srgbClr val="D8A59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73942" y="469211"/>
            <a:ext cx="1189339" cy="1704457"/>
            <a:chOff x="0" y="0"/>
            <a:chExt cx="313241" cy="44891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3241" cy="448910"/>
            </a:xfrm>
            <a:custGeom>
              <a:avLst/>
              <a:gdLst/>
              <a:ahLst/>
              <a:cxnLst/>
              <a:rect l="l" t="t" r="r" b="b"/>
              <a:pathLst>
                <a:path w="313241" h="448910">
                  <a:moveTo>
                    <a:pt x="156621" y="0"/>
                  </a:moveTo>
                  <a:lnTo>
                    <a:pt x="156621" y="0"/>
                  </a:lnTo>
                  <a:cubicBezTo>
                    <a:pt x="198159" y="0"/>
                    <a:pt x="237996" y="16501"/>
                    <a:pt x="267368" y="45873"/>
                  </a:cubicBezTo>
                  <a:cubicBezTo>
                    <a:pt x="296740" y="75245"/>
                    <a:pt x="313241" y="115082"/>
                    <a:pt x="313241" y="156621"/>
                  </a:cubicBezTo>
                  <a:lnTo>
                    <a:pt x="313241" y="292290"/>
                  </a:lnTo>
                  <a:cubicBezTo>
                    <a:pt x="313241" y="333828"/>
                    <a:pt x="296740" y="373665"/>
                    <a:pt x="267368" y="403037"/>
                  </a:cubicBezTo>
                  <a:cubicBezTo>
                    <a:pt x="237996" y="432409"/>
                    <a:pt x="198159" y="448910"/>
                    <a:pt x="156621" y="448910"/>
                  </a:cubicBezTo>
                  <a:lnTo>
                    <a:pt x="156621" y="448910"/>
                  </a:lnTo>
                  <a:cubicBezTo>
                    <a:pt x="115082" y="448910"/>
                    <a:pt x="75245" y="432409"/>
                    <a:pt x="45873" y="403037"/>
                  </a:cubicBezTo>
                  <a:cubicBezTo>
                    <a:pt x="16501" y="373665"/>
                    <a:pt x="0" y="333828"/>
                    <a:pt x="0" y="292290"/>
                  </a:cubicBezTo>
                  <a:lnTo>
                    <a:pt x="0" y="156621"/>
                  </a:lnTo>
                  <a:cubicBezTo>
                    <a:pt x="0" y="115082"/>
                    <a:pt x="16501" y="75245"/>
                    <a:pt x="45873" y="45873"/>
                  </a:cubicBezTo>
                  <a:cubicBezTo>
                    <a:pt x="75245" y="16501"/>
                    <a:pt x="115082" y="0"/>
                    <a:pt x="156621" y="0"/>
                  </a:cubicBezTo>
                  <a:close/>
                </a:path>
              </a:pathLst>
            </a:custGeom>
            <a:solidFill>
              <a:srgbClr val="D8A59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6981215" y="1028700"/>
            <a:ext cx="10775254" cy="8229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25254" y="-1106203"/>
            <a:ext cx="4062430" cy="41148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22261">
            <a:off x="16295713" y="6840381"/>
            <a:ext cx="2865397" cy="4114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89338" y="766106"/>
            <a:ext cx="1339507" cy="126157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35951" y="8037564"/>
            <a:ext cx="1545264" cy="172043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505166">
            <a:off x="-2275555" y="3086100"/>
            <a:ext cx="3823023" cy="4114800"/>
          </a:xfrm>
          <a:prstGeom prst="rect">
            <a:avLst/>
          </a:prstGeom>
        </p:spPr>
      </p:pic>
      <p:sp>
        <p:nvSpPr>
          <p:cNvPr id="29" name="TextBox 20">
            <a:extLst>
              <a:ext uri="{FF2B5EF4-FFF2-40B4-BE49-F238E27FC236}">
                <a16:creationId xmlns:a16="http://schemas.microsoft.com/office/drawing/2014/main" id="{8861BD1D-AD8E-66AC-1A41-822F9185A04C}"/>
              </a:ext>
            </a:extLst>
          </p:cNvPr>
          <p:cNvSpPr txBox="1"/>
          <p:nvPr/>
        </p:nvSpPr>
        <p:spPr>
          <a:xfrm>
            <a:off x="3721864" y="2747108"/>
            <a:ext cx="11203258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6600" b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Nhận xét cách viết hoa tên cơ quan, tổ chức sau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91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729</Words>
  <Application>Microsoft Office PowerPoint</Application>
  <PresentationFormat>Custom</PresentationFormat>
  <Paragraphs>76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Wingdings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Aesthetic Cute Group Project Presentation</dc:title>
  <dc:creator>Linh Phan</dc:creator>
  <cp:lastModifiedBy>FPT SHOP</cp:lastModifiedBy>
  <cp:revision>9</cp:revision>
  <dcterms:created xsi:type="dcterms:W3CDTF">2006-08-16T00:00:00Z</dcterms:created>
  <dcterms:modified xsi:type="dcterms:W3CDTF">2025-04-25T15:09:03Z</dcterms:modified>
  <dc:identifier>DAFd4e5xYIQ</dc:identifier>
</cp:coreProperties>
</file>