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70" r:id="rId2"/>
    <p:sldId id="276" r:id="rId3"/>
    <p:sldId id="256" r:id="rId4"/>
    <p:sldId id="312" r:id="rId5"/>
    <p:sldId id="266" r:id="rId6"/>
    <p:sldId id="280" r:id="rId7"/>
    <p:sldId id="272" r:id="rId8"/>
    <p:sldId id="315" r:id="rId9"/>
    <p:sldId id="291" r:id="rId10"/>
    <p:sldId id="274" r:id="rId11"/>
    <p:sldId id="316" r:id="rId12"/>
    <p:sldId id="283" r:id="rId13"/>
    <p:sldId id="311" r:id="rId14"/>
    <p:sldId id="317" r:id="rId15"/>
    <p:sldId id="279" r:id="rId16"/>
    <p:sldId id="319" r:id="rId17"/>
    <p:sldId id="320" r:id="rId18"/>
    <p:sldId id="321" r:id="rId19"/>
    <p:sldId id="288" r:id="rId20"/>
    <p:sldId id="322" r:id="rId21"/>
    <p:sldId id="295" r:id="rId22"/>
    <p:sldId id="260" r:id="rId23"/>
    <p:sldId id="267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C5"/>
    <a:srgbClr val="FFF5D5"/>
    <a:srgbClr val="FFC662"/>
    <a:srgbClr val="FFCC99"/>
    <a:srgbClr val="443B12"/>
    <a:srgbClr val="766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447" autoAdjust="0"/>
  </p:normalViewPr>
  <p:slideViewPr>
    <p:cSldViewPr>
      <p:cViewPr varScale="1">
        <p:scale>
          <a:sx n="58" d="100"/>
          <a:sy n="58" d="100"/>
        </p:scale>
        <p:origin x="6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05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84C64-14DD-43AF-B8F7-748375C55279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DB69C-6992-45B5-8302-6CA0230CB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4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3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1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7.svg"/><Relationship Id="rId4" Type="http://schemas.openxmlformats.org/officeDocument/2006/relationships/image" Target="../media/image13.sv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9.svg"/><Relationship Id="rId7" Type="http://schemas.openxmlformats.org/officeDocument/2006/relationships/image" Target="../media/image10.svg"/><Relationship Id="rId12" Type="http://schemas.openxmlformats.org/officeDocument/2006/relationships/image" Target="../media/image6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0.png"/><Relationship Id="rId5" Type="http://schemas.openxmlformats.org/officeDocument/2006/relationships/image" Target="../media/image3.svg"/><Relationship Id="rId10" Type="http://schemas.openxmlformats.org/officeDocument/2006/relationships/image" Target="../media/image59.svg"/><Relationship Id="rId4" Type="http://schemas.openxmlformats.org/officeDocument/2006/relationships/image" Target="../media/image2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27.pn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svg"/><Relationship Id="rId7" Type="http://schemas.openxmlformats.org/officeDocument/2006/relationships/image" Target="../media/image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34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56219"/>
          <a:stretch>
            <a:fillRect/>
          </a:stretch>
        </p:blipFill>
        <p:spPr>
          <a:xfrm>
            <a:off x="0" y="6173275"/>
            <a:ext cx="18517127" cy="52998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2638687" y="1264508"/>
            <a:ext cx="1405742" cy="10709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43571" y="1282542"/>
            <a:ext cx="1405742" cy="10709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5649313" cy="11369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38687" y="51830"/>
            <a:ext cx="5649313" cy="11369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8043929"/>
            <a:ext cx="2573502" cy="24287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80147" y="9054017"/>
            <a:ext cx="1689018" cy="123298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829063" y="2940753"/>
            <a:ext cx="14858999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GIẢNG NGÀY HÔM NAY!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14498" y="8043929"/>
            <a:ext cx="2573502" cy="24287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48871" y="9054017"/>
            <a:ext cx="1689018" cy="1232983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2AF67E83-4B41-B130-C399-E7FA5E574E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67783">
            <a:off x="285552" y="4312730"/>
            <a:ext cx="1799429" cy="890717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AD96CD6E-86A5-569E-625E-3CEF8896BB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67783" flipH="1">
            <a:off x="16192540" y="4539168"/>
            <a:ext cx="1974631" cy="11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5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5314" y="9608100"/>
            <a:ext cx="762000" cy="6315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42187" y="8680525"/>
            <a:ext cx="1440882" cy="1594002"/>
          </a:xfrm>
          <a:prstGeom prst="rect">
            <a:avLst/>
          </a:prstGeom>
        </p:spPr>
      </p:pic>
      <p:sp>
        <p:nvSpPr>
          <p:cNvPr id="7" name="Freeform 27">
            <a:extLst>
              <a:ext uri="{FF2B5EF4-FFF2-40B4-BE49-F238E27FC236}">
                <a16:creationId xmlns:a16="http://schemas.microsoft.com/office/drawing/2014/main" id="{FEDC4187-0B61-4A04-72F5-8F48696E5D93}"/>
              </a:ext>
            </a:extLst>
          </p:cNvPr>
          <p:cNvSpPr/>
          <p:nvPr/>
        </p:nvSpPr>
        <p:spPr>
          <a:xfrm>
            <a:off x="-118359" y="31064"/>
            <a:ext cx="1371600" cy="952500"/>
          </a:xfrm>
          <a:custGeom>
            <a:avLst/>
            <a:gdLst/>
            <a:ahLst/>
            <a:cxnLst/>
            <a:rect l="l" t="t" r="r" b="b"/>
            <a:pathLst>
              <a:path w="3520761" h="2042042">
                <a:moveTo>
                  <a:pt x="0" y="0"/>
                </a:moveTo>
                <a:lnTo>
                  <a:pt x="3520762" y="0"/>
                </a:lnTo>
                <a:lnTo>
                  <a:pt x="3520762" y="2042042"/>
                </a:lnTo>
                <a:lnTo>
                  <a:pt x="0" y="2042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2CD05A-E960-B9E5-5D0C-D29B945C81FC}"/>
              </a:ext>
            </a:extLst>
          </p:cNvPr>
          <p:cNvSpPr txBox="1"/>
          <p:nvPr/>
        </p:nvSpPr>
        <p:spPr>
          <a:xfrm>
            <a:off x="1253241" y="7050509"/>
            <a:ext cx="161965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Làng quê Việt Nam đẹp và      .</a:t>
            </a:r>
            <a:endParaRPr kumimoji="0" lang="en-US" sz="4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6A4FF6-7185-6A5D-9C7A-45731FA33415}"/>
              </a:ext>
            </a:extLst>
          </p:cNvPr>
          <p:cNvSpPr/>
          <p:nvPr/>
        </p:nvSpPr>
        <p:spPr>
          <a:xfrm>
            <a:off x="1447800" y="1867560"/>
            <a:ext cx="4775086" cy="17304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bình an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79341DD-8917-BB4B-A8CE-7E78D8084F3F}"/>
              </a:ext>
            </a:extLst>
          </p:cNvPr>
          <p:cNvSpPr/>
          <p:nvPr/>
        </p:nvSpPr>
        <p:spPr>
          <a:xfrm>
            <a:off x="6574643" y="1841169"/>
            <a:ext cx="5207431" cy="17304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bình yên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C1BAD91-33D1-DD16-BF50-40F2E9A50F35}"/>
              </a:ext>
            </a:extLst>
          </p:cNvPr>
          <p:cNvSpPr/>
          <p:nvPr/>
        </p:nvSpPr>
        <p:spPr>
          <a:xfrm>
            <a:off x="12133831" y="1841168"/>
            <a:ext cx="4775086" cy="173044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thanh bình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8F7A054-0FBC-4653-D794-C5B7A6B534D7}"/>
              </a:ext>
            </a:extLst>
          </p:cNvPr>
          <p:cNvSpPr/>
          <p:nvPr/>
        </p:nvSpPr>
        <p:spPr>
          <a:xfrm>
            <a:off x="1643742" y="5070809"/>
            <a:ext cx="7224703" cy="1649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hòa bình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2F73C9D-22F9-DC17-E3EC-910E5ADA1953}"/>
              </a:ext>
            </a:extLst>
          </p:cNvPr>
          <p:cNvSpPr/>
          <p:nvPr/>
        </p:nvSpPr>
        <p:spPr>
          <a:xfrm>
            <a:off x="1643742" y="7997505"/>
            <a:ext cx="7224703" cy="16496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thanh bình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4A9EDCF-1801-6C36-DB88-EC4469838B68}"/>
              </a:ext>
            </a:extLst>
          </p:cNvPr>
          <p:cNvSpPr/>
          <p:nvPr/>
        </p:nvSpPr>
        <p:spPr>
          <a:xfrm>
            <a:off x="9419561" y="7997506"/>
            <a:ext cx="7224701" cy="16496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>
                <a:latin typeface="Arial" panose="020B0604020202020204" pitchFamily="34" charset="0"/>
                <a:cs typeface="Arial" panose="020B0604020202020204" pitchFamily="34" charset="0"/>
              </a:rPr>
              <a:t>yên bình</a:t>
            </a: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BF220ED8-E6AB-0594-40CB-A906AAFB1761}"/>
              </a:ext>
            </a:extLst>
          </p:cNvPr>
          <p:cNvSpPr/>
          <p:nvPr/>
        </p:nvSpPr>
        <p:spPr>
          <a:xfrm rot="16200000">
            <a:off x="607509" y="2513032"/>
            <a:ext cx="375350" cy="91611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1AB47A54-7318-BEEC-7ABB-92DA377DE584}"/>
              </a:ext>
            </a:extLst>
          </p:cNvPr>
          <p:cNvSpPr/>
          <p:nvPr/>
        </p:nvSpPr>
        <p:spPr>
          <a:xfrm rot="16200000">
            <a:off x="607509" y="5594036"/>
            <a:ext cx="375350" cy="91611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6242A30A-94B2-A407-541F-8C672B04B369}"/>
              </a:ext>
            </a:extLst>
          </p:cNvPr>
          <p:cNvSpPr/>
          <p:nvPr/>
        </p:nvSpPr>
        <p:spPr>
          <a:xfrm rot="16200000">
            <a:off x="607511" y="8497952"/>
            <a:ext cx="375350" cy="91611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93CB3B9-74FB-ACBF-BAAF-E39DC7C36367}"/>
              </a:ext>
            </a:extLst>
          </p:cNvPr>
          <p:cNvGrpSpPr/>
          <p:nvPr/>
        </p:nvGrpSpPr>
        <p:grpSpPr>
          <a:xfrm>
            <a:off x="1253241" y="857725"/>
            <a:ext cx="16840200" cy="707886"/>
            <a:chOff x="1253241" y="999893"/>
            <a:chExt cx="16840200" cy="7078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DE8513-9F09-3D87-4E8E-E410EA09807D}"/>
                </a:ext>
              </a:extLst>
            </p:cNvPr>
            <p:cNvSpPr txBox="1"/>
            <p:nvPr/>
          </p:nvSpPr>
          <p:spPr>
            <a:xfrm>
              <a:off x="1253241" y="999893"/>
              <a:ext cx="168402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a. Ai cũng mong ước có một cuộc sống 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.</a:t>
              </a:r>
              <a:endPara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 descr="A red flower with white center&#10;&#10;Description automatically generated">
              <a:extLst>
                <a:ext uri="{FF2B5EF4-FFF2-40B4-BE49-F238E27FC236}">
                  <a16:creationId xmlns:a16="http://schemas.microsoft.com/office/drawing/2014/main" id="{388A884A-32D1-549F-6C39-8B9FF94A2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3200" y="1089081"/>
              <a:ext cx="588709" cy="58080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DA03DA0-AB81-E23E-AAD1-9B39E3E9AF00}"/>
              </a:ext>
            </a:extLst>
          </p:cNvPr>
          <p:cNvGrpSpPr/>
          <p:nvPr/>
        </p:nvGrpSpPr>
        <p:grpSpPr>
          <a:xfrm>
            <a:off x="1253241" y="3980466"/>
            <a:ext cx="16840200" cy="707886"/>
            <a:chOff x="1253241" y="4205813"/>
            <a:chExt cx="16840200" cy="7078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A22364-0DC5-1684-1A65-21A44A1061E9}"/>
                </a:ext>
              </a:extLst>
            </p:cNvPr>
            <p:cNvSpPr txBox="1"/>
            <p:nvPr/>
          </p:nvSpPr>
          <p:spPr>
            <a:xfrm>
              <a:off x="1253241" y="4205813"/>
              <a:ext cx="168402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b. </a:t>
              </a: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Chim bồ câu là loài chim tượng trưng cho</a:t>
              </a: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.</a:t>
              </a:r>
              <a:r>
                <a:rPr lang="vi-VN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Picture 44" descr="A red flower with white center&#10;&#10;Description automatically generated">
              <a:extLst>
                <a:ext uri="{FF2B5EF4-FFF2-40B4-BE49-F238E27FC236}">
                  <a16:creationId xmlns:a16="http://schemas.microsoft.com/office/drawing/2014/main" id="{FD9168D3-601A-4B7E-22A8-9444620AF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0574" y="4269353"/>
              <a:ext cx="588709" cy="580806"/>
            </a:xfrm>
            <a:prstGeom prst="rect">
              <a:avLst/>
            </a:prstGeom>
          </p:spPr>
        </p:pic>
      </p:grpSp>
      <p:pic>
        <p:nvPicPr>
          <p:cNvPr id="48" name="Picture 47" descr="A red flower with white center&#10;&#10;Description automatically generated">
            <a:extLst>
              <a:ext uri="{FF2B5EF4-FFF2-40B4-BE49-F238E27FC236}">
                <a16:creationId xmlns:a16="http://schemas.microsoft.com/office/drawing/2014/main" id="{C2C23FA7-9882-B3B9-F5C3-C623A2135D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7114049"/>
            <a:ext cx="588709" cy="58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9014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92120" y="7658100"/>
            <a:ext cx="17631634" cy="2718754"/>
            <a:chOff x="0" y="0"/>
            <a:chExt cx="25775921" cy="501094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37452"/>
              <a:ext cx="4427104" cy="489859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336024" y="37452"/>
              <a:ext cx="4427104" cy="489859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769756">
              <a:off x="6590430" y="223100"/>
              <a:ext cx="1559297" cy="389013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672048" y="37452"/>
              <a:ext cx="4427104" cy="489859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008072" y="37452"/>
              <a:ext cx="4427104" cy="489859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347052" y="37452"/>
              <a:ext cx="4427104" cy="489859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398082" y="98538"/>
              <a:ext cx="1559297" cy="389013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032221" y="37452"/>
              <a:ext cx="4427104" cy="48985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0595947" y="0"/>
              <a:ext cx="4427104" cy="48985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18908" y="1660270"/>
              <a:ext cx="3430668" cy="323832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8292738" y="1697722"/>
              <a:ext cx="3430668" cy="323832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466568" y="1735173"/>
              <a:ext cx="3430668" cy="323832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0640398" y="1772625"/>
              <a:ext cx="3430668" cy="323832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938243" y="2214371"/>
              <a:ext cx="2252025" cy="164397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0597394" y="2214371"/>
              <a:ext cx="2252025" cy="164397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6993748" y="2214371"/>
              <a:ext cx="2252025" cy="1643978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3390103" y="2214371"/>
              <a:ext cx="2252025" cy="1643978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8082"/>
              <a:ext cx="2519612" cy="3120266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177996" y="654237"/>
              <a:ext cx="2519612" cy="3120266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1915564" y="926615"/>
              <a:ext cx="2519612" cy="3120266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8120786" y="1117534"/>
              <a:ext cx="2519612" cy="312026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3256310" y="271520"/>
              <a:ext cx="2519612" cy="3120266"/>
            </a:xfrm>
            <a:prstGeom prst="rect">
              <a:avLst/>
            </a:prstGeom>
          </p:spPr>
        </p:pic>
      </p:grpSp>
      <p:sp>
        <p:nvSpPr>
          <p:cNvPr id="26" name="TextBox 26"/>
          <p:cNvSpPr txBox="1"/>
          <p:nvPr/>
        </p:nvSpPr>
        <p:spPr>
          <a:xfrm>
            <a:off x="861118" y="2046427"/>
            <a:ext cx="16565764" cy="431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ts val="11721"/>
              </a:lnSpc>
            </a:pPr>
            <a:r>
              <a:rPr lang="vi-VN" sz="6600" b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Dựa vào tranh, lựa chọn từ ngữ để hoàn thành câu. Giải thích lí do lựa chọn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7F691493-E9C1-762B-BDCF-EEBF75B6A76A}"/>
              </a:ext>
            </a:extLst>
          </p:cNvPr>
          <p:cNvGrpSpPr/>
          <p:nvPr/>
        </p:nvGrpSpPr>
        <p:grpSpPr>
          <a:xfrm>
            <a:off x="-346679" y="-205812"/>
            <a:ext cx="19937273" cy="1293444"/>
            <a:chOff x="0" y="0"/>
            <a:chExt cx="26583031" cy="1724592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4DA4DBEA-424C-75F4-877F-A645510E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130117"/>
              <a:ext cx="7532418" cy="1515899"/>
            </a:xfrm>
            <a:prstGeom prst="rect">
              <a:avLst/>
            </a:prstGeom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8B6C8C6C-9BD0-4D55-1F89-0249326F3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15582"/>
            <a:stretch>
              <a:fillRect/>
            </a:stretch>
          </p:blipFill>
          <p:spPr>
            <a:xfrm>
              <a:off x="7507018" y="0"/>
              <a:ext cx="6358671" cy="1515899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2B393A0D-B384-8134-4AED-1DA1B9B53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15582"/>
            <a:stretch>
              <a:fillRect/>
            </a:stretch>
          </p:blipFill>
          <p:spPr>
            <a:xfrm>
              <a:off x="13865689" y="104347"/>
              <a:ext cx="6358671" cy="1515899"/>
            </a:xfrm>
            <a:prstGeom prst="rect">
              <a:avLst/>
            </a:prstGeom>
          </p:spPr>
        </p:pic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F8B26676-D68E-1A27-CB45-482A25890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15582"/>
            <a:stretch>
              <a:fillRect/>
            </a:stretch>
          </p:blipFill>
          <p:spPr>
            <a:xfrm>
              <a:off x="20224360" y="208693"/>
              <a:ext cx="6358671" cy="1515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114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C8F057E-A912-B7F1-0354-45A577E95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7452">
            <a:off x="559221" y="466338"/>
            <a:ext cx="8771981" cy="978606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CAF2771-3A1B-B348-6E62-62151D6008E0}"/>
              </a:ext>
            </a:extLst>
          </p:cNvPr>
          <p:cNvGrpSpPr/>
          <p:nvPr/>
        </p:nvGrpSpPr>
        <p:grpSpPr>
          <a:xfrm>
            <a:off x="266569" y="475443"/>
            <a:ext cx="7053836" cy="1157110"/>
            <a:chOff x="203033" y="530103"/>
            <a:chExt cx="7053836" cy="1157110"/>
          </a:xfrm>
        </p:grpSpPr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0F5AE8F7-3A67-0DE1-5627-D9F1D1E44F97}"/>
                </a:ext>
              </a:extLst>
            </p:cNvPr>
            <p:cNvGrpSpPr/>
            <p:nvPr/>
          </p:nvGrpSpPr>
          <p:grpSpPr>
            <a:xfrm rot="-143938">
              <a:off x="203033" y="530103"/>
              <a:ext cx="7053836" cy="1157110"/>
              <a:chOff x="0" y="0"/>
              <a:chExt cx="5952369" cy="848774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2B4936ED-E7F4-1B87-EDFD-60B7763AC47A}"/>
                  </a:ext>
                </a:extLst>
              </p:cNvPr>
              <p:cNvSpPr/>
              <p:nvPr/>
            </p:nvSpPr>
            <p:spPr>
              <a:xfrm>
                <a:off x="0" y="0"/>
                <a:ext cx="5952369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761308" h="848774">
                    <a:moveTo>
                      <a:pt x="5636848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36848" y="0"/>
                    </a:lnTo>
                    <a:cubicBezTo>
                      <a:pt x="5705428" y="0"/>
                      <a:pt x="5761308" y="55880"/>
                      <a:pt x="5761308" y="124460"/>
                    </a:cubicBezTo>
                    <a:lnTo>
                      <a:pt x="5761308" y="724314"/>
                    </a:lnTo>
                    <a:cubicBezTo>
                      <a:pt x="5761308" y="792894"/>
                      <a:pt x="5705428" y="848774"/>
                      <a:pt x="563684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70E2C1A-8C00-DC27-8D3E-2E360189CE51}"/>
                </a:ext>
              </a:extLst>
            </p:cNvPr>
            <p:cNvSpPr txBox="1"/>
            <p:nvPr/>
          </p:nvSpPr>
          <p:spPr>
            <a:xfrm rot="21459337">
              <a:off x="392504" y="739326"/>
              <a:ext cx="6532186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spcBef>
                  <a:spcPct val="0"/>
                </a:spcBef>
              </a:pPr>
              <a:r>
                <a:rPr lang="en-US" sz="4800" b="1" spc="179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TẬP 3</a:t>
              </a:r>
              <a:endParaRPr lang="en-US" sz="4800" b="1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0B271231-3412-DAC0-80F1-B7FCAA605ACC}"/>
              </a:ext>
            </a:extLst>
          </p:cNvPr>
          <p:cNvSpPr/>
          <p:nvPr/>
        </p:nvSpPr>
        <p:spPr>
          <a:xfrm>
            <a:off x="9491492" y="2251042"/>
            <a:ext cx="7958308" cy="6169058"/>
          </a:xfrm>
          <a:custGeom>
            <a:avLst/>
            <a:gdLst/>
            <a:ahLst/>
            <a:cxnLst/>
            <a:rect l="l" t="t" r="r" b="b"/>
            <a:pathLst>
              <a:path w="2140210" h="1544802">
                <a:moveTo>
                  <a:pt x="48589" y="0"/>
                </a:moveTo>
                <a:lnTo>
                  <a:pt x="2091622" y="0"/>
                </a:lnTo>
                <a:cubicBezTo>
                  <a:pt x="2104508" y="0"/>
                  <a:pt x="2116867" y="5119"/>
                  <a:pt x="2125979" y="14231"/>
                </a:cubicBezTo>
                <a:cubicBezTo>
                  <a:pt x="2135091" y="23343"/>
                  <a:pt x="2140210" y="35702"/>
                  <a:pt x="2140210" y="48589"/>
                </a:cubicBezTo>
                <a:lnTo>
                  <a:pt x="2140210" y="1496213"/>
                </a:lnTo>
                <a:cubicBezTo>
                  <a:pt x="2140210" y="1509099"/>
                  <a:pt x="2135091" y="1521458"/>
                  <a:pt x="2125979" y="1530570"/>
                </a:cubicBezTo>
                <a:cubicBezTo>
                  <a:pt x="2116867" y="1539682"/>
                  <a:pt x="2104508" y="1544802"/>
                  <a:pt x="2091622" y="1544802"/>
                </a:cubicBezTo>
                <a:lnTo>
                  <a:pt x="48589" y="1544802"/>
                </a:lnTo>
                <a:cubicBezTo>
                  <a:pt x="35702" y="1544802"/>
                  <a:pt x="23343" y="1539682"/>
                  <a:pt x="14231" y="1530570"/>
                </a:cubicBezTo>
                <a:cubicBezTo>
                  <a:pt x="5119" y="1521458"/>
                  <a:pt x="0" y="1509099"/>
                  <a:pt x="0" y="1496213"/>
                </a:cubicBezTo>
                <a:lnTo>
                  <a:pt x="0" y="48589"/>
                </a:lnTo>
                <a:cubicBezTo>
                  <a:pt x="0" y="35702"/>
                  <a:pt x="5119" y="23343"/>
                  <a:pt x="14231" y="14231"/>
                </a:cubicBezTo>
                <a:cubicBezTo>
                  <a:pt x="23343" y="5119"/>
                  <a:pt x="35702" y="0"/>
                  <a:pt x="48589" y="0"/>
                </a:cubicBezTo>
                <a:close/>
              </a:path>
            </a:pathLst>
          </a:custGeom>
          <a:solidFill>
            <a:srgbClr val="FFFEFD"/>
          </a:solidFill>
          <a:ln>
            <a:solidFill>
              <a:schemeClr val="tx2">
                <a:lumMod val="50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466436-3B33-7727-493C-AD8DD9C62F98}"/>
              </a:ext>
            </a:extLst>
          </p:cNvPr>
          <p:cNvSpPr txBox="1"/>
          <p:nvPr/>
        </p:nvSpPr>
        <p:spPr>
          <a:xfrm>
            <a:off x="10198382" y="2554083"/>
            <a:ext cx="6548863" cy="5610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VIỆC NHÓM</a:t>
            </a:r>
          </a:p>
          <a:p>
            <a:pPr algn="just"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em dựa vào tranh (</a:t>
            </a:r>
            <a:r>
              <a:rPr lang="en-US" sz="4000" i="1">
                <a:latin typeface="Arial" panose="020B0604020202020204" pitchFamily="34" charset="0"/>
                <a:cs typeface="Arial" panose="020B0604020202020204" pitchFamily="34" charset="0"/>
              </a:rPr>
              <a:t>SGK – tr.115)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và lựa chọn từ ngữ ở các câu a, b, c để hoàn thành câu. Sau đó, giải thích lí do lựa chọn.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5AF17033-91EA-4C20-39F5-860BBD22BCD5}"/>
              </a:ext>
            </a:extLst>
          </p:cNvPr>
          <p:cNvSpPr/>
          <p:nvPr/>
        </p:nvSpPr>
        <p:spPr>
          <a:xfrm>
            <a:off x="16152250" y="106331"/>
            <a:ext cx="1905000" cy="1044691"/>
          </a:xfrm>
          <a:custGeom>
            <a:avLst/>
            <a:gdLst/>
            <a:ahLst/>
            <a:cxnLst/>
            <a:rect l="l" t="t" r="r" b="b"/>
            <a:pathLst>
              <a:path w="3061603" h="1002675">
                <a:moveTo>
                  <a:pt x="0" y="0"/>
                </a:moveTo>
                <a:lnTo>
                  <a:pt x="3061603" y="0"/>
                </a:lnTo>
                <a:lnTo>
                  <a:pt x="3061603" y="1002675"/>
                </a:lnTo>
                <a:lnTo>
                  <a:pt x="0" y="10026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32C34C0B-554E-FA31-318C-0955B639A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80306" y="7132287"/>
            <a:ext cx="2807694" cy="315471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12F5FD5-CBE6-FA8F-9205-299A0B6DDBDE}"/>
              </a:ext>
            </a:extLst>
          </p:cNvPr>
          <p:cNvGrpSpPr/>
          <p:nvPr/>
        </p:nvGrpSpPr>
        <p:grpSpPr>
          <a:xfrm>
            <a:off x="852182" y="2942150"/>
            <a:ext cx="7293600" cy="5984908"/>
            <a:chOff x="852182" y="2942150"/>
            <a:chExt cx="7293600" cy="5984908"/>
          </a:xfrm>
        </p:grpSpPr>
        <p:pic>
          <p:nvPicPr>
            <p:cNvPr id="25" name="Picture 24" descr="A child standing on a path next to a river&#10;&#10;Description automatically generated">
              <a:extLst>
                <a:ext uri="{FF2B5EF4-FFF2-40B4-BE49-F238E27FC236}">
                  <a16:creationId xmlns:a16="http://schemas.microsoft.com/office/drawing/2014/main" id="{FBE1D058-2C69-D4AC-F7A3-5A2CB098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182" y="3360630"/>
              <a:ext cx="7293600" cy="55664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1" name="Picture 2" descr="Push pin ">
              <a:extLst>
                <a:ext uri="{FF2B5EF4-FFF2-40B4-BE49-F238E27FC236}">
                  <a16:creationId xmlns:a16="http://schemas.microsoft.com/office/drawing/2014/main" id="{57AA81AB-B440-8045-DE0E-91C930D79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15504">
              <a:off x="3825876" y="2942150"/>
              <a:ext cx="836958" cy="836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35985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992600" y="8972192"/>
            <a:ext cx="1586496" cy="1314808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BA6E1331-7657-2AFB-52DC-C31A8BF7E146}"/>
              </a:ext>
            </a:extLst>
          </p:cNvPr>
          <p:cNvSpPr/>
          <p:nvPr/>
        </p:nvSpPr>
        <p:spPr>
          <a:xfrm rot="10800000">
            <a:off x="6566347" y="1028700"/>
            <a:ext cx="10890530" cy="8458200"/>
          </a:xfrm>
          <a:custGeom>
            <a:avLst/>
            <a:gdLst/>
            <a:ahLst/>
            <a:cxnLst/>
            <a:rect l="l" t="t" r="r" b="b"/>
            <a:pathLst>
              <a:path w="2816250" h="2167467">
                <a:moveTo>
                  <a:pt x="36925" y="0"/>
                </a:moveTo>
                <a:lnTo>
                  <a:pt x="2779325" y="0"/>
                </a:lnTo>
                <a:cubicBezTo>
                  <a:pt x="2789118" y="0"/>
                  <a:pt x="2798510" y="3890"/>
                  <a:pt x="2805435" y="10815"/>
                </a:cubicBezTo>
                <a:cubicBezTo>
                  <a:pt x="2812359" y="17740"/>
                  <a:pt x="2816250" y="27132"/>
                  <a:pt x="2816250" y="36925"/>
                </a:cubicBezTo>
                <a:lnTo>
                  <a:pt x="2816250" y="2130542"/>
                </a:lnTo>
                <a:cubicBezTo>
                  <a:pt x="2816250" y="2140335"/>
                  <a:pt x="2812359" y="2149727"/>
                  <a:pt x="2805435" y="2156652"/>
                </a:cubicBezTo>
                <a:cubicBezTo>
                  <a:pt x="2798510" y="2163576"/>
                  <a:pt x="2789118" y="2167467"/>
                  <a:pt x="2779325" y="2167467"/>
                </a:cubicBezTo>
                <a:lnTo>
                  <a:pt x="36925" y="2167467"/>
                </a:lnTo>
                <a:cubicBezTo>
                  <a:pt x="27132" y="2167467"/>
                  <a:pt x="17740" y="2163576"/>
                  <a:pt x="10815" y="2156652"/>
                </a:cubicBezTo>
                <a:cubicBezTo>
                  <a:pt x="3890" y="2149727"/>
                  <a:pt x="0" y="2140335"/>
                  <a:pt x="0" y="2130542"/>
                </a:cubicBezTo>
                <a:lnTo>
                  <a:pt x="0" y="36925"/>
                </a:lnTo>
                <a:cubicBezTo>
                  <a:pt x="0" y="27132"/>
                  <a:pt x="3890" y="17740"/>
                  <a:pt x="10815" y="10815"/>
                </a:cubicBezTo>
                <a:cubicBezTo>
                  <a:pt x="17740" y="3890"/>
                  <a:pt x="27132" y="0"/>
                  <a:pt x="36925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DEFF0D-0C02-1F29-68EA-022E5DDAAB0B}"/>
              </a:ext>
            </a:extLst>
          </p:cNvPr>
          <p:cNvSpPr txBox="1"/>
          <p:nvPr/>
        </p:nvSpPr>
        <p:spPr>
          <a:xfrm>
            <a:off x="7089704" y="1575348"/>
            <a:ext cx="9843815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sát thật kĩ tranh minh hoạ.</a:t>
            </a:r>
          </a:p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Thử lựa chọn từng từ trong ba từ gợi ý để thay cho bông hoa. Cùng phân tích, so sánh các phương án với nhau. Có thể dùng từ điển để tra nghĩa của từ.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 ý: 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 cả các từ này đều đúng nghĩa và đều dùng được ở vị trí bông hoa. Tuy nhiên, cần chọn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hơn.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F88D4F3-90CA-F7BA-F5CE-D78E5BBC3962}"/>
              </a:ext>
            </a:extLst>
          </p:cNvPr>
          <p:cNvSpPr/>
          <p:nvPr/>
        </p:nvSpPr>
        <p:spPr>
          <a:xfrm>
            <a:off x="831122" y="1028699"/>
            <a:ext cx="5417278" cy="8458200"/>
          </a:xfrm>
          <a:custGeom>
            <a:avLst/>
            <a:gdLst/>
            <a:ahLst/>
            <a:cxnLst/>
            <a:rect l="l" t="t" r="r" b="b"/>
            <a:pathLst>
              <a:path w="1375888" h="2069539">
                <a:moveTo>
                  <a:pt x="75580" y="0"/>
                </a:moveTo>
                <a:lnTo>
                  <a:pt x="1300307" y="0"/>
                </a:lnTo>
                <a:cubicBezTo>
                  <a:pt x="1320352" y="0"/>
                  <a:pt x="1339577" y="7963"/>
                  <a:pt x="1353751" y="22137"/>
                </a:cubicBezTo>
                <a:cubicBezTo>
                  <a:pt x="1367925" y="36311"/>
                  <a:pt x="1375888" y="55535"/>
                  <a:pt x="1375888" y="75580"/>
                </a:cubicBezTo>
                <a:lnTo>
                  <a:pt x="1375888" y="1993959"/>
                </a:lnTo>
                <a:cubicBezTo>
                  <a:pt x="1375888" y="2014004"/>
                  <a:pt x="1367925" y="2033228"/>
                  <a:pt x="1353751" y="2047402"/>
                </a:cubicBezTo>
                <a:cubicBezTo>
                  <a:pt x="1339577" y="2061576"/>
                  <a:pt x="1320352" y="2069539"/>
                  <a:pt x="1300307" y="2069539"/>
                </a:cubicBezTo>
                <a:lnTo>
                  <a:pt x="75580" y="2069539"/>
                </a:lnTo>
                <a:cubicBezTo>
                  <a:pt x="55535" y="2069539"/>
                  <a:pt x="36311" y="2061576"/>
                  <a:pt x="22137" y="2047402"/>
                </a:cubicBezTo>
                <a:cubicBezTo>
                  <a:pt x="7963" y="2033228"/>
                  <a:pt x="0" y="2014004"/>
                  <a:pt x="0" y="1993959"/>
                </a:cubicBezTo>
                <a:lnTo>
                  <a:pt x="0" y="75580"/>
                </a:lnTo>
                <a:cubicBezTo>
                  <a:pt x="0" y="55535"/>
                  <a:pt x="7963" y="36311"/>
                  <a:pt x="22137" y="22137"/>
                </a:cubicBezTo>
                <a:cubicBezTo>
                  <a:pt x="36311" y="7963"/>
                  <a:pt x="55535" y="0"/>
                  <a:pt x="7558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3C541-C474-B73B-1990-6AB61781B402}"/>
              </a:ext>
            </a:extLst>
          </p:cNvPr>
          <p:cNvSpPr txBox="1"/>
          <p:nvPr/>
        </p:nvSpPr>
        <p:spPr>
          <a:xfrm>
            <a:off x="1272924" y="4014473"/>
            <a:ext cx="4533674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 DẪN LÀM BÀI</a:t>
            </a:r>
            <a:endParaRPr lang="en-US" sz="50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488AF8D-2C49-8C97-D474-074837815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72" y="1419286"/>
            <a:ext cx="2721851" cy="2721851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77EF5CFB-12E9-F9AC-2D31-930BC6277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56584" y="6591300"/>
            <a:ext cx="3011996" cy="369570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4364AAC8-9759-6A52-E13A-613F3170BE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69314" y="-62383"/>
            <a:ext cx="1718686" cy="1309326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4EF51E4D-AFAF-94A8-3728-1B6343AAF4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4226" y="355056"/>
            <a:ext cx="1092093" cy="103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84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5314" y="9608100"/>
            <a:ext cx="762000" cy="6315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42187" y="8680525"/>
            <a:ext cx="1440882" cy="1594002"/>
          </a:xfrm>
          <a:prstGeom prst="rect">
            <a:avLst/>
          </a:prstGeom>
        </p:spPr>
      </p:pic>
      <p:sp>
        <p:nvSpPr>
          <p:cNvPr id="7" name="Freeform 27">
            <a:extLst>
              <a:ext uri="{FF2B5EF4-FFF2-40B4-BE49-F238E27FC236}">
                <a16:creationId xmlns:a16="http://schemas.microsoft.com/office/drawing/2014/main" id="{FEDC4187-0B61-4A04-72F5-8F48696E5D93}"/>
              </a:ext>
            </a:extLst>
          </p:cNvPr>
          <p:cNvSpPr/>
          <p:nvPr/>
        </p:nvSpPr>
        <p:spPr>
          <a:xfrm>
            <a:off x="16916400" y="31064"/>
            <a:ext cx="1371600" cy="952500"/>
          </a:xfrm>
          <a:custGeom>
            <a:avLst/>
            <a:gdLst/>
            <a:ahLst/>
            <a:cxnLst/>
            <a:rect l="l" t="t" r="r" b="b"/>
            <a:pathLst>
              <a:path w="3520761" h="2042042">
                <a:moveTo>
                  <a:pt x="0" y="0"/>
                </a:moveTo>
                <a:lnTo>
                  <a:pt x="3520762" y="0"/>
                </a:lnTo>
                <a:lnTo>
                  <a:pt x="3520762" y="2042042"/>
                </a:lnTo>
                <a:lnTo>
                  <a:pt x="0" y="2042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26A4FF6-7185-6A5D-9C7A-45731FA33415}"/>
              </a:ext>
            </a:extLst>
          </p:cNvPr>
          <p:cNvSpPr/>
          <p:nvPr/>
        </p:nvSpPr>
        <p:spPr>
          <a:xfrm>
            <a:off x="1779144" y="1718505"/>
            <a:ext cx="3352800" cy="182879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0CAE276-7A0D-4671-5F71-EF6574FBEC91}"/>
              </a:ext>
            </a:extLst>
          </p:cNvPr>
          <p:cNvGrpSpPr/>
          <p:nvPr/>
        </p:nvGrpSpPr>
        <p:grpSpPr>
          <a:xfrm>
            <a:off x="1497940" y="629621"/>
            <a:ext cx="11700759" cy="707886"/>
            <a:chOff x="1253241" y="1159014"/>
            <a:chExt cx="11700759" cy="7078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DE8513-9F09-3D87-4E8E-E410EA09807D}"/>
                </a:ext>
              </a:extLst>
            </p:cNvPr>
            <p:cNvSpPr txBox="1"/>
            <p:nvPr/>
          </p:nvSpPr>
          <p:spPr>
            <a:xfrm>
              <a:off x="1253241" y="1159014"/>
              <a:ext cx="11700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 Đàn chim én      giữa trời xanh.</a:t>
              </a:r>
              <a:endPara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 descr="A red flower with white center&#10;&#10;Description automatically generated">
              <a:extLst>
                <a:ext uri="{FF2B5EF4-FFF2-40B4-BE49-F238E27FC236}">
                  <a16:creationId xmlns:a16="http://schemas.microsoft.com/office/drawing/2014/main" id="{388A884A-32D1-549F-6C39-8B9FF94A2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7245" y="1222554"/>
              <a:ext cx="588709" cy="580806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A47DF865-D952-1D86-661E-9B0559090626}"/>
              </a:ext>
            </a:extLst>
          </p:cNvPr>
          <p:cNvSpPr/>
          <p:nvPr/>
        </p:nvSpPr>
        <p:spPr>
          <a:xfrm>
            <a:off x="7031721" y="1718504"/>
            <a:ext cx="3352800" cy="181247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AB068E1-D0EF-5D2D-4932-6F27804DC262}"/>
              </a:ext>
            </a:extLst>
          </p:cNvPr>
          <p:cNvSpPr/>
          <p:nvPr/>
        </p:nvSpPr>
        <p:spPr>
          <a:xfrm>
            <a:off x="12284299" y="1718504"/>
            <a:ext cx="3352800" cy="18288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chao liệng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71DA282-DE4C-C3E7-305E-1E6DF374E903}"/>
              </a:ext>
            </a:extLst>
          </p:cNvPr>
          <p:cNvSpPr/>
          <p:nvPr/>
        </p:nvSpPr>
        <p:spPr>
          <a:xfrm>
            <a:off x="1779144" y="4908569"/>
            <a:ext cx="3352800" cy="182879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kêu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B00C50-24DD-3DB0-69C5-9944B8257A2F}"/>
              </a:ext>
            </a:extLst>
          </p:cNvPr>
          <p:cNvGrpSpPr/>
          <p:nvPr/>
        </p:nvGrpSpPr>
        <p:grpSpPr>
          <a:xfrm>
            <a:off x="1497940" y="3819685"/>
            <a:ext cx="17068800" cy="707886"/>
            <a:chOff x="1066800" y="3619500"/>
            <a:chExt cx="17068800" cy="70788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6CC1D7-91BB-F51A-E106-35C01AFF35E4}"/>
                </a:ext>
              </a:extLst>
            </p:cNvPr>
            <p:cNvSpPr txBox="1"/>
            <p:nvPr/>
          </p:nvSpPr>
          <p:spPr>
            <a:xfrm>
              <a:off x="1066800" y="3619500"/>
              <a:ext cx="1706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b. Ve sầu       trên những cành phượng vĩ để chào đón mùa hè. </a:t>
              </a:r>
              <a:endPara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red flower with white center&#10;&#10;Description automatically generated">
              <a:extLst>
                <a:ext uri="{FF2B5EF4-FFF2-40B4-BE49-F238E27FC236}">
                  <a16:creationId xmlns:a16="http://schemas.microsoft.com/office/drawing/2014/main" id="{C1B99CB1-8712-EC6E-6E6D-2EB20B6DA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3683040"/>
              <a:ext cx="588709" cy="580806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7109E9A3-C37C-3A70-F3DE-E61747C877AC}"/>
              </a:ext>
            </a:extLst>
          </p:cNvPr>
          <p:cNvSpPr/>
          <p:nvPr/>
        </p:nvSpPr>
        <p:spPr>
          <a:xfrm>
            <a:off x="7031721" y="4908568"/>
            <a:ext cx="3352800" cy="181247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 hát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31D691D-9CD0-6141-D63F-0F4E0A09ECBD}"/>
              </a:ext>
            </a:extLst>
          </p:cNvPr>
          <p:cNvSpPr/>
          <p:nvPr/>
        </p:nvSpPr>
        <p:spPr>
          <a:xfrm>
            <a:off x="12284299" y="4908568"/>
            <a:ext cx="3352800" cy="18288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B65D783-6A3A-44FC-DF3B-86614FF29A04}"/>
              </a:ext>
            </a:extLst>
          </p:cNvPr>
          <p:cNvSpPr/>
          <p:nvPr/>
        </p:nvSpPr>
        <p:spPr>
          <a:xfrm>
            <a:off x="1779144" y="8098634"/>
            <a:ext cx="3528796" cy="182879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nhấm nháp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8C3688-B1BB-AFDE-A382-794EAFB615A4}"/>
              </a:ext>
            </a:extLst>
          </p:cNvPr>
          <p:cNvGrpSpPr/>
          <p:nvPr/>
        </p:nvGrpSpPr>
        <p:grpSpPr>
          <a:xfrm>
            <a:off x="1497940" y="7009750"/>
            <a:ext cx="17068800" cy="707886"/>
            <a:chOff x="1066800" y="6887443"/>
            <a:chExt cx="17068800" cy="70788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A9E40A-A288-DDC7-4BE6-8E4193EB4884}"/>
                </a:ext>
              </a:extLst>
            </p:cNvPr>
            <p:cNvSpPr txBox="1"/>
            <p:nvPr/>
          </p:nvSpPr>
          <p:spPr>
            <a:xfrm>
              <a:off x="1066800" y="6887443"/>
              <a:ext cx="170688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c. Chú nghé con đang       mấy nhánh cỏ non.</a:t>
              </a:r>
              <a:endPara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 descr="A red flower with white center&#10;&#10;Description automatically generated">
              <a:extLst>
                <a:ext uri="{FF2B5EF4-FFF2-40B4-BE49-F238E27FC236}">
                  <a16:creationId xmlns:a16="http://schemas.microsoft.com/office/drawing/2014/main" id="{FEF7992E-F67D-4D37-E48E-B6514AC4A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8470" y="6951194"/>
              <a:ext cx="588709" cy="580806"/>
            </a:xfrm>
            <a:prstGeom prst="rect">
              <a:avLst/>
            </a:prstGeom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CA20B561-3466-511C-8BDB-5C2D3EE100A6}"/>
              </a:ext>
            </a:extLst>
          </p:cNvPr>
          <p:cNvSpPr/>
          <p:nvPr/>
        </p:nvSpPr>
        <p:spPr>
          <a:xfrm>
            <a:off x="7031721" y="8098633"/>
            <a:ext cx="3528796" cy="181247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75A4ED0-B710-8FAD-E964-606F7C20B03C}"/>
              </a:ext>
            </a:extLst>
          </p:cNvPr>
          <p:cNvSpPr/>
          <p:nvPr/>
        </p:nvSpPr>
        <p:spPr>
          <a:xfrm>
            <a:off x="12284298" y="8098633"/>
            <a:ext cx="3528795" cy="18288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ặm</a:t>
            </a:r>
          </a:p>
        </p:txBody>
      </p:sp>
    </p:spTree>
    <p:extLst>
      <p:ext uri="{BB962C8B-B14F-4D97-AF65-F5344CB8AC3E}">
        <p14:creationId xmlns:p14="http://schemas.microsoft.com/office/powerpoint/2010/main" val="314581841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3BC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3BC"/>
                                      </p:to>
                                    </p:animClr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3BC"/>
                                      </p:to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>
            <a:extLst>
              <a:ext uri="{FF2B5EF4-FFF2-40B4-BE49-F238E27FC236}">
                <a16:creationId xmlns:a16="http://schemas.microsoft.com/office/drawing/2014/main" id="{F795EDC0-A209-CC18-3EAA-0C76D372D0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67783">
            <a:off x="-166332" y="266608"/>
            <a:ext cx="2426183" cy="120096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6749C62-DF08-4350-8B80-09E2A3A62AAA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16" name="Round Same Side Corner Rectangle 11">
              <a:extLst>
                <a:ext uri="{FF2B5EF4-FFF2-40B4-BE49-F238E27FC236}">
                  <a16:creationId xmlns:a16="http://schemas.microsoft.com/office/drawing/2014/main" id="{4553CB8D-8E19-4655-7A50-29AB162A9CDF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F4DF6A-F8CF-4F7D-433C-BCCE7CD8D1D5}"/>
                </a:ext>
              </a:extLst>
            </p:cNvPr>
            <p:cNvSpPr txBox="1"/>
            <p:nvPr/>
          </p:nvSpPr>
          <p:spPr>
            <a:xfrm>
              <a:off x="5313042" y="337067"/>
              <a:ext cx="6403317" cy="737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 THÍCH ĐÁP ÁN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Freeform 4">
            <a:extLst>
              <a:ext uri="{FF2B5EF4-FFF2-40B4-BE49-F238E27FC236}">
                <a16:creationId xmlns:a16="http://schemas.microsoft.com/office/drawing/2014/main" id="{3A211AB5-9327-83C4-6A75-F94AE19F46CD}"/>
              </a:ext>
            </a:extLst>
          </p:cNvPr>
          <p:cNvSpPr/>
          <p:nvPr/>
        </p:nvSpPr>
        <p:spPr>
          <a:xfrm>
            <a:off x="7786129" y="2171701"/>
            <a:ext cx="9816071" cy="7480526"/>
          </a:xfrm>
          <a:custGeom>
            <a:avLst/>
            <a:gdLst/>
            <a:ahLst/>
            <a:cxnLst/>
            <a:rect l="l" t="t" r="r" b="b"/>
            <a:pathLst>
              <a:path w="2355171" h="1971386">
                <a:moveTo>
                  <a:pt x="44154" y="0"/>
                </a:moveTo>
                <a:lnTo>
                  <a:pt x="2311016" y="0"/>
                </a:lnTo>
                <a:cubicBezTo>
                  <a:pt x="2322727" y="0"/>
                  <a:pt x="2333958" y="4652"/>
                  <a:pt x="2342238" y="12932"/>
                </a:cubicBezTo>
                <a:cubicBezTo>
                  <a:pt x="2350519" y="21213"/>
                  <a:pt x="2355171" y="32444"/>
                  <a:pt x="2355171" y="44154"/>
                </a:cubicBezTo>
                <a:lnTo>
                  <a:pt x="2355171" y="1927232"/>
                </a:lnTo>
                <a:cubicBezTo>
                  <a:pt x="2355171" y="1938943"/>
                  <a:pt x="2350519" y="1950174"/>
                  <a:pt x="2342238" y="1958454"/>
                </a:cubicBezTo>
                <a:cubicBezTo>
                  <a:pt x="2333958" y="1966735"/>
                  <a:pt x="2322727" y="1971386"/>
                  <a:pt x="2311016" y="1971386"/>
                </a:cubicBezTo>
                <a:lnTo>
                  <a:pt x="44154" y="1971386"/>
                </a:lnTo>
                <a:cubicBezTo>
                  <a:pt x="32444" y="1971386"/>
                  <a:pt x="21213" y="1966735"/>
                  <a:pt x="12932" y="1958454"/>
                </a:cubicBezTo>
                <a:cubicBezTo>
                  <a:pt x="4652" y="1950174"/>
                  <a:pt x="0" y="1938943"/>
                  <a:pt x="0" y="1927232"/>
                </a:cubicBezTo>
                <a:lnTo>
                  <a:pt x="0" y="44154"/>
                </a:lnTo>
                <a:cubicBezTo>
                  <a:pt x="0" y="32444"/>
                  <a:pt x="4652" y="21213"/>
                  <a:pt x="12932" y="12932"/>
                </a:cubicBezTo>
                <a:cubicBezTo>
                  <a:pt x="21213" y="4652"/>
                  <a:pt x="32444" y="0"/>
                  <a:pt x="44154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7294D7-A424-77D7-94D9-7A52DD5C9C93}"/>
              </a:ext>
            </a:extLst>
          </p:cNvPr>
          <p:cNvSpPr txBox="1"/>
          <p:nvPr/>
        </p:nvSpPr>
        <p:spPr>
          <a:xfrm>
            <a:off x="8351355" y="2883537"/>
            <a:ext cx="8685617" cy="6056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Từ </a:t>
            </a:r>
            <a:r>
              <a:rPr lang="vi-VN" sz="40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chao liệng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hay hơn, vì nó vẫn thể hiện được nét nghĩa bay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ồng thời giúp người đọc hình dung ra được hình ảnh con chim đang nghiêng cánh bay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05555" y="8343900"/>
            <a:ext cx="1756445" cy="19431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0602222-8034-6485-1F5A-D4F0AA7A16DE}"/>
              </a:ext>
            </a:extLst>
          </p:cNvPr>
          <p:cNvGrpSpPr/>
          <p:nvPr/>
        </p:nvGrpSpPr>
        <p:grpSpPr>
          <a:xfrm>
            <a:off x="685799" y="2171700"/>
            <a:ext cx="6409906" cy="7480526"/>
            <a:chOff x="685799" y="2171700"/>
            <a:chExt cx="6409906" cy="748052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BD40954-7A20-09ED-1FEA-43B42759D687}"/>
                </a:ext>
              </a:extLst>
            </p:cNvPr>
            <p:cNvGrpSpPr/>
            <p:nvPr/>
          </p:nvGrpSpPr>
          <p:grpSpPr>
            <a:xfrm>
              <a:off x="685799" y="2171700"/>
              <a:ext cx="6409906" cy="7480526"/>
              <a:chOff x="914400" y="2519632"/>
              <a:chExt cx="6409906" cy="7480526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1E32FCA1-B5BC-67EE-8566-887A0AF91974}"/>
                  </a:ext>
                </a:extLst>
              </p:cNvPr>
              <p:cNvSpPr/>
              <p:nvPr/>
            </p:nvSpPr>
            <p:spPr>
              <a:xfrm>
                <a:off x="914400" y="2519632"/>
                <a:ext cx="6409906" cy="7480526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FE2BBBE-F42F-4654-D404-623180CF29A7}"/>
                  </a:ext>
                </a:extLst>
              </p:cNvPr>
              <p:cNvGrpSpPr/>
              <p:nvPr/>
            </p:nvGrpSpPr>
            <p:grpSpPr>
              <a:xfrm>
                <a:off x="1201429" y="2985354"/>
                <a:ext cx="5826740" cy="2048876"/>
                <a:chOff x="1199554" y="3022576"/>
                <a:chExt cx="5826740" cy="2048876"/>
              </a:xfrm>
            </p:grpSpPr>
            <p:sp>
              <p:nvSpPr>
                <p:cNvPr id="26" name="Freeform 10">
                  <a:extLst>
                    <a:ext uri="{FF2B5EF4-FFF2-40B4-BE49-F238E27FC236}">
                      <a16:creationId xmlns:a16="http://schemas.microsoft.com/office/drawing/2014/main" id="{01D2AD92-BDF2-885B-5597-69F5D4D173BC}"/>
                    </a:ext>
                  </a:extLst>
                </p:cNvPr>
                <p:cNvSpPr/>
                <p:nvPr/>
              </p:nvSpPr>
              <p:spPr>
                <a:xfrm>
                  <a:off x="1199554" y="3050919"/>
                  <a:ext cx="5826740" cy="2020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DE494E8-B005-5815-E3F7-DC19229B4465}"/>
                    </a:ext>
                  </a:extLst>
                </p:cNvPr>
                <p:cNvSpPr txBox="1"/>
                <p:nvPr/>
              </p:nvSpPr>
              <p:spPr>
                <a:xfrm>
                  <a:off x="1602950" y="3022576"/>
                  <a:ext cx="5019947" cy="19115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vi-VN" sz="4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So sánh bay, lượn và chao liệng</a:t>
                  </a:r>
                  <a:endParaRPr lang="en-US" sz="4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29" name="Picture 28" descr="A couple of white birds flying&#10;&#10;Description automatically generated">
              <a:extLst>
                <a:ext uri="{FF2B5EF4-FFF2-40B4-BE49-F238E27FC236}">
                  <a16:creationId xmlns:a16="http://schemas.microsoft.com/office/drawing/2014/main" id="{E09CAE1A-7246-C0EB-83BD-72133BF2C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281" y="4867274"/>
              <a:ext cx="4329322" cy="4329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8693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>
            <a:extLst>
              <a:ext uri="{FF2B5EF4-FFF2-40B4-BE49-F238E27FC236}">
                <a16:creationId xmlns:a16="http://schemas.microsoft.com/office/drawing/2014/main" id="{F795EDC0-A209-CC18-3EAA-0C76D372D0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67783">
            <a:off x="-166332" y="266608"/>
            <a:ext cx="2426183" cy="120096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6749C62-DF08-4350-8B80-09E2A3A62AAA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16" name="Round Same Side Corner Rectangle 11">
              <a:extLst>
                <a:ext uri="{FF2B5EF4-FFF2-40B4-BE49-F238E27FC236}">
                  <a16:creationId xmlns:a16="http://schemas.microsoft.com/office/drawing/2014/main" id="{4553CB8D-8E19-4655-7A50-29AB162A9CDF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F4DF6A-F8CF-4F7D-433C-BCCE7CD8D1D5}"/>
                </a:ext>
              </a:extLst>
            </p:cNvPr>
            <p:cNvSpPr txBox="1"/>
            <p:nvPr/>
          </p:nvSpPr>
          <p:spPr>
            <a:xfrm>
              <a:off x="5313042" y="337067"/>
              <a:ext cx="6403317" cy="737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 THÍCH ĐÁP ÁN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05555" y="8343900"/>
            <a:ext cx="1756445" cy="1943100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EA7A78C0-43F6-11C4-063A-DE8751C4B9FA}"/>
              </a:ext>
            </a:extLst>
          </p:cNvPr>
          <p:cNvSpPr/>
          <p:nvPr/>
        </p:nvSpPr>
        <p:spPr>
          <a:xfrm>
            <a:off x="7391400" y="2171701"/>
            <a:ext cx="10352471" cy="7480526"/>
          </a:xfrm>
          <a:custGeom>
            <a:avLst/>
            <a:gdLst/>
            <a:ahLst/>
            <a:cxnLst/>
            <a:rect l="l" t="t" r="r" b="b"/>
            <a:pathLst>
              <a:path w="2355171" h="1971386">
                <a:moveTo>
                  <a:pt x="44154" y="0"/>
                </a:moveTo>
                <a:lnTo>
                  <a:pt x="2311016" y="0"/>
                </a:lnTo>
                <a:cubicBezTo>
                  <a:pt x="2322727" y="0"/>
                  <a:pt x="2333958" y="4652"/>
                  <a:pt x="2342238" y="12932"/>
                </a:cubicBezTo>
                <a:cubicBezTo>
                  <a:pt x="2350519" y="21213"/>
                  <a:pt x="2355171" y="32444"/>
                  <a:pt x="2355171" y="44154"/>
                </a:cubicBezTo>
                <a:lnTo>
                  <a:pt x="2355171" y="1927232"/>
                </a:lnTo>
                <a:cubicBezTo>
                  <a:pt x="2355171" y="1938943"/>
                  <a:pt x="2350519" y="1950174"/>
                  <a:pt x="2342238" y="1958454"/>
                </a:cubicBezTo>
                <a:cubicBezTo>
                  <a:pt x="2333958" y="1966735"/>
                  <a:pt x="2322727" y="1971386"/>
                  <a:pt x="2311016" y="1971386"/>
                </a:cubicBezTo>
                <a:lnTo>
                  <a:pt x="44154" y="1971386"/>
                </a:lnTo>
                <a:cubicBezTo>
                  <a:pt x="32444" y="1971386"/>
                  <a:pt x="21213" y="1966735"/>
                  <a:pt x="12932" y="1958454"/>
                </a:cubicBezTo>
                <a:cubicBezTo>
                  <a:pt x="4652" y="1950174"/>
                  <a:pt x="0" y="1938943"/>
                  <a:pt x="0" y="1927232"/>
                </a:cubicBezTo>
                <a:lnTo>
                  <a:pt x="0" y="44154"/>
                </a:lnTo>
                <a:cubicBezTo>
                  <a:pt x="0" y="32444"/>
                  <a:pt x="4652" y="21213"/>
                  <a:pt x="12932" y="12932"/>
                </a:cubicBezTo>
                <a:cubicBezTo>
                  <a:pt x="21213" y="4652"/>
                  <a:pt x="32444" y="0"/>
                  <a:pt x="44154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5DA32C-4E0E-F838-19D6-827B6ABE2057}"/>
              </a:ext>
            </a:extLst>
          </p:cNvPr>
          <p:cNvSpPr txBox="1"/>
          <p:nvPr/>
        </p:nvSpPr>
        <p:spPr>
          <a:xfrm>
            <a:off x="7792654" y="2382471"/>
            <a:ext cx="9549961" cy="7058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Từ </a:t>
            </a:r>
            <a:r>
              <a:rPr lang="vi-VN" sz="3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 chỉ mang nghĩa phát ra âm thanh từ miệng</a:t>
            </a: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 ran </a:t>
            </a: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giúp ta hình dung được âm thanh của tiếng kêu, cũng khá hay</a:t>
            </a: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Còn </a:t>
            </a:r>
            <a:r>
              <a:rPr lang="vi-VN" sz="3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hát </a:t>
            </a: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đi với chủ ngữ ve sâu làm câu văn sinh động hơn. Với </a:t>
            </a:r>
            <a:r>
              <a:rPr lang="vi-VN" sz="3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hát</a:t>
            </a: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, tiếng kêu của ve sầu được ví như một bản nhạc, ve sầu được ví như một con người (phép nhân hoá). </a:t>
            </a:r>
            <a:endParaRPr lang="en-US" sz="3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Đối chiếu với tranh minh hoạ, nhìn thấy những nốt nhạc bay lên</a:t>
            </a: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dùng </a:t>
            </a:r>
            <a:r>
              <a:rPr lang="vi-VN" sz="3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há</a:t>
            </a:r>
            <a:r>
              <a:rPr lang="en-US" sz="3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hay hơn</a:t>
            </a: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14CEB3F-34C5-81D5-77F1-30E786BEB356}"/>
              </a:ext>
            </a:extLst>
          </p:cNvPr>
          <p:cNvGrpSpPr/>
          <p:nvPr/>
        </p:nvGrpSpPr>
        <p:grpSpPr>
          <a:xfrm>
            <a:off x="561803" y="2171701"/>
            <a:ext cx="6409906" cy="7480527"/>
            <a:chOff x="561803" y="2171701"/>
            <a:chExt cx="6409906" cy="748052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BD40954-7A20-09ED-1FEA-43B42759D687}"/>
                </a:ext>
              </a:extLst>
            </p:cNvPr>
            <p:cNvGrpSpPr/>
            <p:nvPr/>
          </p:nvGrpSpPr>
          <p:grpSpPr>
            <a:xfrm>
              <a:off x="561803" y="2171701"/>
              <a:ext cx="6409906" cy="7480527"/>
              <a:chOff x="914400" y="2519631"/>
              <a:chExt cx="6409906" cy="7480527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1E32FCA1-B5BC-67EE-8566-887A0AF91974}"/>
                  </a:ext>
                </a:extLst>
              </p:cNvPr>
              <p:cNvSpPr/>
              <p:nvPr/>
            </p:nvSpPr>
            <p:spPr>
              <a:xfrm>
                <a:off x="914400" y="2519631"/>
                <a:ext cx="6409906" cy="7480527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FE2BBBE-F42F-4654-D404-623180CF29A7}"/>
                  </a:ext>
                </a:extLst>
              </p:cNvPr>
              <p:cNvGrpSpPr/>
              <p:nvPr/>
            </p:nvGrpSpPr>
            <p:grpSpPr>
              <a:xfrm>
                <a:off x="1201429" y="2985354"/>
                <a:ext cx="5826740" cy="2135576"/>
                <a:chOff x="1199554" y="3022576"/>
                <a:chExt cx="5826740" cy="2135576"/>
              </a:xfrm>
            </p:grpSpPr>
            <p:sp>
              <p:nvSpPr>
                <p:cNvPr id="26" name="Freeform 10">
                  <a:extLst>
                    <a:ext uri="{FF2B5EF4-FFF2-40B4-BE49-F238E27FC236}">
                      <a16:creationId xmlns:a16="http://schemas.microsoft.com/office/drawing/2014/main" id="{01D2AD92-BDF2-885B-5597-69F5D4D173BC}"/>
                    </a:ext>
                  </a:extLst>
                </p:cNvPr>
                <p:cNvSpPr/>
                <p:nvPr/>
              </p:nvSpPr>
              <p:spPr>
                <a:xfrm>
                  <a:off x="1199554" y="3050919"/>
                  <a:ext cx="5826740" cy="2107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DE494E8-B005-5815-E3F7-DC19229B4465}"/>
                    </a:ext>
                  </a:extLst>
                </p:cNvPr>
                <p:cNvSpPr txBox="1"/>
                <p:nvPr/>
              </p:nvSpPr>
              <p:spPr>
                <a:xfrm>
                  <a:off x="1602950" y="3022576"/>
                  <a:ext cx="5019947" cy="19115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vi-VN" sz="4200" b="1">
                      <a:solidFill>
                        <a:schemeClr val="tx2">
                          <a:lumMod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So sánh kêu, ca hát và kêu ran: </a:t>
                  </a:r>
                  <a:endParaRPr lang="en-US" sz="4200" b="1" dirty="0">
                    <a:solidFill>
                      <a:schemeClr val="tx2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5" name="Picture 4" descr="A bug on a leaf&#10;&#10;Description automatically generated">
              <a:extLst>
                <a:ext uri="{FF2B5EF4-FFF2-40B4-BE49-F238E27FC236}">
                  <a16:creationId xmlns:a16="http://schemas.microsoft.com/office/drawing/2014/main" id="{C2C8047A-6F44-F839-AA39-3EAB862E46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82" r="26890"/>
            <a:stretch/>
          </p:blipFill>
          <p:spPr>
            <a:xfrm>
              <a:off x="2398320" y="5255351"/>
              <a:ext cx="2630880" cy="40644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901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>
            <a:extLst>
              <a:ext uri="{FF2B5EF4-FFF2-40B4-BE49-F238E27FC236}">
                <a16:creationId xmlns:a16="http://schemas.microsoft.com/office/drawing/2014/main" id="{F795EDC0-A209-CC18-3EAA-0C76D372D0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67783">
            <a:off x="-166332" y="266608"/>
            <a:ext cx="2426183" cy="120096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6749C62-DF08-4350-8B80-09E2A3A62AAA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16" name="Round Same Side Corner Rectangle 11">
              <a:extLst>
                <a:ext uri="{FF2B5EF4-FFF2-40B4-BE49-F238E27FC236}">
                  <a16:creationId xmlns:a16="http://schemas.microsoft.com/office/drawing/2014/main" id="{4553CB8D-8E19-4655-7A50-29AB162A9CDF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F4DF6A-F8CF-4F7D-433C-BCCE7CD8D1D5}"/>
                </a:ext>
              </a:extLst>
            </p:cNvPr>
            <p:cNvSpPr txBox="1"/>
            <p:nvPr/>
          </p:nvSpPr>
          <p:spPr>
            <a:xfrm>
              <a:off x="5313042" y="337067"/>
              <a:ext cx="6403317" cy="737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 THÍCH ĐÁP ÁN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05555" y="8343900"/>
            <a:ext cx="1756445" cy="1943100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EA7A78C0-43F6-11C4-063A-DE8751C4B9FA}"/>
              </a:ext>
            </a:extLst>
          </p:cNvPr>
          <p:cNvSpPr/>
          <p:nvPr/>
        </p:nvSpPr>
        <p:spPr>
          <a:xfrm>
            <a:off x="7391400" y="2171701"/>
            <a:ext cx="10352471" cy="7480526"/>
          </a:xfrm>
          <a:custGeom>
            <a:avLst/>
            <a:gdLst/>
            <a:ahLst/>
            <a:cxnLst/>
            <a:rect l="l" t="t" r="r" b="b"/>
            <a:pathLst>
              <a:path w="2355171" h="1971386">
                <a:moveTo>
                  <a:pt x="44154" y="0"/>
                </a:moveTo>
                <a:lnTo>
                  <a:pt x="2311016" y="0"/>
                </a:lnTo>
                <a:cubicBezTo>
                  <a:pt x="2322727" y="0"/>
                  <a:pt x="2333958" y="4652"/>
                  <a:pt x="2342238" y="12932"/>
                </a:cubicBezTo>
                <a:cubicBezTo>
                  <a:pt x="2350519" y="21213"/>
                  <a:pt x="2355171" y="32444"/>
                  <a:pt x="2355171" y="44154"/>
                </a:cubicBezTo>
                <a:lnTo>
                  <a:pt x="2355171" y="1927232"/>
                </a:lnTo>
                <a:cubicBezTo>
                  <a:pt x="2355171" y="1938943"/>
                  <a:pt x="2350519" y="1950174"/>
                  <a:pt x="2342238" y="1958454"/>
                </a:cubicBezTo>
                <a:cubicBezTo>
                  <a:pt x="2333958" y="1966735"/>
                  <a:pt x="2322727" y="1971386"/>
                  <a:pt x="2311016" y="1971386"/>
                </a:cubicBezTo>
                <a:lnTo>
                  <a:pt x="44154" y="1971386"/>
                </a:lnTo>
                <a:cubicBezTo>
                  <a:pt x="32444" y="1971386"/>
                  <a:pt x="21213" y="1966735"/>
                  <a:pt x="12932" y="1958454"/>
                </a:cubicBezTo>
                <a:cubicBezTo>
                  <a:pt x="4652" y="1950174"/>
                  <a:pt x="0" y="1938943"/>
                  <a:pt x="0" y="1927232"/>
                </a:cubicBezTo>
                <a:lnTo>
                  <a:pt x="0" y="44154"/>
                </a:lnTo>
                <a:cubicBezTo>
                  <a:pt x="0" y="32444"/>
                  <a:pt x="4652" y="21213"/>
                  <a:pt x="12932" y="12932"/>
                </a:cubicBezTo>
                <a:cubicBezTo>
                  <a:pt x="21213" y="4652"/>
                  <a:pt x="32444" y="0"/>
                  <a:pt x="44154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5DA32C-4E0E-F838-19D6-827B6ABE2057}"/>
              </a:ext>
            </a:extLst>
          </p:cNvPr>
          <p:cNvSpPr txBox="1"/>
          <p:nvPr/>
        </p:nvSpPr>
        <p:spPr>
          <a:xfrm>
            <a:off x="7750366" y="2382536"/>
            <a:ext cx="9634538" cy="705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Cả ba từ đều chỉ hoạt động đưa thức ăn vào miệng. Từ </a:t>
            </a:r>
            <a:r>
              <a:rPr lang="vi-VN" sz="3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 trung tính, có phạm vi sử dụng rộng rãi. </a:t>
            </a:r>
            <a:endParaRPr lang="en-US" sz="3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Từ </a:t>
            </a:r>
            <a:r>
              <a:rPr lang="vi-VN" sz="3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gặm</a:t>
            </a:r>
            <a:r>
              <a:rPr lang="vi-VN" sz="3400" i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miêu tả hoạt động ăn của một số loài động vật nhất định (trâu, bò</a:t>
            </a: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,..</a:t>
            </a: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nó có khả năng khu biệt cao hơn so với từ </a:t>
            </a:r>
            <a:r>
              <a:rPr lang="vi-VN" sz="3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Từ </a:t>
            </a:r>
            <a:r>
              <a:rPr lang="vi-VN" sz="3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nhấm nháp </a:t>
            </a: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cho thấy hoạt động ăn được thực hiện một cách chậm rãi, thong thả. </a:t>
            </a:r>
            <a:r>
              <a:rPr lang="vi-VN" sz="3400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Nhấm nháp </a:t>
            </a:r>
            <a:r>
              <a:rPr lang="vi-VN" sz="3400">
                <a:latin typeface="Arial" panose="020B0604020202020204" pitchFamily="34" charset="0"/>
                <a:cs typeface="Arial" panose="020B0604020202020204" pitchFamily="34" charset="0"/>
              </a:rPr>
              <a:t>có khả năng miêu tả sinh động hơn.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1D5BC3-1074-E5EB-C0F1-9EF684845F37}"/>
              </a:ext>
            </a:extLst>
          </p:cNvPr>
          <p:cNvGrpSpPr/>
          <p:nvPr/>
        </p:nvGrpSpPr>
        <p:grpSpPr>
          <a:xfrm>
            <a:off x="561803" y="2171701"/>
            <a:ext cx="6409906" cy="7480527"/>
            <a:chOff x="561803" y="2171701"/>
            <a:chExt cx="6409906" cy="748052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BD40954-7A20-09ED-1FEA-43B42759D687}"/>
                </a:ext>
              </a:extLst>
            </p:cNvPr>
            <p:cNvGrpSpPr/>
            <p:nvPr/>
          </p:nvGrpSpPr>
          <p:grpSpPr>
            <a:xfrm>
              <a:off x="561803" y="2171701"/>
              <a:ext cx="6409906" cy="7480527"/>
              <a:chOff x="914400" y="2519631"/>
              <a:chExt cx="6409906" cy="7480527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1E32FCA1-B5BC-67EE-8566-887A0AF91974}"/>
                  </a:ext>
                </a:extLst>
              </p:cNvPr>
              <p:cNvSpPr/>
              <p:nvPr/>
            </p:nvSpPr>
            <p:spPr>
              <a:xfrm>
                <a:off x="914400" y="2519631"/>
                <a:ext cx="6409906" cy="7480527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FE2BBBE-F42F-4654-D404-623180CF29A7}"/>
                  </a:ext>
                </a:extLst>
              </p:cNvPr>
              <p:cNvGrpSpPr/>
              <p:nvPr/>
            </p:nvGrpSpPr>
            <p:grpSpPr>
              <a:xfrm>
                <a:off x="1201429" y="2985354"/>
                <a:ext cx="5826740" cy="2048876"/>
                <a:chOff x="1199554" y="3022576"/>
                <a:chExt cx="5826740" cy="2048876"/>
              </a:xfrm>
            </p:grpSpPr>
            <p:sp>
              <p:nvSpPr>
                <p:cNvPr id="26" name="Freeform 10">
                  <a:extLst>
                    <a:ext uri="{FF2B5EF4-FFF2-40B4-BE49-F238E27FC236}">
                      <a16:creationId xmlns:a16="http://schemas.microsoft.com/office/drawing/2014/main" id="{01D2AD92-BDF2-885B-5597-69F5D4D173BC}"/>
                    </a:ext>
                  </a:extLst>
                </p:cNvPr>
                <p:cNvSpPr/>
                <p:nvPr/>
              </p:nvSpPr>
              <p:spPr>
                <a:xfrm>
                  <a:off x="1199554" y="3050919"/>
                  <a:ext cx="5826740" cy="2020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DE494E8-B005-5815-E3F7-DC19229B4465}"/>
                    </a:ext>
                  </a:extLst>
                </p:cNvPr>
                <p:cNvSpPr txBox="1"/>
                <p:nvPr/>
              </p:nvSpPr>
              <p:spPr>
                <a:xfrm>
                  <a:off x="1602950" y="3022576"/>
                  <a:ext cx="5019947" cy="19115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vi-VN" sz="42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So sánh nhấm nháp, ăn và gặm</a:t>
                  </a:r>
                  <a:endParaRPr lang="en-US" sz="42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5" name="Picture 4" descr="A cow standing on grass&#10;&#10;Description automatically generated">
              <a:extLst>
                <a:ext uri="{FF2B5EF4-FFF2-40B4-BE49-F238E27FC236}">
                  <a16:creationId xmlns:a16="http://schemas.microsoft.com/office/drawing/2014/main" id="{BF7F1687-0A31-2512-AB91-8944AD8E7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107" y="4855089"/>
              <a:ext cx="5400465" cy="4320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913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92120" y="7658100"/>
            <a:ext cx="17631634" cy="2718754"/>
            <a:chOff x="0" y="0"/>
            <a:chExt cx="25775921" cy="501094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37452"/>
              <a:ext cx="4427104" cy="489859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336024" y="37452"/>
              <a:ext cx="4427104" cy="489859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769756">
              <a:off x="6590430" y="223100"/>
              <a:ext cx="1559297" cy="389013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672048" y="37452"/>
              <a:ext cx="4427104" cy="489859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008072" y="37452"/>
              <a:ext cx="4427104" cy="489859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347052" y="37452"/>
              <a:ext cx="4427104" cy="489859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398082" y="98538"/>
              <a:ext cx="1559297" cy="389013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032221" y="37452"/>
              <a:ext cx="4427104" cy="48985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0595947" y="0"/>
              <a:ext cx="4427104" cy="48985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18908" y="1660270"/>
              <a:ext cx="3430668" cy="323832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8292738" y="1697722"/>
              <a:ext cx="3430668" cy="323832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466568" y="1735173"/>
              <a:ext cx="3430668" cy="323832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0640398" y="1772625"/>
              <a:ext cx="3430668" cy="323832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938243" y="2214371"/>
              <a:ext cx="2252025" cy="164397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0597394" y="2214371"/>
              <a:ext cx="2252025" cy="164397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6993748" y="2214371"/>
              <a:ext cx="2252025" cy="1643978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3390103" y="2214371"/>
              <a:ext cx="2252025" cy="1643978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8082"/>
              <a:ext cx="2519612" cy="3120266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177996" y="654237"/>
              <a:ext cx="2519612" cy="3120266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1915564" y="926615"/>
              <a:ext cx="2519612" cy="3120266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8120786" y="1117534"/>
              <a:ext cx="2519612" cy="312026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3256310" y="271520"/>
              <a:ext cx="2519612" cy="3120266"/>
            </a:xfrm>
            <a:prstGeom prst="rect">
              <a:avLst/>
            </a:prstGeom>
          </p:spPr>
        </p:pic>
      </p:grpSp>
      <p:sp>
        <p:nvSpPr>
          <p:cNvPr id="26" name="TextBox 26"/>
          <p:cNvSpPr txBox="1"/>
          <p:nvPr/>
        </p:nvSpPr>
        <p:spPr>
          <a:xfrm>
            <a:off x="861118" y="2046427"/>
            <a:ext cx="16565764" cy="431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ts val="11721"/>
              </a:lnSpc>
            </a:pPr>
            <a:r>
              <a:rPr lang="vi-VN" sz="66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từ phù hợp thay cho ô vuông để câu văn tạo được ấn tượng với người đọc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7F691493-E9C1-762B-BDCF-EEBF75B6A76A}"/>
              </a:ext>
            </a:extLst>
          </p:cNvPr>
          <p:cNvGrpSpPr/>
          <p:nvPr/>
        </p:nvGrpSpPr>
        <p:grpSpPr>
          <a:xfrm>
            <a:off x="-346679" y="-205812"/>
            <a:ext cx="19937273" cy="1293444"/>
            <a:chOff x="0" y="0"/>
            <a:chExt cx="26583031" cy="1724592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4DA4DBEA-424C-75F4-877F-A645510E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130117"/>
              <a:ext cx="7532418" cy="1515899"/>
            </a:xfrm>
            <a:prstGeom prst="rect">
              <a:avLst/>
            </a:prstGeom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8B6C8C6C-9BD0-4D55-1F89-0249326F3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15582"/>
            <a:stretch>
              <a:fillRect/>
            </a:stretch>
          </p:blipFill>
          <p:spPr>
            <a:xfrm>
              <a:off x="7507018" y="0"/>
              <a:ext cx="6358671" cy="1515899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2B393A0D-B384-8134-4AED-1DA1B9B53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15582"/>
            <a:stretch>
              <a:fillRect/>
            </a:stretch>
          </p:blipFill>
          <p:spPr>
            <a:xfrm>
              <a:off x="13865689" y="104347"/>
              <a:ext cx="6358671" cy="1515899"/>
            </a:xfrm>
            <a:prstGeom prst="rect">
              <a:avLst/>
            </a:prstGeom>
          </p:spPr>
        </p:pic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F8B26676-D68E-1A27-CB45-482A25890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15582"/>
            <a:stretch>
              <a:fillRect/>
            </a:stretch>
          </p:blipFill>
          <p:spPr>
            <a:xfrm>
              <a:off x="20224360" y="208693"/>
              <a:ext cx="6358671" cy="1515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4306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54602"/>
            <a:ext cx="1169097" cy="1447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82485" y="8943796"/>
            <a:ext cx="1586496" cy="131480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99A69A-D763-AE3C-69BE-504CCE9E78A1}"/>
              </a:ext>
            </a:extLst>
          </p:cNvPr>
          <p:cNvGrpSpPr/>
          <p:nvPr/>
        </p:nvGrpSpPr>
        <p:grpSpPr>
          <a:xfrm>
            <a:off x="5143499" y="0"/>
            <a:ext cx="8001001" cy="1376853"/>
            <a:chOff x="5010864" y="-7"/>
            <a:chExt cx="7807228" cy="1319976"/>
          </a:xfrm>
        </p:grpSpPr>
        <p:sp>
          <p:nvSpPr>
            <p:cNvPr id="16" name="Round Same Side Corner Rectangle 11">
              <a:extLst>
                <a:ext uri="{FF2B5EF4-FFF2-40B4-BE49-F238E27FC236}">
                  <a16:creationId xmlns:a16="http://schemas.microsoft.com/office/drawing/2014/main" id="{45512326-3CF4-D8FB-78D5-A61F228E232A}"/>
                </a:ext>
              </a:extLst>
            </p:cNvPr>
            <p:cNvSpPr/>
            <p:nvPr/>
          </p:nvSpPr>
          <p:spPr>
            <a:xfrm flipV="1">
              <a:off x="5010864" y="-7"/>
              <a:ext cx="7807228" cy="1319976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BD4A47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1892EF-7C97-C833-5AB1-5313A2498F81}"/>
                </a:ext>
              </a:extLst>
            </p:cNvPr>
            <p:cNvSpPr txBox="1"/>
            <p:nvPr/>
          </p:nvSpPr>
          <p:spPr>
            <a:xfrm>
              <a:off x="5531345" y="246893"/>
              <a:ext cx="6766264" cy="826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VIỆC NHÓM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6A2B4C-2B5A-D0D6-B2BE-A8D79384F0DF}"/>
              </a:ext>
            </a:extLst>
          </p:cNvPr>
          <p:cNvGrpSpPr/>
          <p:nvPr/>
        </p:nvGrpSpPr>
        <p:grpSpPr>
          <a:xfrm>
            <a:off x="486848" y="1875931"/>
            <a:ext cx="17188885" cy="3040620"/>
            <a:chOff x="380658" y="2022477"/>
            <a:chExt cx="17188885" cy="304062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7CF520-B96F-3456-B165-3E73CE22B656}"/>
                </a:ext>
              </a:extLst>
            </p:cNvPr>
            <p:cNvSpPr txBox="1"/>
            <p:nvPr/>
          </p:nvSpPr>
          <p:spPr>
            <a:xfrm>
              <a:off x="2286000" y="2022477"/>
              <a:ext cx="15283543" cy="304062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TẬP 4: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Mỗi nhóm quan sát tranh minh họa và đọc các câu a,b,c </a:t>
              </a:r>
              <a:r>
                <a:rPr lang="en-US" sz="4000" i="1">
                  <a:latin typeface="Arial" panose="020B0604020202020204" pitchFamily="34" charset="0"/>
                  <a:cs typeface="Arial" panose="020B0604020202020204" pitchFamily="34" charset="0"/>
                </a:rPr>
                <a:t>(SGK – tr.115),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thảo luận với nhau và t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ìm từ phù hợp thay cho ô vuông để câu văn tạo được ấn tượng với người đọc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7975B244-F3B5-4028-E26F-773ECD701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80658" y="2779862"/>
              <a:ext cx="1716848" cy="1525849"/>
            </a:xfrm>
            <a:prstGeom prst="rect">
              <a:avLst/>
            </a:prstGeom>
          </p:spPr>
        </p:pic>
      </p:grpSp>
      <p:pic>
        <p:nvPicPr>
          <p:cNvPr id="30" name="Picture 29" descr="A cartoon of plants with yellow flowers&#10;&#10;Description automatically generated">
            <a:extLst>
              <a:ext uri="{FF2B5EF4-FFF2-40B4-BE49-F238E27FC236}">
                <a16:creationId xmlns:a16="http://schemas.microsoft.com/office/drawing/2014/main" id="{DC02990C-762B-220B-C302-4638CB7FC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7" y="5415630"/>
            <a:ext cx="10096502" cy="44268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53392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73D25B1C-89A4-CBE7-0781-A0585F56D4C3}"/>
              </a:ext>
            </a:extLst>
          </p:cNvPr>
          <p:cNvSpPr/>
          <p:nvPr/>
        </p:nvSpPr>
        <p:spPr>
          <a:xfrm rot="10800000">
            <a:off x="6566348" y="1028700"/>
            <a:ext cx="10692947" cy="8458200"/>
          </a:xfrm>
          <a:custGeom>
            <a:avLst/>
            <a:gdLst/>
            <a:ahLst/>
            <a:cxnLst/>
            <a:rect l="l" t="t" r="r" b="b"/>
            <a:pathLst>
              <a:path w="2816250" h="2167467">
                <a:moveTo>
                  <a:pt x="36925" y="0"/>
                </a:moveTo>
                <a:lnTo>
                  <a:pt x="2779325" y="0"/>
                </a:lnTo>
                <a:cubicBezTo>
                  <a:pt x="2789118" y="0"/>
                  <a:pt x="2798510" y="3890"/>
                  <a:pt x="2805435" y="10815"/>
                </a:cubicBezTo>
                <a:cubicBezTo>
                  <a:pt x="2812359" y="17740"/>
                  <a:pt x="2816250" y="27132"/>
                  <a:pt x="2816250" y="36925"/>
                </a:cubicBezTo>
                <a:lnTo>
                  <a:pt x="2816250" y="2130542"/>
                </a:lnTo>
                <a:cubicBezTo>
                  <a:pt x="2816250" y="2140335"/>
                  <a:pt x="2812359" y="2149727"/>
                  <a:pt x="2805435" y="2156652"/>
                </a:cubicBezTo>
                <a:cubicBezTo>
                  <a:pt x="2798510" y="2163576"/>
                  <a:pt x="2789118" y="2167467"/>
                  <a:pt x="2779325" y="2167467"/>
                </a:cubicBezTo>
                <a:lnTo>
                  <a:pt x="36925" y="2167467"/>
                </a:lnTo>
                <a:cubicBezTo>
                  <a:pt x="27132" y="2167467"/>
                  <a:pt x="17740" y="2163576"/>
                  <a:pt x="10815" y="2156652"/>
                </a:cubicBezTo>
                <a:cubicBezTo>
                  <a:pt x="3890" y="2149727"/>
                  <a:pt x="0" y="2140335"/>
                  <a:pt x="0" y="2130542"/>
                </a:cubicBezTo>
                <a:lnTo>
                  <a:pt x="0" y="36925"/>
                </a:lnTo>
                <a:cubicBezTo>
                  <a:pt x="0" y="27132"/>
                  <a:pt x="3890" y="17740"/>
                  <a:pt x="10815" y="10815"/>
                </a:cubicBezTo>
                <a:cubicBezTo>
                  <a:pt x="17740" y="3890"/>
                  <a:pt x="27132" y="0"/>
                  <a:pt x="36925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5EE707-2239-FAB3-B8EE-B034A44E87F3}"/>
              </a:ext>
            </a:extLst>
          </p:cNvPr>
          <p:cNvGrpSpPr/>
          <p:nvPr/>
        </p:nvGrpSpPr>
        <p:grpSpPr>
          <a:xfrm>
            <a:off x="8538138" y="1851858"/>
            <a:ext cx="6749352" cy="1206686"/>
            <a:chOff x="8286895" y="1846073"/>
            <a:chExt cx="6749352" cy="120668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71AA5E5-5EED-1C57-CD81-921EE8D24706}"/>
                </a:ext>
              </a:extLst>
            </p:cNvPr>
            <p:cNvSpPr/>
            <p:nvPr/>
          </p:nvSpPr>
          <p:spPr>
            <a:xfrm>
              <a:off x="8286895" y="1846073"/>
              <a:ext cx="6749352" cy="1206686"/>
            </a:xfrm>
            <a:custGeom>
              <a:avLst/>
              <a:gdLst/>
              <a:ahLst/>
              <a:cxnLst/>
              <a:rect l="l" t="t" r="r" b="b"/>
              <a:pathLst>
                <a:path w="1838701" h="258118">
                  <a:moveTo>
                    <a:pt x="56556" y="0"/>
                  </a:moveTo>
                  <a:lnTo>
                    <a:pt x="1782144" y="0"/>
                  </a:lnTo>
                  <a:cubicBezTo>
                    <a:pt x="1813380" y="0"/>
                    <a:pt x="1838701" y="25321"/>
                    <a:pt x="1838701" y="56556"/>
                  </a:cubicBezTo>
                  <a:lnTo>
                    <a:pt x="1838701" y="201561"/>
                  </a:lnTo>
                  <a:cubicBezTo>
                    <a:pt x="1838701" y="232797"/>
                    <a:pt x="1813380" y="258118"/>
                    <a:pt x="1782144" y="258118"/>
                  </a:cubicBezTo>
                  <a:lnTo>
                    <a:pt x="56556" y="258118"/>
                  </a:lnTo>
                  <a:cubicBezTo>
                    <a:pt x="25321" y="258118"/>
                    <a:pt x="0" y="232797"/>
                    <a:pt x="0" y="201561"/>
                  </a:cubicBezTo>
                  <a:lnTo>
                    <a:pt x="0" y="56556"/>
                  </a:lnTo>
                  <a:cubicBezTo>
                    <a:pt x="0" y="25321"/>
                    <a:pt x="25321" y="0"/>
                    <a:pt x="56556" y="0"/>
                  </a:cubicBezTo>
                  <a:close/>
                </a:path>
              </a:pathLst>
            </a:custGeom>
            <a:solidFill>
              <a:srgbClr val="F9705A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560BC6-38C7-2DF0-A1B4-3E47CBA3A31D}"/>
                </a:ext>
              </a:extLst>
            </p:cNvPr>
            <p:cNvSpPr txBox="1"/>
            <p:nvPr/>
          </p:nvSpPr>
          <p:spPr>
            <a:xfrm>
              <a:off x="8672855" y="2047255"/>
              <a:ext cx="59774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BDD6DD5-2C96-D235-8935-FD351BFA99A0}"/>
              </a:ext>
            </a:extLst>
          </p:cNvPr>
          <p:cNvSpPr txBox="1"/>
          <p:nvPr/>
        </p:nvSpPr>
        <p:spPr>
          <a:xfrm>
            <a:off x="6941313" y="3307708"/>
            <a:ext cx="9670287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lớp chia thành các nhóm.</a:t>
            </a:r>
          </a:p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cùng nhau tham gia 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 trò chơi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dưới sự hướng dẫn của GV thông qua link dưới đây:</a:t>
            </a:r>
            <a:endParaRPr lang="vi-VN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C3FA66E3-873D-5D10-BD0D-BA992E14A467}"/>
              </a:ext>
            </a:extLst>
          </p:cNvPr>
          <p:cNvSpPr/>
          <p:nvPr/>
        </p:nvSpPr>
        <p:spPr>
          <a:xfrm>
            <a:off x="831122" y="1028699"/>
            <a:ext cx="5224073" cy="8458200"/>
          </a:xfrm>
          <a:custGeom>
            <a:avLst/>
            <a:gdLst/>
            <a:ahLst/>
            <a:cxnLst/>
            <a:rect l="l" t="t" r="r" b="b"/>
            <a:pathLst>
              <a:path w="1375888" h="2069539">
                <a:moveTo>
                  <a:pt x="75580" y="0"/>
                </a:moveTo>
                <a:lnTo>
                  <a:pt x="1300307" y="0"/>
                </a:lnTo>
                <a:cubicBezTo>
                  <a:pt x="1320352" y="0"/>
                  <a:pt x="1339577" y="7963"/>
                  <a:pt x="1353751" y="22137"/>
                </a:cubicBezTo>
                <a:cubicBezTo>
                  <a:pt x="1367925" y="36311"/>
                  <a:pt x="1375888" y="55535"/>
                  <a:pt x="1375888" y="75580"/>
                </a:cubicBezTo>
                <a:lnTo>
                  <a:pt x="1375888" y="1993959"/>
                </a:lnTo>
                <a:cubicBezTo>
                  <a:pt x="1375888" y="2014004"/>
                  <a:pt x="1367925" y="2033228"/>
                  <a:pt x="1353751" y="2047402"/>
                </a:cubicBezTo>
                <a:cubicBezTo>
                  <a:pt x="1339577" y="2061576"/>
                  <a:pt x="1320352" y="2069539"/>
                  <a:pt x="1300307" y="2069539"/>
                </a:cubicBezTo>
                <a:lnTo>
                  <a:pt x="75580" y="2069539"/>
                </a:lnTo>
                <a:cubicBezTo>
                  <a:pt x="55535" y="2069539"/>
                  <a:pt x="36311" y="2061576"/>
                  <a:pt x="22137" y="2047402"/>
                </a:cubicBezTo>
                <a:cubicBezTo>
                  <a:pt x="7963" y="2033228"/>
                  <a:pt x="0" y="2014004"/>
                  <a:pt x="0" y="1993959"/>
                </a:cubicBezTo>
                <a:lnTo>
                  <a:pt x="0" y="75580"/>
                </a:lnTo>
                <a:cubicBezTo>
                  <a:pt x="0" y="55535"/>
                  <a:pt x="7963" y="36311"/>
                  <a:pt x="22137" y="22137"/>
                </a:cubicBezTo>
                <a:cubicBezTo>
                  <a:pt x="36311" y="7963"/>
                  <a:pt x="55535" y="0"/>
                  <a:pt x="7558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6E7F08-463A-F52C-6123-7186A78DC50A}"/>
              </a:ext>
            </a:extLst>
          </p:cNvPr>
          <p:cNvSpPr txBox="1"/>
          <p:nvPr/>
        </p:nvSpPr>
        <p:spPr>
          <a:xfrm>
            <a:off x="950388" y="4526738"/>
            <a:ext cx="4985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B5D2B3E3-57FC-1696-8A54-547D6767C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809" y="1416793"/>
            <a:ext cx="2721851" cy="2721851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0A0EF13B-FF09-5F72-9406-E2B1C330A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23095" y="6163088"/>
            <a:ext cx="4640126" cy="41239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AE8340-B327-EBCC-2061-ABB6887159AB}"/>
              </a:ext>
            </a:extLst>
          </p:cNvPr>
          <p:cNvSpPr txBox="1"/>
          <p:nvPr/>
        </p:nvSpPr>
        <p:spPr>
          <a:xfrm>
            <a:off x="7639489" y="7015789"/>
            <a:ext cx="854664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4000" u="sng">
                <a:solidFill>
                  <a:srgbClr val="0070C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https://quizizz.com/join?gc=707258&amp;source=liveDashboard</a:t>
            </a:r>
            <a:endParaRPr lang="en-US" sz="4000">
              <a:solidFill>
                <a:srgbClr val="0070C0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5" name="Picture 16">
            <a:extLst>
              <a:ext uri="{FF2B5EF4-FFF2-40B4-BE49-F238E27FC236}">
                <a16:creationId xmlns:a16="http://schemas.microsoft.com/office/drawing/2014/main" id="{3FD656EC-D4A4-7547-7DED-B9CA91BF0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802149" flipH="1">
            <a:off x="16810476" y="8251427"/>
            <a:ext cx="1160370" cy="2297762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A5C8E3A8-2BB8-4AD0-F249-61A80D6DDB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531318" y="0"/>
            <a:ext cx="1718686" cy="1309326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A94BF55D-D8CB-0D21-DFF7-F05FE30339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04574" y="74338"/>
            <a:ext cx="1228742" cy="116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93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5314" y="9608100"/>
            <a:ext cx="762000" cy="6315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42187" y="8680525"/>
            <a:ext cx="1440882" cy="1594002"/>
          </a:xfrm>
          <a:prstGeom prst="rect">
            <a:avLst/>
          </a:prstGeom>
        </p:spPr>
      </p:pic>
      <p:sp>
        <p:nvSpPr>
          <p:cNvPr id="7" name="Freeform 27">
            <a:extLst>
              <a:ext uri="{FF2B5EF4-FFF2-40B4-BE49-F238E27FC236}">
                <a16:creationId xmlns:a16="http://schemas.microsoft.com/office/drawing/2014/main" id="{FEDC4187-0B61-4A04-72F5-8F48696E5D93}"/>
              </a:ext>
            </a:extLst>
          </p:cNvPr>
          <p:cNvSpPr/>
          <p:nvPr/>
        </p:nvSpPr>
        <p:spPr>
          <a:xfrm>
            <a:off x="-118359" y="31064"/>
            <a:ext cx="1371600" cy="952500"/>
          </a:xfrm>
          <a:custGeom>
            <a:avLst/>
            <a:gdLst/>
            <a:ahLst/>
            <a:cxnLst/>
            <a:rect l="l" t="t" r="r" b="b"/>
            <a:pathLst>
              <a:path w="3520761" h="2042042">
                <a:moveTo>
                  <a:pt x="0" y="0"/>
                </a:moveTo>
                <a:lnTo>
                  <a:pt x="3520762" y="0"/>
                </a:lnTo>
                <a:lnTo>
                  <a:pt x="3520762" y="2042042"/>
                </a:lnTo>
                <a:lnTo>
                  <a:pt x="0" y="2042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B8F7A054-0FBC-4653-D794-C5B7A6B534D7}"/>
              </a:ext>
            </a:extLst>
          </p:cNvPr>
          <p:cNvSpPr/>
          <p:nvPr/>
        </p:nvSpPr>
        <p:spPr>
          <a:xfrm>
            <a:off x="1902028" y="4978329"/>
            <a:ext cx="7224703" cy="1649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3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chuyện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2F73C9D-22F9-DC17-E3EC-910E5ADA1953}"/>
              </a:ext>
            </a:extLst>
          </p:cNvPr>
          <p:cNvSpPr/>
          <p:nvPr/>
        </p:nvSpPr>
        <p:spPr>
          <a:xfrm>
            <a:off x="1902028" y="8091108"/>
            <a:ext cx="4574972" cy="16496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tung</a:t>
            </a: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BF220ED8-E6AB-0594-40CB-A906AAFB1761}"/>
              </a:ext>
            </a:extLst>
          </p:cNvPr>
          <p:cNvSpPr/>
          <p:nvPr/>
        </p:nvSpPr>
        <p:spPr>
          <a:xfrm rot="16200000">
            <a:off x="739719" y="2314630"/>
            <a:ext cx="375350" cy="91611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1AB47A54-7318-BEEC-7ABB-92DA377DE584}"/>
              </a:ext>
            </a:extLst>
          </p:cNvPr>
          <p:cNvSpPr/>
          <p:nvPr/>
        </p:nvSpPr>
        <p:spPr>
          <a:xfrm rot="16200000">
            <a:off x="739719" y="5442170"/>
            <a:ext cx="375350" cy="91611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6242A30A-94B2-A407-541F-8C672B04B369}"/>
              </a:ext>
            </a:extLst>
          </p:cNvPr>
          <p:cNvSpPr/>
          <p:nvPr/>
        </p:nvSpPr>
        <p:spPr>
          <a:xfrm rot="16200000">
            <a:off x="748261" y="8408151"/>
            <a:ext cx="375350" cy="91611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75113-AC12-A6F7-4EDB-8FCEE7D72EDD}"/>
              </a:ext>
            </a:extLst>
          </p:cNvPr>
          <p:cNvGrpSpPr/>
          <p:nvPr/>
        </p:nvGrpSpPr>
        <p:grpSpPr>
          <a:xfrm>
            <a:off x="1253241" y="695570"/>
            <a:ext cx="11748978" cy="710530"/>
            <a:chOff x="1253241" y="855081"/>
            <a:chExt cx="11748978" cy="7105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FDE8513-9F09-3D87-4E8E-E410EA09807D}"/>
                </a:ext>
              </a:extLst>
            </p:cNvPr>
            <p:cNvSpPr txBox="1"/>
            <p:nvPr/>
          </p:nvSpPr>
          <p:spPr>
            <a:xfrm>
              <a:off x="1253241" y="857725"/>
              <a:ext cx="117489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a. Giọt sương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trên phiến lá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F5FC63C-4B3F-C557-8BD4-1B6A9D1AF2E8}"/>
                </a:ext>
              </a:extLst>
            </p:cNvPr>
            <p:cNvSpPr/>
            <p:nvPr/>
          </p:nvSpPr>
          <p:spPr>
            <a:xfrm>
              <a:off x="4724400" y="855081"/>
              <a:ext cx="789981" cy="70788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715715-87F7-BE14-44CB-4F436532D8BB}"/>
              </a:ext>
            </a:extLst>
          </p:cNvPr>
          <p:cNvSpPr/>
          <p:nvPr/>
        </p:nvSpPr>
        <p:spPr>
          <a:xfrm>
            <a:off x="1902029" y="1819577"/>
            <a:ext cx="7224703" cy="16496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đọng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CE326F-5554-3272-F2EA-975A70161E1B}"/>
              </a:ext>
            </a:extLst>
          </p:cNvPr>
          <p:cNvSpPr/>
          <p:nvPr/>
        </p:nvSpPr>
        <p:spPr>
          <a:xfrm>
            <a:off x="9677848" y="1819578"/>
            <a:ext cx="7224701" cy="16496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lanh nằm nghiêng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9DEE3F6-A600-8071-6E28-738941606224}"/>
              </a:ext>
            </a:extLst>
          </p:cNvPr>
          <p:cNvGrpSpPr/>
          <p:nvPr/>
        </p:nvGrpSpPr>
        <p:grpSpPr>
          <a:xfrm>
            <a:off x="1253241" y="3851678"/>
            <a:ext cx="16840200" cy="744194"/>
            <a:chOff x="1253241" y="3944158"/>
            <a:chExt cx="16840200" cy="74419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A22364-0DC5-1684-1A65-21A44A1061E9}"/>
                </a:ext>
              </a:extLst>
            </p:cNvPr>
            <p:cNvSpPr txBox="1"/>
            <p:nvPr/>
          </p:nvSpPr>
          <p:spPr>
            <a:xfrm>
              <a:off x="1253241" y="3980466"/>
              <a:ext cx="168402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b.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Trăng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tâm sự với những vì sao đêm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55DD5A5-7936-DACA-E541-0C06895C7E80}"/>
                </a:ext>
              </a:extLst>
            </p:cNvPr>
            <p:cNvSpPr/>
            <p:nvPr/>
          </p:nvSpPr>
          <p:spPr>
            <a:xfrm>
              <a:off x="3429000" y="3944158"/>
              <a:ext cx="789981" cy="70788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CF03A9-104C-A6E9-1D12-60EC3C65D313}"/>
              </a:ext>
            </a:extLst>
          </p:cNvPr>
          <p:cNvSpPr/>
          <p:nvPr/>
        </p:nvSpPr>
        <p:spPr>
          <a:xfrm>
            <a:off x="9673341" y="4978329"/>
            <a:ext cx="7224703" cy="1649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 thỉ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7C1970-BE1D-0B83-E55E-7A487659A2FE}"/>
              </a:ext>
            </a:extLst>
          </p:cNvPr>
          <p:cNvGrpSpPr/>
          <p:nvPr/>
        </p:nvGrpSpPr>
        <p:grpSpPr>
          <a:xfrm>
            <a:off x="1253241" y="7010430"/>
            <a:ext cx="16196559" cy="707886"/>
            <a:chOff x="1253241" y="7050509"/>
            <a:chExt cx="16196559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2CD05A-E960-B9E5-5D0C-D29B945C81FC}"/>
                </a:ext>
              </a:extLst>
            </p:cNvPr>
            <p:cNvSpPr txBox="1"/>
            <p:nvPr/>
          </p:nvSpPr>
          <p:spPr>
            <a:xfrm>
              <a:off x="1253241" y="7050509"/>
              <a:ext cx="161965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c.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Nắng ban mai 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lụa tơ vàng óng trên cánh đồng.</a:t>
              </a:r>
              <a:endParaRPr kumimoji="0" lang="en-US" sz="4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AC527E-53EE-DCF7-C96F-5033025E9827}"/>
                </a:ext>
              </a:extLst>
            </p:cNvPr>
            <p:cNvSpPr/>
            <p:nvPr/>
          </p:nvSpPr>
          <p:spPr>
            <a:xfrm>
              <a:off x="5363465" y="7050509"/>
              <a:ext cx="789981" cy="70788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A531C8E-B549-043F-9CA4-C4C2CDF371B2}"/>
              </a:ext>
            </a:extLst>
          </p:cNvPr>
          <p:cNvSpPr/>
          <p:nvPr/>
        </p:nvSpPr>
        <p:spPr>
          <a:xfrm>
            <a:off x="6863792" y="8091109"/>
            <a:ext cx="4574972" cy="16496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trải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5AECEC-0DE5-8D24-B17C-E842027C967F}"/>
              </a:ext>
            </a:extLst>
          </p:cNvPr>
          <p:cNvSpPr/>
          <p:nvPr/>
        </p:nvSpPr>
        <p:spPr>
          <a:xfrm>
            <a:off x="11825556" y="8100773"/>
            <a:ext cx="4574972" cy="16496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dệt</a:t>
            </a:r>
          </a:p>
        </p:txBody>
      </p:sp>
    </p:spTree>
    <p:extLst>
      <p:ext uri="{BB962C8B-B14F-4D97-AF65-F5344CB8AC3E}">
        <p14:creationId xmlns:p14="http://schemas.microsoft.com/office/powerpoint/2010/main" val="413466727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1" grpId="0" animBg="1"/>
      <p:bldP spid="42" grpId="0" animBg="1"/>
      <p:bldP spid="43" grpId="0" animBg="1"/>
      <p:bldP spid="4" grpId="0" animBg="1"/>
      <p:bldP spid="5" grpId="0" animBg="1"/>
      <p:bldP spid="16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23BB08B-F584-1606-11A8-753EB0928FFA}"/>
              </a:ext>
            </a:extLst>
          </p:cNvPr>
          <p:cNvSpPr/>
          <p:nvPr/>
        </p:nvSpPr>
        <p:spPr>
          <a:xfrm>
            <a:off x="8064065" y="729493"/>
            <a:ext cx="9385735" cy="2677503"/>
          </a:xfrm>
          <a:prstGeom prst="wedgeRoundRectCallout">
            <a:avLst>
              <a:gd name="adj1" fmla="val -58940"/>
              <a:gd name="adj2" fmla="val 4549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biểu đạt cùng một ý nghĩa, có thể dùng nhiều từ ngữ khác nhau.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4F1ED024-E380-510D-7A61-B816A0A5D163}"/>
              </a:ext>
            </a:extLst>
          </p:cNvPr>
          <p:cNvSpPr/>
          <p:nvPr/>
        </p:nvSpPr>
        <p:spPr>
          <a:xfrm>
            <a:off x="8064065" y="3853351"/>
            <a:ext cx="9385735" cy="2677503"/>
          </a:xfrm>
          <a:prstGeom prst="wedgeRoundRectCallout">
            <a:avLst>
              <a:gd name="adj1" fmla="val -58787"/>
              <a:gd name="adj2" fmla="val -3737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dùng từ ngữ phù hợp với hoàn cảnh sử dụng.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26F8A950-E5B3-C682-4CC1-B73F97414A0E}"/>
              </a:ext>
            </a:extLst>
          </p:cNvPr>
          <p:cNvSpPr/>
          <p:nvPr/>
        </p:nvSpPr>
        <p:spPr>
          <a:xfrm>
            <a:off x="8064065" y="6977209"/>
            <a:ext cx="9385735" cy="2677503"/>
          </a:xfrm>
          <a:prstGeom prst="wedgeRoundRectCallout">
            <a:avLst>
              <a:gd name="adj1" fmla="val -60064"/>
              <a:gd name="adj2" fmla="val -4327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cho câu văn được sinh động, cần chú ý lựa chọn những từ ngữ độc đáo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0EE9E01-6791-1E96-65B5-D301779F0E9E}"/>
              </a:ext>
            </a:extLst>
          </p:cNvPr>
          <p:cNvGrpSpPr/>
          <p:nvPr/>
        </p:nvGrpSpPr>
        <p:grpSpPr>
          <a:xfrm>
            <a:off x="1147626" y="876300"/>
            <a:ext cx="5407151" cy="3786571"/>
            <a:chOff x="184793" y="878944"/>
            <a:chExt cx="5407151" cy="3786571"/>
          </a:xfrm>
        </p:grpSpPr>
        <p:sp>
          <p:nvSpPr>
            <p:cNvPr id="17" name="Line Callout 1 (Border and Accent Bar) 3">
              <a:extLst>
                <a:ext uri="{FF2B5EF4-FFF2-40B4-BE49-F238E27FC236}">
                  <a16:creationId xmlns:a16="http://schemas.microsoft.com/office/drawing/2014/main" id="{687A5BDB-AC15-A58F-827E-6194B81AA395}"/>
                </a:ext>
              </a:extLst>
            </p:cNvPr>
            <p:cNvSpPr/>
            <p:nvPr/>
          </p:nvSpPr>
          <p:spPr>
            <a:xfrm>
              <a:off x="184793" y="1624974"/>
              <a:ext cx="5407151" cy="30405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 NHỚ</a:t>
              </a:r>
              <a:endPara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C8705D0B-3FE8-6B20-3B6B-FFB5A23EE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349197" y="878944"/>
              <a:ext cx="1078342" cy="1108575"/>
            </a:xfrm>
            <a:prstGeom prst="rect">
              <a:avLst/>
            </a:prstGeom>
          </p:spPr>
        </p:pic>
      </p:grpSp>
      <p:pic>
        <p:nvPicPr>
          <p:cNvPr id="19" name="Picture 18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FABE1FF1-4D4F-BC98-1FDF-F353F6F032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" b="3991"/>
          <a:stretch/>
        </p:blipFill>
        <p:spPr>
          <a:xfrm>
            <a:off x="1407615" y="5143500"/>
            <a:ext cx="5226135" cy="47600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4518" y="-43735"/>
            <a:ext cx="1114124" cy="13797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79016" y="8972192"/>
            <a:ext cx="1586496" cy="13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32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8234">
            <a:off x="279979" y="-55323"/>
            <a:ext cx="699336" cy="1650350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5133" y="9199751"/>
            <a:ext cx="1405742" cy="107092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238177">
            <a:off x="16708493" y="9101200"/>
            <a:ext cx="1675224" cy="829236"/>
          </a:xfrm>
          <a:prstGeom prst="rect">
            <a:avLst/>
          </a:prstGeom>
        </p:spPr>
      </p:pic>
      <p:pic>
        <p:nvPicPr>
          <p:cNvPr id="2" name="Picture 20">
            <a:extLst>
              <a:ext uri="{FF2B5EF4-FFF2-40B4-BE49-F238E27FC236}">
                <a16:creationId xmlns:a16="http://schemas.microsoft.com/office/drawing/2014/main" id="{B1962843-C006-7611-8DBA-D1CA24F7C3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35986">
            <a:off x="14510495" y="590056"/>
            <a:ext cx="2825670" cy="3058911"/>
          </a:xfrm>
          <a:prstGeom prst="rect">
            <a:avLst/>
          </a:prstGeom>
        </p:spPr>
      </p:pic>
      <p:grpSp>
        <p:nvGrpSpPr>
          <p:cNvPr id="8" name="Group 6">
            <a:extLst>
              <a:ext uri="{FF2B5EF4-FFF2-40B4-BE49-F238E27FC236}">
                <a16:creationId xmlns:a16="http://schemas.microsoft.com/office/drawing/2014/main" id="{7BBFD94D-FF32-F643-12B9-1578829DCB12}"/>
              </a:ext>
            </a:extLst>
          </p:cNvPr>
          <p:cNvGrpSpPr/>
          <p:nvPr/>
        </p:nvGrpSpPr>
        <p:grpSpPr>
          <a:xfrm>
            <a:off x="11293680" y="2417461"/>
            <a:ext cx="6014194" cy="6014194"/>
            <a:chOff x="0" y="0"/>
            <a:chExt cx="812800" cy="81280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0178CC2-6BAB-90AD-3024-4AF681AE5BA6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C5615F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A005E477-3630-4B5E-325E-988BB7A609CC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F7CFD80-324E-D26D-A46D-D19C36E301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95080">
            <a:off x="12076239" y="7852232"/>
            <a:ext cx="3564645" cy="920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1C0A89-A036-4121-FAF0-6EC6D7129D5C}"/>
              </a:ext>
            </a:extLst>
          </p:cNvPr>
          <p:cNvSpPr txBox="1"/>
          <p:nvPr/>
        </p:nvSpPr>
        <p:spPr>
          <a:xfrm>
            <a:off x="11808003" y="3897931"/>
            <a:ext cx="4985539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88E323-5978-D072-8273-FF7A77CDC3C9}"/>
              </a:ext>
            </a:extLst>
          </p:cNvPr>
          <p:cNvGrpSpPr/>
          <p:nvPr/>
        </p:nvGrpSpPr>
        <p:grpSpPr>
          <a:xfrm>
            <a:off x="993549" y="1266317"/>
            <a:ext cx="9763138" cy="3557360"/>
            <a:chOff x="832901" y="1208948"/>
            <a:chExt cx="9763138" cy="35573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7BA4951-6AB6-4525-E9B9-29F1082DB420}"/>
                </a:ext>
              </a:extLst>
            </p:cNvPr>
            <p:cNvGrpSpPr/>
            <p:nvPr/>
          </p:nvGrpSpPr>
          <p:grpSpPr>
            <a:xfrm>
              <a:off x="832901" y="1208948"/>
              <a:ext cx="9763138" cy="3557360"/>
              <a:chOff x="832901" y="1208948"/>
              <a:chExt cx="9763138" cy="3557360"/>
            </a:xfrm>
          </p:grpSpPr>
          <p:grpSp>
            <p:nvGrpSpPr>
              <p:cNvPr id="16" name="Group 3">
                <a:extLst>
                  <a:ext uri="{FF2B5EF4-FFF2-40B4-BE49-F238E27FC236}">
                    <a16:creationId xmlns:a16="http://schemas.microsoft.com/office/drawing/2014/main" id="{4ED25C61-3311-6CDC-6FE9-CB2A50113795}"/>
                  </a:ext>
                </a:extLst>
              </p:cNvPr>
              <p:cNvGrpSpPr/>
              <p:nvPr/>
            </p:nvGrpSpPr>
            <p:grpSpPr>
              <a:xfrm>
                <a:off x="832901" y="1519237"/>
                <a:ext cx="9763138" cy="3247071"/>
                <a:chOff x="-53974" y="-47625"/>
                <a:chExt cx="2407840" cy="2564338"/>
              </a:xfrm>
            </p:grpSpPr>
            <p:sp>
              <p:nvSpPr>
                <p:cNvPr id="18" name="Freeform 4">
                  <a:extLst>
                    <a:ext uri="{FF2B5EF4-FFF2-40B4-BE49-F238E27FC236}">
                      <a16:creationId xmlns:a16="http://schemas.microsoft.com/office/drawing/2014/main" id="{CF397EFF-79C5-7A39-AF93-A4752AE5516C}"/>
                    </a:ext>
                  </a:extLst>
                </p:cNvPr>
                <p:cNvSpPr/>
                <p:nvPr/>
              </p:nvSpPr>
              <p:spPr>
                <a:xfrm>
                  <a:off x="-53974" y="0"/>
                  <a:ext cx="2407840" cy="2516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E8EFFC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Box 5">
                  <a:extLst>
                    <a:ext uri="{FF2B5EF4-FFF2-40B4-BE49-F238E27FC236}">
                      <a16:creationId xmlns:a16="http://schemas.microsoft.com/office/drawing/2014/main" id="{21E2BAA2-A8DA-26A2-1282-741FDCD76EB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7" name="Picture 9">
                <a:extLst>
                  <a:ext uri="{FF2B5EF4-FFF2-40B4-BE49-F238E27FC236}">
                    <a16:creationId xmlns:a16="http://schemas.microsoft.com/office/drawing/2014/main" id="{AFB769AA-C6A0-6D00-D3FF-19088E96A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4830" y="1208948"/>
                <a:ext cx="2571150" cy="663824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877EBF0-A569-4E30-191E-070C899D2280}"/>
                </a:ext>
              </a:extLst>
            </p:cNvPr>
            <p:cNvSpPr txBox="1"/>
            <p:nvPr/>
          </p:nvSpPr>
          <p:spPr>
            <a:xfrm>
              <a:off x="1835724" y="2214038"/>
              <a:ext cx="7740247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 lại kiến thức đã học ngày hôm nay</a:t>
              </a:r>
              <a:endParaRPr lang="en-US" sz="400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5FBBF92-3DD3-48E2-70EA-5C1D7E08C27E}"/>
              </a:ext>
            </a:extLst>
          </p:cNvPr>
          <p:cNvGrpSpPr/>
          <p:nvPr/>
        </p:nvGrpSpPr>
        <p:grpSpPr>
          <a:xfrm>
            <a:off x="984927" y="5622982"/>
            <a:ext cx="9763138" cy="3711517"/>
            <a:chOff x="832901" y="1208948"/>
            <a:chExt cx="9763138" cy="371151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8CFA0BD-2EFB-BE4E-4F37-F9B41A7AB434}"/>
                </a:ext>
              </a:extLst>
            </p:cNvPr>
            <p:cNvGrpSpPr/>
            <p:nvPr/>
          </p:nvGrpSpPr>
          <p:grpSpPr>
            <a:xfrm>
              <a:off x="832901" y="1208948"/>
              <a:ext cx="9763138" cy="3711517"/>
              <a:chOff x="832901" y="1208948"/>
              <a:chExt cx="9763138" cy="3711517"/>
            </a:xfrm>
          </p:grpSpPr>
          <p:grpSp>
            <p:nvGrpSpPr>
              <p:cNvPr id="23" name="Group 3">
                <a:extLst>
                  <a:ext uri="{FF2B5EF4-FFF2-40B4-BE49-F238E27FC236}">
                    <a16:creationId xmlns:a16="http://schemas.microsoft.com/office/drawing/2014/main" id="{D51DD14D-3033-559D-7072-3E9ABF88E73F}"/>
                  </a:ext>
                </a:extLst>
              </p:cNvPr>
              <p:cNvGrpSpPr/>
              <p:nvPr/>
            </p:nvGrpSpPr>
            <p:grpSpPr>
              <a:xfrm>
                <a:off x="832901" y="1519237"/>
                <a:ext cx="9763138" cy="3401228"/>
                <a:chOff x="-53974" y="-47625"/>
                <a:chExt cx="2407840" cy="2686082"/>
              </a:xfrm>
            </p:grpSpPr>
            <p:sp>
              <p:nvSpPr>
                <p:cNvPr id="25" name="Freeform 4">
                  <a:extLst>
                    <a:ext uri="{FF2B5EF4-FFF2-40B4-BE49-F238E27FC236}">
                      <a16:creationId xmlns:a16="http://schemas.microsoft.com/office/drawing/2014/main" id="{5A0414D7-54B0-63A0-CDE1-35ED8615C627}"/>
                    </a:ext>
                  </a:extLst>
                </p:cNvPr>
                <p:cNvSpPr/>
                <p:nvPr/>
              </p:nvSpPr>
              <p:spPr>
                <a:xfrm>
                  <a:off x="-53974" y="0"/>
                  <a:ext cx="2407840" cy="2638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rgbClr val="E8EFFC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TextBox 5">
                  <a:extLst>
                    <a:ext uri="{FF2B5EF4-FFF2-40B4-BE49-F238E27FC236}">
                      <a16:creationId xmlns:a16="http://schemas.microsoft.com/office/drawing/2014/main" id="{DDD77F28-C049-8195-969E-FECB3BFC89C9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4" name="Picture 9">
                <a:extLst>
                  <a:ext uri="{FF2B5EF4-FFF2-40B4-BE49-F238E27FC236}">
                    <a16:creationId xmlns:a16="http://schemas.microsoft.com/office/drawing/2014/main" id="{6F067763-FC8E-A98D-7773-CE413DF6C1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24830" y="1208948"/>
                <a:ext cx="2571150" cy="663824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C2C73D-3C1E-B5F0-4E61-3CA8DF6517D7}"/>
                </a:ext>
              </a:extLst>
            </p:cNvPr>
            <p:cNvSpPr txBox="1"/>
            <p:nvPr/>
          </p:nvSpPr>
          <p:spPr>
            <a:xfrm>
              <a:off x="1127020" y="2337541"/>
              <a:ext cx="9192143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>
                  <a:solidFill>
                    <a:schemeClr val="tx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 trước nội dung </a:t>
              </a:r>
              <a:r>
                <a:rPr lang="vi-VN" sz="4000" b="1" i="1">
                  <a:solidFill>
                    <a:schemeClr val="tx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 học sau: Viết đoạn văn tưởng tượng </a:t>
              </a:r>
              <a:r>
                <a:rPr lang="en-US" sz="4000">
                  <a:solidFill>
                    <a:schemeClr val="tx2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(SGK – tr.112)</a:t>
              </a:r>
              <a:endParaRPr lang="en-US" sz="400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56219"/>
          <a:stretch>
            <a:fillRect/>
          </a:stretch>
        </p:blipFill>
        <p:spPr>
          <a:xfrm>
            <a:off x="-114563" y="5143500"/>
            <a:ext cx="18517127" cy="529989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55774" y="2044154"/>
            <a:ext cx="13104327" cy="3118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>
                <a:solidFill>
                  <a:srgbClr val="766C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346679" y="-205812"/>
            <a:ext cx="19937273" cy="1293444"/>
            <a:chOff x="0" y="0"/>
            <a:chExt cx="26583031" cy="172459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30117"/>
              <a:ext cx="7532418" cy="1515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r="15582"/>
            <a:stretch>
              <a:fillRect/>
            </a:stretch>
          </p:blipFill>
          <p:spPr>
            <a:xfrm>
              <a:off x="7507018" y="0"/>
              <a:ext cx="6358671" cy="1515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r="15582"/>
            <a:stretch>
              <a:fillRect/>
            </a:stretch>
          </p:blipFill>
          <p:spPr>
            <a:xfrm>
              <a:off x="13865689" y="104347"/>
              <a:ext cx="6358671" cy="1515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r="15582"/>
            <a:stretch>
              <a:fillRect/>
            </a:stretch>
          </p:blipFill>
          <p:spPr>
            <a:xfrm>
              <a:off x="20224360" y="208693"/>
              <a:ext cx="6358671" cy="151589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-229127" y="7589342"/>
            <a:ext cx="19331941" cy="3758212"/>
            <a:chOff x="0" y="0"/>
            <a:chExt cx="25775921" cy="501094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37452"/>
              <a:ext cx="4427104" cy="4898593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336024" y="37452"/>
              <a:ext cx="4427104" cy="48985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 rot="-769756">
              <a:off x="6590430" y="223100"/>
              <a:ext cx="1559297" cy="389013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672048" y="37452"/>
              <a:ext cx="4427104" cy="4898593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0008072" y="37452"/>
              <a:ext cx="4427104" cy="489859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3347052" y="37452"/>
              <a:ext cx="4427104" cy="489859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6398082" y="98538"/>
              <a:ext cx="1559297" cy="389013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032221" y="37452"/>
              <a:ext cx="4427104" cy="4898593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0595947" y="0"/>
              <a:ext cx="4427104" cy="4898593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2118908" y="1660270"/>
              <a:ext cx="3430668" cy="3238324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292738" y="1697722"/>
              <a:ext cx="3430668" cy="323832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4466568" y="1735173"/>
              <a:ext cx="3430668" cy="3238324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20640398" y="1772625"/>
              <a:ext cx="3430668" cy="3238324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938243" y="2214371"/>
              <a:ext cx="2252025" cy="1643978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597394" y="2214371"/>
              <a:ext cx="2252025" cy="1643978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6993748" y="2214371"/>
              <a:ext cx="2252025" cy="1643978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23390103" y="2214371"/>
              <a:ext cx="2252025" cy="1643978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0" y="738082"/>
              <a:ext cx="2519612" cy="3120266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6177996" y="654237"/>
              <a:ext cx="2519612" cy="3120266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915564" y="926615"/>
              <a:ext cx="2519612" cy="3120266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8120786" y="1117534"/>
              <a:ext cx="2519612" cy="3120266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23256310" y="271520"/>
              <a:ext cx="2519612" cy="312026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98234">
            <a:off x="-62119" y="8263458"/>
            <a:ext cx="843127" cy="19896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49171" y="9055308"/>
            <a:ext cx="1228742" cy="11606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6949171" y="49271"/>
            <a:ext cx="1718686" cy="1309326"/>
          </a:xfrm>
          <a:prstGeom prst="rect">
            <a:avLst/>
          </a:prstGeom>
        </p:spPr>
      </p:pic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101B0006-3764-B2CC-288A-25C0C305EC72}"/>
              </a:ext>
            </a:extLst>
          </p:cNvPr>
          <p:cNvSpPr/>
          <p:nvPr/>
        </p:nvSpPr>
        <p:spPr>
          <a:xfrm>
            <a:off x="-32657" y="1028701"/>
            <a:ext cx="11565354" cy="2057399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45E592-8D2B-5C52-EB0D-39B4C54BF365}"/>
              </a:ext>
            </a:extLst>
          </p:cNvPr>
          <p:cNvSpPr txBox="1"/>
          <p:nvPr/>
        </p:nvSpPr>
        <p:spPr>
          <a:xfrm>
            <a:off x="533400" y="3516470"/>
            <a:ext cx="17221199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 2</a:t>
            </a:r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LUYỆN TỪ VÀ CÂU</a:t>
            </a:r>
            <a:r>
              <a:rPr lang="en-US" sz="80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LỰA CHỌN TỪ NGỮ</a:t>
            </a:r>
            <a:endParaRPr lang="en-US" sz="80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5983E996-CB6E-3FF7-9898-612DFC5F4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20681" y="7720951"/>
            <a:ext cx="10446638" cy="2846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077A43E-9904-2A1F-31AB-14BCFFDA4E9C}"/>
              </a:ext>
            </a:extLst>
          </p:cNvPr>
          <p:cNvGrpSpPr/>
          <p:nvPr/>
        </p:nvGrpSpPr>
        <p:grpSpPr>
          <a:xfrm>
            <a:off x="653785" y="2366106"/>
            <a:ext cx="8058604" cy="3411800"/>
            <a:chOff x="593053" y="1889100"/>
            <a:chExt cx="8058604" cy="3411800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D86E1FC-2683-6F01-2684-166DB71522BA}"/>
                </a:ext>
              </a:extLst>
            </p:cNvPr>
            <p:cNvSpPr/>
            <p:nvPr/>
          </p:nvSpPr>
          <p:spPr>
            <a:xfrm>
              <a:off x="593053" y="1889100"/>
              <a:ext cx="8058604" cy="3411800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59A708-3FC3-745B-270C-DE590BFF10A7}"/>
                </a:ext>
              </a:extLst>
            </p:cNvPr>
            <p:cNvSpPr txBox="1"/>
            <p:nvPr/>
          </p:nvSpPr>
          <p:spPr>
            <a:xfrm>
              <a:off x="917077" y="2218433"/>
              <a:ext cx="7410556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1: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Xếp các từ có tiếng bình dưới đây vào nhóm thích hợp. </a:t>
              </a:r>
              <a:endPara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DBB5D7-7614-12BD-AE1B-C1E8956C168A}"/>
              </a:ext>
            </a:extLst>
          </p:cNvPr>
          <p:cNvGrpSpPr/>
          <p:nvPr/>
        </p:nvGrpSpPr>
        <p:grpSpPr>
          <a:xfrm>
            <a:off x="9236584" y="2363665"/>
            <a:ext cx="8397631" cy="3411800"/>
            <a:chOff x="8935861" y="2543079"/>
            <a:chExt cx="8397631" cy="3411800"/>
          </a:xfrm>
        </p:grpSpPr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3E28439-C2B8-9CBE-D67A-F4CCEC1C5037}"/>
                </a:ext>
              </a:extLst>
            </p:cNvPr>
            <p:cNvSpPr/>
            <p:nvPr/>
          </p:nvSpPr>
          <p:spPr>
            <a:xfrm>
              <a:off x="8935861" y="2543079"/>
              <a:ext cx="8397631" cy="3411800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1">
              <a:extLst>
                <a:ext uri="{FF2B5EF4-FFF2-40B4-BE49-F238E27FC236}">
                  <a16:creationId xmlns:a16="http://schemas.microsoft.com/office/drawing/2014/main" id="{D8B85B4D-20EE-CBED-28D4-FC86F0DC06F2}"/>
                </a:ext>
              </a:extLst>
            </p:cNvPr>
            <p:cNvSpPr txBox="1"/>
            <p:nvPr/>
          </p:nvSpPr>
          <p:spPr>
            <a:xfrm>
              <a:off x="9470038" y="3776408"/>
              <a:ext cx="1427885" cy="1427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617509-5B14-92A3-1E39-F3F3495F473C}"/>
                </a:ext>
              </a:extLst>
            </p:cNvPr>
            <p:cNvSpPr txBox="1"/>
            <p:nvPr/>
          </p:nvSpPr>
          <p:spPr>
            <a:xfrm>
              <a:off x="9470038" y="2872411"/>
              <a:ext cx="7299845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2: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từ thích hợp ở bài tập 1 thay cho bông hoa.</a:t>
              </a:r>
              <a:endPara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3C583F-4023-F24B-27AF-B53701BDDCD7}"/>
              </a:ext>
            </a:extLst>
          </p:cNvPr>
          <p:cNvGrpSpPr/>
          <p:nvPr/>
        </p:nvGrpSpPr>
        <p:grpSpPr>
          <a:xfrm>
            <a:off x="3764530" y="0"/>
            <a:ext cx="10758940" cy="1735078"/>
            <a:chOff x="3677277" y="831974"/>
            <a:chExt cx="10758940" cy="1735078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2E504A44-5EA4-637B-81AD-5BD288983FCF}"/>
                </a:ext>
              </a:extLst>
            </p:cNvPr>
            <p:cNvSpPr/>
            <p:nvPr/>
          </p:nvSpPr>
          <p:spPr>
            <a:xfrm>
              <a:off x="3677277" y="831974"/>
              <a:ext cx="10758940" cy="1735078"/>
            </a:xfrm>
            <a:custGeom>
              <a:avLst/>
              <a:gdLst/>
              <a:ahLst/>
              <a:cxnLst/>
              <a:rect l="l" t="t" r="r" b="b"/>
              <a:pathLst>
                <a:path w="7315200" h="1991047">
                  <a:moveTo>
                    <a:pt x="0" y="0"/>
                  </a:moveTo>
                  <a:lnTo>
                    <a:pt x="7315200" y="0"/>
                  </a:lnTo>
                  <a:lnTo>
                    <a:pt x="7315200" y="1991046"/>
                  </a:lnTo>
                  <a:lnTo>
                    <a:pt x="0" y="1991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34305" b="-3286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6859CC-9211-D4E7-4946-104E37BCD60E}"/>
                </a:ext>
              </a:extLst>
            </p:cNvPr>
            <p:cNvSpPr txBox="1"/>
            <p:nvPr/>
          </p:nvSpPr>
          <p:spPr>
            <a:xfrm>
              <a:off x="4820277" y="1188146"/>
              <a:ext cx="8472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E0AD18-4FC4-4D40-D2F2-68A4B34A59B0}"/>
              </a:ext>
            </a:extLst>
          </p:cNvPr>
          <p:cNvGrpSpPr/>
          <p:nvPr/>
        </p:nvGrpSpPr>
        <p:grpSpPr>
          <a:xfrm>
            <a:off x="653785" y="6169263"/>
            <a:ext cx="8030803" cy="3546236"/>
            <a:chOff x="620854" y="2244226"/>
            <a:chExt cx="8030803" cy="3546236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732AF78B-65B9-5EC7-08DE-760CF4352887}"/>
                </a:ext>
              </a:extLst>
            </p:cNvPr>
            <p:cNvSpPr/>
            <p:nvPr/>
          </p:nvSpPr>
          <p:spPr>
            <a:xfrm>
              <a:off x="620854" y="2244226"/>
              <a:ext cx="8030803" cy="3546236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654C4B-3965-ABD0-9AB2-AE52A5123348}"/>
                </a:ext>
              </a:extLst>
            </p:cNvPr>
            <p:cNvSpPr txBox="1"/>
            <p:nvPr/>
          </p:nvSpPr>
          <p:spPr>
            <a:xfrm>
              <a:off x="852193" y="2609564"/>
              <a:ext cx="7595925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3: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Dựa vào tranh, lựa chọn từ ngữ để hoàn thành câu. Giải thích lí do lựa chọn</a:t>
              </a:r>
              <a:endPara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D7B107E-0F9F-1840-F085-C4D72FC2A850}"/>
              </a:ext>
            </a:extLst>
          </p:cNvPr>
          <p:cNvGrpSpPr/>
          <p:nvPr/>
        </p:nvGrpSpPr>
        <p:grpSpPr>
          <a:xfrm>
            <a:off x="9236584" y="6169263"/>
            <a:ext cx="8397631" cy="3546237"/>
            <a:chOff x="8935861" y="2898203"/>
            <a:chExt cx="8397631" cy="3546237"/>
          </a:xfrm>
        </p:grpSpPr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0972CAEE-257B-88A3-B0C6-EB2D08166EEF}"/>
                </a:ext>
              </a:extLst>
            </p:cNvPr>
            <p:cNvSpPr/>
            <p:nvPr/>
          </p:nvSpPr>
          <p:spPr>
            <a:xfrm>
              <a:off x="8935861" y="2898203"/>
              <a:ext cx="8397631" cy="3546237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11">
              <a:extLst>
                <a:ext uri="{FF2B5EF4-FFF2-40B4-BE49-F238E27FC236}">
                  <a16:creationId xmlns:a16="http://schemas.microsoft.com/office/drawing/2014/main" id="{8392B059-30BD-2617-D211-ECB830B3B4AB}"/>
                </a:ext>
              </a:extLst>
            </p:cNvPr>
            <p:cNvSpPr txBox="1"/>
            <p:nvPr/>
          </p:nvSpPr>
          <p:spPr>
            <a:xfrm>
              <a:off x="9470038" y="3776408"/>
              <a:ext cx="1427885" cy="1427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030006D-0D1C-1394-8040-A0E15D17A27D}"/>
                </a:ext>
              </a:extLst>
            </p:cNvPr>
            <p:cNvSpPr txBox="1"/>
            <p:nvPr/>
          </p:nvSpPr>
          <p:spPr>
            <a:xfrm>
              <a:off x="9187075" y="3263541"/>
              <a:ext cx="7895201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4: 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từ phù hợp thay cho ô vuông để câu văn tạo được ấn tượng với người đọc</a:t>
              </a:r>
              <a:endPara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A2652B-BAF1-42A5-9E58-4BF7F0239F27}"/>
              </a:ext>
            </a:extLst>
          </p:cNvPr>
          <p:cNvGrpSpPr/>
          <p:nvPr/>
        </p:nvGrpSpPr>
        <p:grpSpPr>
          <a:xfrm>
            <a:off x="-492209" y="8634299"/>
            <a:ext cx="2328848" cy="1750415"/>
            <a:chOff x="-680420" y="7416412"/>
            <a:chExt cx="3997998" cy="303757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680420" y="7416412"/>
              <a:ext cx="2617970" cy="289617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254528" y="8113790"/>
              <a:ext cx="1889709" cy="23402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31082" y="9139181"/>
              <a:ext cx="1586496" cy="1314808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B248F14-58E1-61F4-BE71-FCCD29EA0B43}"/>
              </a:ext>
            </a:extLst>
          </p:cNvPr>
          <p:cNvGrpSpPr/>
          <p:nvPr/>
        </p:nvGrpSpPr>
        <p:grpSpPr>
          <a:xfrm>
            <a:off x="16459199" y="8475353"/>
            <a:ext cx="2041505" cy="1909361"/>
            <a:chOff x="15223190" y="7390822"/>
            <a:chExt cx="3701580" cy="303757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6306800" y="7390822"/>
              <a:ext cx="2617970" cy="289617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726076" y="8088200"/>
              <a:ext cx="1889709" cy="2340200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223190" y="8983078"/>
              <a:ext cx="1586496" cy="1314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185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92120" y="7658100"/>
            <a:ext cx="17631634" cy="2718754"/>
            <a:chOff x="0" y="0"/>
            <a:chExt cx="25775921" cy="501094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37452"/>
              <a:ext cx="4427104" cy="489859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336024" y="37452"/>
              <a:ext cx="4427104" cy="489859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769756">
              <a:off x="6590430" y="223100"/>
              <a:ext cx="1559297" cy="389013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672048" y="37452"/>
              <a:ext cx="4427104" cy="489859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008072" y="37452"/>
              <a:ext cx="4427104" cy="489859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347052" y="37452"/>
              <a:ext cx="4427104" cy="489859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398082" y="98538"/>
              <a:ext cx="1559297" cy="389013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032221" y="37452"/>
              <a:ext cx="4427104" cy="48985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0595947" y="0"/>
              <a:ext cx="4427104" cy="48985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18908" y="1660270"/>
              <a:ext cx="3430668" cy="323832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8292738" y="1697722"/>
              <a:ext cx="3430668" cy="323832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466568" y="1735173"/>
              <a:ext cx="3430668" cy="323832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0640398" y="1772625"/>
              <a:ext cx="3430668" cy="323832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938243" y="2214371"/>
              <a:ext cx="2252025" cy="164397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0597394" y="2214371"/>
              <a:ext cx="2252025" cy="164397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6993748" y="2214371"/>
              <a:ext cx="2252025" cy="1643978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3390103" y="2214371"/>
              <a:ext cx="2252025" cy="1643978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8082"/>
              <a:ext cx="2519612" cy="3120266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177996" y="654237"/>
              <a:ext cx="2519612" cy="3120266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1915564" y="926615"/>
              <a:ext cx="2519612" cy="3120266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8120786" y="1117534"/>
              <a:ext cx="2519612" cy="312026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3256310" y="271520"/>
              <a:ext cx="2519612" cy="3120266"/>
            </a:xfrm>
            <a:prstGeom prst="rect">
              <a:avLst/>
            </a:prstGeom>
          </p:spPr>
        </p:pic>
      </p:grpSp>
      <p:sp>
        <p:nvSpPr>
          <p:cNvPr id="26" name="TextBox 26"/>
          <p:cNvSpPr txBox="1"/>
          <p:nvPr/>
        </p:nvSpPr>
        <p:spPr>
          <a:xfrm>
            <a:off x="2829409" y="2029072"/>
            <a:ext cx="13104327" cy="431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</a:pPr>
            <a:r>
              <a:rPr lang="vi-VN" sz="6600" b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Hoạt động 1: </a:t>
            </a:r>
            <a:endParaRPr lang="en-US" sz="6600" b="1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1721"/>
              </a:lnSpc>
            </a:pPr>
            <a:r>
              <a:rPr lang="vi-VN" sz="6600" b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Xếp các từ có tiếng bình dưới đây vào nhóm thích hợp</a:t>
            </a:r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7F691493-E9C1-762B-BDCF-EEBF75B6A76A}"/>
              </a:ext>
            </a:extLst>
          </p:cNvPr>
          <p:cNvGrpSpPr/>
          <p:nvPr/>
        </p:nvGrpSpPr>
        <p:grpSpPr>
          <a:xfrm>
            <a:off x="-346679" y="-205812"/>
            <a:ext cx="19937273" cy="1293444"/>
            <a:chOff x="0" y="0"/>
            <a:chExt cx="26583031" cy="1724592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4DA4DBEA-424C-75F4-877F-A645510E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130117"/>
              <a:ext cx="7532418" cy="1515899"/>
            </a:xfrm>
            <a:prstGeom prst="rect">
              <a:avLst/>
            </a:prstGeom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8B6C8C6C-9BD0-4D55-1F89-0249326F3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15582"/>
            <a:stretch>
              <a:fillRect/>
            </a:stretch>
          </p:blipFill>
          <p:spPr>
            <a:xfrm>
              <a:off x="7507018" y="0"/>
              <a:ext cx="6358671" cy="1515899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2B393A0D-B384-8134-4AED-1DA1B9B53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15582"/>
            <a:stretch>
              <a:fillRect/>
            </a:stretch>
          </p:blipFill>
          <p:spPr>
            <a:xfrm>
              <a:off x="13865689" y="104347"/>
              <a:ext cx="6358671" cy="1515899"/>
            </a:xfrm>
            <a:prstGeom prst="rect">
              <a:avLst/>
            </a:prstGeom>
          </p:spPr>
        </p:pic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F8B26676-D68E-1A27-CB45-482A25890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15582"/>
            <a:stretch>
              <a:fillRect/>
            </a:stretch>
          </p:blipFill>
          <p:spPr>
            <a:xfrm>
              <a:off x="20224360" y="208693"/>
              <a:ext cx="6358671" cy="15158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>
            <a:extLst>
              <a:ext uri="{FF2B5EF4-FFF2-40B4-BE49-F238E27FC236}">
                <a16:creationId xmlns:a16="http://schemas.microsoft.com/office/drawing/2014/main" id="{4364AAC8-9759-6A52-E13A-613F3170B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9200" y="0"/>
            <a:ext cx="1718686" cy="1309326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4EF51E4D-AFAF-94A8-3728-1B6343AAF4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722" y="215370"/>
            <a:ext cx="916009" cy="8652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DADD56F-3E4E-577E-7C2A-31B652C0D577}"/>
              </a:ext>
            </a:extLst>
          </p:cNvPr>
          <p:cNvGrpSpPr/>
          <p:nvPr/>
        </p:nvGrpSpPr>
        <p:grpSpPr>
          <a:xfrm>
            <a:off x="5143499" y="0"/>
            <a:ext cx="8001001" cy="1376853"/>
            <a:chOff x="5010864" y="-7"/>
            <a:chExt cx="7807228" cy="1319976"/>
          </a:xfrm>
        </p:grpSpPr>
        <p:sp>
          <p:nvSpPr>
            <p:cNvPr id="6" name="Round Same Side Corner Rectangle 11">
              <a:extLst>
                <a:ext uri="{FF2B5EF4-FFF2-40B4-BE49-F238E27FC236}">
                  <a16:creationId xmlns:a16="http://schemas.microsoft.com/office/drawing/2014/main" id="{F5A14C34-847F-4238-64B4-B209ACA5FA87}"/>
                </a:ext>
              </a:extLst>
            </p:cNvPr>
            <p:cNvSpPr/>
            <p:nvPr/>
          </p:nvSpPr>
          <p:spPr>
            <a:xfrm flipV="1">
              <a:off x="5010864" y="-7"/>
              <a:ext cx="7807228" cy="1319976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BD4A47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AF629E-C382-37CD-A5D6-2DFCD5C50BF0}"/>
                </a:ext>
              </a:extLst>
            </p:cNvPr>
            <p:cNvSpPr txBox="1"/>
            <p:nvPr/>
          </p:nvSpPr>
          <p:spPr>
            <a:xfrm>
              <a:off x="5531345" y="246893"/>
              <a:ext cx="6766264" cy="826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NHÓM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E85CE1-E579-62B7-3132-51525551DB3B}"/>
              </a:ext>
            </a:extLst>
          </p:cNvPr>
          <p:cNvGrpSpPr/>
          <p:nvPr/>
        </p:nvGrpSpPr>
        <p:grpSpPr>
          <a:xfrm>
            <a:off x="685800" y="1960328"/>
            <a:ext cx="16548985" cy="2019064"/>
            <a:chOff x="315405" y="2002488"/>
            <a:chExt cx="16548985" cy="201906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B71F5D-1E34-4FF7-9F1E-5E1F6D148CAE}"/>
                </a:ext>
              </a:extLst>
            </p:cNvPr>
            <p:cNvSpPr txBox="1"/>
            <p:nvPr/>
          </p:nvSpPr>
          <p:spPr>
            <a:xfrm>
              <a:off x="2429932" y="2002488"/>
              <a:ext cx="14434458" cy="2019064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TẬP 1: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Các em thảo luận với bạn theo nhóm (4 HS)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và x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ếp các từ có tiếng </a:t>
              </a:r>
              <a:r>
                <a:rPr lang="vi-VN" sz="4000" b="1" i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 dưới đây vào nhóm thích hợp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 descr="A group of kids sitting around a table&#10;&#10;Description automatically generated with low confidence">
              <a:extLst>
                <a:ext uri="{FF2B5EF4-FFF2-40B4-BE49-F238E27FC236}">
                  <a16:creationId xmlns:a16="http://schemas.microsoft.com/office/drawing/2014/main" id="{26FE54E9-F6E4-327C-C7F0-3E3E65193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05" y="2520869"/>
              <a:ext cx="1872343" cy="98230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543E85-A6FB-0090-B62D-D05FE788F236}"/>
              </a:ext>
            </a:extLst>
          </p:cNvPr>
          <p:cNvGrpSpPr/>
          <p:nvPr/>
        </p:nvGrpSpPr>
        <p:grpSpPr>
          <a:xfrm>
            <a:off x="316051" y="4633158"/>
            <a:ext cx="8312398" cy="2243198"/>
            <a:chOff x="717568" y="3342550"/>
            <a:chExt cx="8312398" cy="2243198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AB0254F-72FF-8E01-A76E-B7AF00B87594}"/>
                </a:ext>
              </a:extLst>
            </p:cNvPr>
            <p:cNvSpPr/>
            <p:nvPr/>
          </p:nvSpPr>
          <p:spPr>
            <a:xfrm>
              <a:off x="1576914" y="3342550"/>
              <a:ext cx="7453052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rgbClr val="FFF1C5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4741D1D-DB80-5CDB-98A8-51EEC3DC0EF6}"/>
                </a:ext>
              </a:extLst>
            </p:cNvPr>
            <p:cNvGrpSpPr/>
            <p:nvPr/>
          </p:nvGrpSpPr>
          <p:grpSpPr>
            <a:xfrm>
              <a:off x="717568" y="3585450"/>
              <a:ext cx="1783695" cy="1757397"/>
              <a:chOff x="1002402" y="3444442"/>
              <a:chExt cx="1783695" cy="1757397"/>
            </a:xfrm>
          </p:grpSpPr>
          <p:grpSp>
            <p:nvGrpSpPr>
              <p:cNvPr id="20" name="Group 9">
                <a:extLst>
                  <a:ext uri="{FF2B5EF4-FFF2-40B4-BE49-F238E27FC236}">
                    <a16:creationId xmlns:a16="http://schemas.microsoft.com/office/drawing/2014/main" id="{EBAC2866-8F37-F725-E2B0-9A48025B3592}"/>
                  </a:ext>
                </a:extLst>
              </p:cNvPr>
              <p:cNvGrpSpPr/>
              <p:nvPr/>
            </p:nvGrpSpPr>
            <p:grpSpPr>
              <a:xfrm>
                <a:off x="1028700" y="3444442"/>
                <a:ext cx="1757397" cy="1757397"/>
                <a:chOff x="0" y="0"/>
                <a:chExt cx="812800" cy="812800"/>
              </a:xfrm>
            </p:grpSpPr>
            <p:sp>
              <p:nvSpPr>
                <p:cNvPr id="23" name="Freeform 10">
                  <a:extLst>
                    <a:ext uri="{FF2B5EF4-FFF2-40B4-BE49-F238E27FC236}">
                      <a16:creationId xmlns:a16="http://schemas.microsoft.com/office/drawing/2014/main" id="{3CB8CB05-8217-ED73-6EE5-FFEF0CD2015A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5CEC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TextBox 11">
                  <a:extLst>
                    <a:ext uri="{FF2B5EF4-FFF2-40B4-BE49-F238E27FC236}">
                      <a16:creationId xmlns:a16="http://schemas.microsoft.com/office/drawing/2014/main" id="{3DE954F0-CCF0-D2C9-EDB5-15CCB7DD4212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/>
                </a:p>
              </p:txBody>
            </p:sp>
          </p:grpSp>
          <p:sp>
            <p:nvSpPr>
              <p:cNvPr id="22" name="TextBox 43">
                <a:extLst>
                  <a:ext uri="{FF2B5EF4-FFF2-40B4-BE49-F238E27FC236}">
                    <a16:creationId xmlns:a16="http://schemas.microsoft.com/office/drawing/2014/main" id="{7ABBC13B-91D7-C406-5568-5F83C4E500BC}"/>
                  </a:ext>
                </a:extLst>
              </p:cNvPr>
              <p:cNvSpPr txBox="1"/>
              <p:nvPr/>
            </p:nvSpPr>
            <p:spPr>
              <a:xfrm>
                <a:off x="1002402" y="3891642"/>
                <a:ext cx="1736432" cy="76944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5000" b="1">
                    <a:solidFill>
                      <a:srgbClr val="6D292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5000" b="1" dirty="0">
                  <a:solidFill>
                    <a:srgbClr val="6D292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DA218A-170C-EA65-9696-0D8E5B7A6205}"/>
                </a:ext>
              </a:extLst>
            </p:cNvPr>
            <p:cNvSpPr txBox="1"/>
            <p:nvPr/>
          </p:nvSpPr>
          <p:spPr>
            <a:xfrm>
              <a:off x="2440177" y="4094205"/>
              <a:ext cx="6130233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800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Bình </a:t>
              </a:r>
              <a:r>
                <a:rPr lang="vi-VN" sz="3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 nghĩa là yên ổn.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A1A0B0-1A7F-425E-2DBA-B82E1522D0D4}"/>
              </a:ext>
            </a:extLst>
          </p:cNvPr>
          <p:cNvGrpSpPr/>
          <p:nvPr/>
        </p:nvGrpSpPr>
        <p:grpSpPr>
          <a:xfrm>
            <a:off x="320708" y="7545025"/>
            <a:ext cx="8302298" cy="2243198"/>
            <a:chOff x="727668" y="3342550"/>
            <a:chExt cx="8302298" cy="2243198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3AF1F793-E6F6-E14C-A65C-4FFC76ED2050}"/>
                </a:ext>
              </a:extLst>
            </p:cNvPr>
            <p:cNvSpPr/>
            <p:nvPr/>
          </p:nvSpPr>
          <p:spPr>
            <a:xfrm>
              <a:off x="1576914" y="3342550"/>
              <a:ext cx="7453052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9431157-1725-A71D-771F-AB3ACD3334CC}"/>
                </a:ext>
              </a:extLst>
            </p:cNvPr>
            <p:cNvGrpSpPr/>
            <p:nvPr/>
          </p:nvGrpSpPr>
          <p:grpSpPr>
            <a:xfrm>
              <a:off x="727668" y="3585450"/>
              <a:ext cx="1773595" cy="1757397"/>
              <a:chOff x="1012502" y="3444442"/>
              <a:chExt cx="1773595" cy="1757397"/>
            </a:xfrm>
          </p:grpSpPr>
          <p:grpSp>
            <p:nvGrpSpPr>
              <p:cNvPr id="29" name="Group 9">
                <a:extLst>
                  <a:ext uri="{FF2B5EF4-FFF2-40B4-BE49-F238E27FC236}">
                    <a16:creationId xmlns:a16="http://schemas.microsoft.com/office/drawing/2014/main" id="{15664C73-F93D-B66C-7CCF-13F939790EF3}"/>
                  </a:ext>
                </a:extLst>
              </p:cNvPr>
              <p:cNvGrpSpPr/>
              <p:nvPr/>
            </p:nvGrpSpPr>
            <p:grpSpPr>
              <a:xfrm>
                <a:off x="1028700" y="3444442"/>
                <a:ext cx="1757397" cy="1757397"/>
                <a:chOff x="0" y="0"/>
                <a:chExt cx="812800" cy="812800"/>
              </a:xfrm>
            </p:grpSpPr>
            <p:sp>
              <p:nvSpPr>
                <p:cNvPr id="31" name="Freeform 10">
                  <a:extLst>
                    <a:ext uri="{FF2B5EF4-FFF2-40B4-BE49-F238E27FC236}">
                      <a16:creationId xmlns:a16="http://schemas.microsoft.com/office/drawing/2014/main" id="{73263B77-760E-0365-8ADF-4BF403BAE2A3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5CEC6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TextBox 11">
                  <a:extLst>
                    <a:ext uri="{FF2B5EF4-FFF2-40B4-BE49-F238E27FC236}">
                      <a16:creationId xmlns:a16="http://schemas.microsoft.com/office/drawing/2014/main" id="{1A3E5DAE-0693-EEE2-F618-84D792D4A6B1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89"/>
                    </a:lnSpc>
                  </a:pPr>
                  <a:endParaRPr/>
                </a:p>
              </p:txBody>
            </p:sp>
          </p:grpSp>
          <p:sp>
            <p:nvSpPr>
              <p:cNvPr id="30" name="TextBox 43">
                <a:extLst>
                  <a:ext uri="{FF2B5EF4-FFF2-40B4-BE49-F238E27FC236}">
                    <a16:creationId xmlns:a16="http://schemas.microsoft.com/office/drawing/2014/main" id="{835776F5-519B-D07B-E8FB-264E20333E85}"/>
                  </a:ext>
                </a:extLst>
              </p:cNvPr>
              <p:cNvSpPr txBox="1"/>
              <p:nvPr/>
            </p:nvSpPr>
            <p:spPr>
              <a:xfrm>
                <a:off x="1012502" y="3944407"/>
                <a:ext cx="1736432" cy="76944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5000" b="1">
                    <a:solidFill>
                      <a:srgbClr val="6D292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endParaRPr lang="en-US" sz="5000" b="1" dirty="0">
                  <a:solidFill>
                    <a:srgbClr val="6D292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0E5A07-A4B2-BED8-9963-497388B32BC2}"/>
                </a:ext>
              </a:extLst>
            </p:cNvPr>
            <p:cNvSpPr txBox="1"/>
            <p:nvPr/>
          </p:nvSpPr>
          <p:spPr>
            <a:xfrm>
              <a:off x="2553701" y="3604551"/>
              <a:ext cx="6240238" cy="1738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800" i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Bình</a:t>
              </a:r>
              <a:r>
                <a:rPr lang="vi-VN" sz="3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có nghĩa là xem xét, xác định.</a:t>
              </a:r>
              <a:endParaRPr lang="fr-FR" sz="3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6532DAE-5CB4-90DF-F3F4-B03D52CDFD4B}"/>
              </a:ext>
            </a:extLst>
          </p:cNvPr>
          <p:cNvSpPr/>
          <p:nvPr/>
        </p:nvSpPr>
        <p:spPr>
          <a:xfrm>
            <a:off x="9333994" y="4823141"/>
            <a:ext cx="2578467" cy="13524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Bình an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D959265-B124-30C1-2A87-828097990871}"/>
              </a:ext>
            </a:extLst>
          </p:cNvPr>
          <p:cNvSpPr/>
          <p:nvPr/>
        </p:nvSpPr>
        <p:spPr>
          <a:xfrm>
            <a:off x="12237203" y="4823141"/>
            <a:ext cx="2578467" cy="13524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Bình chọn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355ACA5-F80B-5115-E61A-4B95B004491D}"/>
              </a:ext>
            </a:extLst>
          </p:cNvPr>
          <p:cNvSpPr/>
          <p:nvPr/>
        </p:nvSpPr>
        <p:spPr>
          <a:xfrm>
            <a:off x="10365558" y="6633854"/>
            <a:ext cx="2909448" cy="12576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Bình yên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0C835A4-603E-C5F3-C69F-5EBBE4CF355E}"/>
              </a:ext>
            </a:extLst>
          </p:cNvPr>
          <p:cNvSpPr/>
          <p:nvPr/>
        </p:nvSpPr>
        <p:spPr>
          <a:xfrm>
            <a:off x="13800684" y="6630465"/>
            <a:ext cx="2909448" cy="125766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Thanh bình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AC85343-233E-005F-F820-7AD692BF31DE}"/>
              </a:ext>
            </a:extLst>
          </p:cNvPr>
          <p:cNvSpPr/>
          <p:nvPr/>
        </p:nvSpPr>
        <p:spPr>
          <a:xfrm>
            <a:off x="15076546" y="4782553"/>
            <a:ext cx="2647226" cy="13524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Bình luận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9FDF1A6-23C5-EF05-9E73-0070B45CEA81}"/>
              </a:ext>
            </a:extLst>
          </p:cNvPr>
          <p:cNvSpPr/>
          <p:nvPr/>
        </p:nvSpPr>
        <p:spPr>
          <a:xfrm>
            <a:off x="9351090" y="8349800"/>
            <a:ext cx="2578467" cy="135243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Bình phẩm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1E32E44-DCD2-EF93-57D0-4D18B287E595}"/>
              </a:ext>
            </a:extLst>
          </p:cNvPr>
          <p:cNvSpPr/>
          <p:nvPr/>
        </p:nvSpPr>
        <p:spPr>
          <a:xfrm>
            <a:off x="15167123" y="8378630"/>
            <a:ext cx="2556649" cy="13236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Bình xét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728029E-AE58-7863-493E-3425D5CDFB83}"/>
              </a:ext>
            </a:extLst>
          </p:cNvPr>
          <p:cNvSpPr/>
          <p:nvPr/>
        </p:nvSpPr>
        <p:spPr>
          <a:xfrm>
            <a:off x="12237202" y="8378630"/>
            <a:ext cx="2578467" cy="13236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Hòa bình</a:t>
            </a:r>
          </a:p>
        </p:txBody>
      </p:sp>
    </p:spTree>
    <p:extLst>
      <p:ext uri="{BB962C8B-B14F-4D97-AF65-F5344CB8AC3E}">
        <p14:creationId xmlns:p14="http://schemas.microsoft.com/office/powerpoint/2010/main" val="2981023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18F5E4F-C5D9-48FD-59B6-537DE3AFA977}"/>
              </a:ext>
            </a:extLst>
          </p:cNvPr>
          <p:cNvGrpSpPr/>
          <p:nvPr/>
        </p:nvGrpSpPr>
        <p:grpSpPr>
          <a:xfrm>
            <a:off x="5446400" y="0"/>
            <a:ext cx="7583876" cy="1388058"/>
            <a:chOff x="4834930" y="84191"/>
            <a:chExt cx="7359542" cy="1232175"/>
          </a:xfrm>
        </p:grpSpPr>
        <p:sp>
          <p:nvSpPr>
            <p:cNvPr id="13" name="Round Same Side Corner Rectangle 11">
              <a:extLst>
                <a:ext uri="{FF2B5EF4-FFF2-40B4-BE49-F238E27FC236}">
                  <a16:creationId xmlns:a16="http://schemas.microsoft.com/office/drawing/2014/main" id="{AE1CC214-E042-5533-AF9D-3E555FB8A1DF}"/>
                </a:ext>
              </a:extLst>
            </p:cNvPr>
            <p:cNvSpPr/>
            <p:nvPr/>
          </p:nvSpPr>
          <p:spPr>
            <a:xfrm flipV="1">
              <a:off x="4834930" y="84191"/>
              <a:ext cx="7359542" cy="123217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A9F1F81-C2BF-C45C-B328-C324F07EFBAC}"/>
                </a:ext>
              </a:extLst>
            </p:cNvPr>
            <p:cNvSpPr txBox="1"/>
            <p:nvPr/>
          </p:nvSpPr>
          <p:spPr>
            <a:xfrm>
              <a:off x="5221495" y="304505"/>
              <a:ext cx="6403317" cy="792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TRẢ LỜI</a:t>
              </a:r>
            </a:p>
          </p:txBody>
        </p:sp>
      </p:grpSp>
      <p:sp>
        <p:nvSpPr>
          <p:cNvPr id="19" name="Freeform 6">
            <a:extLst>
              <a:ext uri="{FF2B5EF4-FFF2-40B4-BE49-F238E27FC236}">
                <a16:creationId xmlns:a16="http://schemas.microsoft.com/office/drawing/2014/main" id="{BBE75E4F-F5F1-8C1C-30ED-646436D8354B}"/>
              </a:ext>
            </a:extLst>
          </p:cNvPr>
          <p:cNvSpPr/>
          <p:nvPr/>
        </p:nvSpPr>
        <p:spPr>
          <a:xfrm>
            <a:off x="545412" y="3264078"/>
            <a:ext cx="17173632" cy="6347573"/>
          </a:xfrm>
          <a:custGeom>
            <a:avLst/>
            <a:gdLst/>
            <a:ahLst/>
            <a:cxnLst/>
            <a:rect l="l" t="t" r="r" b="b"/>
            <a:pathLst>
              <a:path w="15013220" h="6361849">
                <a:moveTo>
                  <a:pt x="0" y="0"/>
                </a:moveTo>
                <a:lnTo>
                  <a:pt x="15013221" y="0"/>
                </a:lnTo>
                <a:lnTo>
                  <a:pt x="15013221" y="6361849"/>
                </a:lnTo>
                <a:lnTo>
                  <a:pt x="0" y="63618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C07CC3E-0C87-2E40-D4F5-7F1B6B1FB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49" y="2730145"/>
            <a:ext cx="1067868" cy="1067868"/>
          </a:xfrm>
          <a:prstGeom prst="rect">
            <a:avLst/>
          </a:prstGeom>
        </p:spPr>
      </p:pic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256CB4FA-7335-3EF0-99EB-C17DDF80F36C}"/>
              </a:ext>
            </a:extLst>
          </p:cNvPr>
          <p:cNvSpPr/>
          <p:nvPr/>
        </p:nvSpPr>
        <p:spPr>
          <a:xfrm>
            <a:off x="1773701" y="1985233"/>
            <a:ext cx="6396831" cy="2419584"/>
          </a:xfrm>
          <a:prstGeom prst="flowChartTerminator">
            <a:avLst/>
          </a:prstGeom>
          <a:solidFill>
            <a:srgbClr val="FFF1C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từ có tiếng </a:t>
            </a:r>
            <a:r>
              <a:rPr lang="en-US" sz="38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 </a:t>
            </a: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nghĩa là 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yên ổn</a:t>
            </a:r>
          </a:p>
        </p:txBody>
      </p:sp>
      <p:sp>
        <p:nvSpPr>
          <p:cNvPr id="22" name="AutoShape 14">
            <a:extLst>
              <a:ext uri="{FF2B5EF4-FFF2-40B4-BE49-F238E27FC236}">
                <a16:creationId xmlns:a16="http://schemas.microsoft.com/office/drawing/2014/main" id="{83DEE849-FB36-6644-7F5C-F443078727FA}"/>
              </a:ext>
            </a:extLst>
          </p:cNvPr>
          <p:cNvSpPr/>
          <p:nvPr/>
        </p:nvSpPr>
        <p:spPr>
          <a:xfrm>
            <a:off x="9245250" y="3264079"/>
            <a:ext cx="58024" cy="6347572"/>
          </a:xfrm>
          <a:prstGeom prst="line">
            <a:avLst/>
          </a:prstGeom>
          <a:ln w="38100" cap="flat">
            <a:solidFill>
              <a:schemeClr val="tx1">
                <a:lumMod val="95000"/>
                <a:lumOff val="5000"/>
              </a:schemeClr>
            </a:solidFill>
            <a:prstDash val="lgDashDotDot"/>
            <a:headEnd type="none" w="sm" len="sm"/>
            <a:tailEnd type="none" w="sm" len="sm"/>
          </a:ln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9">
            <a:extLst>
              <a:ext uri="{FF2B5EF4-FFF2-40B4-BE49-F238E27FC236}">
                <a16:creationId xmlns:a16="http://schemas.microsoft.com/office/drawing/2014/main" id="{A310C413-27A1-69F0-C628-060DFEBC68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4800" y="9004849"/>
            <a:ext cx="1586496" cy="1314808"/>
          </a:xfrm>
          <a:prstGeom prst="rect">
            <a:avLst/>
          </a:prstGeom>
        </p:spPr>
      </p:pic>
      <p:pic>
        <p:nvPicPr>
          <p:cNvPr id="43" name="Picture 10">
            <a:extLst>
              <a:ext uri="{FF2B5EF4-FFF2-40B4-BE49-F238E27FC236}">
                <a16:creationId xmlns:a16="http://schemas.microsoft.com/office/drawing/2014/main" id="{9FB5A8C0-4916-6500-0517-BE383C431F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52899" y="8877836"/>
            <a:ext cx="1273799" cy="1409164"/>
          </a:xfrm>
          <a:prstGeom prst="rect">
            <a:avLst/>
          </a:prstGeom>
        </p:spPr>
      </p:pic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6A3B9B0D-2A4A-C1D6-2EA2-500045A8F925}"/>
              </a:ext>
            </a:extLst>
          </p:cNvPr>
          <p:cNvSpPr/>
          <p:nvPr/>
        </p:nvSpPr>
        <p:spPr>
          <a:xfrm>
            <a:off x="10079134" y="1985231"/>
            <a:ext cx="6955161" cy="2419585"/>
          </a:xfrm>
          <a:prstGeom prst="flowChartTerminator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từ có tiếng </a:t>
            </a:r>
            <a:r>
              <a:rPr lang="en-US" sz="38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 </a:t>
            </a:r>
            <a:r>
              <a:rPr lang="en-US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nghĩa là </a:t>
            </a:r>
            <a:r>
              <a:rPr lang="en-US" sz="3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xét, xác định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48B9BD-D41F-A7E7-CD46-CA1160A65228}"/>
              </a:ext>
            </a:extLst>
          </p:cNvPr>
          <p:cNvSpPr/>
          <p:nvPr/>
        </p:nvSpPr>
        <p:spPr>
          <a:xfrm>
            <a:off x="1281696" y="4938751"/>
            <a:ext cx="3475301" cy="17193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Bình an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916777-23D1-28AB-EF65-75DA22812A6A}"/>
              </a:ext>
            </a:extLst>
          </p:cNvPr>
          <p:cNvSpPr/>
          <p:nvPr/>
        </p:nvSpPr>
        <p:spPr>
          <a:xfrm>
            <a:off x="4993885" y="4938751"/>
            <a:ext cx="3475297" cy="171938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Bình yên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CB9193-5824-FD03-EC51-5932A62A46FD}"/>
              </a:ext>
            </a:extLst>
          </p:cNvPr>
          <p:cNvSpPr/>
          <p:nvPr/>
        </p:nvSpPr>
        <p:spPr>
          <a:xfrm>
            <a:off x="1265574" y="7159349"/>
            <a:ext cx="3475301" cy="17193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Thanh bình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4E2AF06-E661-C431-26F1-EE9B1F6D9C50}"/>
              </a:ext>
            </a:extLst>
          </p:cNvPr>
          <p:cNvSpPr/>
          <p:nvPr/>
        </p:nvSpPr>
        <p:spPr>
          <a:xfrm>
            <a:off x="4977765" y="7159348"/>
            <a:ext cx="3475297" cy="17193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Hòa bình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2599B60-B49F-EC88-B17F-CFDAB38BDD09}"/>
              </a:ext>
            </a:extLst>
          </p:cNvPr>
          <p:cNvSpPr/>
          <p:nvPr/>
        </p:nvSpPr>
        <p:spPr>
          <a:xfrm>
            <a:off x="10055976" y="4938750"/>
            <a:ext cx="3475301" cy="17193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Bình chọn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E8F7BC-AC8A-E704-05AA-C0C674C8294F}"/>
              </a:ext>
            </a:extLst>
          </p:cNvPr>
          <p:cNvSpPr/>
          <p:nvPr/>
        </p:nvSpPr>
        <p:spPr>
          <a:xfrm>
            <a:off x="13768165" y="4938750"/>
            <a:ext cx="3475297" cy="171938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Bình luận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328072F-0625-4F00-B0A8-96719E7FFA24}"/>
              </a:ext>
            </a:extLst>
          </p:cNvPr>
          <p:cNvSpPr/>
          <p:nvPr/>
        </p:nvSpPr>
        <p:spPr>
          <a:xfrm>
            <a:off x="10039854" y="7159348"/>
            <a:ext cx="3475301" cy="17193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Bình phẩm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DA871B-D84F-62DC-78B3-0EF99E783C66}"/>
              </a:ext>
            </a:extLst>
          </p:cNvPr>
          <p:cNvSpPr/>
          <p:nvPr/>
        </p:nvSpPr>
        <p:spPr>
          <a:xfrm>
            <a:off x="13752045" y="7159347"/>
            <a:ext cx="3475297" cy="17193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Bình xét</a:t>
            </a:r>
          </a:p>
        </p:txBody>
      </p:sp>
    </p:spTree>
    <p:extLst>
      <p:ext uri="{BB962C8B-B14F-4D97-AF65-F5344CB8AC3E}">
        <p14:creationId xmlns:p14="http://schemas.microsoft.com/office/powerpoint/2010/main" val="34304709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92120" y="7658100"/>
            <a:ext cx="17631634" cy="2718754"/>
            <a:chOff x="0" y="0"/>
            <a:chExt cx="25775921" cy="501094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0" y="37452"/>
              <a:ext cx="4427104" cy="489859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336024" y="37452"/>
              <a:ext cx="4427104" cy="489859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769756">
              <a:off x="6590430" y="223100"/>
              <a:ext cx="1559297" cy="389013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6672048" y="37452"/>
              <a:ext cx="4427104" cy="489859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008072" y="37452"/>
              <a:ext cx="4427104" cy="489859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3347052" y="37452"/>
              <a:ext cx="4427104" cy="489859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398082" y="98538"/>
              <a:ext cx="1559297" cy="389013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032221" y="37452"/>
              <a:ext cx="4427104" cy="4898593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0595947" y="0"/>
              <a:ext cx="4427104" cy="4898593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18908" y="1660270"/>
              <a:ext cx="3430668" cy="323832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8292738" y="1697722"/>
              <a:ext cx="3430668" cy="3238324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4466568" y="1735173"/>
              <a:ext cx="3430668" cy="3238324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0640398" y="1772625"/>
              <a:ext cx="3430668" cy="3238324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938243" y="2214371"/>
              <a:ext cx="2252025" cy="164397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0597394" y="2214371"/>
              <a:ext cx="2252025" cy="164397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6993748" y="2214371"/>
              <a:ext cx="2252025" cy="1643978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3390103" y="2214371"/>
              <a:ext cx="2252025" cy="1643978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0" y="738082"/>
              <a:ext cx="2519612" cy="3120266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6177996" y="654237"/>
              <a:ext cx="2519612" cy="3120266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1915564" y="926615"/>
              <a:ext cx="2519612" cy="3120266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8120786" y="1117534"/>
              <a:ext cx="2519612" cy="312026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23256310" y="271520"/>
              <a:ext cx="2519612" cy="3120266"/>
            </a:xfrm>
            <a:prstGeom prst="rect">
              <a:avLst/>
            </a:prstGeom>
          </p:spPr>
        </p:pic>
      </p:grpSp>
      <p:sp>
        <p:nvSpPr>
          <p:cNvPr id="26" name="TextBox 26"/>
          <p:cNvSpPr txBox="1"/>
          <p:nvPr/>
        </p:nvSpPr>
        <p:spPr>
          <a:xfrm>
            <a:off x="2829409" y="2029072"/>
            <a:ext cx="13104327" cy="431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ts val="11721"/>
              </a:lnSpc>
            </a:pPr>
            <a:r>
              <a:rPr lang="vi-VN" sz="6600" b="1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Tìm từ thích hợp ở bài tập 1 thay cho bông hoa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7F691493-E9C1-762B-BDCF-EEBF75B6A76A}"/>
              </a:ext>
            </a:extLst>
          </p:cNvPr>
          <p:cNvGrpSpPr/>
          <p:nvPr/>
        </p:nvGrpSpPr>
        <p:grpSpPr>
          <a:xfrm>
            <a:off x="-346679" y="-205812"/>
            <a:ext cx="19937273" cy="1293444"/>
            <a:chOff x="0" y="0"/>
            <a:chExt cx="26583031" cy="1724592"/>
          </a:xfrm>
        </p:grpSpPr>
        <p:pic>
          <p:nvPicPr>
            <p:cNvPr id="30" name="Picture 4">
              <a:extLst>
                <a:ext uri="{FF2B5EF4-FFF2-40B4-BE49-F238E27FC236}">
                  <a16:creationId xmlns:a16="http://schemas.microsoft.com/office/drawing/2014/main" id="{4DA4DBEA-424C-75F4-877F-A645510E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0" y="130117"/>
              <a:ext cx="7532418" cy="1515899"/>
            </a:xfrm>
            <a:prstGeom prst="rect">
              <a:avLst/>
            </a:prstGeom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8B6C8C6C-9BD0-4D55-1F89-0249326F3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15582"/>
            <a:stretch>
              <a:fillRect/>
            </a:stretch>
          </p:blipFill>
          <p:spPr>
            <a:xfrm>
              <a:off x="7507018" y="0"/>
              <a:ext cx="6358671" cy="1515899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2B393A0D-B384-8134-4AED-1DA1B9B53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15582"/>
            <a:stretch>
              <a:fillRect/>
            </a:stretch>
          </p:blipFill>
          <p:spPr>
            <a:xfrm>
              <a:off x="13865689" y="104347"/>
              <a:ext cx="6358671" cy="1515899"/>
            </a:xfrm>
            <a:prstGeom prst="rect">
              <a:avLst/>
            </a:prstGeom>
          </p:spPr>
        </p:pic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F8B26676-D68E-1A27-CB45-482A25890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15582"/>
            <a:stretch>
              <a:fillRect/>
            </a:stretch>
          </p:blipFill>
          <p:spPr>
            <a:xfrm>
              <a:off x="20224360" y="208693"/>
              <a:ext cx="6358671" cy="15158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967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A6EBEB9-84FB-0BDD-BDF4-B6960805C829}"/>
              </a:ext>
            </a:extLst>
          </p:cNvPr>
          <p:cNvGrpSpPr/>
          <p:nvPr/>
        </p:nvGrpSpPr>
        <p:grpSpPr>
          <a:xfrm>
            <a:off x="-228600" y="8406501"/>
            <a:ext cx="1957288" cy="2047489"/>
            <a:chOff x="-680420" y="7416412"/>
            <a:chExt cx="2824657" cy="303757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680420" y="7416412"/>
              <a:ext cx="2617970" cy="289617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4528" y="8113790"/>
              <a:ext cx="1889709" cy="23402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075828-570D-B607-04C1-7843B0BA3AC3}"/>
              </a:ext>
            </a:extLst>
          </p:cNvPr>
          <p:cNvGrpSpPr/>
          <p:nvPr/>
        </p:nvGrpSpPr>
        <p:grpSpPr>
          <a:xfrm>
            <a:off x="15621000" y="7946800"/>
            <a:ext cx="2838371" cy="2340200"/>
            <a:chOff x="15726076" y="7390822"/>
            <a:chExt cx="3198694" cy="291227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6306800" y="7390822"/>
              <a:ext cx="2617970" cy="289617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726076" y="7962900"/>
              <a:ext cx="1889709" cy="2340200"/>
            </a:xfrm>
            <a:prstGeom prst="rect">
              <a:avLst/>
            </a:prstGeom>
          </p:spPr>
        </p:pic>
      </p:grpSp>
      <p:pic>
        <p:nvPicPr>
          <p:cNvPr id="5" name="Picture 16">
            <a:extLst>
              <a:ext uri="{FF2B5EF4-FFF2-40B4-BE49-F238E27FC236}">
                <a16:creationId xmlns:a16="http://schemas.microsoft.com/office/drawing/2014/main" id="{79EFA4D4-5774-B7B9-C63A-BAD6B28540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02149" flipH="1">
            <a:off x="16583550" y="21826"/>
            <a:ext cx="1160370" cy="2297762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EE97B750-F9EF-AF3E-419A-C929071726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62937" y="2324100"/>
            <a:ext cx="9690776" cy="72016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17986B-18C6-33F7-32C7-EA3D880A071B}"/>
              </a:ext>
            </a:extLst>
          </p:cNvPr>
          <p:cNvSpPr txBox="1"/>
          <p:nvPr/>
        </p:nvSpPr>
        <p:spPr>
          <a:xfrm>
            <a:off x="8757018" y="3707125"/>
            <a:ext cx="7102613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em thảo luận với nhau và tìm từ thích hợp của </a:t>
            </a:r>
            <a:r>
              <a:rPr lang="en-US" sz="4000" b="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tập 1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 cho bông hoa ở các câu a,b,c </a:t>
            </a:r>
            <a:r>
              <a:rPr lang="en-US" sz="4000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 – tr.114)</a:t>
            </a:r>
            <a:endParaRPr lang="vi-VN" sz="4000" i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21">
            <a:extLst>
              <a:ext uri="{FF2B5EF4-FFF2-40B4-BE49-F238E27FC236}">
                <a16:creationId xmlns:a16="http://schemas.microsoft.com/office/drawing/2014/main" id="{2F84DB5F-75F4-5AEC-AC20-17E9EE63D78E}"/>
              </a:ext>
            </a:extLst>
          </p:cNvPr>
          <p:cNvSpPr/>
          <p:nvPr/>
        </p:nvSpPr>
        <p:spPr>
          <a:xfrm>
            <a:off x="1129625" y="2487925"/>
            <a:ext cx="5652175" cy="1936483"/>
          </a:xfrm>
          <a:prstGeom prst="roundRect">
            <a:avLst/>
          </a:prstGeom>
          <a:solidFill>
            <a:srgbClr val="E5F3F7"/>
          </a:solidFill>
          <a:ln w="57150">
            <a:solidFill>
              <a:schemeClr val="accent5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2</a:t>
            </a:r>
            <a:endParaRPr lang="en-US" sz="4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AD6C13-C278-C228-C147-FC0F5ABA04DB}"/>
              </a:ext>
            </a:extLst>
          </p:cNvPr>
          <p:cNvGrpSpPr/>
          <p:nvPr/>
        </p:nvGrpSpPr>
        <p:grpSpPr>
          <a:xfrm>
            <a:off x="5735062" y="-3589"/>
            <a:ext cx="6817875" cy="1299896"/>
            <a:chOff x="5466337" y="38594"/>
            <a:chExt cx="6817875" cy="1286157"/>
          </a:xfrm>
        </p:grpSpPr>
        <p:sp>
          <p:nvSpPr>
            <p:cNvPr id="21" name="Round Same Side Corner Rectangle 11">
              <a:extLst>
                <a:ext uri="{FF2B5EF4-FFF2-40B4-BE49-F238E27FC236}">
                  <a16:creationId xmlns:a16="http://schemas.microsoft.com/office/drawing/2014/main" id="{3A2D94BF-C978-8DAF-054D-3854CB7BBB7E}"/>
                </a:ext>
              </a:extLst>
            </p:cNvPr>
            <p:cNvSpPr/>
            <p:nvPr/>
          </p:nvSpPr>
          <p:spPr>
            <a:xfrm flipV="1">
              <a:off x="5466337" y="38594"/>
              <a:ext cx="6817875" cy="1286157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9382E6-4D22-2B5E-2541-0BF7DE1AAE84}"/>
                </a:ext>
              </a:extLst>
            </p:cNvPr>
            <p:cNvSpPr txBox="1"/>
            <p:nvPr/>
          </p:nvSpPr>
          <p:spPr>
            <a:xfrm>
              <a:off x="6208274" y="270565"/>
              <a:ext cx="5334000" cy="822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VIỆC NHÓM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10">
            <a:extLst>
              <a:ext uri="{FF2B5EF4-FFF2-40B4-BE49-F238E27FC236}">
                <a16:creationId xmlns:a16="http://schemas.microsoft.com/office/drawing/2014/main" id="{D35BE985-AA92-18B7-FE45-2E4494FFE2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793318" y="4986579"/>
            <a:ext cx="2944707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2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1058</Words>
  <Application>Microsoft Office PowerPoint</Application>
  <PresentationFormat>Custom</PresentationFormat>
  <Paragraphs>116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Wingdings</vt:lpstr>
      <vt:lpstr>Calibri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Orange Playful Autumn Vibes Group Project Presentation</dc:title>
  <dc:creator>Linh Phan</dc:creator>
  <cp:lastModifiedBy>FPT SHOP</cp:lastModifiedBy>
  <cp:revision>11</cp:revision>
  <dcterms:created xsi:type="dcterms:W3CDTF">2006-08-16T00:00:00Z</dcterms:created>
  <dcterms:modified xsi:type="dcterms:W3CDTF">2025-04-25T15:14:13Z</dcterms:modified>
  <dc:identifier>DAFaIdNoiDA</dc:identifier>
</cp:coreProperties>
</file>