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5.xml" ContentType="application/vnd.openxmlformats-officedocument.presentationml.notesSlide+xml"/>
  <Override PartName="/ppt/media/audio7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8"/>
  </p:notesMasterIdLst>
  <p:sldIdLst>
    <p:sldId id="352" r:id="rId2"/>
    <p:sldId id="349" r:id="rId3"/>
    <p:sldId id="353" r:id="rId4"/>
    <p:sldId id="351" r:id="rId5"/>
    <p:sldId id="354" r:id="rId6"/>
    <p:sldId id="355" r:id="rId7"/>
    <p:sldId id="358" r:id="rId8"/>
    <p:sldId id="359" r:id="rId9"/>
    <p:sldId id="37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7" r:id="rId26"/>
    <p:sldId id="375" r:id="rId2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AE"/>
    <a:srgbClr val="D8FCFF"/>
    <a:srgbClr val="A75D32"/>
    <a:srgbClr val="CFE5AF"/>
    <a:srgbClr val="D8FDFF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3" autoAdjust="0"/>
    <p:restoredTop sz="92326" autoAdjust="0"/>
  </p:normalViewPr>
  <p:slideViewPr>
    <p:cSldViewPr snapToGrid="0">
      <p:cViewPr varScale="1">
        <p:scale>
          <a:sx n="101" d="100"/>
          <a:sy n="101" d="100"/>
        </p:scale>
        <p:origin x="283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 by playing</a:t>
            </a:r>
            <a:r>
              <a:rPr lang="en-US" baseline="0" dirty="0"/>
              <a:t> the game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</a:t>
            </a:r>
            <a:r>
              <a:rPr lang="en-US" baseline="0" dirty="0"/>
              <a:t> the pictures and the words. The 4 groups will work in group and the fastest one will raise their hands to read their answers </a:t>
            </a:r>
            <a:r>
              <a:rPr lang="en-US" baseline="0" dirty="0" err="1"/>
              <a:t>outloud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1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spin to spin the wheel</a:t>
            </a:r>
          </a:p>
          <a:p>
            <a:r>
              <a:rPr lang="en-US" dirty="0"/>
              <a:t>Click</a:t>
            </a:r>
            <a:r>
              <a:rPr lang="en-US" baseline="0" dirty="0"/>
              <a:t> on the wheel to stop</a:t>
            </a:r>
          </a:p>
          <a:p>
            <a:r>
              <a:rPr lang="en-US" baseline="0" dirty="0"/>
              <a:t>Groups will take turns to choose a question and answer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4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4/12/2024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audio" Target="../media/audio4.wav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audio1.wav"/><Relationship Id="rId17" Type="http://schemas.openxmlformats.org/officeDocument/2006/relationships/image" Target="../media/image22.png"/><Relationship Id="rId2" Type="http://schemas.openxmlformats.org/officeDocument/2006/relationships/audio" Target="../media/media10.mp3"/><Relationship Id="rId16" Type="http://schemas.openxmlformats.org/officeDocument/2006/relationships/image" Target="../media/image29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.xml"/><Relationship Id="rId5" Type="http://schemas.microsoft.com/office/2007/relationships/media" Target="../media/media12.mp3"/><Relationship Id="rId15" Type="http://schemas.openxmlformats.org/officeDocument/2006/relationships/image" Target="../media/image45.png"/><Relationship Id="rId10" Type="http://schemas.openxmlformats.org/officeDocument/2006/relationships/audio" Target="../media/media14.mp3"/><Relationship Id="rId19" Type="http://schemas.openxmlformats.org/officeDocument/2006/relationships/audio" Target="../media/audio1.wav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26" Type="http://schemas.openxmlformats.org/officeDocument/2006/relationships/audio" Target="../media/audio1.wav"/><Relationship Id="rId3" Type="http://schemas.microsoft.com/office/2007/relationships/media" Target="../media/media16.mp3"/><Relationship Id="rId21" Type="http://schemas.openxmlformats.org/officeDocument/2006/relationships/image" Target="../media/image50.gif"/><Relationship Id="rId7" Type="http://schemas.openxmlformats.org/officeDocument/2006/relationships/audio" Target="../media/audio1.wav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23.xml"/><Relationship Id="rId2" Type="http://schemas.openxmlformats.org/officeDocument/2006/relationships/audio" Target="../media/media15.wav"/><Relationship Id="rId16" Type="http://schemas.openxmlformats.org/officeDocument/2006/relationships/slide" Target="slide20.xml"/><Relationship Id="rId20" Type="http://schemas.openxmlformats.org/officeDocument/2006/relationships/image" Target="../media/image49.gif"/><Relationship Id="rId1" Type="http://schemas.microsoft.com/office/2007/relationships/media" Target="../media/media15.wav"/><Relationship Id="rId6" Type="http://schemas.openxmlformats.org/officeDocument/2006/relationships/notesSlide" Target="../notesSlides/notesSlide5.xml"/><Relationship Id="rId11" Type="http://schemas.openxmlformats.org/officeDocument/2006/relationships/slide" Target="slide15.xml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8.xml"/><Relationship Id="rId15" Type="http://schemas.openxmlformats.org/officeDocument/2006/relationships/slide" Target="slide19.xml"/><Relationship Id="rId23" Type="http://schemas.openxmlformats.org/officeDocument/2006/relationships/image" Target="../media/image22.png"/><Relationship Id="rId10" Type="http://schemas.openxmlformats.org/officeDocument/2006/relationships/slide" Target="slide14.xml"/><Relationship Id="rId19" Type="http://schemas.openxmlformats.org/officeDocument/2006/relationships/image" Target="../media/image48.gif"/><Relationship Id="rId4" Type="http://schemas.openxmlformats.org/officeDocument/2006/relationships/audio" Target="../media/media16.mp3"/><Relationship Id="rId9" Type="http://schemas.openxmlformats.org/officeDocument/2006/relationships/image" Target="../media/image47.png"/><Relationship Id="rId14" Type="http://schemas.openxmlformats.org/officeDocument/2006/relationships/slide" Target="slide18.xml"/><Relationship Id="rId2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4.png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slide" Target="slide13.xml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6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slide" Target="slide13.xml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4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slide" Target="slide13.xml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7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g"/><Relationship Id="rId12" Type="http://schemas.openxmlformats.org/officeDocument/2006/relationships/image" Target="../media/image53.png"/><Relationship Id="rId17" Type="http://schemas.openxmlformats.org/officeDocument/2006/relationships/image" Target="../media/image22.png"/><Relationship Id="rId2" Type="http://schemas.openxmlformats.org/officeDocument/2006/relationships/audio" Target="../media/media4.mp3"/><Relationship Id="rId16" Type="http://schemas.openxmlformats.org/officeDocument/2006/relationships/slide" Target="slide13.xml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microsoft.com/office/2007/relationships/hdphoto" Target="../media/hdphoto16.wdp"/><Relationship Id="rId5" Type="http://schemas.openxmlformats.org/officeDocument/2006/relationships/audio" Target="../media/audio5.wav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microsoft.com/office/2007/relationships/hdphoto" Target="../media/hdphoto15.wdp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6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slide" Target="slide13.xml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7.wdp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g"/><Relationship Id="rId12" Type="http://schemas.openxmlformats.org/officeDocument/2006/relationships/image" Target="../media/image53.png"/><Relationship Id="rId17" Type="http://schemas.openxmlformats.org/officeDocument/2006/relationships/slide" Target="slide13.xml"/><Relationship Id="rId2" Type="http://schemas.microsoft.com/office/2007/relationships/media" Target="../media/media7.mp3"/><Relationship Id="rId16" Type="http://schemas.openxmlformats.org/officeDocument/2006/relationships/image" Target="../media/image57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microsoft.com/office/2007/relationships/hdphoto" Target="../media/hdphoto16.wdp"/><Relationship Id="rId5" Type="http://schemas.openxmlformats.org/officeDocument/2006/relationships/audio" Target="../media/audio5.wav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5.wdp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4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slide" Target="slide13.xml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microsoft.com/office/2007/relationships/hdphoto" Target="../media/hdphoto15.wdp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7.wdp"/><Relationship Id="rId5" Type="http://schemas.openxmlformats.org/officeDocument/2006/relationships/image" Target="../media/image46.jpg"/><Relationship Id="rId1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openxmlformats.org/officeDocument/2006/relationships/audio" Target="../media/audio6.wav"/><Relationship Id="rId9" Type="http://schemas.microsoft.com/office/2007/relationships/hdphoto" Target="../media/hdphoto16.wdp"/><Relationship Id="rId14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33.pn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6.png"/><Relationship Id="rId12" Type="http://schemas.openxmlformats.org/officeDocument/2006/relationships/audio" Target="../media/audio1.wav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gif"/><Relationship Id="rId5" Type="http://schemas.openxmlformats.org/officeDocument/2006/relationships/audio" Target="../media/audio1.wav"/><Relationship Id="rId10" Type="http://schemas.openxmlformats.org/officeDocument/2006/relationships/image" Target="../media/image27.gif"/><Relationship Id="rId4" Type="http://schemas.openxmlformats.org/officeDocument/2006/relationships/notesSlide" Target="../notesSlides/notesSlide3.xml"/><Relationship Id="rId9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7.png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6.jp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34.jp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4.wav"/><Relationship Id="rId5" Type="http://schemas.microsoft.com/office/2007/relationships/media" Target="../media/media5.mp3"/><Relationship Id="rId15" Type="http://schemas.openxmlformats.org/officeDocument/2006/relationships/image" Target="../media/image38.png"/><Relationship Id="rId10" Type="http://schemas.openxmlformats.org/officeDocument/2006/relationships/audio" Target="../media/audio1.wav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8.mp3"/><Relationship Id="rId9" Type="http://schemas.openxmlformats.org/officeDocument/2006/relationships/image" Target="../media/image36.jp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0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7" Type="http://schemas.openxmlformats.org/officeDocument/2006/relationships/audio" Target="../media/audio1.wav"/><Relationship Id="rId2" Type="http://schemas.openxmlformats.org/officeDocument/2006/relationships/audio" Target="../media/media9.mp3"/><Relationship Id="rId16" Type="http://schemas.openxmlformats.org/officeDocument/2006/relationships/image" Target="../media/image18.png"/><Relationship Id="rId1" Type="http://schemas.microsoft.com/office/2007/relationships/media" Target="../media/media9.mp3"/><Relationship Id="rId6" Type="http://schemas.openxmlformats.org/officeDocument/2006/relationships/audio" Target="../media/media8.mp3"/><Relationship Id="rId11" Type="http://schemas.openxmlformats.org/officeDocument/2006/relationships/image" Target="../media/image36.jpg"/><Relationship Id="rId5" Type="http://schemas.microsoft.com/office/2007/relationships/media" Target="../media/media8.mp3"/><Relationship Id="rId15" Type="http://schemas.openxmlformats.org/officeDocument/2006/relationships/image" Target="../media/image22.png"/><Relationship Id="rId10" Type="http://schemas.openxmlformats.org/officeDocument/2006/relationships/audio" Target="../media/audio4.wav"/><Relationship Id="rId4" Type="http://schemas.openxmlformats.org/officeDocument/2006/relationships/audio" Target="../media/media7.mp3"/><Relationship Id="rId9" Type="http://schemas.openxmlformats.org/officeDocument/2006/relationships/audio" Target="../media/audio3.wav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366302" y="2558602"/>
            <a:ext cx="1186443" cy="229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/>
          <a:srcRect l="13904" r="13904"/>
          <a:stretch/>
        </p:blipFill>
        <p:spPr bwMode="auto">
          <a:xfrm>
            <a:off x="4485050" y="2453984"/>
            <a:ext cx="981892" cy="244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42104" y="3377317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4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7595" y="180787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5. Look and s</a:t>
            </a:r>
            <a:r>
              <a:rPr lang="el-GR" sz="1800" b="1" dirty="0">
                <a:latin typeface="Comic Sans MS" pitchFamily="66" charset="0"/>
              </a:rPr>
              <a:t>α</a:t>
            </a:r>
            <a:r>
              <a:rPr lang="en-US" sz="1800" b="1" dirty="0">
                <a:latin typeface="Comic Sans MS" pitchFamily="66" charset="0"/>
              </a:rPr>
              <a:t>y</a:t>
            </a:r>
            <a:r>
              <a:rPr lang="en-US" sz="1800" dirty="0">
                <a:latin typeface="Comic Sans MS" pitchFamily="66" charset="0"/>
              </a:rPr>
              <a:t>.</a:t>
            </a:r>
            <a:endParaRPr lang="en-US" sz="1800" b="1" dirty="0"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8" y="564219"/>
            <a:ext cx="2624436" cy="175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83" y="546074"/>
            <a:ext cx="2366081" cy="179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6" y="2784529"/>
            <a:ext cx="2618153" cy="1899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50" y="2778175"/>
            <a:ext cx="2566724" cy="195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95" y="2330777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1. T. </a:t>
            </a:r>
            <a:r>
              <a:rPr lang="en-US" sz="1800" dirty="0" err="1">
                <a:latin typeface="Comic Sans MS" pitchFamily="66" charset="0"/>
              </a:rPr>
              <a:t>rex</a:t>
            </a:r>
            <a:r>
              <a:rPr lang="en-US" sz="1800" dirty="0">
                <a:latin typeface="Comic Sans MS" pitchFamily="66" charset="0"/>
              </a:rPr>
              <a:t> / big dinosaur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5480" y="233077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2. They / scary dinosaurs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702" y="4710661"/>
            <a:ext cx="3060752" cy="37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DBAE"/>
                </a:highlight>
                <a:latin typeface="Comic Sans MS" pitchFamily="66" charset="0"/>
              </a:rPr>
              <a:t>3. T. rex / strong dinosaur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1579" y="4749407"/>
            <a:ext cx="2832827" cy="369332"/>
          </a:xfrm>
          <a:prstGeom prst="rect">
            <a:avLst/>
          </a:prstGeom>
          <a:solidFill>
            <a:srgbClr val="FFDBAE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4. They / huge dinosaurs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58601" y="1359376"/>
            <a:ext cx="2288137" cy="783193"/>
          </a:xfrm>
          <a:prstGeom prst="wedgeRoundRectCallout">
            <a:avLst>
              <a:gd name="adj1" fmla="val -56938"/>
              <a:gd name="adj2" fmla="val -82687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1. </a:t>
            </a:r>
            <a:r>
              <a:rPr lang="en-US" sz="2000" dirty="0" err="1">
                <a:latin typeface="Comic Sans MS" pitchFamily="66" charset="0"/>
              </a:rPr>
              <a:t>T.rex</a:t>
            </a:r>
            <a:r>
              <a:rPr lang="en-US" sz="2000" dirty="0">
                <a:latin typeface="Comic Sans MS" pitchFamily="66" charset="0"/>
              </a:rPr>
              <a:t> was a big dinosaur.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3009" y="1768684"/>
            <a:ext cx="2223435" cy="783193"/>
          </a:xfrm>
          <a:prstGeom prst="wedgeRoundRectCallout">
            <a:avLst>
              <a:gd name="adj1" fmla="val 60618"/>
              <a:gd name="adj2" fmla="val -112163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2. They were scary dinosaurs.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58601" y="2191211"/>
            <a:ext cx="2445549" cy="783193"/>
          </a:xfrm>
          <a:prstGeom prst="wedgeRoundRectCallout">
            <a:avLst>
              <a:gd name="adj1" fmla="val -46809"/>
              <a:gd name="adj2" fmla="val 98140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3. </a:t>
            </a:r>
            <a:r>
              <a:rPr lang="en-US" sz="2000" dirty="0" err="1">
                <a:latin typeface="Comic Sans MS" pitchFamily="66" charset="0"/>
              </a:rPr>
              <a:t>T.rex</a:t>
            </a:r>
            <a:r>
              <a:rPr lang="en-US" sz="2000" dirty="0">
                <a:latin typeface="Comic Sans MS" pitchFamily="66" charset="0"/>
              </a:rPr>
              <a:t> was a strong dinosaur.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39010" y="2353718"/>
            <a:ext cx="2073662" cy="783193"/>
          </a:xfrm>
          <a:prstGeom prst="wedgeRoundRectCallout">
            <a:avLst>
              <a:gd name="adj1" fmla="val 59128"/>
              <a:gd name="adj2" fmla="val 91996"/>
              <a:gd name="adj3" fmla="val 16667"/>
            </a:avLst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4. They were huge dinosaurs.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2138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3" grpId="0"/>
      <p:bldP spid="14" grpId="0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9014" y="346509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6. Listen and chant. TR: 11.7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61" y="985936"/>
            <a:ext cx="4555768" cy="3019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393" y="1185277"/>
            <a:ext cx="29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T. </a:t>
            </a:r>
            <a:r>
              <a:rPr lang="en-US" sz="2400" dirty="0" err="1">
                <a:latin typeface="Comic Sans MS" pitchFamily="66" charset="0"/>
              </a:rPr>
              <a:t>rex</a:t>
            </a:r>
            <a:r>
              <a:rPr lang="en-US" sz="2400" dirty="0">
                <a:latin typeface="Comic Sans MS" pitchFamily="66" charset="0"/>
              </a:rPr>
              <a:t> w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s </a:t>
            </a:r>
            <a:r>
              <a:rPr lang="el-GR" sz="2400" dirty="0">
                <a:latin typeface="Comic Sans MS" pitchFamily="66" charset="0"/>
              </a:rPr>
              <a:t>α </a:t>
            </a:r>
            <a:r>
              <a:rPr lang="en-US" sz="2400" dirty="0">
                <a:latin typeface="Comic Sans MS" pitchFamily="66" charset="0"/>
              </a:rPr>
              <a:t>big dinosaur. </a:t>
            </a:r>
          </a:p>
        </p:txBody>
      </p:sp>
      <p:pic>
        <p:nvPicPr>
          <p:cNvPr id="5" name="track 11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49115" y="327975"/>
            <a:ext cx="406400" cy="406400"/>
          </a:xfrm>
          <a:prstGeom prst="rect">
            <a:avLst/>
          </a:prstGeom>
        </p:spPr>
      </p:pic>
      <p:pic>
        <p:nvPicPr>
          <p:cNvPr id="6" name="11.7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1070" y="1331270"/>
            <a:ext cx="406400" cy="406400"/>
          </a:xfrm>
          <a:prstGeom prst="rect">
            <a:avLst/>
          </a:prstGeom>
        </p:spPr>
      </p:pic>
      <p:pic>
        <p:nvPicPr>
          <p:cNvPr id="7" name="11.7-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1070" y="2060541"/>
            <a:ext cx="406400" cy="406400"/>
          </a:xfrm>
          <a:prstGeom prst="rect">
            <a:avLst/>
          </a:prstGeom>
        </p:spPr>
      </p:pic>
      <p:pic>
        <p:nvPicPr>
          <p:cNvPr id="8" name="11.7-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1070" y="2696388"/>
            <a:ext cx="406400" cy="406400"/>
          </a:xfrm>
          <a:prstGeom prst="rect">
            <a:avLst/>
          </a:prstGeom>
        </p:spPr>
      </p:pic>
      <p:pic>
        <p:nvPicPr>
          <p:cNvPr id="9" name="11.7-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11070" y="3426852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3393" y="2033802"/>
            <a:ext cx="298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Big, big dinosaur!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3393" y="2568223"/>
            <a:ext cx="29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Its f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 err="1">
                <a:latin typeface="Comic Sans MS" pitchFamily="66" charset="0"/>
              </a:rPr>
              <a:t>vourite</a:t>
            </a:r>
            <a:r>
              <a:rPr lang="en-US" sz="2400" dirty="0">
                <a:latin typeface="Comic Sans MS" pitchFamily="66" charset="0"/>
              </a:rPr>
              <a:t> food w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s me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t.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4726" y="3399220"/>
            <a:ext cx="298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Me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t, me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t, me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t! </a:t>
            </a:r>
          </a:p>
        </p:txBody>
      </p:sp>
    </p:spTree>
    <p:extLst>
      <p:ext uri="{BB962C8B-B14F-4D97-AF65-F5344CB8AC3E}">
        <p14:creationId xmlns:p14="http://schemas.microsoft.com/office/powerpoint/2010/main" val="3149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2" name="Check mark.wav"/>
          </p:stSnd>
        </p:sndAc>
      </p:transition>
    </mc:Choice>
    <mc:Fallback xmlns="">
      <p:transition spd="slow">
        <p:fade/>
        <p:sndAc>
          <p:stSnd>
            <p:snd r:embed="rId19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4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8044" y="551620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3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4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5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6" action="ppaction://hlinksldjump"/>
          </p:cNvPr>
          <p:cNvSpPr/>
          <p:nvPr/>
        </p:nvSpPr>
        <p:spPr>
          <a:xfrm>
            <a:off x="644491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7" action="ppaction://hlinksldjump"/>
          </p:cNvPr>
          <p:cNvSpPr/>
          <p:nvPr/>
        </p:nvSpPr>
        <p:spPr>
          <a:xfrm>
            <a:off x="1767929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8" action="ppaction://hlinksldjump"/>
          </p:cNvPr>
          <p:cNvSpPr/>
          <p:nvPr/>
        </p:nvSpPr>
        <p:spPr>
          <a:xfrm>
            <a:off x="2891366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36966" y="-44170"/>
            <a:ext cx="2371145" cy="16089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LUCKY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6" name="Cute Background Music No Copyright  Funny Background Mus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82963" y="-1174750"/>
            <a:ext cx="406400" cy="406400"/>
          </a:xfrm>
          <a:prstGeom prst="rect">
            <a:avLst/>
          </a:prstGeom>
        </p:spPr>
      </p:pic>
      <p:sp>
        <p:nvSpPr>
          <p:cNvPr id="7" name="Rounded Rectangle 6">
            <a:hlinkClick r:id="rId25" action="ppaction://hlinksldjump"/>
          </p:cNvPr>
          <p:cNvSpPr/>
          <p:nvPr/>
        </p:nvSpPr>
        <p:spPr>
          <a:xfrm>
            <a:off x="4920819" y="4408715"/>
            <a:ext cx="1786466" cy="63681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905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7" name="Check mark.wav"/>
          </p:stSnd>
        </p:sndAc>
      </p:transition>
    </mc:Choice>
    <mc:Fallback xmlns="">
      <p:transition spd="slow">
        <p:fade/>
        <p:sndAc>
          <p:stSnd>
            <p:snd r:embed="rId2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17" y="2417945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36" y="3696499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1"/>
            <a:ext cx="7895046" cy="235533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1. What is this?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6704" y="263512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It’s a dinosaur.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000" y="2638261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It’s a horse.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6704" y="3301999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It’s a buffalo.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330514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It’s an elephant.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22950" y="265422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3401" y="332702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333572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266920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3474661" y="4307941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13" y="907874"/>
            <a:ext cx="3048000" cy="1657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2. Are dinosaurs strong?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Some of them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Yes, they are.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No, they aren’t.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A few of them.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3. Choose a word to fill in the blank:</a:t>
            </a:r>
          </a:p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T.rex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is a ___ dinosaur.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big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b="1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b="1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small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weak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friendly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4. Listen and choose the correct word.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hug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hurt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huge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hung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176584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151987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hu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4761" y="751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19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5. Make a sentence:</a:t>
            </a:r>
          </a:p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They/ scary/ dinosaurs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09"/>
            <a:ext cx="3680099" cy="7971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They are scary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b="1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b="1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0"/>
            <a:ext cx="3680099" cy="7971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They were scary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4" y="2357432"/>
            <a:ext cx="3680099" cy="7971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They is scary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0" y="2360573"/>
            <a:ext cx="3680099" cy="7971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They are a scary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21" y="1583931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99710" y="248527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51" y="249396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52" y="1622685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02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25231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85274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46175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448285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6. Choose a correct answer.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760392"/>
            <a:ext cx="3680099" cy="8929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</a:t>
            </a: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T.rex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was a strong dinosaur.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975030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25258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763533"/>
            <a:ext cx="3680099" cy="8929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</a:t>
            </a: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T.rex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was a scary dinosaur.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3" y="2756742"/>
            <a:ext cx="3680099" cy="8929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</a:t>
            </a: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T.rex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was a big dinosaur.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59" y="2759883"/>
            <a:ext cx="3680099" cy="8929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All of A, B, C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22883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60" y="3169815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2" y="3179617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267593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3825257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218922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2" y="568230"/>
            <a:ext cx="8330425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52465" y="1944764"/>
            <a:ext cx="6675904" cy="2145268"/>
          </a:xfrm>
          <a:prstGeom prst="roundRect">
            <a:avLst/>
          </a:prstGeom>
          <a:solidFill>
            <a:srgbClr val="A75D32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11: Before our time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4, 5,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8520" y="154169"/>
            <a:ext cx="1614706" cy="1412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3" y="3553674"/>
            <a:ext cx="3443314" cy="1872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26" y="2587526"/>
            <a:ext cx="30480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1"/>
            <a:ext cx="7895046" cy="1486393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7. Listen and choose the correct answer.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710517"/>
            <a:ext cx="3680099" cy="8899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They were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713658"/>
            <a:ext cx="3680099" cy="8899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They were scary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663267"/>
            <a:ext cx="3680099" cy="8899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They were huge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666408"/>
            <a:ext cx="3680099" cy="8899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They were strong dinosaurs.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878797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3746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846162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917551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3500621" y="3812745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track 11.6 - 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.603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4761" y="893097"/>
            <a:ext cx="406400" cy="40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2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8. Fill in the blank:</a:t>
            </a:r>
          </a:p>
          <a:p>
            <a:pPr algn="ctr" defTabSz="685800">
              <a:buClrTx/>
              <a:defRPr/>
            </a:pP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T.Rex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favourite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 food was ___.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meat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fish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fruit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vegetable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87173" y="828"/>
            <a:ext cx="9231173" cy="521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246154"/>
            <a:ext cx="7895046" cy="120344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9. Is </a:t>
            </a:r>
            <a:r>
              <a:rPr lang="en-US" sz="2400" b="1" kern="1200" dirty="0" err="1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T.rex</a:t>
            </a: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 a dinosaur?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b="1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b="1" kern="12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6704" y="1695752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Yes, it is.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1698893"/>
            <a:ext cx="3680099" cy="57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24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No, it isn’t.</a:t>
            </a:r>
            <a:endParaRPr lang="vi-VN" sz="24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01" y="1743447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42" y="1729473"/>
            <a:ext cx="603557" cy="530398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1800" b="1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00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7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70" y="3962400"/>
            <a:ext cx="1331459" cy="13314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070" y="8457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0165" y="3380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highlight>
                  <a:srgbClr val="CFE5AF"/>
                </a:highlight>
                <a:latin typeface="Comic Sans MS" pitchFamily="66" charset="0"/>
              </a:rPr>
              <a:t>Write</a:t>
            </a:r>
            <a:endParaRPr lang="en-US" sz="1800" b="1" dirty="0">
              <a:highlight>
                <a:srgbClr val="CFE5AF"/>
              </a:highligh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5" y="741715"/>
            <a:ext cx="2165693" cy="156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41715"/>
            <a:ext cx="2165693" cy="156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5" y="2500603"/>
            <a:ext cx="2165693" cy="156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500603"/>
            <a:ext cx="2165693" cy="156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0551" y="1073237"/>
            <a:ext cx="168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latin typeface="Comic Sans MS" pitchFamily="66" charset="0"/>
              </a:rPr>
              <a:t>T. </a:t>
            </a:r>
            <a:r>
              <a:rPr lang="en-US" sz="1600" dirty="0" err="1">
                <a:latin typeface="Comic Sans MS" pitchFamily="66" charset="0"/>
              </a:rPr>
              <a:t>rex</a:t>
            </a:r>
            <a:r>
              <a:rPr lang="en-US" sz="1600" dirty="0">
                <a:latin typeface="Comic Sans MS" pitchFamily="66" charset="0"/>
              </a:rPr>
              <a:t> w</a:t>
            </a:r>
            <a:r>
              <a:rPr lang="el-GR" sz="1600" dirty="0">
                <a:latin typeface="Comic Sans MS" pitchFamily="66" charset="0"/>
              </a:rPr>
              <a:t>α</a:t>
            </a:r>
            <a:r>
              <a:rPr lang="en-US" sz="1600" dirty="0">
                <a:latin typeface="Comic Sans MS" pitchFamily="66" charset="0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omic Sans MS" pitchFamily="66" charset="0"/>
              </a:rPr>
              <a:t>h ___ and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omic Sans MS" pitchFamily="66" charset="0"/>
              </a:rPr>
              <a:t>s ___ y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7692" y="921915"/>
            <a:ext cx="229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highlight>
                  <a:srgbClr val="CFE5AF"/>
                </a:highlight>
                <a:latin typeface="Comic Sans MS" pitchFamily="66" charset="0"/>
              </a:rPr>
              <a:t>2. Many d ______</a:t>
            </a:r>
            <a:r>
              <a:rPr lang="en-US" sz="1600" dirty="0" err="1">
                <a:highlight>
                  <a:srgbClr val="CFE5AF"/>
                </a:highlight>
                <a:latin typeface="Comic Sans MS" pitchFamily="66" charset="0"/>
              </a:rPr>
              <a:t>rs</a:t>
            </a:r>
            <a:endParaRPr lang="en-US" sz="1600" dirty="0">
              <a:highlight>
                <a:srgbClr val="CFE5AF"/>
              </a:highligh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highlight>
                  <a:srgbClr val="CFE5AF"/>
                </a:highlight>
                <a:latin typeface="Comic Sans MS" pitchFamily="66" charset="0"/>
              </a:rPr>
              <a:t>were big, tall, and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highlight>
                  <a:srgbClr val="CFE5AF"/>
                </a:highlight>
                <a:latin typeface="Comic Sans MS" pitchFamily="66" charset="0"/>
              </a:rPr>
              <a:t>s ____g.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0551" y="2660172"/>
            <a:ext cx="209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omic Sans MS" pitchFamily="66" charset="0"/>
              </a:rPr>
              <a:t>3. I wαs αt the museum yesterday.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omic Sans MS" pitchFamily="66" charset="0"/>
              </a:rPr>
              <a:t>The museum wαs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omic Sans MS" pitchFamily="66" charset="0"/>
              </a:rPr>
              <a:t>___g__.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6597" y="2560320"/>
            <a:ext cx="2165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highlight>
                  <a:srgbClr val="CFE5AF"/>
                </a:highlight>
                <a:latin typeface="Comic Sans MS" pitchFamily="66" charset="0"/>
              </a:rPr>
              <a:t>4. We were αt the </a:t>
            </a:r>
            <a:r>
              <a:rPr lang="en-US" sz="1600" dirty="0" err="1">
                <a:highlight>
                  <a:srgbClr val="CFE5AF"/>
                </a:highlight>
                <a:latin typeface="Comic Sans MS" pitchFamily="66" charset="0"/>
              </a:rPr>
              <a:t>d______r</a:t>
            </a:r>
            <a:endParaRPr lang="en-US" sz="1600" dirty="0">
              <a:highlight>
                <a:srgbClr val="CFE5AF"/>
              </a:highlight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highlight>
                  <a:srgbClr val="CFE5AF"/>
                </a:highlight>
                <a:latin typeface="Comic Sans MS" pitchFamily="66" charset="0"/>
              </a:rPr>
              <a:t>park last month. The park wαs big.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6809" y="147806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itchFamily="66" charset="0"/>
              </a:rPr>
              <a:t>uge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7228" y="1854064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itchFamily="66" charset="0"/>
              </a:rPr>
              <a:t>car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24637" y="96959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itchFamily="66" charset="0"/>
              </a:rPr>
              <a:t>inosau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0900" y="297082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itchFamily="66" charset="0"/>
              </a:rPr>
              <a:t>inosau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1994" y="17168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itchFamily="66" charset="0"/>
              </a:rPr>
              <a:t>tron</a:t>
            </a:r>
            <a:endParaRPr lang="en-US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914" y="380976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Comic Sans MS" pitchFamily="66" charset="0"/>
              </a:rPr>
              <a:t>hu</a:t>
            </a:r>
            <a:r>
              <a:rPr lang="en-US" sz="1800" dirty="0">
                <a:solidFill>
                  <a:srgbClr val="FF0000"/>
                </a:solidFill>
                <a:latin typeface="Comic Sans MS" pitchFamily="66" charset="0"/>
              </a:rPr>
              <a:t>   e</a:t>
            </a:r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3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7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712433" y="540259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600" b="1" kern="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UNIT 11: BEFORE OUR TIME</a:t>
            </a:r>
            <a:endParaRPr lang="x-none" sz="3600" b="1" kern="0" spc="30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3" y="1261725"/>
            <a:ext cx="3387458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LESSON 2: PERIOD 2</a:t>
            </a:r>
            <a:endParaRPr lang="x-none" sz="2400" b="1" kern="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5" y="1699091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sym typeface="Arial"/>
              </a:rPr>
              <a:t>What we </a:t>
            </a:r>
            <a:r>
              <a:rPr lang="x-none" sz="2400" kern="0" spc="30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sym typeface="Arial"/>
              </a:rPr>
              <a:t>:</a:t>
            </a:r>
            <a:endParaRPr lang="x-none" sz="2400" kern="0" spc="30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Comic Sans MS" panose="030F0902030302020204" pitchFamily="66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396" y="2725640"/>
            <a:ext cx="3188135" cy="2568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1776721" y="2200997"/>
            <a:ext cx="5702194" cy="193898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sym typeface="Arial"/>
              </a:rPr>
              <a:t>Review 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- dinosaur, huge, strong, scary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sym typeface="Arial"/>
              </a:rPr>
              <a:t>Structures: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- </a:t>
            </a:r>
            <a:r>
              <a:rPr lang="en-US" sz="2400" spc="300" dirty="0" err="1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T.rex</a:t>
            </a: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 was a strong dinosaur.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  <a:sym typeface="Arial"/>
              </a:rPr>
              <a:t>- They were scary dinosaurs.</a:t>
            </a:r>
            <a:endParaRPr lang="x-none" sz="2400" kern="0" spc="300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13954" y="2363566"/>
            <a:ext cx="4364474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21892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31" y="0"/>
            <a:ext cx="5494939" cy="2991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6752" y="1277799"/>
            <a:ext cx="41504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1.WARM-UP</a:t>
            </a:r>
          </a:p>
          <a:p>
            <a:r>
              <a:rPr lang="en-US" sz="4000" b="1" dirty="0">
                <a:solidFill>
                  <a:schemeClr val="accent2"/>
                </a:solidFill>
                <a:latin typeface="Comic Sans MS" pitchFamily="66" charset="0"/>
              </a:rPr>
              <a:t>What’s missing?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3" y="3553674"/>
            <a:ext cx="3443314" cy="1872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45" y="2828428"/>
            <a:ext cx="2789312" cy="2597547"/>
          </a:xfrm>
          <a:prstGeom prst="rect">
            <a:avLst/>
          </a:prstGeom>
        </p:spPr>
      </p:pic>
      <p:pic>
        <p:nvPicPr>
          <p:cNvPr id="2" name="Dinosaur Roar  Sound Effect for edit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66442" y="177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3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843" y="-514220"/>
            <a:ext cx="1072451" cy="514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/>
          <a:stretch/>
        </p:blipFill>
        <p:spPr>
          <a:xfrm>
            <a:off x="1074027" y="271610"/>
            <a:ext cx="2657327" cy="185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/>
          <a:stretch/>
        </p:blipFill>
        <p:spPr>
          <a:xfrm>
            <a:off x="5138564" y="276270"/>
            <a:ext cx="2568651" cy="1857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97" y="2747208"/>
            <a:ext cx="2849234" cy="185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/>
          <a:stretch/>
        </p:blipFill>
        <p:spPr>
          <a:xfrm>
            <a:off x="1165657" y="2747801"/>
            <a:ext cx="2475437" cy="1855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644780" y="2158024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mic Sans MS" pitchFamily="66" charset="0"/>
              </a:rPr>
              <a:t>Str</a:t>
            </a:r>
            <a:r>
              <a:rPr lang="en-US" sz="2000" dirty="0">
                <a:latin typeface="Comic Sans MS" pitchFamily="66" charset="0"/>
              </a:rPr>
              <a:t>____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5291" y="2173265"/>
            <a:ext cx="4124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They _____ scary __________.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7067" y="4638284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H_____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605" y="4647354"/>
            <a:ext cx="3611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The </a:t>
            </a:r>
            <a:r>
              <a:rPr lang="en-US" sz="2000" dirty="0" err="1">
                <a:latin typeface="Comic Sans MS" pitchFamily="66" charset="0"/>
              </a:rPr>
              <a:t>T.rex</a:t>
            </a:r>
            <a:r>
              <a:rPr lang="en-US" sz="2000" dirty="0">
                <a:latin typeface="Comic Sans MS" pitchFamily="66" charset="0"/>
              </a:rPr>
              <a:t> _____ a dinosaur.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23738" y="2101387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ong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1234" y="2111710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were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32075" y="2101066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dinosaurs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88652" y="458579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was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0341" y="4576729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uge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94343" y="506614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49" y="2627102"/>
            <a:ext cx="2572766" cy="2688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552" y="1484228"/>
            <a:ext cx="1810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dinosaur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0715" y="1484228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huge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0134" y="3294465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b="1" dirty="0">
                <a:latin typeface="Comic Sans MS" pitchFamily="66" charset="0"/>
              </a:rPr>
              <a:t>scary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/>
          <a:stretch/>
        </p:blipFill>
        <p:spPr>
          <a:xfrm>
            <a:off x="1973486" y="751700"/>
            <a:ext cx="2512893" cy="1812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0270" r="9602" b="10879"/>
          <a:stretch/>
        </p:blipFill>
        <p:spPr>
          <a:xfrm>
            <a:off x="2039134" y="2690842"/>
            <a:ext cx="2281644" cy="22267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631" y="3260841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strong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-1"/>
          <a:stretch/>
        </p:blipFill>
        <p:spPr>
          <a:xfrm>
            <a:off x="4840041" y="751700"/>
            <a:ext cx="2186379" cy="1812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94743" y="351590"/>
            <a:ext cx="3531736" cy="400110"/>
          </a:xfrm>
          <a:prstGeom prst="rect">
            <a:avLst/>
          </a:prstGeom>
          <a:solidFill>
            <a:srgbClr val="D8FDF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Review. Listen and repeat.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" name="dinosa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8886" y="2030407"/>
            <a:ext cx="406400" cy="406400"/>
          </a:xfrm>
          <a:prstGeom prst="rect">
            <a:avLst/>
          </a:prstGeom>
        </p:spPr>
      </p:pic>
      <p:pic>
        <p:nvPicPr>
          <p:cNvPr id="10" name="hu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88689" y="2069003"/>
            <a:ext cx="406400" cy="406400"/>
          </a:xfrm>
          <a:prstGeom prst="rect">
            <a:avLst/>
          </a:prstGeom>
        </p:spPr>
      </p:pic>
      <p:pic>
        <p:nvPicPr>
          <p:cNvPr id="14" name="stro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086" y="3828855"/>
            <a:ext cx="406400" cy="406400"/>
          </a:xfrm>
          <a:prstGeom prst="rect">
            <a:avLst/>
          </a:prstGeom>
        </p:spPr>
      </p:pic>
      <p:pic>
        <p:nvPicPr>
          <p:cNvPr id="15" name="sc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77876" y="38288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0" name="Check mark.wav"/>
          </p:stSnd>
        </p:sndAc>
      </p:transition>
    </mc:Choice>
    <mc:Fallback xmlns="">
      <p:transition spd="slow">
        <p:fade/>
        <p:sndAc>
          <p:stSnd>
            <p:snd r:embed="rId2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1" grpId="1"/>
      <p:bldP spid="13" grpId="0"/>
      <p:bldP spid="13" grpId="1"/>
      <p:bldP spid="17" grpId="0"/>
      <p:bldP spid="17" grpId="1"/>
      <p:bldP spid="19" grpId="0"/>
      <p:bldP spid="19" grpId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2578" y="544014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Look, listen and repeat.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3" y="978420"/>
            <a:ext cx="3343535" cy="263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57" y="978420"/>
            <a:ext cx="3313862" cy="263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3554" y="3675491"/>
            <a:ext cx="3200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1. T. </a:t>
            </a:r>
            <a:r>
              <a:rPr lang="en-US" sz="2600" b="1" dirty="0" err="1">
                <a:latin typeface="Comic Sans MS" pitchFamily="66" charset="0"/>
              </a:rPr>
              <a:t>rex</a:t>
            </a:r>
            <a:r>
              <a:rPr lang="en-US" sz="2600" b="1" dirty="0">
                <a:latin typeface="Comic Sans MS" pitchFamily="66" charset="0"/>
              </a:rPr>
              <a:t> w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>
                <a:latin typeface="Comic Sans MS" pitchFamily="66" charset="0"/>
              </a:rPr>
              <a:t>s </a:t>
            </a:r>
            <a:r>
              <a:rPr lang="el-GR" sz="2600" b="1" dirty="0">
                <a:latin typeface="Comic Sans MS" pitchFamily="66" charset="0"/>
              </a:rPr>
              <a:t>α </a:t>
            </a:r>
            <a:r>
              <a:rPr lang="en-US" sz="2600" b="1" dirty="0">
                <a:latin typeface="Comic Sans MS" pitchFamily="66" charset="0"/>
              </a:rPr>
              <a:t>strong </a:t>
            </a:r>
            <a:r>
              <a:rPr lang="en-US" sz="2600" b="1" dirty="0" err="1">
                <a:latin typeface="Comic Sans MS" pitchFamily="66" charset="0"/>
              </a:rPr>
              <a:t>dinos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ur</a:t>
            </a:r>
            <a:r>
              <a:rPr lang="en-US" sz="2600" b="1" dirty="0">
                <a:latin typeface="Comic Sans MS" pitchFamily="66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0993" y="3675491"/>
            <a:ext cx="28001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2. They were </a:t>
            </a:r>
            <a:r>
              <a:rPr lang="en-US" sz="2600" b="1" dirty="0" err="1">
                <a:latin typeface="Comic Sans MS" pitchFamily="66" charset="0"/>
              </a:rPr>
              <a:t>sc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ry</a:t>
            </a:r>
            <a:r>
              <a:rPr lang="en-US" sz="2600" b="1" dirty="0">
                <a:latin typeface="Comic Sans MS" pitchFamily="66" charset="0"/>
              </a:rPr>
              <a:t> </a:t>
            </a:r>
            <a:r>
              <a:rPr lang="en-US" sz="2600" b="1" dirty="0" err="1">
                <a:latin typeface="Comic Sans MS" pitchFamily="66" charset="0"/>
              </a:rPr>
              <a:t>dinos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urs</a:t>
            </a:r>
            <a:r>
              <a:rPr lang="en-US" sz="2600" b="1" dirty="0">
                <a:latin typeface="Comic Sans MS" pitchFamily="66" charset="0"/>
              </a:rPr>
              <a:t>. </a:t>
            </a:r>
          </a:p>
        </p:txBody>
      </p:sp>
      <p:pic>
        <p:nvPicPr>
          <p:cNvPr id="10" name="track 11.6 -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97878" y="4460199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7" name="câu 1">
            <a:hlinkClick r:id="" action="ppaction://media"/>
            <a:extLst>
              <a:ext uri="{FF2B5EF4-FFF2-40B4-BE49-F238E27FC236}">
                <a16:creationId xmlns:a16="http://schemas.microsoft.com/office/drawing/2014/main" id="{EA15E172-4E8C-0B0A-1955-935F1DA9E4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58760" y="4450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6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5" grpId="0"/>
      <p:bldP spid="5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0972" y="458487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2821" y="190477"/>
            <a:ext cx="8958358" cy="4856987"/>
          </a:xfrm>
          <a:prstGeom prst="roundRect">
            <a:avLst/>
          </a:prstGeom>
          <a:solidFill>
            <a:srgbClr val="D8FCFF">
              <a:alpha val="80000"/>
            </a:srgbClr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3209" y="469082"/>
            <a:ext cx="36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4. Listen and repeat. TR 11.6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24" y="916001"/>
            <a:ext cx="3200515" cy="2519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65" y="916001"/>
            <a:ext cx="3172111" cy="2519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3326" y="3789043"/>
            <a:ext cx="3200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1. T. </a:t>
            </a:r>
            <a:r>
              <a:rPr lang="en-US" sz="2600" b="1" dirty="0" err="1">
                <a:latin typeface="Comic Sans MS" pitchFamily="66" charset="0"/>
              </a:rPr>
              <a:t>rex</a:t>
            </a:r>
            <a:r>
              <a:rPr lang="en-US" sz="2600" b="1" dirty="0">
                <a:latin typeface="Comic Sans MS" pitchFamily="66" charset="0"/>
              </a:rPr>
              <a:t> w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>
                <a:latin typeface="Comic Sans MS" pitchFamily="66" charset="0"/>
              </a:rPr>
              <a:t>s </a:t>
            </a:r>
            <a:r>
              <a:rPr lang="el-GR" sz="2600" b="1" dirty="0">
                <a:latin typeface="Comic Sans MS" pitchFamily="66" charset="0"/>
              </a:rPr>
              <a:t>α </a:t>
            </a:r>
            <a:r>
              <a:rPr lang="en-US" sz="2600" b="1" dirty="0">
                <a:latin typeface="Comic Sans MS" pitchFamily="66" charset="0"/>
              </a:rPr>
              <a:t>strong </a:t>
            </a:r>
            <a:r>
              <a:rPr lang="en-US" sz="2600" b="1" dirty="0" err="1">
                <a:latin typeface="Comic Sans MS" pitchFamily="66" charset="0"/>
              </a:rPr>
              <a:t>dinos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ur</a:t>
            </a:r>
            <a:r>
              <a:rPr lang="en-US" sz="2600" b="1" dirty="0">
                <a:latin typeface="Comic Sans MS" pitchFamily="66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0765" y="3789043"/>
            <a:ext cx="3172111" cy="98750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2. They were </a:t>
            </a:r>
            <a:r>
              <a:rPr lang="en-US" sz="2600" b="1" dirty="0" err="1">
                <a:latin typeface="Comic Sans MS" pitchFamily="66" charset="0"/>
              </a:rPr>
              <a:t>sc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ry</a:t>
            </a:r>
            <a:r>
              <a:rPr lang="en-US" sz="2600" b="1" dirty="0">
                <a:latin typeface="Comic Sans MS" pitchFamily="66" charset="0"/>
              </a:rPr>
              <a:t> </a:t>
            </a:r>
            <a:r>
              <a:rPr lang="en-US" sz="2600" b="1" dirty="0" err="1">
                <a:latin typeface="Comic Sans MS" pitchFamily="66" charset="0"/>
              </a:rPr>
              <a:t>dinos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urs</a:t>
            </a:r>
            <a:r>
              <a:rPr lang="en-US" sz="2600" b="1" dirty="0">
                <a:latin typeface="Comic Sans MS" pitchFamily="66" charset="0"/>
              </a:rPr>
              <a:t>. </a:t>
            </a:r>
          </a:p>
        </p:txBody>
      </p:sp>
      <p:pic>
        <p:nvPicPr>
          <p:cNvPr id="8" name="track 11.6 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37553" y="469082"/>
            <a:ext cx="406400" cy="406400"/>
          </a:xfrm>
          <a:prstGeom prst="rect">
            <a:avLst/>
          </a:prstGeom>
        </p:spPr>
      </p:pic>
      <p:pic>
        <p:nvPicPr>
          <p:cNvPr id="10" name="track 11.6 - 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17650" y="4573751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1" name="câu 1">
            <a:hlinkClick r:id="" action="ppaction://media"/>
            <a:extLst>
              <a:ext uri="{FF2B5EF4-FFF2-40B4-BE49-F238E27FC236}">
                <a16:creationId xmlns:a16="http://schemas.microsoft.com/office/drawing/2014/main" id="{1B5F29FF-5FB4-55CF-5F41-9EBE2B761C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4669" y="4547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8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6094</TotalTime>
  <Words>765</Words>
  <Application>Microsoft Office PowerPoint</Application>
  <PresentationFormat>On-screen Show (16:9)</PresentationFormat>
  <Paragraphs>157</Paragraphs>
  <Slides>26</Slides>
  <Notes>6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Life Savers ExtraBold</vt:lpstr>
      <vt:lpstr>Bebas Neue</vt:lpstr>
      <vt:lpstr>Tahoma</vt:lpstr>
      <vt:lpstr>Arial</vt:lpstr>
      <vt:lpstr>Quicksand</vt:lpstr>
      <vt:lpstr>Life Savers</vt:lpstr>
      <vt:lpstr>Comic Sans MS</vt:lpstr>
      <vt:lpstr>Quicksand SemiBold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Admin</cp:lastModifiedBy>
  <cp:revision>229</cp:revision>
  <dcterms:modified xsi:type="dcterms:W3CDTF">2024-04-12T07:43:28Z</dcterms:modified>
</cp:coreProperties>
</file>