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9"/>
  </p:notesMasterIdLst>
  <p:sldIdLst>
    <p:sldId id="352" r:id="rId2"/>
    <p:sldId id="349" r:id="rId3"/>
    <p:sldId id="353" r:id="rId4"/>
    <p:sldId id="389" r:id="rId5"/>
    <p:sldId id="354" r:id="rId6"/>
    <p:sldId id="378" r:id="rId7"/>
    <p:sldId id="359" r:id="rId8"/>
    <p:sldId id="360" r:id="rId9"/>
    <p:sldId id="379" r:id="rId10"/>
    <p:sldId id="390" r:id="rId11"/>
    <p:sldId id="391" r:id="rId12"/>
    <p:sldId id="362" r:id="rId13"/>
    <p:sldId id="361" r:id="rId14"/>
    <p:sldId id="373" r:id="rId15"/>
    <p:sldId id="374" r:id="rId16"/>
    <p:sldId id="377" r:id="rId17"/>
    <p:sldId id="375" r:id="rId18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20"/>
    </p:embeddedFont>
    <p:embeddedFont>
      <p:font typeface="Comic Sans MS" panose="030F0702030302020204" pitchFamily="66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urface" initials="S" lastIdx="7" clrIdx="0">
    <p:extLst>
      <p:ext uri="{19B8F6BF-5375-455C-9EA6-DF929625EA0E}">
        <p15:presenceInfo xmlns:p15="http://schemas.microsoft.com/office/powerpoint/2012/main" userId="Surfa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D9F6"/>
    <a:srgbClr val="CFE5AF"/>
    <a:srgbClr val="CCECFF"/>
    <a:srgbClr val="0A0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33C16E6-0F09-4351-A88A-AEF5EEFB6438}">
  <a:tblStyle styleId="{B33C16E6-0F09-4351-A88A-AEF5EEFB643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25" autoAdjust="0"/>
    <p:restoredTop sz="95165" autoAdjust="0"/>
  </p:normalViewPr>
  <p:slideViewPr>
    <p:cSldViewPr snapToGrid="0">
      <p:cViewPr varScale="1">
        <p:scale>
          <a:sx n="78" d="100"/>
          <a:sy n="78" d="100"/>
        </p:scale>
        <p:origin x="1072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51591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7166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Play the memory game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656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Game: Memory game </a:t>
            </a:r>
          </a:p>
          <a:p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T shows the hidden pictures. The two teams will play rock, scissors, paper to decide which team goes first. Each team will open 2 number at once. </a:t>
            </a:r>
          </a:p>
          <a:p>
            <a:r>
              <a:rPr lang="en-US" b="0" i="0" dirty="0">
                <a:solidFill>
                  <a:srgbClr val="081C36"/>
                </a:solidFill>
                <a:effectLst/>
                <a:latin typeface="SegoeuiPc"/>
              </a:rPr>
              <a:t>If the 2 pictures matched, they will get the score. If not, the T click on the red button to hide the picture and move to the next turn.)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852365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17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45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96901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5568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5605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432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286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58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4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398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5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4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0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7061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4/26/2025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080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11703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18" Type="http://schemas.openxmlformats.org/officeDocument/2006/relationships/image" Target="../media/image8.png"/><Relationship Id="rId26" Type="http://schemas.openxmlformats.org/officeDocument/2006/relationships/image" Target="../media/image12.png"/><Relationship Id="rId39" Type="http://schemas.openxmlformats.org/officeDocument/2006/relationships/image" Target="../media/image21.png"/><Relationship Id="rId21" Type="http://schemas.microsoft.com/office/2007/relationships/hdphoto" Target="../media/hdphoto7.wdp"/><Relationship Id="rId34" Type="http://schemas.openxmlformats.org/officeDocument/2006/relationships/image" Target="../media/image17.emf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6" Type="http://schemas.openxmlformats.org/officeDocument/2006/relationships/image" Target="../media/image7.png"/><Relationship Id="rId20" Type="http://schemas.openxmlformats.org/officeDocument/2006/relationships/image" Target="../media/image9.png"/><Relationship Id="rId29" Type="http://schemas.microsoft.com/office/2007/relationships/hdphoto" Target="../media/hdphoto11.wdp"/><Relationship Id="rId41" Type="http://schemas.openxmlformats.org/officeDocument/2006/relationships/image" Target="../media/image23.png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microsoft.com/office/2007/relationships/hdphoto" Target="../media/hdphoto2.wdp"/><Relationship Id="rId24" Type="http://schemas.openxmlformats.org/officeDocument/2006/relationships/image" Target="../media/image11.png"/><Relationship Id="rId32" Type="http://schemas.openxmlformats.org/officeDocument/2006/relationships/image" Target="../media/image16.png"/><Relationship Id="rId37" Type="http://schemas.openxmlformats.org/officeDocument/2006/relationships/image" Target="../media/image20.png"/><Relationship Id="rId40" Type="http://schemas.openxmlformats.org/officeDocument/2006/relationships/image" Target="../media/image22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23" Type="http://schemas.microsoft.com/office/2007/relationships/hdphoto" Target="../media/hdphoto8.wdp"/><Relationship Id="rId28" Type="http://schemas.openxmlformats.org/officeDocument/2006/relationships/image" Target="../media/image13.png"/><Relationship Id="rId36" Type="http://schemas.openxmlformats.org/officeDocument/2006/relationships/image" Target="../media/image19.gif"/><Relationship Id="rId10" Type="http://schemas.openxmlformats.org/officeDocument/2006/relationships/image" Target="../media/image4.png"/><Relationship Id="rId19" Type="http://schemas.microsoft.com/office/2007/relationships/hdphoto" Target="../media/hdphoto6.wdp"/><Relationship Id="rId31" Type="http://schemas.openxmlformats.org/officeDocument/2006/relationships/image" Target="../media/image15.png"/><Relationship Id="rId44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Relationship Id="rId27" Type="http://schemas.microsoft.com/office/2007/relationships/hdphoto" Target="../media/hdphoto10.wdp"/><Relationship Id="rId30" Type="http://schemas.openxmlformats.org/officeDocument/2006/relationships/image" Target="../media/image14.png"/><Relationship Id="rId35" Type="http://schemas.openxmlformats.org/officeDocument/2006/relationships/image" Target="../media/image18.png"/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5.png"/><Relationship Id="rId17" Type="http://schemas.microsoft.com/office/2007/relationships/hdphoto" Target="../media/hdphoto5.wdp"/><Relationship Id="rId25" Type="http://schemas.microsoft.com/office/2007/relationships/hdphoto" Target="../media/hdphoto9.wdp"/><Relationship Id="rId33" Type="http://schemas.microsoft.com/office/2007/relationships/hdphoto" Target="../media/hdphoto12.wdp"/><Relationship Id="rId38" Type="http://schemas.microsoft.com/office/2007/relationships/hdphoto" Target="../media/hdphoto1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5.png"/><Relationship Id="rId4" Type="http://schemas.openxmlformats.org/officeDocument/2006/relationships/image" Target="../media/image3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2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6.wav"/><Relationship Id="rId7" Type="http://schemas.openxmlformats.org/officeDocument/2006/relationships/image" Target="../media/image51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2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4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5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7.wav"/><Relationship Id="rId7" Type="http://schemas.microsoft.com/office/2007/relationships/hdphoto" Target="../media/hdphoto1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audio" Target="../media/audio1.wav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5.png"/><Relationship Id="rId12" Type="http://schemas.openxmlformats.org/officeDocument/2006/relationships/audio" Target="../media/audio1.wav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54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audio" Target="../media/audio1.wav"/><Relationship Id="rId10" Type="http://schemas.microsoft.com/office/2007/relationships/hdphoto" Target="../media/hdphoto14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5.png"/><Relationship Id="rId1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audio" Target="../media/audio1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3.xml"/><Relationship Id="rId9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8.jpg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32.png"/><Relationship Id="rId5" Type="http://schemas.openxmlformats.org/officeDocument/2006/relationships/audio" Target="../media/audio2.wav"/><Relationship Id="rId10" Type="http://schemas.openxmlformats.org/officeDocument/2006/relationships/image" Target="../media/image31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2.png"/><Relationship Id="rId4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mp3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3.png"/><Relationship Id="rId26" Type="http://schemas.openxmlformats.org/officeDocument/2006/relationships/image" Target="../media/image41.png"/><Relationship Id="rId3" Type="http://schemas.microsoft.com/office/2007/relationships/media" Target="../media/media5.mp3"/><Relationship Id="rId21" Type="http://schemas.openxmlformats.org/officeDocument/2006/relationships/image" Target="../media/image28.jpg"/><Relationship Id="rId7" Type="http://schemas.microsoft.com/office/2007/relationships/media" Target="../media/media7.mp3"/><Relationship Id="rId12" Type="http://schemas.openxmlformats.org/officeDocument/2006/relationships/audio" Target="../media/media9.mp3"/><Relationship Id="rId17" Type="http://schemas.openxmlformats.org/officeDocument/2006/relationships/image" Target="../media/image37.jpg"/><Relationship Id="rId25" Type="http://schemas.openxmlformats.org/officeDocument/2006/relationships/image" Target="../media/image27.png"/><Relationship Id="rId2" Type="http://schemas.openxmlformats.org/officeDocument/2006/relationships/audio" Target="../media/media4.mp3"/><Relationship Id="rId16" Type="http://schemas.openxmlformats.org/officeDocument/2006/relationships/audio" Target="../media/audio5.wav"/><Relationship Id="rId20" Type="http://schemas.openxmlformats.org/officeDocument/2006/relationships/image" Target="../media/image39.png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microsoft.com/office/2007/relationships/media" Target="../media/media9.mp3"/><Relationship Id="rId24" Type="http://schemas.openxmlformats.org/officeDocument/2006/relationships/image" Target="../media/image40.png"/><Relationship Id="rId5" Type="http://schemas.microsoft.com/office/2007/relationships/media" Target="../media/media6.mp3"/><Relationship Id="rId15" Type="http://schemas.openxmlformats.org/officeDocument/2006/relationships/audio" Target="../media/audio4.wav"/><Relationship Id="rId23" Type="http://schemas.openxmlformats.org/officeDocument/2006/relationships/image" Target="../media/image18.png"/><Relationship Id="rId28" Type="http://schemas.openxmlformats.org/officeDocument/2006/relationships/audio" Target="../media/audio1.wav"/><Relationship Id="rId10" Type="http://schemas.openxmlformats.org/officeDocument/2006/relationships/audio" Target="../media/media8.mp3"/><Relationship Id="rId19" Type="http://schemas.openxmlformats.org/officeDocument/2006/relationships/image" Target="../media/image38.png"/><Relationship Id="rId4" Type="http://schemas.openxmlformats.org/officeDocument/2006/relationships/audio" Target="../media/media5.mp3"/><Relationship Id="rId9" Type="http://schemas.microsoft.com/office/2007/relationships/media" Target="../media/media8.mp3"/><Relationship Id="rId14" Type="http://schemas.openxmlformats.org/officeDocument/2006/relationships/audio" Target="../media/audio1.wav"/><Relationship Id="rId22" Type="http://schemas.openxmlformats.org/officeDocument/2006/relationships/image" Target="../media/image22.png"/><Relationship Id="rId27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2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audio" Target="../media/audio1.wav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37.jpg"/><Relationship Id="rId5" Type="http://schemas.openxmlformats.org/officeDocument/2006/relationships/audio" Target="../media/audio5.wav"/><Relationship Id="rId10" Type="http://schemas.openxmlformats.org/officeDocument/2006/relationships/image" Target="../media/image22.png"/><Relationship Id="rId4" Type="http://schemas.openxmlformats.org/officeDocument/2006/relationships/audio" Target="../media/audio1.wav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2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45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89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98" y="362279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/>
          <a:p>
            <a:pPr defTabSz="685766">
              <a:buClr>
                <a:srgbClr val="000000"/>
              </a:buClr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58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60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foregroundMark x1="75877" y1="26754" x2="91228" y2="41009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49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4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903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30"/>
          <a:srcRect l="10354" r="10354"/>
          <a:stretch/>
        </p:blipFill>
        <p:spPr bwMode="auto">
          <a:xfrm>
            <a:off x="3367336" y="2779421"/>
            <a:ext cx="1071182" cy="2067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/>
          <p:cNvPicPr>
            <a:picLocks noChangeAspect="1" noChangeArrowheads="1"/>
          </p:cNvPicPr>
          <p:nvPr/>
        </p:nvPicPr>
        <p:blipFill>
          <a:blip r:embed="rId31"/>
          <a:srcRect l="13904" r="13904"/>
          <a:stretch/>
        </p:blipFill>
        <p:spPr bwMode="auto">
          <a:xfrm>
            <a:off x="4551467" y="2561495"/>
            <a:ext cx="907126" cy="2258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699586" y="643372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62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766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74" y="403173"/>
            <a:ext cx="5714813" cy="248832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1" y="89916"/>
            <a:ext cx="1072451" cy="51422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7657739" y="3380287"/>
            <a:ext cx="612815" cy="85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93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4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8"/>
          <a:stretch/>
        </p:blipFill>
        <p:spPr>
          <a:xfrm>
            <a:off x="1" y="2"/>
            <a:ext cx="9143998" cy="5143499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82632" y="268394"/>
            <a:ext cx="8578735" cy="4763193"/>
          </a:xfrm>
          <a:prstGeom prst="roundRect">
            <a:avLst/>
          </a:prstGeom>
          <a:solidFill>
            <a:schemeClr val="bg2">
              <a:alpha val="81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14658" b="41185"/>
          <a:stretch/>
        </p:blipFill>
        <p:spPr bwMode="auto">
          <a:xfrm>
            <a:off x="4186990" y="934207"/>
            <a:ext cx="4803006" cy="334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014" y="346509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mic Sans MS" pitchFamily="66" charset="0"/>
              </a:rPr>
              <a:t>8. Let’s talk.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08" y="1042283"/>
            <a:ext cx="2606131" cy="21432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07236" y="3398965"/>
            <a:ext cx="25620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omic Sans MS" pitchFamily="66" charset="0"/>
              </a:rPr>
              <a:t>Nαme</a:t>
            </a:r>
            <a:r>
              <a:rPr lang="en-US" sz="1800" dirty="0">
                <a:latin typeface="Comic Sans MS" pitchFamily="66" charset="0"/>
              </a:rPr>
              <a:t>: Apatosaurus</a:t>
            </a:r>
          </a:p>
          <a:p>
            <a:r>
              <a:rPr lang="en-US" sz="1800" b="1" dirty="0">
                <a:latin typeface="Comic Sans MS" pitchFamily="66" charset="0"/>
              </a:rPr>
              <a:t>Size</a:t>
            </a:r>
            <a:r>
              <a:rPr lang="en-US" sz="1800" dirty="0">
                <a:latin typeface="Comic Sans MS" pitchFamily="66" charset="0"/>
              </a:rPr>
              <a:t>: big, with α long neck, α long tail</a:t>
            </a:r>
          </a:p>
          <a:p>
            <a:r>
              <a:rPr lang="en-US" sz="1800" b="1" dirty="0">
                <a:latin typeface="Comic Sans MS" pitchFamily="66" charset="0"/>
              </a:rPr>
              <a:t>Food</a:t>
            </a:r>
            <a:r>
              <a:rPr lang="en-US" sz="1800" dirty="0">
                <a:latin typeface="Comic Sans MS" pitchFamily="66" charset="0"/>
              </a:rPr>
              <a:t>: plants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76334" y="426400"/>
            <a:ext cx="2287406" cy="646986"/>
          </a:xfrm>
          <a:prstGeom prst="wedgeRoundRectCallout">
            <a:avLst>
              <a:gd name="adj1" fmla="val 60117"/>
              <a:gd name="adj2" fmla="val 5065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Look αt the dinosaur. It’s Apatosaurus.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604884" y="2016011"/>
            <a:ext cx="2630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This is ...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It was … with ... 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Its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favourite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food were ...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476255" y="1885627"/>
            <a:ext cx="2630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This is Apatosaurus.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It was very big with a long neck and a long tail. 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Its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favourite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food were plants.</a:t>
            </a:r>
          </a:p>
        </p:txBody>
      </p:sp>
    </p:spTree>
    <p:extLst>
      <p:ext uri="{BB962C8B-B14F-4D97-AF65-F5344CB8AC3E}">
        <p14:creationId xmlns:p14="http://schemas.microsoft.com/office/powerpoint/2010/main" val="72960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2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2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3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5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7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9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5" grpId="0" animBg="1"/>
      <p:bldP spid="30" grpId="0" uiExpand="1" build="p"/>
      <p:bldP spid="1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8"/>
          <a:stretch/>
        </p:blipFill>
        <p:spPr>
          <a:xfrm>
            <a:off x="1" y="2"/>
            <a:ext cx="9143998" cy="5143499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82632" y="268394"/>
            <a:ext cx="8578735" cy="4763193"/>
          </a:xfrm>
          <a:prstGeom prst="roundRect">
            <a:avLst/>
          </a:prstGeom>
          <a:solidFill>
            <a:schemeClr val="bg2">
              <a:alpha val="81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14658" b="41185"/>
          <a:stretch/>
        </p:blipFill>
        <p:spPr bwMode="auto">
          <a:xfrm>
            <a:off x="4186990" y="934207"/>
            <a:ext cx="4803006" cy="334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014" y="346509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mic Sans MS" pitchFamily="66" charset="0"/>
              </a:rPr>
              <a:t>8. Let’s talk.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16" y="793956"/>
            <a:ext cx="2748312" cy="2264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59857" y="3236935"/>
            <a:ext cx="2740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omic Sans MS" pitchFamily="66" charset="0"/>
              </a:rPr>
              <a:t>Nαme</a:t>
            </a:r>
            <a:r>
              <a:rPr lang="en-US" sz="1800">
                <a:latin typeface="Comic Sans MS" pitchFamily="66" charset="0"/>
              </a:rPr>
              <a:t>: Triceratops</a:t>
            </a:r>
            <a:endParaRPr lang="en-US" sz="1800" dirty="0">
              <a:latin typeface="Comic Sans MS" pitchFamily="66" charset="0"/>
            </a:endParaRPr>
          </a:p>
          <a:p>
            <a:r>
              <a:rPr lang="en-US" sz="1800" b="1" dirty="0">
                <a:latin typeface="Comic Sans MS" pitchFamily="66" charset="0"/>
              </a:rPr>
              <a:t>Size</a:t>
            </a:r>
            <a:r>
              <a:rPr lang="en-US" sz="1800" dirty="0">
                <a:latin typeface="Comic Sans MS" pitchFamily="66" charset="0"/>
              </a:rPr>
              <a:t>: big, with strong and big legs</a:t>
            </a:r>
          </a:p>
          <a:p>
            <a:r>
              <a:rPr lang="en-US" sz="1800" b="1" dirty="0">
                <a:latin typeface="Comic Sans MS" pitchFamily="66" charset="0"/>
              </a:rPr>
              <a:t>Food</a:t>
            </a:r>
            <a:r>
              <a:rPr lang="en-US" sz="1800" dirty="0">
                <a:latin typeface="Comic Sans MS" pitchFamily="66" charset="0"/>
              </a:rPr>
              <a:t>: plants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76334" y="426400"/>
            <a:ext cx="2287406" cy="646986"/>
          </a:xfrm>
          <a:prstGeom prst="wedgeRoundRectCallout">
            <a:avLst>
              <a:gd name="adj1" fmla="val 60117"/>
              <a:gd name="adj2" fmla="val 5065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Look αt the dinosaur. It’s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Triceratops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571999" y="2064739"/>
            <a:ext cx="28861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This dinosaur is ... 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It was ... It had ... 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Its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favourite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food were ...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417996" y="1856214"/>
            <a:ext cx="28861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This dinosaur is Triceratops. 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It was very big. It had strong and big legs. 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Its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favourite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food were plants.</a:t>
            </a:r>
          </a:p>
        </p:txBody>
      </p:sp>
    </p:spTree>
    <p:extLst>
      <p:ext uri="{BB962C8B-B14F-4D97-AF65-F5344CB8AC3E}">
        <p14:creationId xmlns:p14="http://schemas.microsoft.com/office/powerpoint/2010/main" val="685065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2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4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5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6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7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9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1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5" grpId="0" animBg="1"/>
      <p:bldP spid="31" grpId="0" uiExpand="1" build="p"/>
      <p:bldP spid="1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" y="0"/>
            <a:ext cx="9140799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6" y="-803710"/>
            <a:ext cx="8906226" cy="6750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548044" y="551620"/>
            <a:ext cx="4051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4. PRODUCTION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34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" t="18675"/>
          <a:stretch/>
        </p:blipFill>
        <p:spPr>
          <a:xfrm>
            <a:off x="-1" y="1"/>
            <a:ext cx="9184303" cy="5143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6927" y="234804"/>
            <a:ext cx="5447325" cy="40862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mic Sans MS" pitchFamily="66" charset="0"/>
              </a:rPr>
              <a:t>9. Let’s talk. Tα</a:t>
            </a:r>
            <a:r>
              <a:rPr lang="en-US" sz="1800" dirty="0" err="1">
                <a:latin typeface="Comic Sans MS" pitchFamily="66" charset="0"/>
              </a:rPr>
              <a:t>lk</a:t>
            </a:r>
            <a:r>
              <a:rPr lang="en-US" sz="1800" dirty="0">
                <a:latin typeface="Comic Sans MS" pitchFamily="66" charset="0"/>
              </a:rPr>
              <a:t> αbout your fα</a:t>
            </a:r>
            <a:r>
              <a:rPr lang="en-US" sz="1800" dirty="0" err="1">
                <a:latin typeface="Comic Sans MS" pitchFamily="66" charset="0"/>
              </a:rPr>
              <a:t>vourite</a:t>
            </a:r>
            <a:r>
              <a:rPr lang="en-US" sz="1800" dirty="0">
                <a:latin typeface="Comic Sans MS" pitchFamily="66" charset="0"/>
              </a:rPr>
              <a:t> </a:t>
            </a:r>
            <a:r>
              <a:rPr lang="en-US" sz="1800" dirty="0" err="1">
                <a:latin typeface="Comic Sans MS" pitchFamily="66" charset="0"/>
              </a:rPr>
              <a:t>dinos</a:t>
            </a:r>
            <a:r>
              <a:rPr lang="en-US" sz="1800" dirty="0">
                <a:latin typeface="Comic Sans MS" pitchFamily="66" charset="0"/>
              </a:rPr>
              <a:t>αur. 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089842" y="1007532"/>
            <a:ext cx="2050575" cy="1107018"/>
          </a:xfrm>
          <a:prstGeom prst="wedgeRoundRectCallout">
            <a:avLst>
              <a:gd name="adj1" fmla="val 67405"/>
              <a:gd name="adj2" fmla="val 58628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What is your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favourite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dinosaur?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714252" y="975233"/>
            <a:ext cx="1971361" cy="1071277"/>
          </a:xfrm>
          <a:prstGeom prst="wedgeRoundRectCallout">
            <a:avLst>
              <a:gd name="adj1" fmla="val -38565"/>
              <a:gd name="adj2" fmla="val 83504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My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favourite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</a:rPr>
              <a:t> dinosaur is _________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118" y="2275672"/>
            <a:ext cx="3988599" cy="266039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" r="19175"/>
          <a:stretch/>
        </p:blipFill>
        <p:spPr>
          <a:xfrm flipH="1">
            <a:off x="4558600" y="2156884"/>
            <a:ext cx="3428394" cy="30752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2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" y="0"/>
            <a:ext cx="9140799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6" y="-803710"/>
            <a:ext cx="8906226" cy="6750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0755" y="527163"/>
            <a:ext cx="4168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5. ASSESSMENT</a:t>
            </a:r>
          </a:p>
        </p:txBody>
      </p:sp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4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" y="0"/>
            <a:ext cx="9140799" cy="51435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2632" y="268394"/>
            <a:ext cx="8578735" cy="4763193"/>
          </a:xfrm>
          <a:prstGeom prst="roundRect">
            <a:avLst/>
          </a:prstGeom>
          <a:solidFill>
            <a:schemeClr val="bg2">
              <a:alpha val="81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" r="19175"/>
          <a:stretch/>
        </p:blipFill>
        <p:spPr>
          <a:xfrm flipH="1">
            <a:off x="7785056" y="3039531"/>
            <a:ext cx="1389779" cy="12466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52593" y="419470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omic Sans MS" pitchFamily="66" charset="0"/>
              </a:rPr>
              <a:t>Circle</a:t>
            </a:r>
            <a:r>
              <a:rPr lang="en-US" sz="1800" dirty="0">
                <a:latin typeface="Comic Sans MS" pitchFamily="66" charset="0"/>
              </a:rPr>
              <a:t> </a:t>
            </a:r>
            <a:endParaRPr lang="en-US" sz="1800" b="1" dirty="0">
              <a:latin typeface="Comic Sans MS" pitchFamily="66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2846" y="719941"/>
            <a:ext cx="73236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atin typeface="Comic Sans MS" pitchFamily="66" charset="0"/>
              </a:rPr>
              <a:t>1 The </a:t>
            </a:r>
            <a:r>
              <a:rPr lang="en-US" sz="2400" dirty="0" err="1">
                <a:latin typeface="Comic Sans MS" pitchFamily="66" charset="0"/>
              </a:rPr>
              <a:t>T.rex</a:t>
            </a:r>
            <a:r>
              <a:rPr lang="en-US" sz="2400" dirty="0">
                <a:latin typeface="Comic Sans MS" pitchFamily="66" charset="0"/>
              </a:rPr>
              <a:t> </a:t>
            </a:r>
            <a:r>
              <a:rPr lang="en-US" sz="2400" b="1" dirty="0">
                <a:latin typeface="Comic Sans MS" pitchFamily="66" charset="0"/>
              </a:rPr>
              <a:t>w</a:t>
            </a:r>
            <a:r>
              <a:rPr lang="el-GR" sz="2400" b="1" dirty="0">
                <a:latin typeface="Comic Sans MS" pitchFamily="66" charset="0"/>
              </a:rPr>
              <a:t>α</a:t>
            </a:r>
            <a:r>
              <a:rPr lang="en-US" sz="2400" b="1" dirty="0">
                <a:latin typeface="Comic Sans MS" pitchFamily="66" charset="0"/>
              </a:rPr>
              <a:t>s </a:t>
            </a:r>
            <a:r>
              <a:rPr lang="en-US" sz="2400" dirty="0">
                <a:latin typeface="Comic Sans MS" pitchFamily="66" charset="0"/>
              </a:rPr>
              <a:t>/ </a:t>
            </a:r>
            <a:r>
              <a:rPr lang="en-US" sz="2400" b="1" dirty="0">
                <a:latin typeface="Comic Sans MS" pitchFamily="66" charset="0"/>
              </a:rPr>
              <a:t>were </a:t>
            </a:r>
            <a:r>
              <a:rPr lang="el-GR" sz="2400" dirty="0">
                <a:latin typeface="Comic Sans MS" pitchFamily="66" charset="0"/>
              </a:rPr>
              <a:t>α </a:t>
            </a:r>
            <a:r>
              <a:rPr lang="en-US" sz="2400" dirty="0">
                <a:latin typeface="Comic Sans MS" pitchFamily="66" charset="0"/>
              </a:rPr>
              <a:t>strong and scary dinosaur.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omic Sans MS" pitchFamily="66" charset="0"/>
              </a:rPr>
              <a:t>2 </a:t>
            </a:r>
            <a:r>
              <a:rPr lang="en-US" sz="2400" dirty="0">
                <a:latin typeface="Comic Sans MS" pitchFamily="66" charset="0"/>
              </a:rPr>
              <a:t>Our trip to the park </a:t>
            </a:r>
            <a:r>
              <a:rPr lang="en-US" sz="2400" b="1" dirty="0">
                <a:latin typeface="Comic Sans MS" pitchFamily="66" charset="0"/>
              </a:rPr>
              <a:t>w</a:t>
            </a:r>
            <a:r>
              <a:rPr lang="el-GR" sz="2400" b="1" dirty="0">
                <a:latin typeface="Comic Sans MS" pitchFamily="66" charset="0"/>
              </a:rPr>
              <a:t>α</a:t>
            </a:r>
            <a:r>
              <a:rPr lang="en-US" sz="2400" b="1" dirty="0">
                <a:latin typeface="Comic Sans MS" pitchFamily="66" charset="0"/>
              </a:rPr>
              <a:t>s </a:t>
            </a:r>
            <a:r>
              <a:rPr lang="en-US" sz="2400" dirty="0">
                <a:latin typeface="Comic Sans MS" pitchFamily="66" charset="0"/>
              </a:rPr>
              <a:t>/ </a:t>
            </a:r>
            <a:r>
              <a:rPr lang="en-US" sz="2400" b="1" dirty="0">
                <a:latin typeface="Comic Sans MS" pitchFamily="66" charset="0"/>
              </a:rPr>
              <a:t>were </a:t>
            </a:r>
            <a:r>
              <a:rPr lang="el-GR" sz="2400" dirty="0">
                <a:latin typeface="Comic Sans MS" pitchFamily="66" charset="0"/>
              </a:rPr>
              <a:t>α </a:t>
            </a:r>
            <a:r>
              <a:rPr lang="en-US" sz="2400" dirty="0">
                <a:latin typeface="Comic Sans MS" pitchFamily="66" charset="0"/>
              </a:rPr>
              <a:t>cool trip.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omic Sans MS" pitchFamily="66" charset="0"/>
              </a:rPr>
              <a:t>3 </a:t>
            </a:r>
            <a:r>
              <a:rPr lang="en-US" sz="2400" dirty="0">
                <a:latin typeface="Comic Sans MS" pitchFamily="66" charset="0"/>
              </a:rPr>
              <a:t>Yesterday </a:t>
            </a:r>
            <a:r>
              <a:rPr lang="en-US" sz="2400" b="1" dirty="0">
                <a:latin typeface="Comic Sans MS" pitchFamily="66" charset="0"/>
              </a:rPr>
              <a:t>w</a:t>
            </a:r>
            <a:r>
              <a:rPr lang="el-GR" sz="2400" b="1" dirty="0">
                <a:latin typeface="Comic Sans MS" pitchFamily="66" charset="0"/>
              </a:rPr>
              <a:t>α</a:t>
            </a:r>
            <a:r>
              <a:rPr lang="en-US" sz="2400" b="1" dirty="0">
                <a:latin typeface="Comic Sans MS" pitchFamily="66" charset="0"/>
              </a:rPr>
              <a:t>s </a:t>
            </a:r>
            <a:r>
              <a:rPr lang="en-US" sz="2400" dirty="0">
                <a:latin typeface="Comic Sans MS" pitchFamily="66" charset="0"/>
              </a:rPr>
              <a:t>/ </a:t>
            </a:r>
            <a:r>
              <a:rPr lang="en-US" sz="2400" b="1" dirty="0">
                <a:latin typeface="Comic Sans MS" pitchFamily="66" charset="0"/>
              </a:rPr>
              <a:t>were </a:t>
            </a:r>
            <a:r>
              <a:rPr lang="en-US" sz="2400" dirty="0">
                <a:latin typeface="Comic Sans MS" pitchFamily="66" charset="0"/>
              </a:rPr>
              <a:t>a</a:t>
            </a:r>
            <a:r>
              <a:rPr lang="el-GR" sz="2400" dirty="0">
                <a:latin typeface="Comic Sans MS" pitchFamily="66" charset="0"/>
              </a:rPr>
              <a:t> </a:t>
            </a:r>
            <a:r>
              <a:rPr lang="en-US" sz="2400" dirty="0">
                <a:latin typeface="Comic Sans MS" pitchFamily="66" charset="0"/>
              </a:rPr>
              <a:t>beautiful d</a:t>
            </a:r>
            <a:r>
              <a:rPr lang="el-GR" sz="2400" dirty="0">
                <a:latin typeface="Comic Sans MS" pitchFamily="66" charset="0"/>
              </a:rPr>
              <a:t>α</a:t>
            </a:r>
            <a:r>
              <a:rPr lang="en-US" sz="2400" dirty="0">
                <a:latin typeface="Comic Sans MS" pitchFamily="66" charset="0"/>
              </a:rPr>
              <a:t>y.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omic Sans MS" pitchFamily="66" charset="0"/>
              </a:rPr>
              <a:t>4 </a:t>
            </a:r>
            <a:r>
              <a:rPr lang="en-US" sz="2400" dirty="0">
                <a:latin typeface="Comic Sans MS" pitchFamily="66" charset="0"/>
              </a:rPr>
              <a:t>My mother and my father </a:t>
            </a:r>
            <a:r>
              <a:rPr lang="en-US" sz="2400" b="1" dirty="0">
                <a:latin typeface="Comic Sans MS" pitchFamily="66" charset="0"/>
              </a:rPr>
              <a:t>w</a:t>
            </a:r>
            <a:r>
              <a:rPr lang="el-GR" sz="2400" b="1" dirty="0">
                <a:latin typeface="Comic Sans MS" pitchFamily="66" charset="0"/>
              </a:rPr>
              <a:t>α</a:t>
            </a:r>
            <a:r>
              <a:rPr lang="en-US" sz="2400" b="1" dirty="0">
                <a:latin typeface="Comic Sans MS" pitchFamily="66" charset="0"/>
              </a:rPr>
              <a:t>s </a:t>
            </a:r>
            <a:r>
              <a:rPr lang="en-US" sz="2400" dirty="0">
                <a:latin typeface="Comic Sans MS" pitchFamily="66" charset="0"/>
              </a:rPr>
              <a:t>/ </a:t>
            </a:r>
            <a:r>
              <a:rPr lang="en-US" sz="2400" b="1" dirty="0">
                <a:latin typeface="Comic Sans MS" pitchFamily="66" charset="0"/>
              </a:rPr>
              <a:t>were </a:t>
            </a:r>
            <a:r>
              <a:rPr lang="en-US" sz="2400" dirty="0">
                <a:latin typeface="Comic Sans MS" pitchFamily="66" charset="0"/>
              </a:rPr>
              <a:t>in the park yesterday.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atin typeface="Comic Sans MS" pitchFamily="66" charset="0"/>
              </a:rPr>
              <a:t>5 </a:t>
            </a:r>
            <a:r>
              <a:rPr lang="en-US" sz="2400" dirty="0">
                <a:latin typeface="Comic Sans MS" pitchFamily="66" charset="0"/>
              </a:rPr>
              <a:t>It </a:t>
            </a:r>
            <a:r>
              <a:rPr lang="en-US" sz="2400" b="1" dirty="0">
                <a:latin typeface="Comic Sans MS" pitchFamily="66" charset="0"/>
              </a:rPr>
              <a:t>w</a:t>
            </a:r>
            <a:r>
              <a:rPr lang="el-GR" sz="2400" b="1" dirty="0">
                <a:latin typeface="Comic Sans MS" pitchFamily="66" charset="0"/>
              </a:rPr>
              <a:t>α</a:t>
            </a:r>
            <a:r>
              <a:rPr lang="en-US" sz="2400" b="1" dirty="0">
                <a:latin typeface="Comic Sans MS" pitchFamily="66" charset="0"/>
              </a:rPr>
              <a:t>s </a:t>
            </a:r>
            <a:r>
              <a:rPr lang="en-US" sz="2400" dirty="0">
                <a:latin typeface="Comic Sans MS" pitchFamily="66" charset="0"/>
              </a:rPr>
              <a:t>/ </a:t>
            </a:r>
            <a:r>
              <a:rPr lang="en-US" sz="2400" b="1" dirty="0">
                <a:latin typeface="Comic Sans MS" pitchFamily="66" charset="0"/>
              </a:rPr>
              <a:t>were </a:t>
            </a:r>
            <a:r>
              <a:rPr lang="en-US" sz="2400" dirty="0">
                <a:latin typeface="Comic Sans MS" pitchFamily="66" charset="0"/>
              </a:rPr>
              <a:t>my first art lesson yesterday.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020" y="3930658"/>
            <a:ext cx="1857353" cy="123885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010851" y="799747"/>
            <a:ext cx="703591" cy="52158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4391930" y="1922722"/>
            <a:ext cx="724522" cy="52158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2989921" y="2444307"/>
            <a:ext cx="724521" cy="52158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6123109" y="3051963"/>
            <a:ext cx="856321" cy="52158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1860554" y="4122561"/>
            <a:ext cx="709002" cy="521585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4" grpId="0"/>
      <p:bldP spid="5" grpId="0" animBg="1"/>
      <p:bldP spid="36" grpId="0" animBg="1"/>
      <p:bldP spid="42" grpId="0" animBg="1"/>
      <p:bldP spid="43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" y="0"/>
            <a:ext cx="9140799" cy="5143500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2632" y="268394"/>
            <a:ext cx="8578735" cy="4763193"/>
          </a:xfrm>
          <a:prstGeom prst="roundRect">
            <a:avLst/>
          </a:prstGeom>
          <a:solidFill>
            <a:schemeClr val="bg2">
              <a:alpha val="81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454820" y="241786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075990" y="451834"/>
            <a:ext cx="745737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1" tIns="91421" rIns="91421" bIns="9142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defTabSz="914355">
              <a:buClr>
                <a:srgbClr val="F7AE54"/>
              </a:buClr>
            </a:pPr>
            <a:r>
              <a:rPr lang="en-US" sz="3200" b="1" kern="0" spc="3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UNIT 11: BEFORE OUR TIME</a:t>
            </a:r>
            <a:endParaRPr lang="x-none" sz="3200" b="1" kern="0" spc="3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021982" y="1138370"/>
            <a:ext cx="3565392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LESSON 2: PERIOD 3</a:t>
            </a:r>
            <a:endParaRPr lang="x-none" sz="2400" b="1" kern="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702184" y="1575736"/>
            <a:ext cx="4204989" cy="461661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x-none" sz="2400" kern="0" spc="3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cs typeface="Arial"/>
                <a:sym typeface="Arial"/>
              </a:rPr>
              <a:t>What we </a:t>
            </a:r>
            <a:r>
              <a:rPr lang="x-none" sz="2400" kern="0" spc="30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cs typeface="Arial"/>
                <a:sym typeface="Arial"/>
              </a:rPr>
              <a:t>learnt today</a:t>
            </a:r>
            <a:r>
              <a:rPr lang="en-US" sz="2400" kern="0" spc="3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cs typeface="Arial"/>
                <a:sym typeface="Arial"/>
              </a:rPr>
              <a:t>:</a:t>
            </a:r>
            <a:endParaRPr lang="x-none" sz="2400" kern="0" spc="3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937000" y="212634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800" b="0" i="0" u="none" strike="noStrike" cap="none" normalizeH="0" baseline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683" y="3556786"/>
            <a:ext cx="1737073" cy="17370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4397" y="2945330"/>
            <a:ext cx="2915415" cy="23485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1776720" y="2037397"/>
            <a:ext cx="6393089" cy="2308320"/>
          </a:xfrm>
          <a:prstGeom prst="rect">
            <a:avLst/>
          </a:prstGeom>
          <a:noFill/>
        </p:spPr>
        <p:txBody>
          <a:bodyPr wrap="none" lIns="91436" tIns="45718" rIns="91436" bIns="45718" rtlCol="0">
            <a:spAutoFit/>
          </a:bodyPr>
          <a:lstStyle/>
          <a:p>
            <a:pPr defTabSz="914355">
              <a:buClr>
                <a:srgbClr val="000000"/>
              </a:buClr>
            </a:pPr>
            <a:r>
              <a:rPr lang="en-US" sz="2400" kern="0" spc="3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cs typeface="Arial"/>
                <a:sym typeface="Arial"/>
              </a:rPr>
              <a:t>Review vocabulary &amp; structure:</a:t>
            </a:r>
          </a:p>
          <a:p>
            <a:pPr marL="342900" indent="-342900" defTabSz="914355">
              <a:buClr>
                <a:srgbClr val="000000"/>
              </a:buClr>
              <a:buFontTx/>
              <a:buChar char="-"/>
            </a:pPr>
            <a:r>
              <a:rPr lang="en-US" sz="2400" spc="3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dinosaur, huge, strong, scary</a:t>
            </a:r>
          </a:p>
          <a:p>
            <a:pPr defTabSz="914355"/>
            <a:r>
              <a:rPr lang="en-US" sz="2400" spc="3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 The </a:t>
            </a:r>
            <a:r>
              <a:rPr lang="en-US" sz="2400" spc="3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T.rex</a:t>
            </a:r>
            <a:r>
              <a:rPr lang="en-US" sz="2400" spc="3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was a strong dinosaur.</a:t>
            </a:r>
          </a:p>
          <a:p>
            <a:pPr defTabSz="914355"/>
            <a:r>
              <a:rPr lang="en-US" sz="2400" spc="3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 They were scary dinosaurs.</a:t>
            </a:r>
          </a:p>
          <a:p>
            <a:pPr defTabSz="914355">
              <a:buClr>
                <a:srgbClr val="000000"/>
              </a:buClr>
            </a:pPr>
            <a:r>
              <a:rPr lang="en-US" sz="2400" kern="0" spc="3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  <a:cs typeface="Arial"/>
                <a:sym typeface="Arial"/>
              </a:rPr>
              <a:t>Structure:</a:t>
            </a:r>
          </a:p>
          <a:p>
            <a:pPr defTabSz="914355">
              <a:buClr>
                <a:srgbClr val="000000"/>
              </a:buClr>
            </a:pPr>
            <a:r>
              <a:rPr lang="en-US" sz="2400" spc="3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- My </a:t>
            </a:r>
            <a:r>
              <a:rPr lang="en-US" sz="2400" spc="300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spc="300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 dinosaur is _____.</a:t>
            </a:r>
            <a:endParaRPr lang="en-US" sz="2400" kern="0" spc="300" dirty="0">
              <a:solidFill>
                <a:schemeClr val="accent4">
                  <a:lumMod val="50000"/>
                </a:schemeClr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0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8717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3331" y="7176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56" y="525640"/>
            <a:ext cx="1270149" cy="591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64465" y="2256018"/>
            <a:ext cx="4383877" cy="1754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36" tIns="45718" rIns="91436" bIns="45718">
            <a:spAutoFit/>
          </a:bodyPr>
          <a:lstStyle/>
          <a:p>
            <a:pPr algn="ctr" defTabSz="814414">
              <a:spcBef>
                <a:spcPct val="50000"/>
              </a:spcBef>
              <a:buClr>
                <a:srgbClr val="000000"/>
              </a:buClr>
            </a:pPr>
            <a:r>
              <a:rPr lang="en-US" altLang="zh-CN" sz="5400" b="1" kern="0" dirty="0">
                <a:solidFill>
                  <a:srgbClr val="F7AE5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  <a:sym typeface="Arial"/>
              </a:rPr>
              <a:t>Thank you &amp; goodbye!</a:t>
            </a:r>
            <a:endParaRPr lang="zh-CN" altLang="en-US" sz="5400" b="1" kern="0" dirty="0">
              <a:solidFill>
                <a:srgbClr val="F7AE5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2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218922"/>
          </a:xfrm>
          <a:prstGeom prst="rect">
            <a:avLst/>
          </a:prstGeom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45" y="568230"/>
            <a:ext cx="8961120" cy="408246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1452467" y="1944764"/>
            <a:ext cx="6675904" cy="2145268"/>
          </a:xfrm>
          <a:prstGeom prst="round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Unit 11: Before our time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Lesson 2</a:t>
            </a:r>
          </a:p>
          <a:p>
            <a:pPr algn="ctr"/>
            <a:r>
              <a:rPr lang="en-US" sz="40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Task 7, 8, 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88520" y="154169"/>
            <a:ext cx="1614706" cy="141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1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4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21892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9250" y="177764"/>
            <a:ext cx="1173108" cy="562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5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101" y="242603"/>
            <a:ext cx="4749800" cy="25858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93781" y="1265476"/>
            <a:ext cx="37257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1.WARM-UP</a:t>
            </a:r>
          </a:p>
          <a:p>
            <a:pPr algn="ctr"/>
            <a:r>
              <a:rPr lang="en-US" sz="3600" b="1" dirty="0">
                <a:solidFill>
                  <a:schemeClr val="accent2">
                    <a:lumMod val="9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MEMORY GAME</a:t>
            </a:r>
          </a:p>
        </p:txBody>
      </p:sp>
      <p:pic>
        <p:nvPicPr>
          <p:cNvPr id="2" name="Dinosaur Roar  Sound Effect for editi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66442" y="1777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8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5" name="Check mark.wav"/>
          </p:stSnd>
        </p:sndAc>
      </p:transition>
    </mc:Choice>
    <mc:Fallback xmlns="">
      <p:transition spd="slow">
        <p:fade/>
        <p:sndAc>
          <p:stSnd>
            <p:snd r:embed="rId13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/>
          <a:stretch/>
        </p:blipFill>
        <p:spPr>
          <a:xfrm>
            <a:off x="3825929" y="1334853"/>
            <a:ext cx="1428819" cy="1182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/>
          <a:stretch/>
        </p:blipFill>
        <p:spPr>
          <a:xfrm>
            <a:off x="674642" y="1326508"/>
            <a:ext cx="1741230" cy="1199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r="-1"/>
          <a:stretch/>
        </p:blipFill>
        <p:spPr>
          <a:xfrm>
            <a:off x="628075" y="51064"/>
            <a:ext cx="1741229" cy="1194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101" y="64675"/>
            <a:ext cx="2087877" cy="1181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543" y="50535"/>
            <a:ext cx="2010527" cy="1186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076" y="3878848"/>
            <a:ext cx="2010527" cy="1186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867" y="1343198"/>
            <a:ext cx="2087877" cy="11810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" r="-1"/>
          <a:stretch/>
        </p:blipFill>
        <p:spPr>
          <a:xfrm>
            <a:off x="3682425" y="2615100"/>
            <a:ext cx="1741229" cy="11946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/>
          <a:stretch/>
        </p:blipFill>
        <p:spPr>
          <a:xfrm>
            <a:off x="6745191" y="3878848"/>
            <a:ext cx="1741230" cy="1199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/>
          <a:stretch/>
        </p:blipFill>
        <p:spPr>
          <a:xfrm>
            <a:off x="784279" y="3902109"/>
            <a:ext cx="1428819" cy="1182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79" y="2590800"/>
            <a:ext cx="1159819" cy="1211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95" y="2615100"/>
            <a:ext cx="1159819" cy="12118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Rectangle 18"/>
          <p:cNvSpPr/>
          <p:nvPr/>
        </p:nvSpPr>
        <p:spPr>
          <a:xfrm>
            <a:off x="25759" y="43131"/>
            <a:ext cx="2958921" cy="12189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Poppins SemiBold" panose="00000700000000000000" pitchFamily="2" charset="0"/>
              </a:rPr>
              <a:t>1</a:t>
            </a:r>
          </a:p>
        </p:txBody>
      </p:sp>
      <p:sp>
        <p:nvSpPr>
          <p:cNvPr id="20" name="&quot;No&quot; Symbol 19"/>
          <p:cNvSpPr/>
          <p:nvPr/>
        </p:nvSpPr>
        <p:spPr>
          <a:xfrm>
            <a:off x="2185209" y="742951"/>
            <a:ext cx="678820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67409" y="45720"/>
            <a:ext cx="2958921" cy="12189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Poppins SemiBold" panose="00000700000000000000" pitchFamily="2" charset="0"/>
              </a:rPr>
              <a:t>2</a:t>
            </a:r>
          </a:p>
        </p:txBody>
      </p:sp>
      <p:sp>
        <p:nvSpPr>
          <p:cNvPr id="22" name="&quot;No&quot; Symbol 21"/>
          <p:cNvSpPr/>
          <p:nvPr/>
        </p:nvSpPr>
        <p:spPr>
          <a:xfrm>
            <a:off x="5226859" y="745540"/>
            <a:ext cx="678820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02709" y="38100"/>
            <a:ext cx="2958921" cy="12189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Poppins SemiBold" panose="00000700000000000000" pitchFamily="2" charset="0"/>
              </a:rPr>
              <a:t>3</a:t>
            </a:r>
          </a:p>
        </p:txBody>
      </p:sp>
      <p:sp>
        <p:nvSpPr>
          <p:cNvPr id="24" name="&quot;No&quot; Symbol 23"/>
          <p:cNvSpPr/>
          <p:nvPr/>
        </p:nvSpPr>
        <p:spPr>
          <a:xfrm>
            <a:off x="8262159" y="737920"/>
            <a:ext cx="678820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3744" y="1321654"/>
            <a:ext cx="2958921" cy="12189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Poppins SemiBold" panose="00000700000000000000" pitchFamily="2" charset="0"/>
              </a:rPr>
              <a:t>4</a:t>
            </a:r>
          </a:p>
        </p:txBody>
      </p:sp>
      <p:sp>
        <p:nvSpPr>
          <p:cNvPr id="30" name="&quot;No&quot; Symbol 29"/>
          <p:cNvSpPr/>
          <p:nvPr/>
        </p:nvSpPr>
        <p:spPr>
          <a:xfrm>
            <a:off x="2178680" y="2021474"/>
            <a:ext cx="678820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60880" y="1324243"/>
            <a:ext cx="2958921" cy="12189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Poppins SemiBold" panose="00000700000000000000" pitchFamily="2" charset="0"/>
              </a:rPr>
              <a:t>5</a:t>
            </a:r>
          </a:p>
        </p:txBody>
      </p:sp>
      <p:sp>
        <p:nvSpPr>
          <p:cNvPr id="32" name="&quot;No&quot; Symbol 31"/>
          <p:cNvSpPr/>
          <p:nvPr/>
        </p:nvSpPr>
        <p:spPr>
          <a:xfrm>
            <a:off x="5220330" y="2024063"/>
            <a:ext cx="678820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096180" y="1316623"/>
            <a:ext cx="2958921" cy="12189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Poppins SemiBold" panose="00000700000000000000" pitchFamily="2" charset="0"/>
              </a:rPr>
              <a:t>6</a:t>
            </a:r>
          </a:p>
        </p:txBody>
      </p:sp>
      <p:sp>
        <p:nvSpPr>
          <p:cNvPr id="34" name="&quot;No&quot; Symbol 33"/>
          <p:cNvSpPr/>
          <p:nvPr/>
        </p:nvSpPr>
        <p:spPr>
          <a:xfrm>
            <a:off x="8255630" y="2016443"/>
            <a:ext cx="678820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1930" y="2595831"/>
            <a:ext cx="2958921" cy="12189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Poppins SemiBold" panose="00000700000000000000" pitchFamily="2" charset="0"/>
              </a:rPr>
              <a:t>7</a:t>
            </a:r>
          </a:p>
        </p:txBody>
      </p:sp>
      <p:sp>
        <p:nvSpPr>
          <p:cNvPr id="36" name="&quot;No&quot; Symbol 35"/>
          <p:cNvSpPr/>
          <p:nvPr/>
        </p:nvSpPr>
        <p:spPr>
          <a:xfrm>
            <a:off x="2191380" y="3295651"/>
            <a:ext cx="678820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073580" y="2598420"/>
            <a:ext cx="2958921" cy="12189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Poppins SemiBold" panose="00000700000000000000" pitchFamily="2" charset="0"/>
              </a:rPr>
              <a:t>8</a:t>
            </a:r>
          </a:p>
        </p:txBody>
      </p:sp>
      <p:sp>
        <p:nvSpPr>
          <p:cNvPr id="38" name="&quot;No&quot; Symbol 37"/>
          <p:cNvSpPr/>
          <p:nvPr/>
        </p:nvSpPr>
        <p:spPr>
          <a:xfrm>
            <a:off x="5233030" y="3298240"/>
            <a:ext cx="678820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108880" y="2590800"/>
            <a:ext cx="2958921" cy="12189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Poppins SemiBold" panose="00000700000000000000" pitchFamily="2" charset="0"/>
              </a:rPr>
              <a:t>9</a:t>
            </a:r>
          </a:p>
        </p:txBody>
      </p:sp>
      <p:sp>
        <p:nvSpPr>
          <p:cNvPr id="40" name="&quot;No&quot; Symbol 39"/>
          <p:cNvSpPr/>
          <p:nvPr/>
        </p:nvSpPr>
        <p:spPr>
          <a:xfrm>
            <a:off x="8268330" y="3290620"/>
            <a:ext cx="678820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9230" y="3883879"/>
            <a:ext cx="2958921" cy="12189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Poppins SemiBold" panose="00000700000000000000" pitchFamily="2" charset="0"/>
              </a:rPr>
              <a:t>10</a:t>
            </a:r>
          </a:p>
        </p:txBody>
      </p:sp>
      <p:sp>
        <p:nvSpPr>
          <p:cNvPr id="42" name="&quot;No&quot; Symbol 41"/>
          <p:cNvSpPr/>
          <p:nvPr/>
        </p:nvSpPr>
        <p:spPr>
          <a:xfrm>
            <a:off x="2178680" y="4583699"/>
            <a:ext cx="678820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060880" y="3886468"/>
            <a:ext cx="2958921" cy="12189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Poppins SemiBold" panose="00000700000000000000" pitchFamily="2" charset="0"/>
              </a:rPr>
              <a:t>11</a:t>
            </a:r>
          </a:p>
        </p:txBody>
      </p:sp>
      <p:sp>
        <p:nvSpPr>
          <p:cNvPr id="44" name="&quot;No&quot; Symbol 43"/>
          <p:cNvSpPr/>
          <p:nvPr/>
        </p:nvSpPr>
        <p:spPr>
          <a:xfrm>
            <a:off x="5220330" y="4586288"/>
            <a:ext cx="678820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096180" y="3878848"/>
            <a:ext cx="2958921" cy="121893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accent4">
                    <a:lumMod val="50000"/>
                  </a:schemeClr>
                </a:solidFill>
                <a:latin typeface="Comic Sans MS" pitchFamily="66" charset="0"/>
                <a:cs typeface="Poppins SemiBold" panose="00000700000000000000" pitchFamily="2" charset="0"/>
              </a:rPr>
              <a:t>12</a:t>
            </a:r>
          </a:p>
        </p:txBody>
      </p:sp>
      <p:sp>
        <p:nvSpPr>
          <p:cNvPr id="46" name="&quot;No&quot; Symbol 45"/>
          <p:cNvSpPr/>
          <p:nvPr/>
        </p:nvSpPr>
        <p:spPr>
          <a:xfrm>
            <a:off x="8255630" y="4578668"/>
            <a:ext cx="678820" cy="457200"/>
          </a:xfrm>
          <a:prstGeom prst="noSmoking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Cute Background Music No Copyright  Funny Background Musi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10821" y="6438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2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1" grpId="0" animBg="1"/>
      <p:bldP spid="21" grpId="1" animBg="1"/>
      <p:bldP spid="23" grpId="0" animBg="1"/>
      <p:bldP spid="23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" y="0"/>
            <a:ext cx="9140799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6" y="-803710"/>
            <a:ext cx="8906226" cy="6750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12353" y="515381"/>
            <a:ext cx="30732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2. REVIEW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0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8"/>
          <a:stretch/>
        </p:blipFill>
        <p:spPr>
          <a:xfrm>
            <a:off x="1" y="2"/>
            <a:ext cx="9143998" cy="5143499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82632" y="268394"/>
            <a:ext cx="8578735" cy="4763193"/>
          </a:xfrm>
          <a:prstGeom prst="roundRect">
            <a:avLst/>
          </a:prstGeom>
          <a:solidFill>
            <a:schemeClr val="bg2">
              <a:alpha val="81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05" y="2598609"/>
            <a:ext cx="2171701" cy="226912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0728" y="1496375"/>
            <a:ext cx="18101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itchFamily="66" charset="0"/>
              </a:rPr>
              <a:t>dinosaur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90542" y="1529942"/>
            <a:ext cx="1082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itchFamily="66" charset="0"/>
              </a:rPr>
              <a:t>huge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23830" y="3167857"/>
            <a:ext cx="1249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3200" b="1" dirty="0">
                <a:latin typeface="Comic Sans MS" pitchFamily="66" charset="0"/>
              </a:rPr>
              <a:t>scary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/>
          <a:stretch/>
        </p:blipFill>
        <p:spPr>
          <a:xfrm>
            <a:off x="2450839" y="1032825"/>
            <a:ext cx="2121161" cy="1529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2" t="10270" r="9602" b="10879"/>
          <a:stretch/>
        </p:blipFill>
        <p:spPr>
          <a:xfrm>
            <a:off x="2646039" y="2793371"/>
            <a:ext cx="1925961" cy="18796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20649" y="3167857"/>
            <a:ext cx="1425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Comic Sans MS" pitchFamily="66" charset="0"/>
              </a:rPr>
              <a:t>strong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" r="-1"/>
          <a:stretch/>
        </p:blipFill>
        <p:spPr>
          <a:xfrm>
            <a:off x="4718705" y="1031427"/>
            <a:ext cx="1827321" cy="1514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574623" y="570357"/>
            <a:ext cx="2489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omic Sans MS" pitchFamily="66" charset="0"/>
              </a:rPr>
              <a:t>Listen and repeat.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pic>
        <p:nvPicPr>
          <p:cNvPr id="15" name="dinosau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36240" y="2049236"/>
            <a:ext cx="406400" cy="406400"/>
          </a:xfrm>
          <a:prstGeom prst="rect">
            <a:avLst/>
          </a:prstGeom>
        </p:spPr>
      </p:pic>
      <p:pic>
        <p:nvPicPr>
          <p:cNvPr id="16" name="hu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228516" y="2111537"/>
            <a:ext cx="406400" cy="406400"/>
          </a:xfrm>
          <a:prstGeom prst="rect">
            <a:avLst/>
          </a:prstGeom>
        </p:spPr>
      </p:pic>
      <p:pic>
        <p:nvPicPr>
          <p:cNvPr id="26" name="strong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670243" y="3782509"/>
            <a:ext cx="406400" cy="406400"/>
          </a:xfrm>
          <a:prstGeom prst="rect">
            <a:avLst/>
          </a:prstGeom>
        </p:spPr>
      </p:pic>
      <p:pic>
        <p:nvPicPr>
          <p:cNvPr id="27" name="scary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202022" y="3782509"/>
            <a:ext cx="406400" cy="406400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20" y="1030547"/>
            <a:ext cx="2746453" cy="2161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067788" y="3330897"/>
            <a:ext cx="320051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Comic Sans MS" pitchFamily="66" charset="0"/>
              </a:rPr>
              <a:t>The T. </a:t>
            </a:r>
            <a:r>
              <a:rPr lang="en-US" sz="2600" b="1" dirty="0" err="1">
                <a:latin typeface="Comic Sans MS" pitchFamily="66" charset="0"/>
              </a:rPr>
              <a:t>rex</a:t>
            </a:r>
            <a:r>
              <a:rPr lang="en-US" sz="2600" b="1" dirty="0">
                <a:latin typeface="Comic Sans MS" pitchFamily="66" charset="0"/>
              </a:rPr>
              <a:t> w</a:t>
            </a:r>
            <a:r>
              <a:rPr lang="el-GR" sz="2600" b="1" dirty="0">
                <a:latin typeface="Comic Sans MS" pitchFamily="66" charset="0"/>
              </a:rPr>
              <a:t>α</a:t>
            </a:r>
            <a:r>
              <a:rPr lang="en-US" sz="2600" b="1" dirty="0">
                <a:latin typeface="Comic Sans MS" pitchFamily="66" charset="0"/>
              </a:rPr>
              <a:t>s </a:t>
            </a:r>
            <a:r>
              <a:rPr lang="el-GR" sz="2600" b="1" dirty="0">
                <a:latin typeface="Comic Sans MS" pitchFamily="66" charset="0"/>
              </a:rPr>
              <a:t>α </a:t>
            </a:r>
            <a:r>
              <a:rPr lang="en-US" sz="2600" b="1" dirty="0">
                <a:latin typeface="Comic Sans MS" pitchFamily="66" charset="0"/>
              </a:rPr>
              <a:t>strong </a:t>
            </a:r>
            <a:r>
              <a:rPr lang="en-US" sz="2600" b="1" dirty="0" err="1">
                <a:latin typeface="Comic Sans MS" pitchFamily="66" charset="0"/>
              </a:rPr>
              <a:t>dinos</a:t>
            </a:r>
            <a:r>
              <a:rPr lang="el-GR" sz="2600" b="1" dirty="0">
                <a:latin typeface="Comic Sans MS" pitchFamily="66" charset="0"/>
              </a:rPr>
              <a:t>α</a:t>
            </a:r>
            <a:r>
              <a:rPr lang="en-US" sz="2600" b="1" dirty="0" err="1">
                <a:latin typeface="Comic Sans MS" pitchFamily="66" charset="0"/>
              </a:rPr>
              <a:t>ur</a:t>
            </a:r>
            <a:r>
              <a:rPr lang="en-US" sz="2600" b="1" dirty="0">
                <a:latin typeface="Comic Sans MS" pitchFamily="66" charset="0"/>
              </a:rPr>
              <a:t>.</a:t>
            </a:r>
          </a:p>
        </p:txBody>
      </p:sp>
      <p:pic>
        <p:nvPicPr>
          <p:cNvPr id="2" name="the t.rex was a strong dinosaur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2445638" y="4220472"/>
            <a:ext cx="406400" cy="406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502" y="1030547"/>
            <a:ext cx="2722079" cy="2161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937456" y="3330897"/>
            <a:ext cx="280016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latin typeface="Comic Sans MS" pitchFamily="66" charset="0"/>
              </a:rPr>
              <a:t>They were </a:t>
            </a:r>
            <a:r>
              <a:rPr lang="en-US" sz="2600" b="1" dirty="0" err="1">
                <a:latin typeface="Comic Sans MS" pitchFamily="66" charset="0"/>
              </a:rPr>
              <a:t>sc</a:t>
            </a:r>
            <a:r>
              <a:rPr lang="el-GR" sz="2600" b="1" dirty="0">
                <a:latin typeface="Comic Sans MS" pitchFamily="66" charset="0"/>
              </a:rPr>
              <a:t>α</a:t>
            </a:r>
            <a:r>
              <a:rPr lang="en-US" sz="2600" b="1" dirty="0" err="1">
                <a:latin typeface="Comic Sans MS" pitchFamily="66" charset="0"/>
              </a:rPr>
              <a:t>ry</a:t>
            </a:r>
            <a:r>
              <a:rPr lang="en-US" sz="2600" b="1" dirty="0">
                <a:latin typeface="Comic Sans MS" pitchFamily="66" charset="0"/>
              </a:rPr>
              <a:t> </a:t>
            </a:r>
            <a:r>
              <a:rPr lang="en-US" sz="2600" b="1" dirty="0" err="1">
                <a:latin typeface="Comic Sans MS" pitchFamily="66" charset="0"/>
              </a:rPr>
              <a:t>dinos</a:t>
            </a:r>
            <a:r>
              <a:rPr lang="el-GR" sz="2600" b="1" dirty="0">
                <a:latin typeface="Comic Sans MS" pitchFamily="66" charset="0"/>
              </a:rPr>
              <a:t>α</a:t>
            </a:r>
            <a:r>
              <a:rPr lang="en-US" sz="2600" b="1" dirty="0" err="1">
                <a:latin typeface="Comic Sans MS" pitchFamily="66" charset="0"/>
              </a:rPr>
              <a:t>urs</a:t>
            </a:r>
            <a:r>
              <a:rPr lang="en-US" sz="2600" b="1" dirty="0">
                <a:latin typeface="Comic Sans MS" pitchFamily="66" charset="0"/>
              </a:rPr>
              <a:t>. </a:t>
            </a:r>
          </a:p>
        </p:txBody>
      </p:sp>
      <p:pic>
        <p:nvPicPr>
          <p:cNvPr id="10" name="they were scary dinosaurs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134340" y="42234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97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14" name="Check mark.wav"/>
          </p:stSnd>
        </p:sndAc>
      </p:transition>
    </mc:Choice>
    <mc:Fallback xmlns="">
      <p:transition spd="slow">
        <p:fade/>
        <p:sndAc>
          <p:stSnd>
            <p:snd r:embed="rId28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1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8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2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4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6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4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37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1" grpId="0"/>
      <p:bldP spid="11" grpId="1"/>
      <p:bldP spid="11" grpId="2"/>
      <p:bldP spid="13" grpId="0"/>
      <p:bldP spid="13" grpId="1"/>
      <p:bldP spid="13" grpId="2"/>
      <p:bldP spid="17" grpId="0"/>
      <p:bldP spid="17" grpId="1"/>
      <p:bldP spid="17" grpId="2"/>
      <p:bldP spid="19" grpId="0"/>
      <p:bldP spid="19" grpId="1"/>
      <p:bldP spid="19" grpId="2"/>
      <p:bldP spid="12" grpId="0"/>
      <p:bldP spid="24" grpId="0"/>
      <p:bldP spid="24" grpId="1"/>
      <p:bldP spid="25" grpId="0"/>
      <p:bldP spid="2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" y="0"/>
            <a:ext cx="9140799" cy="514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6" y="-803710"/>
            <a:ext cx="8906226" cy="67509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690972" y="458487"/>
            <a:ext cx="35125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3. 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4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6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8"/>
          <a:stretch/>
        </p:blipFill>
        <p:spPr>
          <a:xfrm>
            <a:off x="1" y="2"/>
            <a:ext cx="9143998" cy="5143499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82632" y="268394"/>
            <a:ext cx="8578735" cy="4763193"/>
          </a:xfrm>
          <a:prstGeom prst="roundRect">
            <a:avLst/>
          </a:prstGeom>
          <a:solidFill>
            <a:schemeClr val="bg2">
              <a:alpha val="81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02578" y="675029"/>
            <a:ext cx="6101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latin typeface="Comic Sans MS" pitchFamily="66" charset="0"/>
              </a:rPr>
              <a:t>7. Listen. Tick T for </a:t>
            </a:r>
            <a:r>
              <a:rPr lang="en-US" sz="1800" b="1" i="1" dirty="0">
                <a:latin typeface="Comic Sans MS" pitchFamily="66" charset="0"/>
              </a:rPr>
              <a:t>True </a:t>
            </a:r>
            <a:r>
              <a:rPr lang="en-US" sz="1800" b="1" dirty="0">
                <a:latin typeface="Comic Sans MS" pitchFamily="66" charset="0"/>
              </a:rPr>
              <a:t>or F for </a:t>
            </a:r>
            <a:r>
              <a:rPr lang="en-US" sz="1800" b="1" i="1" dirty="0">
                <a:latin typeface="Comic Sans MS" pitchFamily="66" charset="0"/>
              </a:rPr>
              <a:t>F</a:t>
            </a:r>
            <a:r>
              <a:rPr lang="el-GR" sz="1800" b="1" i="1" dirty="0">
                <a:latin typeface="Comic Sans MS" pitchFamily="66" charset="0"/>
              </a:rPr>
              <a:t>α</a:t>
            </a:r>
            <a:r>
              <a:rPr lang="en-US" sz="1800" b="1" i="1" dirty="0" err="1">
                <a:latin typeface="Comic Sans MS" pitchFamily="66" charset="0"/>
              </a:rPr>
              <a:t>lse</a:t>
            </a:r>
            <a:r>
              <a:rPr lang="en-US" sz="1800" b="1" dirty="0">
                <a:latin typeface="Comic Sans MS" pitchFamily="66" charset="0"/>
              </a:rPr>
              <a:t>.  TR 11.8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77" y="1280484"/>
            <a:ext cx="8142237" cy="2649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rack 11.8 -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03928" y="675764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851" y="2231491"/>
            <a:ext cx="340260" cy="34026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842" y="2832939"/>
            <a:ext cx="340260" cy="3402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851" y="3401161"/>
            <a:ext cx="340260" cy="3402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2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eck mark.wav"/>
          </p:stSnd>
        </p:sndAc>
      </p:transition>
    </mc:Choice>
    <mc:Fallback xmlns="">
      <p:transition spd="slow">
        <p:fade/>
        <p:sndAc>
          <p:stSnd>
            <p:snd r:embed="rId12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1" grpId="0"/>
      <p:bldP spid="2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8"/>
          <a:stretch/>
        </p:blipFill>
        <p:spPr>
          <a:xfrm>
            <a:off x="1" y="2"/>
            <a:ext cx="9143998" cy="5143499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82632" y="268394"/>
            <a:ext cx="8578735" cy="4763193"/>
          </a:xfrm>
          <a:prstGeom prst="roundRect">
            <a:avLst/>
          </a:prstGeom>
          <a:solidFill>
            <a:schemeClr val="bg2">
              <a:alpha val="81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7" r="14658" b="41185"/>
          <a:stretch/>
        </p:blipFill>
        <p:spPr bwMode="auto">
          <a:xfrm>
            <a:off x="4186990" y="934207"/>
            <a:ext cx="4803006" cy="3347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014" y="346509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omic Sans MS" pitchFamily="66" charset="0"/>
              </a:rPr>
              <a:t>8. Let’s talk.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0" y="1047492"/>
            <a:ext cx="2827825" cy="2339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4009" y="3476051"/>
            <a:ext cx="31017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omic Sans MS" pitchFamily="66" charset="0"/>
              </a:rPr>
              <a:t>Nαme</a:t>
            </a:r>
            <a:r>
              <a:rPr lang="en-US" sz="1800" dirty="0">
                <a:latin typeface="Comic Sans MS" pitchFamily="66" charset="0"/>
              </a:rPr>
              <a:t>: Stegosaurus</a:t>
            </a:r>
          </a:p>
          <a:p>
            <a:r>
              <a:rPr lang="en-US" sz="1800" b="1" dirty="0">
                <a:latin typeface="Comic Sans MS" pitchFamily="66" charset="0"/>
              </a:rPr>
              <a:t>Size</a:t>
            </a:r>
            <a:r>
              <a:rPr lang="en-US" sz="1800" dirty="0">
                <a:latin typeface="Comic Sans MS" pitchFamily="66" charset="0"/>
              </a:rPr>
              <a:t>: big, with α small heαd</a:t>
            </a:r>
          </a:p>
          <a:p>
            <a:r>
              <a:rPr lang="en-US" sz="1800" b="1" dirty="0">
                <a:latin typeface="Comic Sans MS" pitchFamily="66" charset="0"/>
              </a:rPr>
              <a:t>Food</a:t>
            </a:r>
            <a:r>
              <a:rPr lang="en-US" sz="1800" dirty="0">
                <a:latin typeface="Comic Sans MS" pitchFamily="66" charset="0"/>
              </a:rPr>
              <a:t>: plants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76334" y="426400"/>
            <a:ext cx="2287406" cy="646986"/>
          </a:xfrm>
          <a:prstGeom prst="wedgeRoundRectCallout">
            <a:avLst>
              <a:gd name="adj1" fmla="val 60117"/>
              <a:gd name="adj2" fmla="val 5065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Look αt the dinosaur. It’s </a:t>
            </a: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Stegosaurus</a:t>
            </a: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08285" y="1996013"/>
            <a:ext cx="26303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- </a:t>
            </a:r>
            <a:r>
              <a:rPr lang="en-US" sz="2000" i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This is …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</a:t>
            </a: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- It was … </a:t>
            </a:r>
          </a:p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- Its head was …</a:t>
            </a:r>
            <a:endParaRPr lang="en-US" sz="2000" dirty="0">
              <a:solidFill>
                <a:schemeClr val="accent1">
                  <a:lumMod val="50000"/>
                </a:schemeClr>
              </a:solidFill>
              <a:latin typeface="Comic Sans MS" pitchFamily="66" charset="0"/>
            </a:endParaRPr>
          </a:p>
          <a:p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- It </a:t>
            </a:r>
            <a:r>
              <a:rPr lang="en-US" sz="2000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favourite</a:t>
            </a:r>
            <a:r>
              <a:rPr lang="en-US" sz="20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food were …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43" y="89916"/>
            <a:ext cx="1072451" cy="5142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495067" y="1657459"/>
            <a:ext cx="29537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This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dinos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αur is </a:t>
            </a:r>
            <a:r>
              <a:rPr lang="en-US" sz="2400" i="1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Stegosαurus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. 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It wαs big. Its heαd wαs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sm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αll.</a:t>
            </a:r>
          </a:p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Its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favourite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Comic Sans MS" pitchFamily="66" charset="0"/>
              </a:rPr>
              <a:t> food were plants. </a:t>
            </a:r>
          </a:p>
        </p:txBody>
      </p:sp>
    </p:spTree>
    <p:extLst>
      <p:ext uri="{BB962C8B-B14F-4D97-AF65-F5344CB8AC3E}">
        <p14:creationId xmlns:p14="http://schemas.microsoft.com/office/powerpoint/2010/main" val="53443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eck mark.wav"/>
          </p:stSnd>
        </p:sndAc>
      </p:transition>
    </mc:Choice>
    <mc:Fallback xmlns="">
      <p:transition spd="slow">
        <p:fade/>
        <p:sndAc>
          <p:stSnd>
            <p:snd r:embed="rId12" name="Check mar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8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9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1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3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5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00"/>
                            </p:stCondLst>
                            <p:childTnLst>
                              <p:par>
                                <p:cTn id="1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44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3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" tmFilter="0, 0; 0.125,0.2665; 0.25,0.4; 0.375,0.465; 0.5,0.5;  0.625,0.535; 0.75,0.6; 0.875,0.7335; 1,1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" tmFilter="0, 0; 0.125,0.2665; 0.25,0.4; 0.375,0.465; 0.5,0.5;  0.625,0.535; 0.75,0.6; 0.875,0.7335; 1,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1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1" decel="50000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1">
                                          <p:stCondLst>
                                            <p:cond delay="323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1" decel="50000">
                                          <p:stCondLst>
                                            <p:cond delay="32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1" decel="50000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5" grpId="0" animBg="1"/>
      <p:bldP spid="16" grpId="0" uiExpand="1" build="allAtOnce"/>
      <p:bldP spid="16" grpId="1" build="allAtOnce"/>
      <p:bldP spid="19" grpId="0" uiExpand="1" build="p"/>
    </p:bldLst>
  </p:timing>
</p:sld>
</file>

<file path=ppt/theme/theme1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7262</TotalTime>
  <Words>542</Words>
  <Application>Microsoft Office PowerPoint</Application>
  <PresentationFormat>On-screen Show (16:9)</PresentationFormat>
  <Paragraphs>92</Paragraphs>
  <Slides>17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Life Savers</vt:lpstr>
      <vt:lpstr>Life Savers ExtraBold</vt:lpstr>
      <vt:lpstr>Quicksand</vt:lpstr>
      <vt:lpstr>Bebas Neue</vt:lpstr>
      <vt:lpstr>Quicksand SemiBold</vt:lpstr>
      <vt:lpstr>Arial</vt:lpstr>
      <vt:lpstr>SegoeuiPc</vt:lpstr>
      <vt:lpstr>Comic Sans MS</vt:lpstr>
      <vt:lpstr>2_Science Subject for Elementary - 3rd Grade: Physical, Life, and Earth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Poultry Farm MK Campaign</dc:title>
  <dc:creator>Admin</dc:creator>
  <cp:lastModifiedBy>Kim Chi</cp:lastModifiedBy>
  <cp:revision>243</cp:revision>
  <dcterms:modified xsi:type="dcterms:W3CDTF">2025-04-26T09:06:42Z</dcterms:modified>
</cp:coreProperties>
</file>