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media/audio2.wav" ContentType="audio/x-wav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media/audio3.wav" ContentType="audio/x-wav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media/media2.wav" ContentType="audio/x-wav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media/audio4.wav" ContentType="audio/x-wav"/>
  <Override PartName="/ppt/media/audio5.wav" ContentType="audio/x-wav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9"/>
  </p:notesMasterIdLst>
  <p:sldIdLst>
    <p:sldId id="277" r:id="rId4"/>
    <p:sldId id="275" r:id="rId5"/>
    <p:sldId id="285" r:id="rId6"/>
    <p:sldId id="256" r:id="rId7"/>
    <p:sldId id="274" r:id="rId8"/>
    <p:sldId id="257" r:id="rId9"/>
    <p:sldId id="259" r:id="rId10"/>
    <p:sldId id="273" r:id="rId11"/>
    <p:sldId id="258" r:id="rId12"/>
    <p:sldId id="278" r:id="rId13"/>
    <p:sldId id="261" r:id="rId14"/>
    <p:sldId id="262" r:id="rId15"/>
    <p:sldId id="263" r:id="rId16"/>
    <p:sldId id="264" r:id="rId17"/>
    <p:sldId id="265" r:id="rId18"/>
    <p:sldId id="266" r:id="rId19"/>
    <p:sldId id="272" r:id="rId20"/>
    <p:sldId id="269" r:id="rId21"/>
    <p:sldId id="271" r:id="rId22"/>
    <p:sldId id="280" r:id="rId23"/>
    <p:sldId id="279" r:id="rId24"/>
    <p:sldId id="281" r:id="rId25"/>
    <p:sldId id="282" r:id="rId26"/>
    <p:sldId id="284" r:id="rId27"/>
    <p:sldId id="27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00AAED"/>
    <a:srgbClr val="FBE4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ags" Target="tags/tag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64C66-A9C9-4404-8CE3-7DBB64CFB1C7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34891-1B3F-48A7-87BD-FF11E2A74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72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57137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9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230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225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67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14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54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39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43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40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2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641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426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02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56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7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292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25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8639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6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960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90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29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048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834891-1B3F-48A7-87BD-FF11E2A74C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02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43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8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78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4671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2199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60497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1635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62672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9514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5743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4824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88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0709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3869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2335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7340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105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7024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111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773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8770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4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4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4/23/2024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804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4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92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88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17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6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729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55DED-ADB5-4A35-A848-C509F1032BB5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979E8-F1AA-48B2-B6D2-412F57A39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4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4/23/2024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830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0223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3.png"/><Relationship Id="rId21" Type="http://schemas.microsoft.com/office/2007/relationships/hdphoto" Target="../media/hdphoto7.wdp"/><Relationship Id="rId34" Type="http://schemas.openxmlformats.org/officeDocument/2006/relationships/image" Target="../media/image19.png"/><Relationship Id="rId42" Type="http://schemas.microsoft.com/office/2007/relationships/hdphoto" Target="../media/hdphoto15.wdp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4.pn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40" Type="http://schemas.microsoft.com/office/2007/relationships/hdphoto" Target="../media/hdphoto14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20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openxmlformats.org/officeDocument/2006/relationships/image" Target="../media/image17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3.wdp"/><Relationship Id="rId43" Type="http://schemas.openxmlformats.org/officeDocument/2006/relationships/image" Target="../media/image1.png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8.png"/><Relationship Id="rId38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6.jpg"/><Relationship Id="rId5" Type="http://schemas.openxmlformats.org/officeDocument/2006/relationships/audio" Target="../media/audio5.wav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4.png"/><Relationship Id="rId5" Type="http://schemas.openxmlformats.org/officeDocument/2006/relationships/audio" Target="../media/audio5.wav"/><Relationship Id="rId10" Type="http://schemas.openxmlformats.org/officeDocument/2006/relationships/image" Target="../media/image1.png"/><Relationship Id="rId4" Type="http://schemas.openxmlformats.org/officeDocument/2006/relationships/audio" Target="../media/audio3.wav"/><Relationship Id="rId9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../media/audio2.wav"/><Relationship Id="rId1" Type="http://schemas.openxmlformats.org/officeDocument/2006/relationships/tags" Target="../tags/tag18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57.jpg"/><Relationship Id="rId5" Type="http://schemas.openxmlformats.org/officeDocument/2006/relationships/audio" Target="../media/audio5.wav"/><Relationship Id="rId4" Type="http://schemas.openxmlformats.org/officeDocument/2006/relationships/audio" Target="../media/audio3.wav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20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3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62.jpe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63.pn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4.pn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65.jpeg"/><Relationship Id="rId5" Type="http://schemas.openxmlformats.org/officeDocument/2006/relationships/image" Target="../media/image60.jp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audio" Target="../media/audio1.wav"/><Relationship Id="rId3" Type="http://schemas.openxmlformats.org/officeDocument/2006/relationships/audio" Target="../media/media3.mp3"/><Relationship Id="rId7" Type="http://schemas.openxmlformats.org/officeDocument/2006/relationships/image" Target="../media/image66.jpeg"/><Relationship Id="rId12" Type="http://schemas.openxmlformats.org/officeDocument/2006/relationships/image" Target="../media/image1.png"/><Relationship Id="rId2" Type="http://schemas.microsoft.com/office/2007/relationships/media" Target="../media/media3.mp3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5.xml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2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7.png"/><Relationship Id="rId12" Type="http://schemas.openxmlformats.org/officeDocument/2006/relationships/image" Target="../media/image31.gif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1.png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11" Type="http://schemas.openxmlformats.org/officeDocument/2006/relationships/image" Target="../media/image30.gif"/><Relationship Id="rId5" Type="http://schemas.openxmlformats.org/officeDocument/2006/relationships/image" Target="../media/image25.jpg"/><Relationship Id="rId15" Type="http://schemas.openxmlformats.org/officeDocument/2006/relationships/hyperlink" Target="https://www.youtube.com/watch?v=2EdpL06MIfE" TargetMode="External"/><Relationship Id="rId10" Type="http://schemas.openxmlformats.org/officeDocument/2006/relationships/image" Target="../media/image29.jpeg"/><Relationship Id="rId4" Type="http://schemas.openxmlformats.org/officeDocument/2006/relationships/audio" Target="../media/audio1.wav"/><Relationship Id="rId9" Type="http://schemas.openxmlformats.org/officeDocument/2006/relationships/image" Target="../media/image22.gif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5.jpg"/><Relationship Id="rId5" Type="http://schemas.openxmlformats.org/officeDocument/2006/relationships/audio" Target="../media/audio1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6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audio" Target="../media/media2.wav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microsoft.com/office/2007/relationships/media" Target="../media/media2.wav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11" Type="http://schemas.openxmlformats.org/officeDocument/2006/relationships/image" Target="../media/image40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21.png"/><Relationship Id="rId10" Type="http://schemas.openxmlformats.org/officeDocument/2006/relationships/image" Target="../media/image3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microsoft.com/office/2007/relationships/hdphoto" Target="../media/hdphoto17.wdp"/><Relationship Id="rId4" Type="http://schemas.openxmlformats.org/officeDocument/2006/relationships/audio" Target="../media/audio3.wav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gif"/><Relationship Id="rId18" Type="http://schemas.openxmlformats.org/officeDocument/2006/relationships/image" Target="../media/image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slideLayout" Target="../slideLayouts/slideLayout18.xml"/><Relationship Id="rId16" Type="http://schemas.microsoft.com/office/2007/relationships/hdphoto" Target="../media/hdphoto16.wdp"/><Relationship Id="rId20" Type="http://schemas.openxmlformats.org/officeDocument/2006/relationships/audio" Target="NULL"/><Relationship Id="rId1" Type="http://schemas.openxmlformats.org/officeDocument/2006/relationships/tags" Target="../tags/tag9.xml"/><Relationship Id="rId6" Type="http://schemas.openxmlformats.org/officeDocument/2006/relationships/image" Target="../media/image25.jpg"/><Relationship Id="rId11" Type="http://schemas.openxmlformats.org/officeDocument/2006/relationships/image" Target="../media/image29.jpe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10" Type="http://schemas.openxmlformats.org/officeDocument/2006/relationships/image" Target="../media/image22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28.jpeg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r="13983"/>
          <a:stretch/>
        </p:blipFill>
        <p:spPr bwMode="auto">
          <a:xfrm>
            <a:off x="4243093" y="3229668"/>
            <a:ext cx="1764248" cy="3405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图片 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812544" y="4901491"/>
            <a:ext cx="1296011" cy="1868728"/>
            <a:chOff x="7388780" y="3578866"/>
            <a:chExt cx="1003694" cy="14681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9">
              <a:extLst>
                <a:ext uri="{BEBA8EAE-BF5A-486C-A8C5-ECC9F3942E4B}">
                  <a14:imgProps xmlns:a14="http://schemas.microsoft.com/office/drawing/2010/main">
                    <a14:imgLayer r:embed="rId40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1275738">
              <a:off x="7388780" y="3578866"/>
              <a:ext cx="1003694" cy="1468183"/>
            </a:xfrm>
            <a:prstGeom prst="rect">
              <a:avLst/>
            </a:prstGeom>
          </p:spPr>
        </p:pic>
        <p:sp>
          <p:nvSpPr>
            <p:cNvPr id="105" name="Google Shape;2717;p75"/>
            <p:cNvSpPr/>
            <p:nvPr/>
          </p:nvSpPr>
          <p:spPr>
            <a:xfrm rot="3159552">
              <a:off x="8048276" y="3595884"/>
              <a:ext cx="203465" cy="255146"/>
            </a:xfrm>
            <a:custGeom>
              <a:avLst/>
              <a:gdLst/>
              <a:ahLst/>
              <a:cxnLst/>
              <a:rect l="l" t="t" r="r" b="b"/>
              <a:pathLst>
                <a:path w="1940" h="2689" extrusionOk="0">
                  <a:moveTo>
                    <a:pt x="1836" y="0"/>
                  </a:moveTo>
                  <a:lnTo>
                    <a:pt x="1836" y="0"/>
                  </a:lnTo>
                  <a:cubicBezTo>
                    <a:pt x="1190" y="104"/>
                    <a:pt x="751" y="543"/>
                    <a:pt x="415" y="1086"/>
                  </a:cubicBezTo>
                  <a:cubicBezTo>
                    <a:pt x="208" y="1629"/>
                    <a:pt x="1" y="2146"/>
                    <a:pt x="1" y="2689"/>
                  </a:cubicBezTo>
                  <a:cubicBezTo>
                    <a:pt x="647" y="2482"/>
                    <a:pt x="1294" y="2146"/>
                    <a:pt x="1604" y="1629"/>
                  </a:cubicBezTo>
                  <a:cubicBezTo>
                    <a:pt x="1940" y="1086"/>
                    <a:pt x="1707" y="543"/>
                    <a:pt x="18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8" name="Rectangle 197"/>
          <p:cNvSpPr/>
          <p:nvPr/>
        </p:nvSpPr>
        <p:spPr>
          <a:xfrm>
            <a:off x="5071221" y="1243047"/>
            <a:ext cx="265329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r>
              <a:rPr lang="en-US" sz="40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Unit 11</a:t>
            </a:r>
            <a:endParaRPr lang="en-US" sz="44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400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My day</a:t>
            </a:r>
            <a:endParaRPr lang="en-US" sz="4000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4359252" y="2618555"/>
            <a:ext cx="391485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Lesson 1 – Task 4,5,6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3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35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37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198" grpId="0"/>
      <p:bldP spid="198" grpId="1"/>
      <p:bldP spid="60" grpId="0"/>
      <p:bldP spid="6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599" y="1732512"/>
            <a:ext cx="3729038" cy="348845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Tuesdays?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14818" y="4915995"/>
            <a:ext cx="463555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sing on Tuesdays.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190710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091" y="1404116"/>
            <a:ext cx="4076700" cy="382905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Wednesdays?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14818" y="4915995"/>
            <a:ext cx="463555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paint on Wednesdays.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361553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7388" y="1341054"/>
            <a:ext cx="4076700" cy="382905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Thursdays?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04003" y="4789871"/>
            <a:ext cx="432024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dance on Thursdays.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57444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669" y="1341054"/>
            <a:ext cx="4029075" cy="382905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Fridays?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04003" y="4789871"/>
            <a:ext cx="4052231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play the piano on Fridays.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90538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4326" y="1352056"/>
            <a:ext cx="4076700" cy="383857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Saturdays?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504003" y="4789871"/>
            <a:ext cx="4052231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go to the cinema on Saturdays.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014426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0810" y="1543049"/>
            <a:ext cx="3877740" cy="359092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Sundays? 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377878" y="4884464"/>
            <a:ext cx="4052231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go to the park on Sundays.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432903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rk, Play, Slide, Children, Playground, People, Fu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648"/>
            <a:ext cx="12192000" cy="65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798" l="12482" r="97848">
                        <a14:foregroundMark x1="81779" y1="18219" x2="81779" y2="18219"/>
                        <a14:foregroundMark x1="74605" y1="77935" x2="74605" y2="77935"/>
                        <a14:foregroundMark x1="81923" y1="68623" x2="81923" y2="68623"/>
                        <a14:foregroundMark x1="76758" y1="34818" x2="76758" y2="348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078" y="2543175"/>
            <a:ext cx="6087921" cy="4314825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730480" y="1307307"/>
            <a:ext cx="3857625" cy="1714500"/>
          </a:xfrm>
          <a:prstGeom prst="wedgeEllipseCallout">
            <a:avLst>
              <a:gd name="adj1" fmla="val 33192"/>
              <a:gd name="adj2" fmla="val 737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What do you do on Sundays?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271463" y="3600449"/>
            <a:ext cx="3700462" cy="1100138"/>
          </a:xfrm>
          <a:prstGeom prst="wedgeEllipseCallout">
            <a:avLst>
              <a:gd name="adj1" fmla="val 33192"/>
              <a:gd name="adj2" fmla="val 737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play football.</a:t>
            </a:r>
          </a:p>
        </p:txBody>
      </p:sp>
      <p:sp>
        <p:nvSpPr>
          <p:cNvPr id="8" name="Oval Callout 7"/>
          <p:cNvSpPr/>
          <p:nvPr/>
        </p:nvSpPr>
        <p:spPr>
          <a:xfrm>
            <a:off x="8228152" y="1535905"/>
            <a:ext cx="3700462" cy="1100138"/>
          </a:xfrm>
          <a:prstGeom prst="wedgeEllipseCallout">
            <a:avLst>
              <a:gd name="adj1" fmla="val -33217"/>
              <a:gd name="adj2" fmla="val 72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paint. </a:t>
            </a:r>
          </a:p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And you?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971925" y="385762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6 Let’s talk.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35771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456">
            <a:off x="3489050" y="-453868"/>
            <a:ext cx="5672254" cy="4400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>
            <a:off x="3957401" y="1619425"/>
            <a:ext cx="4478359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 Production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Draw and say</a:t>
            </a:r>
            <a:endParaRPr lang="zh-CN" altLang="en-US" sz="48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18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r="-8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otball, Sport, Boy, Ball, Game, Sports, Grass, Fiel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0" y="713104"/>
            <a:ext cx="3657600" cy="349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" b="99636" l="0" r="99277">
                        <a14:foregroundMark x1="46384" y1="31777" x2="46384" y2="317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797"/>
          <a:stretch/>
        </p:blipFill>
        <p:spPr>
          <a:xfrm>
            <a:off x="2565622" y="2278773"/>
            <a:ext cx="2458314" cy="3116187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94317" y="713104"/>
            <a:ext cx="3700462" cy="1100138"/>
          </a:xfrm>
          <a:prstGeom prst="wedgeEllipseCallout">
            <a:avLst>
              <a:gd name="adj1" fmla="val 33192"/>
              <a:gd name="adj2" fmla="val 7373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play football on Saturdays.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003899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Assessment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8765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 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626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Callout 7"/>
          <p:cNvSpPr/>
          <p:nvPr/>
        </p:nvSpPr>
        <p:spPr>
          <a:xfrm>
            <a:off x="488721" y="732865"/>
            <a:ext cx="7183948" cy="1714500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Mondays?</a:t>
            </a:r>
          </a:p>
        </p:txBody>
      </p:sp>
      <p:pic>
        <p:nvPicPr>
          <p:cNvPr id="1028" name="Picture 4" descr="Kids, Students, Back To School, Boy, Girl, Childr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86" y="2799671"/>
            <a:ext cx="4855472" cy="326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641040" y="2756647"/>
            <a:ext cx="6118411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I go to school on Mondays.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2 I play football on Mondays.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3 I go to school on Tuesdays.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6024283" y="3724835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541606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43526" y="2756647"/>
            <a:ext cx="6415926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1 I play volleyball.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2 They play piano.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3 I play tennis.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5581370" y="4624947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Active, Ball, Court, Exercise, Female, Girl, Leis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84" y="2012230"/>
            <a:ext cx="2911002" cy="436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Callout 7"/>
          <p:cNvSpPr/>
          <p:nvPr/>
        </p:nvSpPr>
        <p:spPr>
          <a:xfrm>
            <a:off x="145821" y="619404"/>
            <a:ext cx="7183948" cy="1195948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Sundays?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0827371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43526" y="2756647"/>
            <a:ext cx="6415926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1 I listen to music.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2 I read books.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3 I dance with my friend.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5553635" y="4195482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145820" y="619404"/>
            <a:ext cx="7583717" cy="1195948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Tuesdays?</a:t>
            </a:r>
          </a:p>
        </p:txBody>
      </p:sp>
      <p:pic>
        <p:nvPicPr>
          <p:cNvPr id="3074" name="Picture 2" descr="Boy, Book, Reding, Child, School, Education, You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9623" y="2408424"/>
            <a:ext cx="3522907" cy="36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297552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343526" y="2756647"/>
            <a:ext cx="6415926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1 I climb trees on Saturdays.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2 I climb rocks on Saturdays.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3 I go to the gym on Saturdays.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5567082" y="4195482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145820" y="619404"/>
            <a:ext cx="7583717" cy="1195948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Saturdays?</a:t>
            </a:r>
          </a:p>
        </p:txBody>
      </p:sp>
      <p:pic>
        <p:nvPicPr>
          <p:cNvPr id="4098" name="Picture 2" descr="Myanmar, Burma, Climb, Rock, Backpack, Adventure, Bo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95" y="2828784"/>
            <a:ext cx="3881746" cy="273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699865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243513" y="2756647"/>
            <a:ext cx="6515939" cy="33483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1 I go to the library.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2 I go to the playground.</a:t>
            </a:r>
          </a:p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3 I go to the theater.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53497" y="2447365"/>
            <a:ext cx="4127115" cy="62029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3" name="Oval 2"/>
          <p:cNvSpPr/>
          <p:nvPr/>
        </p:nvSpPr>
        <p:spPr>
          <a:xfrm>
            <a:off x="5424207" y="3723994"/>
            <a:ext cx="470647" cy="4706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Callout 7"/>
          <p:cNvSpPr/>
          <p:nvPr/>
        </p:nvSpPr>
        <p:spPr>
          <a:xfrm>
            <a:off x="145820" y="619404"/>
            <a:ext cx="7583717" cy="1195948"/>
          </a:xfrm>
          <a:prstGeom prst="wedgeEllipseCallout">
            <a:avLst>
              <a:gd name="adj1" fmla="val -46808"/>
              <a:gd name="adj2" fmla="val -52095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Fridays?</a:t>
            </a:r>
          </a:p>
        </p:txBody>
      </p:sp>
      <p:pic>
        <p:nvPicPr>
          <p:cNvPr id="5122" name="Picture 2" descr="Library, Books, Education, Literature, Scho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2" y="3067661"/>
            <a:ext cx="3826250" cy="255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5151030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1" y="4598"/>
            <a:ext cx="12123575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698039" y="2862000"/>
            <a:ext cx="678699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8000" b="1" kern="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cs typeface="Arial"/>
                <a:sym typeface="Arial"/>
              </a:rPr>
              <a:t>Thank you   &amp; goodbye!</a:t>
            </a:r>
            <a:endParaRPr lang="zh-CN" altLang="en-US" sz="8000" b="1" kern="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cs typeface="Arial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40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6" name="breeze.wav"/>
          </p:stSnd>
        </p:sndAc>
      </p:transition>
    </mc:Choice>
    <mc:Fallback xmlns="">
      <p:transition spd="slow">
        <p:fade/>
        <p:sndAc>
          <p:stSnd>
            <p:snd r:embed="rId13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31899" y="1369542"/>
            <a:ext cx="9740899" cy="7232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 Unicode MS" panose="020B0604020202020204" pitchFamily="34" charset="-128"/>
                <a:ea typeface="Times New Roman" panose="02020603050405020304" pitchFamily="18" charset="0"/>
                <a:cs typeface="Courier New" panose="02070309020205020404" pitchFamily="49" charset="0"/>
                <a:hlinkClick r:id="rId15"/>
              </a:rPr>
              <a:t>https://www.youtube.com/watch?v=2EdpL06MIfE</a:t>
            </a:r>
            <a:r>
              <a:rPr kumimoji="0" lang="en-US" altLang="en-US" sz="4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</a:rPr>
              <a:t> </a:t>
            </a:r>
            <a:endParaRPr kumimoji="0" lang="en-US" altLang="en-US" sz="6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7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0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0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148013" y="516200"/>
            <a:ext cx="5614988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Fill in the blank</a:t>
            </a:r>
          </a:p>
        </p:txBody>
      </p:sp>
      <p:sp>
        <p:nvSpPr>
          <p:cNvPr id="5" name="Rectangle 1"/>
          <p:cNvSpPr>
            <a:spLocks noGrp="1" noChangeArrowheads="1"/>
          </p:cNvSpPr>
          <p:nvPr>
            <p:ph type="ctrTitle"/>
          </p:nvPr>
        </p:nvSpPr>
        <p:spPr bwMode="auto">
          <a:xfrm>
            <a:off x="412811" y="3319440"/>
            <a:ext cx="11234738" cy="323165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1. The day after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hursday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2. The last day of the week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3. The beginning of the week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4. The day with the letters </a:t>
            </a:r>
            <a:r>
              <a:rPr kumimoji="0" lang="en-US" altLang="zh-CN" sz="3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w-y-e-a-n-d-e-s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is 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5. The day before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unday is _________.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6. The day between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onday and </a:t>
            </a:r>
            <a:r>
              <a:rPr lang="en-US" altLang="zh-CN" sz="3000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kumimoji="0" lang="en-US" altLang="zh-CN" sz="3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_________.</a:t>
            </a:r>
            <a:b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AU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7. The day before </a:t>
            </a:r>
            <a:r>
              <a:rPr lang="en-AU" altLang="zh-CN" sz="3000" dirty="0"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F</a:t>
            </a:r>
            <a:r>
              <a:rPr kumimoji="0" lang="en-AU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riday is</a:t>
            </a:r>
            <a:r>
              <a:rPr kumimoji="0" lang="en-AU" altLang="zh-CN" sz="3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等线"/>
                <a:cs typeface="Times New Roman" panose="02020603050405020304" pitchFamily="18" charset="0"/>
              </a:rPr>
              <a:t> </a:t>
            </a:r>
            <a:r>
              <a:rPr kumimoji="0" lang="en-US" altLang="zh-CN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_________.</a:t>
            </a:r>
            <a:endParaRPr kumimoji="0" lang="en-US" altLang="zh-CN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1609578" y="2051555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3467683" y="1618006"/>
            <a:ext cx="197094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14302" y="1461669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Cloud 8"/>
          <p:cNvSpPr/>
          <p:nvPr/>
        </p:nvSpPr>
        <p:spPr>
          <a:xfrm>
            <a:off x="5260474" y="2118068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0" name="Cloud 9"/>
          <p:cNvSpPr/>
          <p:nvPr/>
        </p:nvSpPr>
        <p:spPr>
          <a:xfrm>
            <a:off x="7174999" y="1578410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Cloud 10"/>
          <p:cNvSpPr/>
          <p:nvPr/>
        </p:nvSpPr>
        <p:spPr>
          <a:xfrm>
            <a:off x="8670275" y="2240832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0165551" y="1416050"/>
            <a:ext cx="1914525" cy="1000125"/>
          </a:xfrm>
          <a:prstGeom prst="cloud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984" y="1654502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Monday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58360" y="2274505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Tuesday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51911" y="1903236"/>
            <a:ext cx="215401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rgbClr val="C00000"/>
                </a:solidFill>
                <a:latin typeface="Comic Sans MS" panose="030F0702030302020204" pitchFamily="66" charset="0"/>
              </a:rPr>
              <a:t>Wednesday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22964" y="2323620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Thursday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30570" y="1756903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Friday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28301" y="2442079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Saturday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29345" y="1610602"/>
            <a:ext cx="1891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Sunday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67255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208 L -0.12149 0.22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1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0.34661 0.3145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31" y="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0.48919 0.37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53" y="18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47761 0.408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80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3802 0.3870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01" y="19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59974 0.482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87" y="2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0.01433 0.543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2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611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2" y="1310538"/>
            <a:ext cx="3300413" cy="3529807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325" y="1406437"/>
            <a:ext cx="3134089" cy="2408153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92" y="1310537"/>
            <a:ext cx="3300413" cy="3529807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292" y="1310537"/>
            <a:ext cx="3300413" cy="3529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9278" y="1406437"/>
            <a:ext cx="3130927" cy="2408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4045" y="1397472"/>
            <a:ext cx="3131297" cy="24081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8692" y="4840345"/>
            <a:ext cx="3430210" cy="190246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2992" y="4840344"/>
            <a:ext cx="3430210" cy="19024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7292" y="4843759"/>
            <a:ext cx="3430210" cy="18990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Rounded Rectangle 12"/>
          <p:cNvSpPr/>
          <p:nvPr/>
        </p:nvSpPr>
        <p:spPr>
          <a:xfrm>
            <a:off x="3059084" y="283379"/>
            <a:ext cx="5569528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4 Listen and repeat.</a:t>
            </a:r>
          </a:p>
        </p:txBody>
      </p:sp>
      <p:pic>
        <p:nvPicPr>
          <p:cNvPr id="2" name="11.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>
            <a:biLevel thresh="75000"/>
          </a:blip>
          <a:stretch>
            <a:fillRect/>
          </a:stretch>
        </p:blipFill>
        <p:spPr>
          <a:xfrm>
            <a:off x="7783202" y="3944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774020"/>
      </p:ext>
    </p:extLst>
  </p:cSld>
  <p:clrMapOvr>
    <a:masterClrMapping/>
  </p:clrMapOvr>
  <p:transition spd="slow">
    <p:push dir="u"/>
    <p:sndAc>
      <p:stSnd>
        <p:snd r:embed="rId6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2"/>
          <a:stretch/>
        </p:blipFill>
        <p:spPr>
          <a:xfrm>
            <a:off x="1449416" y="528221"/>
            <a:ext cx="8660921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3399" y="1844956"/>
            <a:ext cx="7269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What do you do on _______?</a:t>
            </a:r>
          </a:p>
          <a:p>
            <a:r>
              <a:rPr lang="en-US" sz="4000" dirty="0">
                <a:latin typeface="Comic Sans MS" panose="030F0702030302020204" pitchFamily="66" charset="0"/>
              </a:rPr>
              <a:t>I _______ on _______.</a:t>
            </a:r>
          </a:p>
          <a:p>
            <a:endParaRPr lang="en-US" sz="4000" dirty="0">
              <a:latin typeface="Comic Sans MS" panose="030F0702030302020204" pitchFamily="66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12" b="95396" l="24324" r="71658">
                        <a14:foregroundMark x1="11538" y1="24970" x2="11538" y2="24970"/>
                        <a14:foregroundMark x1="19615" y1="24364" x2="19615" y2="24364"/>
                        <a14:foregroundMark x1="16587" y1="39152" x2="16587" y2="39152"/>
                        <a14:foregroundMark x1="12885" y1="36848" x2="12885" y2="36848"/>
                        <a14:foregroundMark x1="9712" y1="25394" x2="9712" y2="25394"/>
                        <a14:foregroundMark x1="18125" y1="24788" x2="18125" y2="24788"/>
                        <a14:foregroundMark x1="15433" y1="87636" x2="15433" y2="87636"/>
                        <a14:foregroundMark x1="13558" y1="94364" x2="13558" y2="94364"/>
                        <a14:foregroundMark x1="19808" y1="89758" x2="19808" y2="89758"/>
                        <a14:foregroundMark x1="22981" y1="92909" x2="22981" y2="92909"/>
                        <a14:foregroundMark x1="23798" y1="94364" x2="23798" y2="94364"/>
                        <a14:foregroundMark x1="12404" y1="93152" x2="12404" y2="93152"/>
                        <a14:foregroundMark x1="42878" y1="13812" x2="42878" y2="13812"/>
                        <a14:foregroundMark x1="42878" y1="26611" x2="42878" y2="26611"/>
                        <a14:foregroundMark x1="50256" y1="37845" x2="50256" y2="37845"/>
                        <a14:foregroundMark x1="46603" y1="90792" x2="46603" y2="90792"/>
                        <a14:foregroundMark x1="47553" y1="85820" x2="47553" y2="85820"/>
                        <a14:foregroundMark x1="57195" y1="93002" x2="57195" y2="93002"/>
                        <a14:foregroundMark x1="53251" y1="85820" x2="53251" y2="85820"/>
                        <a14:foregroundMark x1="56976" y1="89871" x2="56976" y2="89871"/>
                        <a14:foregroundMark x1="51497" y1="12247" x2="51497" y2="12247"/>
                        <a14:foregroundMark x1="41417" y1="11602" x2="41417" y2="11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6" t="4169" r="26298"/>
          <a:stretch/>
        </p:blipFill>
        <p:spPr>
          <a:xfrm rot="10800000" flipV="1">
            <a:off x="9322569" y="2537404"/>
            <a:ext cx="2813821" cy="444373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20882112">
            <a:off x="685751" y="962253"/>
            <a:ext cx="230118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Monday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5893" y="5027444"/>
            <a:ext cx="240757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Tuesday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 rot="1120404">
            <a:off x="7720528" y="878625"/>
            <a:ext cx="320408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Wednesday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42065" y="5403707"/>
            <a:ext cx="2722037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Thursday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82171" y="3808025"/>
            <a:ext cx="1993509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Friday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16978" y="3617479"/>
            <a:ext cx="2711948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Saturday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8416" y="5071557"/>
            <a:ext cx="2200543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Sunday</a:t>
            </a:r>
            <a:r>
              <a:rPr lang="en-US" sz="4000" dirty="0">
                <a:solidFill>
                  <a:srgbClr val="C00000"/>
                </a:solidFill>
                <a:latin typeface="Comic Sans MS" panose="030F0702030302020204" pitchFamily="66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84094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Practice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5625" y="188621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2511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9839" y="1289323"/>
            <a:ext cx="4019550" cy="3743325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7748534" y="1067349"/>
            <a:ext cx="3815255" cy="1473201"/>
          </a:xfrm>
          <a:prstGeom prst="wedgeRoundRectCallout">
            <a:avLst>
              <a:gd name="adj1" fmla="val 37018"/>
              <a:gd name="adj2" fmla="val 8069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What do you do on Mondays?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740486" y="4742575"/>
            <a:ext cx="3815255" cy="1473201"/>
          </a:xfrm>
          <a:prstGeom prst="wedgeRoundRectCallout">
            <a:avLst>
              <a:gd name="adj1" fmla="val 50654"/>
              <a:gd name="adj2" fmla="val -7769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AAED"/>
                </a:solidFill>
                <a:latin typeface="Comic Sans MS" panose="030F0702030302020204" pitchFamily="66" charset="0"/>
              </a:rPr>
              <a:t>I go to English class on Mondays.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28626" y="295824"/>
            <a:ext cx="4127115" cy="77152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Task 5 Look and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747896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5.Unit 11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7V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PtV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+1U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7V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PtV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+1U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PtVLVXahn1hYAAAAGIAAAAcAAAAdW5pdmVyc2FsL2xvY2FsX3NldHRpbmdzLnhtbLOxr8jNUShLLSrOzM+zVTLUM1BSSM1Lzk/JzEu3VQoNcdO1UFIoLknMS0nMyc9LtVXKy1dSsLfjssnJT07MCU4tKQEqLFYoyEmsTC0KSc0FMkpS/RJzgSrDw42V9O24AFBLAwQUAAIACAD8V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8VS1VPMoRpUsAAABqAAAAGwAAAHVuaXZlcnNhbC91bml2ZXJzYWwucG5nLnhtbLOxr8jNUShLLSrOzM+zVTLUM1Cyt+PlsikoSi3LTC1XqACKGekZQICSQqWtkgkStzwzpSTDVsnCwBAhlpGamZ5RYqtkhiSoDzQSAFBLAQIAABQAAgAIAOOGAlPDxJh2RwMAAOEJAAAUAAAAAAAAAAEAAAAAAAAAAAB1bml2ZXJzYWwvcGxheWVyLnhtbFBLAQIAABQAAgAIAPtVLVXKowNubAYAACgZAAAdAAAAAAAAAAEAAAAAAHkDAAB1bml2ZXJzYWwvY29tbW9uX21lc3NhZ2VzLmxuZ1BLAQIAABQAAgAIAPtVLVUVHmAbowAAAH8BAAAuAAAAAAAAAAEAAAAAACAKAAB1bml2ZXJzYWwvcGxheWJhY2tfYW5kX25hdmlnYXRpb25fc2V0dGluZ3MueG1sUEsBAgAAFAACAAgA+1UtVaenV+h8BAAAbxcAACcAAAAAAAAAAQAAAAAADwsAAHVuaXZlcnNhbC9mbGFzaF9wdWJsaXNoaW5nX3NldHRpbmdzLnhtbFBLAQIAABQAAgAIAPtVLVW86VOGdwMAAOgMAAAhAAAAAAAAAAEAAAAAANAPAAB1bml2ZXJzYWwvZmxhc2hfc2tpbl9zZXR0aW5ncy54bWxQSwECAAAUAAIACAD7VS1VF9vd2HcEAAD5FgAAJgAAAAAAAAABAAAAAACGEwAAdW5pdmVyc2FsL2h0bWxfcHVibGlzaGluZ19zZXR0aW5ncy54bWxQSwECAAAUAAIACAD7VS1VVHMZhbABAACBBgAAHwAAAAAAAAABAAAAAABBGAAAdW5pdmVyc2FsL2h0bWxfc2tpbl9zZXR0aW5ncy5qc1BLAQIAABQAAgAIAPtVLVXahn1hYAAAAGIAAAAcAAAAAAAAAAEAAAAAAC4aAAB1bml2ZXJzYWwvbG9jYWxfc2V0dGluZ3MueG1sUEsBAgAAFAACAAgA/FUtVYPsCm8cBgAARxMAABcAAAAAAAAAAAAAAAAAyBoAAHVuaXZlcnNhbC91bml2ZXJzYWwucG5nUEsBAgAAFAACAAgA/FUtVTzKEaVLAAAAagAAABsAAAAAAAAAAQAAAAAAGSEAAHVuaXZlcnNhbC91bml2ZXJzYWwucG5nLnhtbFBLBQYAAAAACgAKAAYDAACdIQAAAAA="/>
  <p:tag name="ISPRING_LMS_API_VERSION" val="SCORM 2004 (2nd edition)"/>
  <p:tag name="ISPRING_ULTRA_SCORM_COURSE_ID" val="BADC19F4-CD4D-41B8-990E-6DBD9B4B079A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 thiếu\\Unit 11\\Unit 11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125.Unit 11 - Lesson 1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9AB91A-DD07-4B25-985D-EC5F8D2FDF5C}:25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C92CD09-FD47-434E-A4CE-79C0248C76C2}:27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89478D-7B41-403C-9F85-D5081E01BFE0}:2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ABAD90-2180-4996-AA94-3B4B576F173B}:2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E02DE9-9D4D-4A98-BCDB-2D85DDAA6BC8}:26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09D69B-3DEC-4EFE-83D0-0A5BF814C287}:26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05F3D4-D4D3-4E67-82EB-368D8DB90A72}:26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73ED20-77DA-4897-9D52-7EC6B5C48DDB}:26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1F0D91-E5CC-47F3-A494-167215E0A208}:27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A93FF6-1763-448A-9B89-8EA69C78855E}:2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F1D32F-729E-4B99-BE97-BFA052D6149E}:27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971362-8977-4060-8CA6-48A5EC3E2341}:2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B5A414-8883-4ADD-991E-0BEF7EB8BB0C}:28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0D2F4B-CADF-4793-BF7F-D94F1124D410}:27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C5CB1E-32B2-4272-8740-6769D5227A66}:2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310BCF-6A11-4592-92F5-56B451168AC5}:28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D84697-EC7A-4982-B8F1-D7E950C430A7}:2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51EC82-2510-4F37-92E3-C5D1151661FC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0A41A2-C7B0-45F9-BECF-ED7D7D33EA75}:2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2E77D7-DC1C-4849-9793-CD098D42FAAE}:28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D8A871-45A8-46FE-814D-ECA5E15A7B52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9708AE-1D52-4921-A0D9-4F431D72189A}:27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5FDCC1-DBA8-4CE9-9939-FF95B3F9A493}:2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6C06FB-4A55-48C9-A1E5-822B1801B1CE}:25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700765-D56B-46CB-A31B-D3D3E565921C}:27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504</Words>
  <Application>Microsoft Office PowerPoint</Application>
  <PresentationFormat>Widescreen</PresentationFormat>
  <Paragraphs>106</Paragraphs>
  <Slides>25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Arial</vt:lpstr>
      <vt:lpstr>Arial Unicode MS</vt:lpstr>
      <vt:lpstr>Bebas Neue</vt:lpstr>
      <vt:lpstr>Calibri</vt:lpstr>
      <vt:lpstr>Calibri Light</vt:lpstr>
      <vt:lpstr>Comic Sans MS</vt:lpstr>
      <vt:lpstr>Gill Sans Ultra Bold</vt:lpstr>
      <vt:lpstr>Life Savers</vt:lpstr>
      <vt:lpstr>Life Savers ExtraBold</vt:lpstr>
      <vt:lpstr>Quicksand</vt:lpstr>
      <vt:lpstr>Quicksand SemiBold</vt:lpstr>
      <vt:lpstr>Times New Roman</vt:lpstr>
      <vt:lpstr>Office Theme</vt:lpstr>
      <vt:lpstr>8_Office Theme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  1. The day after Thursday is ________.   2. The last day of the week is ________.   3. The beginning of the week is ________.   4. The day with the letters w-y-e-a-n-d-e-s is ________.   5. The day before Sunday is _________.   6. The day between Monday and Wednesday is _________.   7. The day before Friday is _________.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125.Unit 11 - Lesson 1 - Period 2</dc:title>
  <dc:creator>DELL 7240</dc:creator>
  <cp:lastModifiedBy>Admin</cp:lastModifiedBy>
  <cp:revision>62</cp:revision>
  <dcterms:created xsi:type="dcterms:W3CDTF">2022-04-01T03:14:03Z</dcterms:created>
  <dcterms:modified xsi:type="dcterms:W3CDTF">2024-04-23T02:25:17Z</dcterms:modified>
</cp:coreProperties>
</file>