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1.xml" ContentType="application/vnd.openxmlformats-officedocument.presentationml.notesSlide+xml"/>
  <Override PartName="/ppt/media/audio6.wav" ContentType="audio/wav"/>
  <Override PartName="/ppt/media/audio7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10.wav" ContentType="audio/wav"/>
  <Override PartName="/ppt/media/audio11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52" r:id="rId2"/>
    <p:sldId id="349" r:id="rId3"/>
    <p:sldId id="390" r:id="rId4"/>
    <p:sldId id="391" r:id="rId5"/>
    <p:sldId id="392" r:id="rId6"/>
    <p:sldId id="378" r:id="rId7"/>
    <p:sldId id="408" r:id="rId8"/>
    <p:sldId id="393" r:id="rId9"/>
    <p:sldId id="394" r:id="rId10"/>
    <p:sldId id="396" r:id="rId11"/>
    <p:sldId id="432" r:id="rId12"/>
    <p:sldId id="397" r:id="rId13"/>
    <p:sldId id="395" r:id="rId14"/>
    <p:sldId id="409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373" r:id="rId26"/>
    <p:sldId id="374" r:id="rId27"/>
    <p:sldId id="377" r:id="rId28"/>
    <p:sldId id="375" r:id="rId2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5D32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71756" autoAdjust="0"/>
  </p:normalViewPr>
  <p:slideViewPr>
    <p:cSldViewPr snapToGrid="0">
      <p:cViewPr varScale="1">
        <p:scale>
          <a:sx n="64" d="100"/>
          <a:sy n="64" d="100"/>
        </p:scale>
        <p:origin x="149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tách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slide –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trc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cnu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2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Football game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T divides the class into 2 groups.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Each group will choose a name and play rock, scissors, paper to decide which group goes first. The two groups will take turns to choose a letter answer the corresponding questions.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If the answer is correct, T will click on the ball to make it move. If not, the chance is given to the other team.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Which team can bring to ball to the goal, or closer to the goal, they will win.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76014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 clicks on the ball to make it move</a:t>
            </a:r>
          </a:p>
        </p:txBody>
      </p:sp>
    </p:spTree>
    <p:extLst>
      <p:ext uri="{BB962C8B-B14F-4D97-AF65-F5344CB8AC3E}">
        <p14:creationId xmlns:p14="http://schemas.microsoft.com/office/powerpoint/2010/main" val="3740353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effectLst/>
              </a:rPr>
              <a:t>Cowboy game </a:t>
            </a:r>
          </a:p>
          <a:p>
            <a:r>
              <a:rPr lang="en-US" dirty="0">
                <a:effectLst/>
              </a:rPr>
              <a:t>Each turn will have two SS from each team. 2 SS stand, face their backs to each other. Each S will be given a picture. </a:t>
            </a:r>
          </a:p>
          <a:p>
            <a:r>
              <a:rPr lang="en-US" dirty="0">
                <a:effectLst/>
              </a:rPr>
              <a:t>When T counts 1,2,3, the two will turn back and look at the other’s picture and read that word aloud. Who read it correctly and faster will be the winner. –</a:t>
            </a:r>
          </a:p>
          <a:p>
            <a:r>
              <a:rPr lang="en-US" dirty="0">
                <a:effectLst/>
              </a:rPr>
              <a:t>The game will last for 7 rounds</a:t>
            </a:r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1/11/2024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28" Type="http://schemas.openxmlformats.org/officeDocument/2006/relationships/audio" Target="../media/audio1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28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28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0.xml"/><Relationship Id="rId18" Type="http://schemas.openxmlformats.org/officeDocument/2006/relationships/image" Target="../media/image54.png"/><Relationship Id="rId3" Type="http://schemas.openxmlformats.org/officeDocument/2006/relationships/audio" Target="../media/audio8.wav"/><Relationship Id="rId7" Type="http://schemas.openxmlformats.org/officeDocument/2006/relationships/image" Target="../media/image52.png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openxmlformats.org/officeDocument/2006/relationships/notesSlide" Target="../notesSlides/notesSlide15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slide" Target="slide18.xml"/><Relationship Id="rId5" Type="http://schemas.openxmlformats.org/officeDocument/2006/relationships/image" Target="../media/image50.png"/><Relationship Id="rId15" Type="http://schemas.openxmlformats.org/officeDocument/2006/relationships/slide" Target="slide22.xml"/><Relationship Id="rId10" Type="http://schemas.openxmlformats.org/officeDocument/2006/relationships/slide" Target="slide17.xml"/><Relationship Id="rId4" Type="http://schemas.openxmlformats.org/officeDocument/2006/relationships/audio" Target="../media/audio9.wav"/><Relationship Id="rId9" Type="http://schemas.openxmlformats.org/officeDocument/2006/relationships/slide" Target="slide16.xml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56.jpe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5.xml"/><Relationship Id="rId5" Type="http://schemas.openxmlformats.org/officeDocument/2006/relationships/image" Target="../media/image55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16.wdp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59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slide" Target="slide15.xml"/><Relationship Id="rId5" Type="http://schemas.openxmlformats.org/officeDocument/2006/relationships/image" Target="../media/image55.png"/><Relationship Id="rId4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0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1.jpg"/><Relationship Id="rId4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1.jpg"/><Relationship Id="rId10" Type="http://schemas.openxmlformats.org/officeDocument/2006/relationships/audio" Target="../media/audio1.wav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9.png"/><Relationship Id="rId12" Type="http://schemas.openxmlformats.org/officeDocument/2006/relationships/audio" Target="../media/audio1.wav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microsoft.com/office/2007/relationships/hdphoto" Target="../media/hdphoto16.wdp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1.jpg"/><Relationship Id="rId18" Type="http://schemas.openxmlformats.org/officeDocument/2006/relationships/image" Target="../media/image35.jp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audio2.wav"/><Relationship Id="rId17" Type="http://schemas.openxmlformats.org/officeDocument/2006/relationships/image" Target="../media/image34.jp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audio" Target="../media/audio1.wav"/><Relationship Id="rId5" Type="http://schemas.microsoft.com/office/2007/relationships/media" Target="../media/media5.mp3"/><Relationship Id="rId15" Type="http://schemas.openxmlformats.org/officeDocument/2006/relationships/image" Target="../media/image32.jpg"/><Relationship Id="rId28" Type="http://schemas.openxmlformats.org/officeDocument/2006/relationships/audio" Target="../media/audio1.wav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2.png"/><Relationship Id="rId3" Type="http://schemas.microsoft.com/office/2007/relationships/media" Target="../media/media8.mp3"/><Relationship Id="rId21" Type="http://schemas.openxmlformats.org/officeDocument/2006/relationships/image" Target="../media/image38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image" Target="../media/image31.jpg"/><Relationship Id="rId2" Type="http://schemas.openxmlformats.org/officeDocument/2006/relationships/audio" Target="../media/media7.mp3"/><Relationship Id="rId16" Type="http://schemas.openxmlformats.org/officeDocument/2006/relationships/audio" Target="../media/audio3.wav"/><Relationship Id="rId20" Type="http://schemas.openxmlformats.org/officeDocument/2006/relationships/image" Target="../media/image34.jp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24" Type="http://schemas.openxmlformats.org/officeDocument/2006/relationships/image" Target="../media/image28.png"/><Relationship Id="rId5" Type="http://schemas.microsoft.com/office/2007/relationships/media" Target="../media/media9.mp3"/><Relationship Id="rId15" Type="http://schemas.openxmlformats.org/officeDocument/2006/relationships/audio" Target="../media/audio1.wav"/><Relationship Id="rId23" Type="http://schemas.openxmlformats.org/officeDocument/2006/relationships/image" Target="../media/image33.png"/><Relationship Id="rId28" Type="http://schemas.openxmlformats.org/officeDocument/2006/relationships/audio" Target="../media/audio1.wav"/><Relationship Id="rId10" Type="http://schemas.openxmlformats.org/officeDocument/2006/relationships/audio" Target="../media/media11.mp3"/><Relationship Id="rId19" Type="http://schemas.openxmlformats.org/officeDocument/2006/relationships/image" Target="../media/image37.jp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notesSlide" Target="../notesSlides/notesSlide7.xml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22.png"/><Relationship Id="rId3" Type="http://schemas.microsoft.com/office/2007/relationships/media" Target="../media/media1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0.jp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24.jpg"/><Relationship Id="rId5" Type="http://schemas.microsoft.com/office/2007/relationships/media" Target="../media/media15.mp3"/><Relationship Id="rId15" Type="http://schemas.openxmlformats.org/officeDocument/2006/relationships/image" Target="../media/image28.png"/><Relationship Id="rId28" Type="http://schemas.openxmlformats.org/officeDocument/2006/relationships/audio" Target="../media/audio1.wav"/><Relationship Id="rId10" Type="http://schemas.openxmlformats.org/officeDocument/2006/relationships/image" Target="../media/image31.jpg"/><Relationship Id="rId4" Type="http://schemas.openxmlformats.org/officeDocument/2006/relationships/audio" Target="../media/media14.mp3"/><Relationship Id="rId9" Type="http://schemas.openxmlformats.org/officeDocument/2006/relationships/audio" Target="../media/audio1.wav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78153" y="3385413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4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-1"/>
            <a:ext cx="9144000" cy="5253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7983" y="419470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5. Look and say.</a:t>
            </a:r>
          </a:p>
        </p:txBody>
      </p:sp>
      <p:pic>
        <p:nvPicPr>
          <p:cNvPr id="4" name="Picture 2" descr="T. Rex Wasn't All Brawn. It Had a Brain Comparable to a Primate | Ancient  Origin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/>
          <a:stretch/>
        </p:blipFill>
        <p:spPr bwMode="auto">
          <a:xfrm>
            <a:off x="1007710" y="756575"/>
            <a:ext cx="2136283" cy="1510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"/>
          <a:stretch/>
        </p:blipFill>
        <p:spPr>
          <a:xfrm>
            <a:off x="6075911" y="631189"/>
            <a:ext cx="2120539" cy="1519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/>
          <a:stretch/>
        </p:blipFill>
        <p:spPr>
          <a:xfrm>
            <a:off x="931806" y="2761675"/>
            <a:ext cx="2136283" cy="1510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r="6226"/>
          <a:stretch/>
        </p:blipFill>
        <p:spPr>
          <a:xfrm>
            <a:off x="6145494" y="2732530"/>
            <a:ext cx="2120539" cy="1519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947550" y="2214874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omic Sans MS" pitchFamily="66" charset="0"/>
              </a:rPr>
              <a:t>1. </a:t>
            </a:r>
            <a:r>
              <a:rPr lang="en-US" sz="1600" dirty="0" err="1">
                <a:solidFill>
                  <a:schemeClr val="bg2"/>
                </a:solidFill>
                <a:latin typeface="Comic Sans MS" pitchFamily="66" charset="0"/>
              </a:rPr>
              <a:t>T.rex</a:t>
            </a:r>
            <a:r>
              <a:rPr lang="en-US" sz="1600" dirty="0">
                <a:solidFill>
                  <a:schemeClr val="bg2"/>
                </a:solidFill>
                <a:latin typeface="Comic Sans MS" pitchFamily="66" charset="0"/>
              </a:rPr>
              <a:t>/ not/ friendly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5382" y="2207405"/>
            <a:ext cx="3047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omic Sans MS" pitchFamily="66" charset="0"/>
              </a:rPr>
              <a:t>2. mammoths/ not/ dinosaurs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093" y="4314425"/>
            <a:ext cx="3135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omic Sans MS" pitchFamily="66" charset="0"/>
              </a:rPr>
              <a:t>3. Many dinosaurs/ not/ small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33621" y="4272307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omic Sans MS" pitchFamily="66" charset="0"/>
              </a:rPr>
              <a:t>4. Early people/ not/ tall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1523" y="604136"/>
            <a:ext cx="2031144" cy="715089"/>
          </a:xfrm>
          <a:prstGeom prst="wedgeRoundRectCallout">
            <a:avLst>
              <a:gd name="adj1" fmla="val -63602"/>
              <a:gd name="adj2" fmla="val 49713"/>
              <a:gd name="adj3" fmla="val 16667"/>
            </a:avLst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The </a:t>
            </a:r>
            <a:r>
              <a:rPr lang="en-US" sz="1800" dirty="0" err="1">
                <a:solidFill>
                  <a:schemeClr val="bg2"/>
                </a:solidFill>
                <a:latin typeface="Comic Sans MS" pitchFamily="66" charset="0"/>
              </a:rPr>
              <a:t>T.rex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wasn’t friendly.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9251" y="1438441"/>
            <a:ext cx="2219569" cy="715089"/>
          </a:xfrm>
          <a:prstGeom prst="wedgeRoundRectCallout">
            <a:avLst>
              <a:gd name="adj1" fmla="val 58128"/>
              <a:gd name="adj2" fmla="val -40864"/>
              <a:gd name="adj3" fmla="val 16667"/>
            </a:avLst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Mammoths weren’t dinosaurs.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4554" y="2876433"/>
            <a:ext cx="2085082" cy="715089"/>
          </a:xfrm>
          <a:prstGeom prst="wedgeRoundRectCallout">
            <a:avLst>
              <a:gd name="adj1" fmla="val -64688"/>
              <a:gd name="adj2" fmla="val -6764"/>
              <a:gd name="adj3" fmla="val 16667"/>
            </a:avLst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Many dinosaurs were not small.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0075" y="3769035"/>
            <a:ext cx="1862052" cy="715089"/>
          </a:xfrm>
          <a:prstGeom prst="wedgeRoundRectCallout">
            <a:avLst>
              <a:gd name="adj1" fmla="val 70834"/>
              <a:gd name="adj2" fmla="val -52585"/>
              <a:gd name="adj3" fmla="val 16667"/>
            </a:avLst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Early people were not tall.</a:t>
            </a:r>
          </a:p>
        </p:txBody>
      </p:sp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  <p:bldP spid="13" grpId="0"/>
      <p:bldP spid="14" grpId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8" y="490363"/>
            <a:ext cx="1507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Before Drawing  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Look  and fill in the missing words.</a:t>
            </a:r>
          </a:p>
        </p:txBody>
      </p:sp>
      <p:pic>
        <p:nvPicPr>
          <p:cNvPr id="8194" name="Picture 2" descr="How to Draw a Woolly Mammoth - HelloArts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33" y="471675"/>
            <a:ext cx="3815520" cy="286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14431" y="3193460"/>
            <a:ext cx="5275523" cy="1532334"/>
          </a:xfrm>
          <a:prstGeom prst="flowChartAlternateProcess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/>
                </a:solidFill>
                <a:latin typeface="Comic Sans MS" pitchFamily="66" charset="0"/>
              </a:rPr>
              <a:t>Look at the ____________. It wasn’t a _______ elephant.</a:t>
            </a:r>
          </a:p>
          <a:p>
            <a:r>
              <a:rPr lang="en-US" sz="2100" dirty="0">
                <a:solidFill>
                  <a:schemeClr val="bg2"/>
                </a:solidFill>
                <a:latin typeface="Comic Sans MS" pitchFamily="66" charset="0"/>
              </a:rPr>
              <a:t>It was ___________. It wasn’t ______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0" y="2182628"/>
            <a:ext cx="1821896" cy="22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6. Draw and say.</a:t>
            </a:r>
          </a:p>
        </p:txBody>
      </p:sp>
      <p:pic>
        <p:nvPicPr>
          <p:cNvPr id="8194" name="Picture 2" descr="How to Draw a Woolly Mammoth - HelloArts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33" y="471675"/>
            <a:ext cx="3815520" cy="286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34352" y="3402379"/>
            <a:ext cx="4524881" cy="1225868"/>
          </a:xfrm>
          <a:prstGeom prst="flowChartAlternateProcess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Look at the mammoth. It wasn’t a big elephant.</a:t>
            </a:r>
          </a:p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It was friendly. It wasn’t scary.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0" y="2182628"/>
            <a:ext cx="1821896" cy="22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4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1248" y="740247"/>
            <a:ext cx="3621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33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8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5277"/>
            <a:ext cx="9144001" cy="23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2119" y="1802449"/>
            <a:ext cx="5323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Football game</a:t>
            </a:r>
          </a:p>
        </p:txBody>
      </p:sp>
      <p:pic>
        <p:nvPicPr>
          <p:cNvPr id="3" name="Sports Stadium Crowd Cheering Sound 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8947" y="-203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234" y="93040"/>
            <a:ext cx="4434479" cy="44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" y="27611"/>
            <a:ext cx="9138168" cy="47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" y="643"/>
            <a:ext cx="9142856" cy="473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white and black football ball&#10;&#10;Description automatically generated with medium confidence">
            <a:extLst>
              <a:ext uri="{FF2B5EF4-FFF2-40B4-BE49-F238E27FC236}">
                <a16:creationId xmlns:a16="http://schemas.microsoft.com/office/drawing/2014/main" id="{F216C2CF-0A0C-4DE7-A003-B5C6256DC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05" y="3243262"/>
            <a:ext cx="480050" cy="480050"/>
          </a:xfrm>
          <a:prstGeom prst="rect">
            <a:avLst/>
          </a:prstGeom>
        </p:spPr>
      </p:pic>
      <p:pic>
        <p:nvPicPr>
          <p:cNvPr id="7" name="Picture 6" descr="A white and black football ball&#10;&#10;Description automatically generated with medium confidence">
            <a:extLst>
              <a:ext uri="{FF2B5EF4-FFF2-40B4-BE49-F238E27FC236}">
                <a16:creationId xmlns:a16="http://schemas.microsoft.com/office/drawing/2014/main" id="{8B13B164-70D5-4F1C-8CCE-034F2F054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43" y="3243262"/>
            <a:ext cx="480050" cy="480050"/>
          </a:xfrm>
          <a:prstGeom prst="rect">
            <a:avLst/>
          </a:prstGeom>
        </p:spPr>
      </p:pic>
      <p:pic>
        <p:nvPicPr>
          <p:cNvPr id="14" name="Picture 13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0C0148AB-77DD-46F1-8E1A-DB676CD09E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48" y="174010"/>
            <a:ext cx="774584" cy="774584"/>
          </a:xfrm>
          <a:prstGeom prst="rect">
            <a:avLst/>
          </a:prstGeom>
        </p:spPr>
      </p:pic>
      <p:sp>
        <p:nvSpPr>
          <p:cNvPr id="4" name="TextBox 3">
            <a:hlinkClick r:id="rId9" action="ppaction://hlinksldjump"/>
            <a:extLst>
              <a:ext uri="{FF2B5EF4-FFF2-40B4-BE49-F238E27FC236}">
                <a16:creationId xmlns:a16="http://schemas.microsoft.com/office/drawing/2014/main" id="{D860CC6A-B37E-49E9-9E68-97D0FF6834A5}"/>
              </a:ext>
            </a:extLst>
          </p:cNvPr>
          <p:cNvSpPr txBox="1"/>
          <p:nvPr/>
        </p:nvSpPr>
        <p:spPr>
          <a:xfrm>
            <a:off x="3622230" y="229702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A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5" name="Picture 14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1FDCC034-54A5-4289-85A6-52698E5DC9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68" y="174010"/>
            <a:ext cx="774584" cy="774584"/>
          </a:xfrm>
          <a:prstGeom prst="rect">
            <a:avLst/>
          </a:prstGeom>
        </p:spPr>
      </p:pic>
      <p:sp>
        <p:nvSpPr>
          <p:cNvPr id="25" name="TextBox 24">
            <a:hlinkClick r:id="rId10" action="ppaction://hlinksldjump"/>
            <a:extLst>
              <a:ext uri="{FF2B5EF4-FFF2-40B4-BE49-F238E27FC236}">
                <a16:creationId xmlns:a16="http://schemas.microsoft.com/office/drawing/2014/main" id="{0DB30273-E38B-4593-9D37-37A18B4BE282}"/>
              </a:ext>
            </a:extLst>
          </p:cNvPr>
          <p:cNvSpPr txBox="1"/>
          <p:nvPr/>
        </p:nvSpPr>
        <p:spPr>
          <a:xfrm>
            <a:off x="4954581" y="244961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B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9" name="Picture 8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28F5891B-6850-4FB1-82E4-698B60766C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08" y="668161"/>
            <a:ext cx="774584" cy="774584"/>
          </a:xfrm>
          <a:prstGeom prst="rect">
            <a:avLst/>
          </a:prstGeom>
        </p:spPr>
      </p:pic>
      <p:sp>
        <p:nvSpPr>
          <p:cNvPr id="26" name="TextBox 25">
            <a:hlinkClick r:id="rId11" action="ppaction://hlinksldjump"/>
            <a:extLst>
              <a:ext uri="{FF2B5EF4-FFF2-40B4-BE49-F238E27FC236}">
                <a16:creationId xmlns:a16="http://schemas.microsoft.com/office/drawing/2014/main" id="{44F39302-182A-4FA2-9A9D-8284DD9436AD}"/>
              </a:ext>
            </a:extLst>
          </p:cNvPr>
          <p:cNvSpPr txBox="1"/>
          <p:nvPr/>
        </p:nvSpPr>
        <p:spPr>
          <a:xfrm>
            <a:off x="4261575" y="744699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C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Picture 2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2FB21A06-194E-489A-871D-E02CE2321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0" y="1234450"/>
            <a:ext cx="774584" cy="774584"/>
          </a:xfrm>
          <a:prstGeom prst="rect">
            <a:avLst/>
          </a:prstGeom>
        </p:spPr>
      </p:pic>
      <p:sp>
        <p:nvSpPr>
          <p:cNvPr id="27" name="TextBox 26">
            <a:hlinkClick r:id="rId12" action="ppaction://hlinksldjump"/>
            <a:extLst>
              <a:ext uri="{FF2B5EF4-FFF2-40B4-BE49-F238E27FC236}">
                <a16:creationId xmlns:a16="http://schemas.microsoft.com/office/drawing/2014/main" id="{E5787690-6D3E-4EE1-9F34-C74CF083DACE}"/>
              </a:ext>
            </a:extLst>
          </p:cNvPr>
          <p:cNvSpPr txBox="1"/>
          <p:nvPr/>
        </p:nvSpPr>
        <p:spPr>
          <a:xfrm>
            <a:off x="3655373" y="1303753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D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6" name="Picture 5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DEF537CE-50E1-459F-AFC6-F21BDF29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0" y="1234450"/>
            <a:ext cx="774584" cy="774584"/>
          </a:xfrm>
          <a:prstGeom prst="rect">
            <a:avLst/>
          </a:prstGeom>
        </p:spPr>
      </p:pic>
      <p:sp>
        <p:nvSpPr>
          <p:cNvPr id="28" name="TextBox 27">
            <a:hlinkClick r:id="rId13" action="ppaction://hlinksldjump"/>
            <a:extLst>
              <a:ext uri="{FF2B5EF4-FFF2-40B4-BE49-F238E27FC236}">
                <a16:creationId xmlns:a16="http://schemas.microsoft.com/office/drawing/2014/main" id="{EAF2F413-0913-4772-9CC9-8AA88802879A}"/>
              </a:ext>
            </a:extLst>
          </p:cNvPr>
          <p:cNvSpPr txBox="1"/>
          <p:nvPr/>
        </p:nvSpPr>
        <p:spPr>
          <a:xfrm>
            <a:off x="4941269" y="1310567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E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3" name="Picture 22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534CC313-BB9C-49AA-BC5F-20C25E501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00" y="1831598"/>
            <a:ext cx="774584" cy="774584"/>
          </a:xfrm>
          <a:prstGeom prst="rect">
            <a:avLst/>
          </a:prstGeom>
        </p:spPr>
      </p:pic>
      <p:sp>
        <p:nvSpPr>
          <p:cNvPr id="29" name="TextBox 28">
            <a:hlinkClick r:id="rId14" action="ppaction://hlinksldjump"/>
            <a:extLst>
              <a:ext uri="{FF2B5EF4-FFF2-40B4-BE49-F238E27FC236}">
                <a16:creationId xmlns:a16="http://schemas.microsoft.com/office/drawing/2014/main" id="{69100736-A10B-4711-AE61-DB89F11DD1DC}"/>
              </a:ext>
            </a:extLst>
          </p:cNvPr>
          <p:cNvSpPr txBox="1"/>
          <p:nvPr/>
        </p:nvSpPr>
        <p:spPr>
          <a:xfrm>
            <a:off x="4300962" y="1894878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F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1" name="Picture 20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0A614BBE-00B9-4C9C-95F0-8FFFFBC2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0" y="2361818"/>
            <a:ext cx="774584" cy="774584"/>
          </a:xfrm>
          <a:prstGeom prst="rect">
            <a:avLst/>
          </a:prstGeom>
        </p:spPr>
      </p:pic>
      <p:sp>
        <p:nvSpPr>
          <p:cNvPr id="30" name="TextBox 29">
            <a:hlinkClick r:id="rId15" action="ppaction://hlinksldjump"/>
            <a:extLst>
              <a:ext uri="{FF2B5EF4-FFF2-40B4-BE49-F238E27FC236}">
                <a16:creationId xmlns:a16="http://schemas.microsoft.com/office/drawing/2014/main" id="{D683379C-24D7-4F46-BB0E-75E0738D03E6}"/>
              </a:ext>
            </a:extLst>
          </p:cNvPr>
          <p:cNvSpPr txBox="1"/>
          <p:nvPr/>
        </p:nvSpPr>
        <p:spPr>
          <a:xfrm>
            <a:off x="3635547" y="2437486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G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2" name="Picture 21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5A120280-20D3-40F6-9663-EC8FE44DF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59" y="2361818"/>
            <a:ext cx="774584" cy="774584"/>
          </a:xfrm>
          <a:prstGeom prst="rect">
            <a:avLst/>
          </a:prstGeom>
        </p:spPr>
      </p:pic>
      <p:sp>
        <p:nvSpPr>
          <p:cNvPr id="31" name="TextBox 30">
            <a:hlinkClick r:id="rId16" action="ppaction://hlinksldjump"/>
            <a:extLst>
              <a:ext uri="{FF2B5EF4-FFF2-40B4-BE49-F238E27FC236}">
                <a16:creationId xmlns:a16="http://schemas.microsoft.com/office/drawing/2014/main" id="{A9757838-9C89-4AFE-9552-0B2B79FBADED}"/>
              </a:ext>
            </a:extLst>
          </p:cNvPr>
          <p:cNvSpPr txBox="1"/>
          <p:nvPr/>
        </p:nvSpPr>
        <p:spPr>
          <a:xfrm>
            <a:off x="4967196" y="2437485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H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0" name="Picture 19" descr="A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8FE7235C-262E-471E-AE89-97ADFFDBE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00" y="2855969"/>
            <a:ext cx="774584" cy="774584"/>
          </a:xfrm>
          <a:prstGeom prst="rect">
            <a:avLst/>
          </a:prstGeom>
        </p:spPr>
      </p:pic>
      <p:sp>
        <p:nvSpPr>
          <p:cNvPr id="32" name="TextBox 31">
            <a:hlinkClick r:id="rId17" action="ppaction://hlinksldjump"/>
            <a:extLst>
              <a:ext uri="{FF2B5EF4-FFF2-40B4-BE49-F238E27FC236}">
                <a16:creationId xmlns:a16="http://schemas.microsoft.com/office/drawing/2014/main" id="{BF4B12C8-91BD-41E7-9B11-57A1C2A9DDFE}"/>
              </a:ext>
            </a:extLst>
          </p:cNvPr>
          <p:cNvSpPr txBox="1"/>
          <p:nvPr/>
        </p:nvSpPr>
        <p:spPr>
          <a:xfrm>
            <a:off x="4302468" y="2933265"/>
            <a:ext cx="5495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I</a:t>
            </a:r>
            <a:endParaRPr lang="ko-KR" altLang="en-US" b="1" dirty="0">
              <a:solidFill>
                <a:schemeClr val="bg1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8" name="Picture 7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CB45CE73-EC51-41BF-9D71-2463747742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" y="34753"/>
            <a:ext cx="9142857" cy="5142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3337CA-BAEB-406A-B758-B2E8BB5D7352}"/>
              </a:ext>
            </a:extLst>
          </p:cNvPr>
          <p:cNvSpPr/>
          <p:nvPr/>
        </p:nvSpPr>
        <p:spPr>
          <a:xfrm>
            <a:off x="487582" y="1133921"/>
            <a:ext cx="8199782" cy="20011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12500" dirty="0"/>
              <a:t>GOAL!!!!</a:t>
            </a:r>
            <a:endParaRPr lang="ko-KR" altLang="en-US" sz="12500" dirty="0"/>
          </a:p>
        </p:txBody>
      </p:sp>
      <p:pic>
        <p:nvPicPr>
          <p:cNvPr id="48" name="Picture 47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C8F2F50B-C02F-4F59-829E-0B3F5CFB3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7"/>
            <a:ext cx="9142857" cy="514285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6576A9A-0C78-4769-A422-A9488AA5724C}"/>
              </a:ext>
            </a:extLst>
          </p:cNvPr>
          <p:cNvSpPr/>
          <p:nvPr/>
        </p:nvSpPr>
        <p:spPr>
          <a:xfrm>
            <a:off x="487582" y="1135237"/>
            <a:ext cx="8199782" cy="20011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12500" dirty="0"/>
              <a:t>GOAL!!!!</a:t>
            </a:r>
            <a:endParaRPr lang="ko-KR" altLang="en-US" sz="12500" dirty="0"/>
          </a:p>
        </p:txBody>
      </p:sp>
    </p:spTree>
    <p:extLst>
      <p:ext uri="{BB962C8B-B14F-4D97-AF65-F5344CB8AC3E}">
        <p14:creationId xmlns:p14="http://schemas.microsoft.com/office/powerpoint/2010/main" val="714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8958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58 -0.06875 L -0.12318 -0.17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18 -0.17708 L 0.12136 -0.27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6 -0.27037 L -0.0556 -0.40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-0.40231 L 0.00287 -0.49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4956 L -0.00612 -0.7543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8646 -0.131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-0.13171 L -0.12317 -0.177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17 -0.17708 L 0.12136 -0.270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6 -0.27037 L 0.0961 -0.410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1 -0.41041 L -0.09062 -0.517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-0.51713 L -0.00612 -0.7543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1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BallKick_BW.489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10" grpId="0" animBg="1"/>
      <p:bldP spid="10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Go Hom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25ABB89-89FE-480D-AD1D-143358509F89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190889-B25C-4316-A537-0574FF599E35}"/>
              </a:ext>
            </a:extLst>
          </p:cNvPr>
          <p:cNvSpPr/>
          <p:nvPr/>
        </p:nvSpPr>
        <p:spPr>
          <a:xfrm>
            <a:off x="1202635" y="184702"/>
            <a:ext cx="6691520" cy="976520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600" dirty="0">
                <a:solidFill>
                  <a:schemeClr val="tx1"/>
                </a:solidFill>
                <a:latin typeface="Comic Sans MS" pitchFamily="66" charset="0"/>
              </a:rPr>
              <a:t>Can you guess what this is?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2D015D-0004-4BF5-96D8-0E9389D10A39}"/>
              </a:ext>
            </a:extLst>
          </p:cNvPr>
          <p:cNvSpPr/>
          <p:nvPr/>
        </p:nvSpPr>
        <p:spPr>
          <a:xfrm>
            <a:off x="1593092" y="4047386"/>
            <a:ext cx="5910606" cy="976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  <a:latin typeface="Comic Sans MS" pitchFamily="66" charset="0"/>
              </a:rPr>
              <a:t>Early people</a:t>
            </a:r>
            <a:endParaRPr lang="ko-KR" altLang="en-US" sz="5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71" y="1450901"/>
            <a:ext cx="3792361" cy="227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35" y="1206711"/>
            <a:ext cx="4550129" cy="2730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24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0E41F69-F583-41F7-9640-67F32DA75A48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52BAE16-0377-422F-B512-B65CA1EB7E3A}"/>
              </a:ext>
            </a:extLst>
          </p:cNvPr>
          <p:cNvSpPr/>
          <p:nvPr/>
        </p:nvSpPr>
        <p:spPr>
          <a:xfrm>
            <a:off x="1569140" y="152400"/>
            <a:ext cx="6005720" cy="1085022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Comic Sans MS" pitchFamily="66" charset="0"/>
              </a:rPr>
              <a:t>Use these words to make a sentence:</a:t>
            </a:r>
          </a:p>
          <a:p>
            <a:pPr algn="ctr"/>
            <a:r>
              <a:rPr lang="en-US" altLang="ko-KR" sz="3600" dirty="0" err="1">
                <a:solidFill>
                  <a:schemeClr val="tx1"/>
                </a:solidFill>
                <a:latin typeface="Comic Sans MS" pitchFamily="66" charset="0"/>
              </a:rPr>
              <a:t>T.rex</a:t>
            </a:r>
            <a:r>
              <a:rPr lang="en-US" altLang="ko-KR" sz="3600" dirty="0">
                <a:solidFill>
                  <a:schemeClr val="tx1"/>
                </a:solidFill>
                <a:latin typeface="Comic Sans MS" pitchFamily="66" charset="0"/>
              </a:rPr>
              <a:t>/ friendly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5E6F1E-16B5-4431-B970-1E825EE826D0}"/>
              </a:ext>
            </a:extLst>
          </p:cNvPr>
          <p:cNvSpPr/>
          <p:nvPr/>
        </p:nvSpPr>
        <p:spPr>
          <a:xfrm>
            <a:off x="466790" y="3996090"/>
            <a:ext cx="7151215" cy="10850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The </a:t>
            </a:r>
            <a:r>
              <a:rPr lang="en-US" altLang="ko-KR" sz="4000" dirty="0" err="1">
                <a:solidFill>
                  <a:schemeClr val="tx1"/>
                </a:solidFill>
                <a:latin typeface="Comic Sans MS" pitchFamily="66" charset="0"/>
              </a:rPr>
              <a:t>T.rex</a:t>
            </a:r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 was not friendly.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/>
          <a:stretch/>
        </p:blipFill>
        <p:spPr>
          <a:xfrm>
            <a:off x="2658534" y="1289185"/>
            <a:ext cx="3826932" cy="2610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5173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1B01E29-EF9F-4739-B49C-0EE1AE08604D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3F4A4B-04E8-46F9-A5AD-BBE84CB28F57}"/>
              </a:ext>
            </a:extLst>
          </p:cNvPr>
          <p:cNvSpPr/>
          <p:nvPr/>
        </p:nvSpPr>
        <p:spPr>
          <a:xfrm>
            <a:off x="1223801" y="83102"/>
            <a:ext cx="7251332" cy="1330832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Unscramble the words:</a:t>
            </a:r>
          </a:p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not/ mammoths/ were/ The/ small</a:t>
            </a:r>
            <a:endParaRPr lang="ko-KR" alt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A163E2-EA28-49E5-8C5B-BFF4B3D70D98}"/>
              </a:ext>
            </a:extLst>
          </p:cNvPr>
          <p:cNvSpPr/>
          <p:nvPr/>
        </p:nvSpPr>
        <p:spPr>
          <a:xfrm>
            <a:off x="1616697" y="3804539"/>
            <a:ext cx="5910606" cy="13374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200" dirty="0">
                <a:solidFill>
                  <a:schemeClr val="tx1"/>
                </a:solidFill>
                <a:latin typeface="Comic Sans MS" pitchFamily="66" charset="0"/>
              </a:rPr>
              <a:t>The mammoths were not small.</a:t>
            </a:r>
            <a:endParaRPr lang="ko-KR" altLang="en-US" sz="4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99" y="1495968"/>
            <a:ext cx="3825001" cy="215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62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71D8006-87F1-495C-B5ED-31B7E14F3F33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0B5B09-E024-4B96-BBBF-FAD51787621F}"/>
              </a:ext>
            </a:extLst>
          </p:cNvPr>
          <p:cNvSpPr/>
          <p:nvPr/>
        </p:nvSpPr>
        <p:spPr>
          <a:xfrm>
            <a:off x="1412506" y="162201"/>
            <a:ext cx="6318987" cy="1154364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altLang="ko-KR" sz="3400" dirty="0">
                <a:solidFill>
                  <a:schemeClr val="tx1"/>
                </a:solidFill>
                <a:latin typeface="Comic Sans MS" pitchFamily="66" charset="0"/>
              </a:rPr>
              <a:t>Listen. What can you hear?</a:t>
            </a:r>
            <a:endParaRPr lang="ko-KR" altLang="en-US" sz="3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58FFDD-83FC-418D-B373-CBABCA4D7667}"/>
              </a:ext>
            </a:extLst>
          </p:cNvPr>
          <p:cNvSpPr/>
          <p:nvPr/>
        </p:nvSpPr>
        <p:spPr>
          <a:xfrm>
            <a:off x="449857" y="4098781"/>
            <a:ext cx="7168148" cy="9644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The early people weren’t tall.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the early people weren't ta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799" y="739383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54" y="1436543"/>
            <a:ext cx="3612090" cy="2549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120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2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-254000"/>
            <a:ext cx="8156447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34051" y="1122534"/>
            <a:ext cx="6675904" cy="2145268"/>
          </a:xfrm>
          <a:prstGeom prst="roundRect">
            <a:avLst/>
          </a:prstGeom>
          <a:solidFill>
            <a:srgbClr val="A85D32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11: Before our time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4, 5,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" y="1727200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2D5970C-D354-49D2-BF42-BD64BBA38379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6E736E7-68E6-49AB-B49F-5E15DA581088}"/>
              </a:ext>
            </a:extLst>
          </p:cNvPr>
          <p:cNvSpPr/>
          <p:nvPr/>
        </p:nvSpPr>
        <p:spPr>
          <a:xfrm>
            <a:off x="1776573" y="184702"/>
            <a:ext cx="5590853" cy="976520"/>
          </a:xfrm>
          <a:prstGeom prst="flowChartAlternateProcess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600" dirty="0">
                <a:solidFill>
                  <a:schemeClr val="tx1"/>
                </a:solidFill>
                <a:latin typeface="Comic Sans MS" pitchFamily="66" charset="0"/>
              </a:rPr>
              <a:t>What is this?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75F3398-B108-4472-B5B9-9B814C0EF8C3}"/>
              </a:ext>
            </a:extLst>
          </p:cNvPr>
          <p:cNvSpPr/>
          <p:nvPr/>
        </p:nvSpPr>
        <p:spPr>
          <a:xfrm>
            <a:off x="1810750" y="4259954"/>
            <a:ext cx="5522498" cy="83746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  <a:latin typeface="Comic Sans MS" pitchFamily="66" charset="0"/>
              </a:rPr>
              <a:t>A mammoth</a:t>
            </a:r>
            <a:endParaRPr lang="ko-KR" altLang="en-US" sz="5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04" y="1269099"/>
            <a:ext cx="3562675" cy="2464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10" y="1269099"/>
            <a:ext cx="4259378" cy="2946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7925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6D2BD02-7A63-441F-B394-7A588434BF2A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8BC7DF34-CC04-4828-8659-79B7C1CEC01A}"/>
              </a:ext>
            </a:extLst>
          </p:cNvPr>
          <p:cNvSpPr/>
          <p:nvPr/>
        </p:nvSpPr>
        <p:spPr>
          <a:xfrm>
            <a:off x="347870" y="110067"/>
            <a:ext cx="8401050" cy="1127355"/>
          </a:xfrm>
          <a:prstGeom prst="flowChartAlternateProcess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Fill in the blanks:</a:t>
            </a:r>
          </a:p>
          <a:p>
            <a:pPr algn="ctr"/>
            <a:r>
              <a:rPr lang="en-US" altLang="ko-KR" sz="3600" dirty="0">
                <a:solidFill>
                  <a:schemeClr val="tx1"/>
                </a:solidFill>
                <a:latin typeface="Comic Sans MS" pitchFamily="66" charset="0"/>
              </a:rPr>
              <a:t>The dinosaurs ___ ___ friendly.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5726C7C-6862-412B-A5EA-1ED8AEE5152C}"/>
              </a:ext>
            </a:extLst>
          </p:cNvPr>
          <p:cNvSpPr/>
          <p:nvPr/>
        </p:nvSpPr>
        <p:spPr>
          <a:xfrm>
            <a:off x="1593092" y="4343400"/>
            <a:ext cx="5910606" cy="73749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  <a:latin typeface="Comic Sans MS" pitchFamily="66" charset="0"/>
              </a:rPr>
              <a:t>were not/ weren’t</a:t>
            </a:r>
            <a:endParaRPr lang="ko-KR" altLang="en-US" sz="5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/>
          <a:stretch/>
        </p:blipFill>
        <p:spPr>
          <a:xfrm>
            <a:off x="2508250" y="1345985"/>
            <a:ext cx="4127500" cy="286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928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A26972D-F9D2-4872-AE3E-4FEB9EE01A71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4884F7D-16DC-4E99-9589-83E6DB3B9742}"/>
              </a:ext>
            </a:extLst>
          </p:cNvPr>
          <p:cNvSpPr/>
          <p:nvPr/>
        </p:nvSpPr>
        <p:spPr>
          <a:xfrm>
            <a:off x="896040" y="125435"/>
            <a:ext cx="7351920" cy="976520"/>
          </a:xfrm>
          <a:prstGeom prst="flowChartAlternateProcess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Make a sentence, using the words:</a:t>
            </a:r>
          </a:p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mammoths/not/ dinosaurs</a:t>
            </a:r>
            <a:endParaRPr lang="ko-KR" alt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287334"/>
            <a:ext cx="4546600" cy="272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4488EF8-AD4F-42E8-B1C9-48B34EBC25C7}"/>
              </a:ext>
            </a:extLst>
          </p:cNvPr>
          <p:cNvSpPr/>
          <p:nvPr/>
        </p:nvSpPr>
        <p:spPr>
          <a:xfrm>
            <a:off x="1616697" y="3856166"/>
            <a:ext cx="5910606" cy="128503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200" dirty="0">
                <a:solidFill>
                  <a:schemeClr val="tx1"/>
                </a:solidFill>
                <a:latin typeface="Comic Sans MS" pitchFamily="66" charset="0"/>
              </a:rPr>
              <a:t>Mammoths weren’t/ were not dinosaurs.</a:t>
            </a:r>
            <a:endParaRPr lang="ko-KR" altLang="en-US" sz="42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CE778B0-F8FB-4083-946D-6B76B8101FA9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B2FA05D-7655-4D27-A025-2EEBA41F8A49}"/>
              </a:ext>
            </a:extLst>
          </p:cNvPr>
          <p:cNvSpPr/>
          <p:nvPr/>
        </p:nvSpPr>
        <p:spPr>
          <a:xfrm>
            <a:off x="841006" y="45126"/>
            <a:ext cx="7461987" cy="1068089"/>
          </a:xfrm>
          <a:prstGeom prst="flowChartAlternateProcess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Make a sentence, using the words:</a:t>
            </a:r>
          </a:p>
          <a:p>
            <a:pPr algn="ctr"/>
            <a:r>
              <a:rPr lang="en-US" altLang="ko-KR" sz="3200" dirty="0">
                <a:solidFill>
                  <a:schemeClr val="tx1"/>
                </a:solidFill>
                <a:latin typeface="Comic Sans MS" pitchFamily="66" charset="0"/>
              </a:rPr>
              <a:t>Many dinosaurs/ not/ small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1D2C2F2-6667-41FD-A3A0-A7B134D547B6}"/>
              </a:ext>
            </a:extLst>
          </p:cNvPr>
          <p:cNvSpPr/>
          <p:nvPr/>
        </p:nvSpPr>
        <p:spPr>
          <a:xfrm>
            <a:off x="70049" y="4082933"/>
            <a:ext cx="7693472" cy="88197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Many dinosaurs were not small.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>
          <a:xfrm>
            <a:off x="2624703" y="1244158"/>
            <a:ext cx="3894592" cy="275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9363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144000" cy="51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25F3C36-655E-4902-B790-85D1EB3C2D23}"/>
              </a:ext>
            </a:extLst>
          </p:cNvPr>
          <p:cNvSpPr/>
          <p:nvPr/>
        </p:nvSpPr>
        <p:spPr>
          <a:xfrm>
            <a:off x="7833569" y="3864769"/>
            <a:ext cx="1094867" cy="1100138"/>
          </a:xfrm>
          <a:prstGeom prst="actionButtonHome">
            <a:avLst/>
          </a:prstGeom>
          <a:solidFill>
            <a:srgbClr val="1B89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4F84AA7-3963-4E4A-9172-4E141DA26119}"/>
              </a:ext>
            </a:extLst>
          </p:cNvPr>
          <p:cNvSpPr/>
          <p:nvPr/>
        </p:nvSpPr>
        <p:spPr>
          <a:xfrm>
            <a:off x="1514106" y="2793"/>
            <a:ext cx="6880594" cy="1337456"/>
          </a:xfrm>
          <a:prstGeom prst="flowChartAlternateProcess">
            <a:avLst/>
          </a:prstGeom>
          <a:solidFill>
            <a:schemeClr val="accent6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omic Sans MS" pitchFamily="66" charset="0"/>
              </a:rPr>
              <a:t>Listen. What can you hear?</a:t>
            </a:r>
            <a:endParaRPr lang="ko-KR" alt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DE52F40-4595-47E4-B7D1-65B534ABF0B7}"/>
              </a:ext>
            </a:extLst>
          </p:cNvPr>
          <p:cNvSpPr/>
          <p:nvPr/>
        </p:nvSpPr>
        <p:spPr>
          <a:xfrm>
            <a:off x="1593092" y="3627449"/>
            <a:ext cx="5910606" cy="133745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ko-KR" sz="4400" dirty="0">
                <a:solidFill>
                  <a:schemeClr val="tx1"/>
                </a:solidFill>
                <a:latin typeface="Comic Sans MS" pitchFamily="66" charset="0"/>
              </a:rPr>
              <a:t>Many dinosaurs were not small.</a:t>
            </a:r>
            <a:endParaRPr lang="ko-KR" altLang="en-US" sz="4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Many dinosaurs were not small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6097" y="725070"/>
            <a:ext cx="556611" cy="5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755" y="527163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9991B868-ACF8-492B-F580-B053D1F3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eck mark.wav"/>
          </p:stSnd>
        </p:sndAc>
      </p:transition>
    </mc:Choice>
    <mc:Fallback xmlns="">
      <p:transition spd="slow">
        <p:fade/>
        <p:sndAc>
          <p:stSnd>
            <p:snd r:embed="rId9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0816" y="41077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Write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1589269" y="447510"/>
            <a:ext cx="6229258" cy="61201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cave	dinosaur bones	eαrly people	mαmmoth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5244" y="1217948"/>
            <a:ext cx="7073512" cy="336473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1. _________ weren’t tαll. They were small. They were in dark _____.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2. Some ___________ were really big.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3. Α _______ wαs α big elephant.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6970" y="1776518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Early people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1353" y="2422801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caves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6752" y="3079784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dinosaur bones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6499" y="3717071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mammoth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19175"/>
          <a:stretch/>
        </p:blipFill>
        <p:spPr>
          <a:xfrm flipH="1">
            <a:off x="7818527" y="3726742"/>
            <a:ext cx="1679685" cy="15066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2" y="3717071"/>
            <a:ext cx="1857353" cy="12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4" grpId="0" animBg="1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75990" y="451834"/>
            <a:ext cx="745737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11: BEFORE OUR TIME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2" y="1138370"/>
            <a:ext cx="3565392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3: PERIOD 2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3" y="3556786"/>
            <a:ext cx="1737073" cy="1737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026937" y="2037397"/>
            <a:ext cx="5555481" cy="24622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200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Review vocabulary:</a:t>
            </a:r>
          </a:p>
          <a:p>
            <a:pPr defTabSz="914355">
              <a:buClr>
                <a:srgbClr val="000000"/>
              </a:buClr>
            </a:pPr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 cave, early people, mammoth</a:t>
            </a:r>
          </a:p>
          <a:p>
            <a:pPr defTabSz="914355">
              <a:buClr>
                <a:srgbClr val="000000"/>
              </a:buClr>
            </a:pPr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dinosaur bones</a:t>
            </a:r>
          </a:p>
          <a:p>
            <a:pPr defTabSz="914355">
              <a:buClr>
                <a:srgbClr val="000000"/>
              </a:buClr>
            </a:pPr>
            <a:r>
              <a:rPr lang="en-US" sz="2200" kern="0" spc="300" dirty="0">
                <a:solidFill>
                  <a:schemeClr val="bg2"/>
                </a:solidFill>
                <a:latin typeface="Comic Sans MS" panose="030F0702030302020204" pitchFamily="66" charset="0"/>
                <a:sym typeface="Arial"/>
              </a:rPr>
              <a:t>Structure:</a:t>
            </a:r>
          </a:p>
          <a:p>
            <a:pPr defTabSz="914355"/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</a:t>
            </a: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 The dinosaur wasn’t small.</a:t>
            </a:r>
          </a:p>
          <a:p>
            <a:pPr defTabSz="914355"/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- The early people weren’t tall.</a:t>
            </a:r>
          </a:p>
          <a:p>
            <a:pPr defTabSz="914355"/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- wasn’t = was not; weren’t = were not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19" y="2571750"/>
            <a:ext cx="1821896" cy="22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5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95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450"/>
                            </p:stCondLst>
                            <p:childTnLst>
                              <p:par>
                                <p:cTn id="1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5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2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48614" y="1365159"/>
            <a:ext cx="34467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Cowboy game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pic>
        <p:nvPicPr>
          <p:cNvPr id="2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 Saloon | Town drawing, Environment concept art, Cowboy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34" y="-368081"/>
            <a:ext cx="4338127" cy="5892624"/>
          </a:xfrm>
          <a:prstGeom prst="rect">
            <a:avLst/>
          </a:prstGeom>
        </p:spPr>
      </p:pic>
      <p:pic>
        <p:nvPicPr>
          <p:cNvPr id="9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7018" y="386304"/>
            <a:ext cx="3869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Cowboy game</a:t>
            </a:r>
          </a:p>
        </p:txBody>
      </p:sp>
    </p:spTree>
    <p:extLst>
      <p:ext uri="{BB962C8B-B14F-4D97-AF65-F5344CB8AC3E}">
        <p14:creationId xmlns:p14="http://schemas.microsoft.com/office/powerpoint/2010/main" val="9924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2744" y="754981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33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88" y="659647"/>
            <a:ext cx="2357502" cy="1572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4" name="ca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02443" y="2197491"/>
            <a:ext cx="406400" cy="406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73" y="661000"/>
            <a:ext cx="2203463" cy="1555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0" name="early peop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1767" y="2159254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49" y="2711670"/>
            <a:ext cx="2105181" cy="1579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dinosaur bone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71927" y="4214922"/>
            <a:ext cx="406400" cy="406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03" y="2711670"/>
            <a:ext cx="2809601" cy="158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mammot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07558" y="4214574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068" y="368289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Listen and repeat.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55243" y="221779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Cave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47447" y="2202418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Early people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0139" y="4251990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Dinosaur bones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8049" y="423310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Mammoth</a:t>
            </a:r>
          </a:p>
        </p:txBody>
      </p:sp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1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62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5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" grpId="0"/>
      <p:bldP spid="26" grpId="0"/>
      <p:bldP spid="26" grpId="1"/>
      <p:bldP spid="29" grpId="0"/>
      <p:bldP spid="29" grpId="1"/>
      <p:bldP spid="31" grpId="0"/>
      <p:bldP spid="31" grpId="1"/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/>
          <a:stretch/>
        </p:blipFill>
        <p:spPr>
          <a:xfrm>
            <a:off x="854128" y="813629"/>
            <a:ext cx="3119069" cy="2150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54" y="783444"/>
            <a:ext cx="3046264" cy="2150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5118" y="3023712"/>
            <a:ext cx="40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The dinosaur wasn’t small.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7607" y="2996080"/>
            <a:ext cx="439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The early people weren’t tall.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0020" y="3917459"/>
            <a:ext cx="2294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wasn’t = was not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3974" y="3917458"/>
            <a:ext cx="2618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weren‘t = were not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893" y="414112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Look and listen.</a:t>
            </a:r>
          </a:p>
        </p:txBody>
      </p:sp>
      <p:pic>
        <p:nvPicPr>
          <p:cNvPr id="8" name="the dinosaur wasn't sma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34596" y="3394820"/>
            <a:ext cx="406400" cy="406400"/>
          </a:xfrm>
          <a:prstGeom prst="rect">
            <a:avLst/>
          </a:prstGeom>
        </p:spPr>
      </p:pic>
      <p:pic>
        <p:nvPicPr>
          <p:cNvPr id="9" name="the early people weren't tal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757725" y="3394820"/>
            <a:ext cx="406400" cy="406400"/>
          </a:xfrm>
          <a:prstGeom prst="rect">
            <a:avLst/>
          </a:prstGeom>
        </p:spPr>
      </p:pic>
      <p:pic>
        <p:nvPicPr>
          <p:cNvPr id="10" name="wasn'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01260" y="4348346"/>
            <a:ext cx="406400" cy="406400"/>
          </a:xfrm>
          <a:prstGeom prst="rect">
            <a:avLst/>
          </a:prstGeom>
        </p:spPr>
      </p:pic>
      <p:pic>
        <p:nvPicPr>
          <p:cNvPr id="11" name="was no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793956" y="4348345"/>
            <a:ext cx="406400" cy="406400"/>
          </a:xfrm>
          <a:prstGeom prst="rect">
            <a:avLst/>
          </a:prstGeom>
        </p:spPr>
      </p:pic>
      <p:pic>
        <p:nvPicPr>
          <p:cNvPr id="12" name="weren'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63781" y="4348345"/>
            <a:ext cx="406400" cy="406400"/>
          </a:xfrm>
          <a:prstGeom prst="rect">
            <a:avLst/>
          </a:prstGeom>
        </p:spPr>
      </p:pic>
      <p:pic>
        <p:nvPicPr>
          <p:cNvPr id="13" name="were not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163211" y="4348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5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12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12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65"/>
                            </p:stCondLst>
                            <p:childTnLst>
                              <p:par>
                                <p:cTn id="8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65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5" grpId="1"/>
      <p:bldP spid="20" grpId="0"/>
      <p:bldP spid="20" grpId="1"/>
      <p:bldP spid="6" grpId="0"/>
      <p:bldP spid="6" grpId="1"/>
      <p:bldP spid="22" grpId="0"/>
      <p:bldP spid="22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5750" y="779778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3"/>
          <a:stretch/>
        </p:blipFill>
        <p:spPr>
          <a:xfrm>
            <a:off x="4895319" y="1208934"/>
            <a:ext cx="3223652" cy="203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/>
          <a:stretch/>
        </p:blipFill>
        <p:spPr>
          <a:xfrm>
            <a:off x="1200590" y="1208272"/>
            <a:ext cx="2968633" cy="2040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7377" y="604136"/>
            <a:ext cx="351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4. Listen and repeat.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TR 11.11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9764" y="34290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1. The dinosaur wasn’t small.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8530" y="3429000"/>
            <a:ext cx="3515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2. E</a:t>
            </a:r>
            <a:r>
              <a:rPr lang="el-GR" sz="2000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rly People weren’t t</a:t>
            </a:r>
            <a:r>
              <a:rPr lang="el-GR" sz="2000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ll. </a:t>
            </a:r>
          </a:p>
        </p:txBody>
      </p:sp>
      <p:pic>
        <p:nvPicPr>
          <p:cNvPr id="2" name="11.11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1997" y="604136"/>
            <a:ext cx="406400" cy="406400"/>
          </a:xfrm>
          <a:prstGeom prst="rect">
            <a:avLst/>
          </a:prstGeom>
        </p:spPr>
      </p:pic>
      <p:pic>
        <p:nvPicPr>
          <p:cNvPr id="3" name="11.11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22188" y="3898967"/>
            <a:ext cx="406400" cy="406400"/>
          </a:xfrm>
          <a:prstGeom prst="rect">
            <a:avLst/>
          </a:prstGeom>
        </p:spPr>
      </p:pic>
      <p:pic>
        <p:nvPicPr>
          <p:cNvPr id="4" name="11.11-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26233" y="3898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9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11654</TotalTime>
  <Words>692</Words>
  <Application>Microsoft Office PowerPoint</Application>
  <PresentationFormat>On-screen Show (16:9)</PresentationFormat>
  <Paragraphs>111</Paragraphs>
  <Slides>28</Slides>
  <Notes>16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Open Sans</vt:lpstr>
      <vt:lpstr>Comic Sans MS</vt:lpstr>
      <vt:lpstr>SegoeuiPc</vt:lpstr>
      <vt:lpstr>Quicksand SemiBold</vt:lpstr>
      <vt:lpstr>Quicksand</vt:lpstr>
      <vt:lpstr>Arial</vt:lpstr>
      <vt:lpstr>Life Savers ExtraBold</vt:lpstr>
      <vt:lpstr>Bebas Neue</vt:lpstr>
      <vt:lpstr>Life Savers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VU THI PHUONG HIEN</cp:lastModifiedBy>
  <cp:revision>297</cp:revision>
  <dcterms:modified xsi:type="dcterms:W3CDTF">2024-01-11T10:12:52Z</dcterms:modified>
</cp:coreProperties>
</file>