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5" r:id="rId3"/>
    <p:sldMasterId id="2147483798" r:id="rId4"/>
    <p:sldMasterId id="2147483856" r:id="rId5"/>
    <p:sldMasterId id="2147483871" r:id="rId6"/>
    <p:sldMasterId id="2147483877" r:id="rId7"/>
    <p:sldMasterId id="2147483889" r:id="rId8"/>
    <p:sldMasterId id="2147483898" r:id="rId9"/>
  </p:sldMasterIdLst>
  <p:notesMasterIdLst>
    <p:notesMasterId r:id="rId30"/>
  </p:notesMasterIdLst>
  <p:sldIdLst>
    <p:sldId id="271" r:id="rId10"/>
    <p:sldId id="299" r:id="rId11"/>
    <p:sldId id="290" r:id="rId12"/>
    <p:sldId id="2007577160" r:id="rId13"/>
    <p:sldId id="261" r:id="rId14"/>
    <p:sldId id="354" r:id="rId15"/>
    <p:sldId id="2007577161" r:id="rId16"/>
    <p:sldId id="2007577162" r:id="rId17"/>
    <p:sldId id="2007577163" r:id="rId18"/>
    <p:sldId id="2007577164" r:id="rId19"/>
    <p:sldId id="2007577169" r:id="rId20"/>
    <p:sldId id="2007577165" r:id="rId21"/>
    <p:sldId id="2007577166" r:id="rId22"/>
    <p:sldId id="2007577167" r:id="rId23"/>
    <p:sldId id="2007577168" r:id="rId24"/>
    <p:sldId id="2007577170" r:id="rId25"/>
    <p:sldId id="2007577171" r:id="rId26"/>
    <p:sldId id="2007577172" r:id="rId27"/>
    <p:sldId id="200757717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3" d="100"/>
          <a:sy n="63" d="100"/>
        </p:scale>
        <p:origin x="9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b="1" i="1" dirty="0">
                <a:effectLst/>
                <a:latin typeface="Times New Roman" panose="02020603050405020304" pitchFamily="18" charset="0"/>
                <a:ea typeface="Times New Roman" panose="02020603050405020304" pitchFamily="18" charset="0"/>
              </a:rPr>
              <a:t>Qua </a:t>
            </a:r>
            <a:r>
              <a:rPr lang="en-US" sz="1800" b="1" i="1" dirty="0" err="1">
                <a:effectLst/>
                <a:latin typeface="Times New Roman" panose="02020603050405020304" pitchFamily="18" charset="0"/>
                <a:ea typeface="Times New Roman" panose="02020603050405020304" pitchFamily="18" charset="0"/>
              </a:rPr>
              <a:t>phần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đố</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vui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vừa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rồi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thấy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ngành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sử</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dụng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đảm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khác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nhau</a:t>
            </a:r>
            <a:r>
              <a:rPr lang="en-US" sz="1800" b="1" i="1" dirty="0">
                <a:effectLst/>
                <a:latin typeface="Times New Roman" panose="02020603050405020304" pitchFamily="18" charset="0"/>
                <a:ea typeface="Times New Roman" panose="02020603050405020304" pitchFamily="18" charset="0"/>
              </a:rPr>
              <a:t>. Trong </a:t>
            </a:r>
            <a:r>
              <a:rPr lang="en-US" sz="1800" b="1" i="1" dirty="0" err="1">
                <a:effectLst/>
                <a:latin typeface="Times New Roman" panose="02020603050405020304" pitchFamily="18" charset="0"/>
                <a:ea typeface="Times New Roman" panose="02020603050405020304" pitchFamily="18" charset="0"/>
              </a:rPr>
              <a:t>tiết</a:t>
            </a:r>
            <a:r>
              <a:rPr lang="en-US" sz="1800" b="1" i="1" dirty="0">
                <a:effectLst/>
                <a:latin typeface="Times New Roman" panose="02020603050405020304" pitchFamily="18" charset="0"/>
                <a:ea typeface="Times New Roman" panose="02020603050405020304" pitchFamily="18" charset="0"/>
              </a:rPr>
              <a:t> HĐTN </a:t>
            </a:r>
            <a:r>
              <a:rPr lang="en-US" sz="1800" b="1" i="1" dirty="0" err="1">
                <a:effectLst/>
                <a:latin typeface="Times New Roman" panose="02020603050405020304" pitchFamily="18" charset="0"/>
                <a:ea typeface="Times New Roman" panose="02020603050405020304" pitchFamily="18" charset="0"/>
              </a:rPr>
              <a:t>này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cùng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tìm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hiểu</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nhưng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tắc</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hộ</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lao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động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trong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40113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775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8025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088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965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291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24798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230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419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7683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8684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4197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2024/10/5</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1286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65361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37140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3900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7871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012526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71214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9110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785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97282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6082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05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48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0172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935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7372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10754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55140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7601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6026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49913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8191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60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1509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8716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311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7170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8888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0988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5392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90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937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3165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8446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11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4717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00477"/>
      </p:ext>
    </p:extLst>
  </p:cSld>
  <p:clrMapOvr>
    <a:masterClrMapping/>
  </p:clrMapOvr>
  <p:transition>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2024/10/5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9523200"/>
      </p:ext>
    </p:extLst>
  </p:cSld>
  <p:clrMapOvr>
    <a:masterClrMapping/>
  </p:clrMapOvr>
  <p:transition>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3528767574"/>
      </p:ext>
    </p:extLst>
  </p:cSld>
  <p:clrMapOvr>
    <a:masterClrMapping/>
  </p:clrMapOvr>
  <p:transition>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717380649"/>
      </p:ext>
    </p:extLst>
  </p:cSld>
  <p:clrMapOvr>
    <a:masterClrMapping/>
  </p:clrMapOvr>
  <p:transition>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12063753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316165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97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64455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1035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971794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1719838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1892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28340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11867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1172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10/5/2024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941660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138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507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8775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033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448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928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118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84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70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25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15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3427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841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4.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6.png"/><Relationship Id="rId4" Type="http://schemas.openxmlformats.org/officeDocument/2006/relationships/slideLayout" Target="../slideLayouts/slideLayout79.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86.xml"/><Relationship Id="rId7" Type="http://schemas.openxmlformats.org/officeDocument/2006/relationships/tags" Target="../tags/tag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186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31497087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15513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2024/10/5</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4319350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01485A9-68B7-14EC-27AF-001BB90EEF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94983" y="185052"/>
            <a:ext cx="1774494" cy="1774494"/>
          </a:xfrm>
          <a:prstGeom prst="rect">
            <a:avLst/>
          </a:prstGeom>
        </p:spPr>
      </p:pic>
    </p:spTree>
    <p:extLst>
      <p:ext uri="{BB962C8B-B14F-4D97-AF65-F5344CB8AC3E}">
        <p14:creationId xmlns:p14="http://schemas.microsoft.com/office/powerpoint/2010/main" val="358079710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09939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DD3A1-D641-95B0-4890-9086925CBA15}"/>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8" name="Rectangle: Rounded Corners 17">
            <a:extLst>
              <a:ext uri="{FF2B5EF4-FFF2-40B4-BE49-F238E27FC236}">
                <a16:creationId xmlns:a16="http://schemas.microsoft.com/office/drawing/2014/main" id="{D7763DED-BD6C-4ADA-BB3E-76FDAF904B32}"/>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2073563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35645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4.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4.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notesSlide" Target="../notesSlides/notesSlide3.xml"/><Relationship Id="rId16" Type="http://schemas.openxmlformats.org/officeDocument/2006/relationships/image" Target="../media/image64.png"/><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60.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59.png"/><Relationship Id="rId19" Type="http://schemas.openxmlformats.org/officeDocument/2006/relationships/image" Target="../media/image66.png"/><Relationship Id="rId4" Type="http://schemas.openxmlformats.org/officeDocument/2006/relationships/image" Target="../media/image25.png"/><Relationship Id="rId9" Type="http://schemas.openxmlformats.org/officeDocument/2006/relationships/image" Target="../media/image58.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2.wdp"/><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5.png"/><Relationship Id="rId1" Type="http://schemas.openxmlformats.org/officeDocument/2006/relationships/slideLayout" Target="../slideLayouts/slideLayout5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4.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1424213">
            <a:off x="4031338" y="301061"/>
            <a:ext cx="6291460" cy="4754837"/>
          </a:xfrm>
          <a:prstGeom prst="rect">
            <a:avLst/>
          </a:prstGeom>
        </p:spPr>
      </p:pic>
      <p:pic>
        <p:nvPicPr>
          <p:cNvPr id="5" name="图片 7">
            <a:extLst>
              <a:ext uri="{FF2B5EF4-FFF2-40B4-BE49-F238E27FC236}">
                <a16:creationId xmlns:a16="http://schemas.microsoft.com/office/drawing/2014/main" id="{964B4E5D-BFBB-AC0A-EF3B-C5AEFE0D2D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446886" y="828674"/>
            <a:ext cx="2811919" cy="6587309"/>
          </a:xfrm>
          <a:prstGeom prst="rect">
            <a:avLst/>
          </a:prstGeom>
        </p:spPr>
      </p:pic>
      <p:pic>
        <p:nvPicPr>
          <p:cNvPr id="6" name="Picture 5">
            <a:extLst>
              <a:ext uri="{FF2B5EF4-FFF2-40B4-BE49-F238E27FC236}">
                <a16:creationId xmlns:a16="http://schemas.microsoft.com/office/drawing/2014/main" id="{C2581A41-446C-06CA-2330-FDF8CB50F5AD}"/>
              </a:ext>
            </a:extLst>
          </p:cNvPr>
          <p:cNvPicPr>
            <a:picLocks noChangeAspect="1"/>
          </p:cNvPicPr>
          <p:nvPr/>
        </p:nvPicPr>
        <p:blipFill>
          <a:blip r:embed="rId4"/>
          <a:stretch>
            <a:fillRect/>
          </a:stretch>
        </p:blipFill>
        <p:spPr>
          <a:xfrm>
            <a:off x="5066721" y="1320781"/>
            <a:ext cx="4554107" cy="335918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Nhân viên y tế làm việc không đeo khẩu trang, găng tay sẽ bị lây bệnh.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CA0FC60-BD4D-0346-C8C2-6B78E9C4B886}"/>
              </a:ext>
            </a:extLst>
          </p:cNvPr>
          <p:cNvPicPr>
            <a:picLocks noChangeAspect="1"/>
          </p:cNvPicPr>
          <p:nvPr/>
        </p:nvPicPr>
        <p:blipFill rotWithShape="1">
          <a:blip r:embed="rId2">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4100" name="Picture 4" descr="Nhân viên kinh doanh thiết bị Y tế là ai? Làm những gì? | Talent community">
            <a:extLst>
              <a:ext uri="{FF2B5EF4-FFF2-40B4-BE49-F238E27FC236}">
                <a16:creationId xmlns:a16="http://schemas.microsoft.com/office/drawing/2014/main" id="{A075275E-B63E-BD18-1143-C1F09318B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740" y="24892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642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additive="base">
                                        <p:cTn id="16" dur="500" fill="hold"/>
                                        <p:tgtEl>
                                          <p:spTgt spid="4100"/>
                                        </p:tgtEl>
                                        <p:attrNameLst>
                                          <p:attrName>ppt_x</p:attrName>
                                        </p:attrNameLst>
                                      </p:cBhvr>
                                      <p:tavLst>
                                        <p:tav tm="0">
                                          <p:val>
                                            <p:strVal val="#ppt_x"/>
                                          </p:val>
                                        </p:tav>
                                        <p:tav tm="100000">
                                          <p:val>
                                            <p:strVal val="#ppt_x"/>
                                          </p:val>
                                        </p:tav>
                                      </p:tavLst>
                                    </p:anim>
                                    <p:anim calcmode="lin" valueType="num">
                                      <p:cBhvr additive="base">
                                        <p:cTn id="17"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34230-ED4F-C4C4-07AB-45C078E607C9}"/>
              </a:ext>
            </a:extLst>
          </p:cNvPr>
          <p:cNvPicPr>
            <a:picLocks noChangeAspect="1"/>
          </p:cNvPicPr>
          <p:nvPr/>
        </p:nvPicPr>
        <p:blipFill>
          <a:blip r:embed="rId2"/>
          <a:stretch>
            <a:fillRect/>
          </a:stretch>
        </p:blipFill>
        <p:spPr>
          <a:xfrm>
            <a:off x="877961" y="1079537"/>
            <a:ext cx="10638487" cy="5246835"/>
          </a:xfrm>
          <a:prstGeom prst="rect">
            <a:avLst/>
          </a:prstGeom>
        </p:spPr>
      </p:pic>
      <p:sp>
        <p:nvSpPr>
          <p:cNvPr id="5" name="Rectangle: Rounded Corners 4">
            <a:extLst>
              <a:ext uri="{FF2B5EF4-FFF2-40B4-BE49-F238E27FC236}">
                <a16:creationId xmlns:a16="http://schemas.microsoft.com/office/drawing/2014/main" id="{1EA8B27A-7662-FDDA-D13D-465AD960F2E0}"/>
              </a:ext>
            </a:extLst>
          </p:cNvPr>
          <p:cNvSpPr/>
          <p:nvPr/>
        </p:nvSpPr>
        <p:spPr>
          <a:xfrm>
            <a:off x="1490726" y="287674"/>
            <a:ext cx="10045600" cy="73305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prstClr val="black"/>
                </a:solidFill>
                <a:latin typeface="Cambria" panose="02040503050406030204" pitchFamily="18" charset="0"/>
                <a:ea typeface="Cambria" panose="02040503050406030204" pitchFamily="18" charset="0"/>
              </a:rPr>
              <a:t>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quy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định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bảo</a:t>
            </a:r>
            <a:r>
              <a:rPr lang="en-US" sz="3600" b="1" dirty="0">
                <a:solidFill>
                  <a:prstClr val="black"/>
                </a:solidFill>
                <a:latin typeface="Cambria" panose="02040503050406030204" pitchFamily="18" charset="0"/>
                <a:ea typeface="Cambria" panose="02040503050406030204" pitchFamily="18" charset="0"/>
              </a:rPr>
              <a:t> an </a:t>
            </a:r>
            <a:r>
              <a:rPr lang="en-US" sz="3600" b="1" dirty="0" err="1">
                <a:solidFill>
                  <a:prstClr val="black"/>
                </a:solidFill>
                <a:latin typeface="Cambria" panose="02040503050406030204" pitchFamily="18" charset="0"/>
                <a:ea typeface="Cambria" panose="02040503050406030204" pitchFamily="18" charset="0"/>
              </a:rPr>
              <a:t>toàn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nghề</a:t>
            </a:r>
            <a:r>
              <a:rPr lang="en-US" sz="3600" b="1" dirty="0">
                <a:solidFill>
                  <a:prstClr val="black"/>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0434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04FB5592-FA68-7DAD-3248-6E9C56F3E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ngành nghề cần tuân thủ những quy tắc an toàn khác nhau. Một số nghề cần thêm các thiết bị bảo hộ như nhân viên y tế, cứu hỏa, công nhân xây dựng ở công trường, nhân viên môi trường, đô thị,… Khi làm việc, họ càn sử dụng các thiết bị bảo hộ đúng cách, tuân thủ các quy tắc an toàn để tránh rủi ro, ảnh hưởng đến sức khỏe và tính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5816949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C8D692-A61A-604B-1F46-804C47A04686}"/>
              </a:ext>
            </a:extLst>
          </p:cNvPr>
          <p:cNvPicPr>
            <a:picLocks noChangeAspect="1"/>
          </p:cNvPicPr>
          <p:nvPr/>
        </p:nvPicPr>
        <p:blipFill>
          <a:blip r:embed="rId2"/>
          <a:stretch>
            <a:fillRect/>
          </a:stretch>
        </p:blipFill>
        <p:spPr>
          <a:xfrm>
            <a:off x="2414707" y="1160179"/>
            <a:ext cx="7504826" cy="2139881"/>
          </a:xfrm>
          <a:prstGeom prst="rect">
            <a:avLst/>
          </a:prstGeom>
        </p:spPr>
      </p:pic>
    </p:spTree>
    <p:extLst>
      <p:ext uri="{BB962C8B-B14F-4D97-AF65-F5344CB8AC3E}">
        <p14:creationId xmlns:p14="http://schemas.microsoft.com/office/powerpoint/2010/main" val="187920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95D2E-9FC2-35D9-81AB-08A8D06DDD1A}"/>
              </a:ext>
            </a:extLst>
          </p:cNvPr>
          <p:cNvPicPr/>
          <p:nvPr/>
        </p:nvPicPr>
        <p:blipFill>
          <a:blip r:embed="rId2">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a16="http://schemas.microsoft.com/office/drawing/2014/main"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4BBD4236-8161-4FAF-A4E5-29638826175C}"/>
              </a:ext>
            </a:extLst>
          </p:cNvPr>
          <p:cNvSpPr txBox="1"/>
          <p:nvPr/>
        </p:nvSpPr>
        <p:spPr>
          <a:xfrm>
            <a:off x="3741827" y="3124200"/>
            <a:ext cx="7378118" cy="1446550"/>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2: </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rưng bày thiết bị bảo hộ lao động của nghề.</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8772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1105785" y="1265869"/>
            <a:ext cx="10214817" cy="392281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 Trưng bày các thiết bị hoặc hình ảnh thiết bị bảo hộ lao động đã sưu tầm được một cách đẹp mắt.</a:t>
            </a:r>
          </a:p>
          <a:p>
            <a:pPr lvl="0" algn="just">
              <a:defRPr/>
            </a:pPr>
            <a:r>
              <a:rPr lang="vi-VN" sz="3600" b="1" dirty="0">
                <a:solidFill>
                  <a:prstClr val="black"/>
                </a:solidFill>
                <a:latin typeface="Cambria" panose="02040503050406030204" pitchFamily="18" charset="0"/>
                <a:ea typeface="Cambria" panose="02040503050406030204" pitchFamily="18" charset="0"/>
              </a:rPr>
              <a:t>+ Viết các lời chú thích dưới mỗi bức ảnh hoặc hiện vật trưng bày.</a:t>
            </a:r>
          </a:p>
          <a:p>
            <a:pPr lvl="0" algn="just">
              <a:defRPr/>
            </a:pPr>
            <a:r>
              <a:rPr lang="vi-VN" sz="3600" b="1" dirty="0">
                <a:solidFill>
                  <a:prstClr val="black"/>
                </a:solidFill>
                <a:latin typeface="Cambria" panose="02040503050406030204" pitchFamily="18" charset="0"/>
                <a:ea typeface="Cambria" panose="02040503050406030204" pitchFamily="18" charset="0"/>
              </a:rPr>
              <a:t>+Giới thiệu góc trưng bày của mình. </a:t>
            </a:r>
          </a:p>
        </p:txBody>
      </p:sp>
    </p:spTree>
    <p:extLst>
      <p:ext uri="{BB962C8B-B14F-4D97-AF65-F5344CB8AC3E}">
        <p14:creationId xmlns:p14="http://schemas.microsoft.com/office/powerpoint/2010/main" val="409219334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BC93B-0513-2D12-E4A9-106F54F66765}"/>
              </a:ext>
            </a:extLst>
          </p:cNvPr>
          <p:cNvPicPr>
            <a:picLocks noChangeAspect="1"/>
          </p:cNvPicPr>
          <p:nvPr/>
        </p:nvPicPr>
        <p:blipFill>
          <a:blip r:embed="rId2"/>
          <a:stretch>
            <a:fillRect/>
          </a:stretch>
        </p:blipFill>
        <p:spPr>
          <a:xfrm>
            <a:off x="2400964" y="580582"/>
            <a:ext cx="7437530" cy="5671362"/>
          </a:xfrm>
          <a:prstGeom prst="rect">
            <a:avLst/>
          </a:prstGeom>
        </p:spPr>
      </p:pic>
    </p:spTree>
    <p:extLst>
      <p:ext uri="{BB962C8B-B14F-4D97-AF65-F5344CB8AC3E}">
        <p14:creationId xmlns:p14="http://schemas.microsoft.com/office/powerpoint/2010/main" val="31800261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04FB5592-FA68-7DAD-3248-6E9C56F3E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Hôm nay chúng ta đã khám phá được nhiều thiết bị bảo hộ lao động đảm bảo an toàn cho nhiều công việc khác nhau. Chúng ta cũng biết được cách người lao động sử dụng thiết bị đó như thế nào. Các thiết bị bảo hộ lao động tránh được các rủi ro. Tất cả những người làm nghề đều phải tuân thủ việc sử dụng thiết bị bảo hộ lao động cũng như thực hành các quy tắc an toàn trong lao động.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74331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a16="http://schemas.microsoft.com/office/drawing/2014/main" id="{32CFC387-5D7B-AE0F-1CA2-D3EAEB8D0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731" y="246764"/>
            <a:ext cx="9753600" cy="3238500"/>
          </a:xfrm>
          <a:prstGeom prst="rect">
            <a:avLst/>
          </a:prstGeom>
        </p:spPr>
      </p:pic>
    </p:spTree>
    <p:extLst>
      <p:ext uri="{BB962C8B-B14F-4D97-AF65-F5344CB8AC3E}">
        <p14:creationId xmlns:p14="http://schemas.microsoft.com/office/powerpoint/2010/main" val="39804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0C9C61A7-CBBB-D0B5-1824-B5F36638C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3" name="Picture 2">
            <a:extLst>
              <a:ext uri="{FF2B5EF4-FFF2-40B4-BE49-F238E27FC236}">
                <a16:creationId xmlns:a16="http://schemas.microsoft.com/office/drawing/2014/main" id="{6D334C17-1158-27E2-C299-1A2ADB6281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sp>
        <p:nvSpPr>
          <p:cNvPr id="4" name="TextBox 3">
            <a:extLst>
              <a:ext uri="{FF2B5EF4-FFF2-40B4-BE49-F238E27FC236}">
                <a16:creationId xmlns:a16="http://schemas.microsoft.com/office/drawing/2014/main" id="{0F42AFB8-03F6-8E54-AFDB-DF5C428509CC}"/>
              </a:ext>
            </a:extLst>
          </p:cNvPr>
          <p:cNvSpPr txBox="1"/>
          <p:nvPr/>
        </p:nvSpPr>
        <p:spPr>
          <a:xfrm rot="21442185">
            <a:off x="1210041" y="1939746"/>
            <a:ext cx="6659125" cy="2554545"/>
          </a:xfrm>
          <a:prstGeom prst="rect">
            <a:avLst/>
          </a:prstGeom>
          <a:noFill/>
        </p:spPr>
        <p:txBody>
          <a:bodyPr wrap="square" rtlCol="0">
            <a:spAutoFit/>
          </a:bodyPr>
          <a:lstStyle/>
          <a:p>
            <a:pPr algn="ctr"/>
            <a:r>
              <a:rPr lang="en-US" sz="4000" b="1" dirty="0">
                <a:solidFill>
                  <a:schemeClr val="bg1"/>
                </a:solidFill>
              </a:rPr>
              <a:t>H</a:t>
            </a:r>
            <a:r>
              <a:rPr lang="vi-VN" sz="4000" b="1" dirty="0">
                <a:solidFill>
                  <a:schemeClr val="bg1"/>
                </a:solidFill>
              </a:rPr>
              <a:t>ãy cùng bạn bè, người thân đi trải nghiệm thực tế nghề mình mơ ước, gặp gỡ chuyên gia trong nghề.</a:t>
            </a:r>
            <a:endParaRPr lang="en-US" sz="4000" b="1" dirty="0">
              <a:solidFill>
                <a:schemeClr val="bg1"/>
              </a:solidFill>
            </a:endParaRPr>
          </a:p>
        </p:txBody>
      </p:sp>
    </p:spTree>
    <p:extLst>
      <p:ext uri="{BB962C8B-B14F-4D97-AF65-F5344CB8AC3E}">
        <p14:creationId xmlns:p14="http://schemas.microsoft.com/office/powerpoint/2010/main" val="34952387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F937D8-9963-A8B6-798F-59EE4AF4F15D}"/>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4">
            <a:extLst>
              <a:ext uri="{FF2B5EF4-FFF2-40B4-BE49-F238E27FC236}">
                <a16:creationId xmlns:a16="http://schemas.microsoft.com/office/drawing/2014/main" id="{7519183A-796B-DD4F-74D7-34B7AEF20E0B}"/>
              </a:ext>
            </a:extLst>
          </p:cNvPr>
          <p:cNvSpPr/>
          <p:nvPr/>
        </p:nvSpPr>
        <p:spPr>
          <a:xfrm>
            <a:off x="613850" y="2666972"/>
            <a:ext cx="11086220" cy="3693187"/>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9F7B9082-4247-CC58-312B-EF15AF73284D}"/>
              </a:ext>
            </a:extLst>
          </p:cNvPr>
          <p:cNvPicPr>
            <a:picLocks noChangeAspect="1"/>
          </p:cNvPicPr>
          <p:nvPr/>
        </p:nvPicPr>
        <p:blipFill>
          <a:blip r:embed="rId3"/>
          <a:stretch>
            <a:fillRect/>
          </a:stretch>
        </p:blipFill>
        <p:spPr>
          <a:xfrm>
            <a:off x="654838" y="434761"/>
            <a:ext cx="11126164" cy="2005758"/>
          </a:xfrm>
          <a:prstGeom prst="rect">
            <a:avLst/>
          </a:prstGeom>
        </p:spPr>
      </p:pic>
      <p:pic>
        <p:nvPicPr>
          <p:cNvPr id="13" name="Picture 12">
            <a:extLst>
              <a:ext uri="{FF2B5EF4-FFF2-40B4-BE49-F238E27FC236}">
                <a16:creationId xmlns:a16="http://schemas.microsoft.com/office/drawing/2014/main" id="{F770276B-44F8-70E2-BEA1-179226C165F3}"/>
              </a:ext>
            </a:extLst>
          </p:cNvPr>
          <p:cNvPicPr>
            <a:picLocks noChangeAspect="1"/>
          </p:cNvPicPr>
          <p:nvPr/>
        </p:nvPicPr>
        <p:blipFill>
          <a:blip r:embed="rId4"/>
          <a:stretch>
            <a:fillRect/>
          </a:stretch>
        </p:blipFill>
        <p:spPr>
          <a:xfrm>
            <a:off x="963294" y="2851467"/>
            <a:ext cx="2914669" cy="3193733"/>
          </a:xfrm>
          <a:prstGeom prst="rect">
            <a:avLst/>
          </a:prstGeom>
        </p:spPr>
      </p:pic>
      <p:sp>
        <p:nvSpPr>
          <p:cNvPr id="14" name="TextBox 13">
            <a:extLst>
              <a:ext uri="{FF2B5EF4-FFF2-40B4-BE49-F238E27FC236}">
                <a16:creationId xmlns:a16="http://schemas.microsoft.com/office/drawing/2014/main" id="{06DD5196-6EA2-6ED1-C8B4-FC55FD01BAB9}"/>
              </a:ext>
            </a:extLst>
          </p:cNvPr>
          <p:cNvSpPr txBox="1"/>
          <p:nvPr/>
        </p:nvSpPr>
        <p:spPr>
          <a:xfrm>
            <a:off x="3952240" y="3362960"/>
            <a:ext cx="7233920" cy="2025555"/>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vẽ</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effectLst/>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Đồ</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này</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dùng</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effectLst/>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ai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nó</a:t>
            </a:r>
            <a:r>
              <a:rPr lang="en-US" sz="3600" b="1"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AEDAA134-A3EC-F1F7-CCCA-7467A25225C9}"/>
              </a:ext>
            </a:extLst>
          </p:cNvPr>
          <p:cNvSpPr txBox="1"/>
          <p:nvPr/>
        </p:nvSpPr>
        <p:spPr>
          <a:xfrm>
            <a:off x="3911600" y="3119120"/>
            <a:ext cx="7233920" cy="2992614"/>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áo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lao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Dùng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đảm</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bảo</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sức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khoẻ</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lao</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quá</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làm</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lao</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cần</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dùng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nó</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315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1000"/>
                                        <p:tgtEl>
                                          <p:spTgt spid="14">
                                            <p:txEl>
                                              <p:pRg st="2" end="2"/>
                                            </p:txEl>
                                          </p:spTgt>
                                        </p:tgtEl>
                                      </p:cBhvr>
                                    </p:animEffect>
                                    <p:anim calcmode="lin" valueType="num">
                                      <p:cBhvr>
                                        <p:cTn id="3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4">
                                            <p:txEl>
                                              <p:pRg st="0" end="0"/>
                                            </p:txEl>
                                          </p:spTgt>
                                        </p:tgtEl>
                                      </p:cBhvr>
                                    </p:animEffect>
                                    <p:set>
                                      <p:cBhvr>
                                        <p:cTn id="36" dur="1" fill="hold">
                                          <p:stCondLst>
                                            <p:cond delay="499"/>
                                          </p:stCondLst>
                                        </p:cTn>
                                        <p:tgtEl>
                                          <p:spTgt spid="14">
                                            <p:txEl>
                                              <p:pRg st="0" end="0"/>
                                            </p:txEl>
                                          </p:spTgt>
                                        </p:tgtEl>
                                        <p:attrNameLst>
                                          <p:attrName>style.visibility</p:attrName>
                                        </p:attrNameLst>
                                      </p:cBhvr>
                                      <p:to>
                                        <p:strVal val="hidden"/>
                                      </p:to>
                                    </p:set>
                                  </p:childTnLst>
                                </p:cTn>
                              </p:par>
                              <p:par>
                                <p:cTn id="37" presetID="22" presetClass="exit" presetSubtype="4" fill="hold" grpId="0" nodeType="withEffect">
                                  <p:stCondLst>
                                    <p:cond delay="0"/>
                                  </p:stCondLst>
                                  <p:childTnLst>
                                    <p:animEffect transition="out" filter="wipe(down)">
                                      <p:cBhvr>
                                        <p:cTn id="38" dur="500"/>
                                        <p:tgtEl>
                                          <p:spTgt spid="14">
                                            <p:txEl>
                                              <p:pRg st="1" end="1"/>
                                            </p:txEl>
                                          </p:spTgt>
                                        </p:tgtEl>
                                      </p:cBhvr>
                                    </p:animEffect>
                                    <p:set>
                                      <p:cBhvr>
                                        <p:cTn id="39" dur="1" fill="hold">
                                          <p:stCondLst>
                                            <p:cond delay="499"/>
                                          </p:stCondLst>
                                        </p:cTn>
                                        <p:tgtEl>
                                          <p:spTgt spid="14">
                                            <p:txEl>
                                              <p:pRg st="1" end="1"/>
                                            </p:txEl>
                                          </p:spTgt>
                                        </p:tgtEl>
                                        <p:attrNameLst>
                                          <p:attrName>style.visibility</p:attrName>
                                        </p:attrNameLst>
                                      </p:cBhvr>
                                      <p:to>
                                        <p:strVal val="hidden"/>
                                      </p:to>
                                    </p:set>
                                  </p:childTnLst>
                                </p:cTn>
                              </p:par>
                              <p:par>
                                <p:cTn id="40" presetID="22" presetClass="exit" presetSubtype="4" fill="hold" grpId="0" nodeType="withEffect">
                                  <p:stCondLst>
                                    <p:cond delay="0"/>
                                  </p:stCondLst>
                                  <p:childTnLst>
                                    <p:animEffect transition="out" filter="wipe(down)">
                                      <p:cBhvr>
                                        <p:cTn id="41" dur="500"/>
                                        <p:tgtEl>
                                          <p:spTgt spid="14">
                                            <p:txEl>
                                              <p:pRg st="2" end="2"/>
                                            </p:txEl>
                                          </p:spTgt>
                                        </p:tgtEl>
                                      </p:cBhvr>
                                    </p:animEffect>
                                    <p:set>
                                      <p:cBhvr>
                                        <p:cTn id="42" dur="1" fill="hold">
                                          <p:stCondLst>
                                            <p:cond delay="499"/>
                                          </p:stCondLst>
                                        </p:cTn>
                                        <p:tgtEl>
                                          <p:spTgt spid="14">
                                            <p:txEl>
                                              <p:pRg st="2" end="2"/>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1000"/>
                                        <p:tgtEl>
                                          <p:spTgt spid="15">
                                            <p:txEl>
                                              <p:pRg st="0" end="0"/>
                                            </p:txEl>
                                          </p:spTgt>
                                        </p:tgtEl>
                                      </p:cBhvr>
                                    </p:animEffect>
                                    <p:anim calcmode="lin" valueType="num">
                                      <p:cBhvr>
                                        <p:cTn id="4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fade">
                                      <p:cBhvr>
                                        <p:cTn id="54" dur="1000"/>
                                        <p:tgtEl>
                                          <p:spTgt spid="15">
                                            <p:txEl>
                                              <p:pRg st="1" end="1"/>
                                            </p:txEl>
                                          </p:spTgt>
                                        </p:tgtEl>
                                      </p:cBhvr>
                                    </p:animEffect>
                                    <p:anim calcmode="lin" valueType="num">
                                      <p:cBhvr>
                                        <p:cTn id="5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5">
                                            <p:txEl>
                                              <p:pRg st="2" end="2"/>
                                            </p:txEl>
                                          </p:spTgt>
                                        </p:tgtEl>
                                        <p:attrNameLst>
                                          <p:attrName>style.visibility</p:attrName>
                                        </p:attrNameLst>
                                      </p:cBhvr>
                                      <p:to>
                                        <p:strVal val="visible"/>
                                      </p:to>
                                    </p:set>
                                    <p:animEffect transition="in" filter="fade">
                                      <p:cBhvr>
                                        <p:cTn id="61" dur="1000"/>
                                        <p:tgtEl>
                                          <p:spTgt spid="15">
                                            <p:txEl>
                                              <p:pRg st="2" end="2"/>
                                            </p:txEl>
                                          </p:spTgt>
                                        </p:tgtEl>
                                      </p:cBhvr>
                                    </p:animEffect>
                                    <p:anim calcmode="lin" valueType="num">
                                      <p:cBhvr>
                                        <p:cTn id="6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0" nodeType="clickEffect">
                                  <p:stCondLst>
                                    <p:cond delay="0"/>
                                  </p:stCondLst>
                                  <p:childTnLst>
                                    <p:animEffect transition="out" filter="wipe(down)">
                                      <p:cBhvr>
                                        <p:cTn id="67" dur="500"/>
                                        <p:tgtEl>
                                          <p:spTgt spid="15">
                                            <p:txEl>
                                              <p:pRg st="0" end="0"/>
                                            </p:txEl>
                                          </p:spTgt>
                                        </p:tgtEl>
                                      </p:cBhvr>
                                    </p:animEffect>
                                    <p:set>
                                      <p:cBhvr>
                                        <p:cTn id="68" dur="1" fill="hold">
                                          <p:stCondLst>
                                            <p:cond delay="499"/>
                                          </p:stCondLst>
                                        </p:cTn>
                                        <p:tgtEl>
                                          <p:spTgt spid="15">
                                            <p:txEl>
                                              <p:pRg st="0" end="0"/>
                                            </p:txEl>
                                          </p:spTgt>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15">
                                            <p:txEl>
                                              <p:pRg st="1" end="1"/>
                                            </p:txEl>
                                          </p:spTgt>
                                        </p:tgtEl>
                                      </p:cBhvr>
                                    </p:animEffect>
                                    <p:set>
                                      <p:cBhvr>
                                        <p:cTn id="71" dur="1" fill="hold">
                                          <p:stCondLst>
                                            <p:cond delay="499"/>
                                          </p:stCondLst>
                                        </p:cTn>
                                        <p:tgtEl>
                                          <p:spTgt spid="15">
                                            <p:txEl>
                                              <p:pRg st="1" end="1"/>
                                            </p:txEl>
                                          </p:spTgt>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15">
                                            <p:txEl>
                                              <p:pRg st="2" end="2"/>
                                            </p:txEl>
                                          </p:spTgt>
                                        </p:tgtEl>
                                      </p:cBhvr>
                                    </p:animEffect>
                                    <p:set>
                                      <p:cBhvr>
                                        <p:cTn id="74" dur="1" fill="hold">
                                          <p:stCondLst>
                                            <p:cond delay="499"/>
                                          </p:stCondLst>
                                        </p:cTn>
                                        <p:tgtEl>
                                          <p:spTgt spid="1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build="allAtOnce"/>
      <p:bldP spid="1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p:cNvPicPr>
            <a:picLocks noChangeAspect="1"/>
          </p:cNvPicPr>
          <p:nvPr/>
        </p:nvPicPr>
        <p:blipFill>
          <a:blip r:embed="rId19"/>
          <a:stretch>
            <a:fillRect/>
          </a:stretch>
        </p:blipFill>
        <p:spPr>
          <a:xfrm>
            <a:off x="2470358" y="1347225"/>
            <a:ext cx="7248772" cy="2645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11" name="图片 41">
            <a:extLst>
              <a:ext uri="{FF2B5EF4-FFF2-40B4-BE49-F238E27FC236}">
                <a16:creationId xmlns:a16="http://schemas.microsoft.com/office/drawing/2014/main" id="{BED7DEC7-F0ED-4E64-81EB-D7D79EEC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13" name="图片 7">
            <a:extLst>
              <a:ext uri="{FF2B5EF4-FFF2-40B4-BE49-F238E27FC236}">
                <a16:creationId xmlns:a16="http://schemas.microsoft.com/office/drawing/2014/main" id="{06FAC09C-1FBA-473C-8C56-9A78349F2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5" name="图片 11">
            <a:extLst>
              <a:ext uri="{FF2B5EF4-FFF2-40B4-BE49-F238E27FC236}">
                <a16:creationId xmlns:a16="http://schemas.microsoft.com/office/drawing/2014/main" id="{865431EF-77B7-4B3D-B26D-1AC45FFB43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8" name="图片 19">
            <a:extLst>
              <a:ext uri="{FF2B5EF4-FFF2-40B4-BE49-F238E27FC236}">
                <a16:creationId xmlns:a16="http://schemas.microsoft.com/office/drawing/2014/main" id="{E4144CEE-360F-4ABC-AC32-7F47EA8C6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9" name="图片 17">
            <a:extLst>
              <a:ext uri="{FF2B5EF4-FFF2-40B4-BE49-F238E27FC236}">
                <a16:creationId xmlns:a16="http://schemas.microsoft.com/office/drawing/2014/main" id="{B4C4D79C-61E6-4F21-9878-4B1C02CB7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1" name="图片 31">
            <a:extLst>
              <a:ext uri="{FF2B5EF4-FFF2-40B4-BE49-F238E27FC236}">
                <a16:creationId xmlns:a16="http://schemas.microsoft.com/office/drawing/2014/main" id="{6816488C-CEB8-4F0B-965A-5D21911A1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22" name="图片 43">
            <a:extLst>
              <a:ext uri="{FF2B5EF4-FFF2-40B4-BE49-F238E27FC236}">
                <a16:creationId xmlns:a16="http://schemas.microsoft.com/office/drawing/2014/main" id="{8CAAE16C-C44F-4F6F-8C97-37AF805D2C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23" name="图片 48">
            <a:extLst>
              <a:ext uri="{FF2B5EF4-FFF2-40B4-BE49-F238E27FC236}">
                <a16:creationId xmlns:a16="http://schemas.microsoft.com/office/drawing/2014/main" id="{DE8DA222-5E12-4F91-B546-C332771092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25" name="Picture 2" descr="Premium Vector | Kids in different job set">
            <a:extLst>
              <a:ext uri="{FF2B5EF4-FFF2-40B4-BE49-F238E27FC236}">
                <a16:creationId xmlns:a16="http://schemas.microsoft.com/office/drawing/2014/main" id="{73DFC49B-ED89-408C-A8B7-2D3EE7272EB7}"/>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82F377C-6712-463C-9368-BDB5774A7EE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8" name="Picture 27">
            <a:extLst>
              <a:ext uri="{FF2B5EF4-FFF2-40B4-BE49-F238E27FC236}">
                <a16:creationId xmlns:a16="http://schemas.microsoft.com/office/drawing/2014/main" id="{E9F3C83E-B5E2-4217-B5F8-A8EF3A1A15A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29" name="Picture 2" descr="Premium Vector | Kids in different job set">
            <a:extLst>
              <a:ext uri="{FF2B5EF4-FFF2-40B4-BE49-F238E27FC236}">
                <a16:creationId xmlns:a16="http://schemas.microsoft.com/office/drawing/2014/main" id="{833C0E04-1672-4C13-8D73-FC9BFF564BA8}"/>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Kids in different job set">
            <a:extLst>
              <a:ext uri="{FF2B5EF4-FFF2-40B4-BE49-F238E27FC236}">
                <a16:creationId xmlns:a16="http://schemas.microsoft.com/office/drawing/2014/main" id="{EC094E03-1D39-4A28-B7A9-84AF52D4B69C}"/>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remium Vector | Kids in different job set">
            <a:extLst>
              <a:ext uri="{FF2B5EF4-FFF2-40B4-BE49-F238E27FC236}">
                <a16:creationId xmlns:a16="http://schemas.microsoft.com/office/drawing/2014/main" id="{35FDE3B9-D005-43FB-A34B-243192A7DDB6}"/>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780777" y="4710396"/>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Premium Vector | Kids in different job set">
            <a:extLst>
              <a:ext uri="{FF2B5EF4-FFF2-40B4-BE49-F238E27FC236}">
                <a16:creationId xmlns:a16="http://schemas.microsoft.com/office/drawing/2014/main" id="{3231DE3A-B100-4BED-B214-9B7475B8151E}"/>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B2E7927-F9C2-4682-9999-91C1A463EB00}"/>
              </a:ext>
            </a:extLst>
          </p:cNvPr>
          <p:cNvSpPr txBox="1"/>
          <p:nvPr/>
        </p:nvSpPr>
        <p:spPr>
          <a:xfrm>
            <a:off x="2968232" y="-24107"/>
            <a:ext cx="62935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Thứ</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ngày</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tháng</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năm</a:t>
            </a:r>
            <a:r>
              <a:rPr kumimoji="0" lang="en-US" sz="2800" b="0" i="0" u="none" strike="noStrike" kern="1200" cap="none" spc="0" normalizeH="0" baseline="0" noProof="0" dirty="0">
                <a:ln>
                  <a:noFill/>
                </a:ln>
                <a:solidFill>
                  <a:prstClr val="black"/>
                </a:solidFill>
                <a:effectLst/>
                <a:uLnTx/>
                <a:uFillTx/>
                <a:latin typeface="Arial"/>
                <a:cs typeface="+mn-cs"/>
              </a:rPr>
              <a:t> …..</a:t>
            </a:r>
          </a:p>
        </p:txBody>
      </p:sp>
      <p:pic>
        <p:nvPicPr>
          <p:cNvPr id="3" name="Picture 2" descr="A green and white logo&#10;&#10;Description automatically generated">
            <a:extLst>
              <a:ext uri="{FF2B5EF4-FFF2-40B4-BE49-F238E27FC236}">
                <a16:creationId xmlns:a16="http://schemas.microsoft.com/office/drawing/2014/main" id="{30C96E08-FE87-FF44-F3B5-6C58A4DD02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4" name="Picture 3">
            <a:extLst>
              <a:ext uri="{FF2B5EF4-FFF2-40B4-BE49-F238E27FC236}">
                <a16:creationId xmlns:a16="http://schemas.microsoft.com/office/drawing/2014/main" id="{FA210891-B700-E6B7-7A97-9608B12D246C}"/>
              </a:ext>
            </a:extLst>
          </p:cNvPr>
          <p:cNvPicPr>
            <a:picLocks noChangeAspect="1"/>
          </p:cNvPicPr>
          <p:nvPr/>
        </p:nvPicPr>
        <p:blipFill>
          <a:blip r:embed="rId15"/>
          <a:stretch>
            <a:fillRect/>
          </a:stretch>
        </p:blipFill>
        <p:spPr>
          <a:xfrm>
            <a:off x="3489206" y="726195"/>
            <a:ext cx="5689945" cy="1254599"/>
          </a:xfrm>
          <a:prstGeom prst="rect">
            <a:avLst/>
          </a:prstGeom>
        </p:spPr>
      </p:pic>
      <p:pic>
        <p:nvPicPr>
          <p:cNvPr id="8" name="Picture 7">
            <a:extLst>
              <a:ext uri="{FF2B5EF4-FFF2-40B4-BE49-F238E27FC236}">
                <a16:creationId xmlns:a16="http://schemas.microsoft.com/office/drawing/2014/main" id="{16130363-D28E-59A6-0586-A7615D15D6BB}"/>
              </a:ext>
            </a:extLst>
          </p:cNvPr>
          <p:cNvPicPr>
            <a:picLocks noChangeAspect="1"/>
          </p:cNvPicPr>
          <p:nvPr/>
        </p:nvPicPr>
        <p:blipFill>
          <a:blip r:embed="rId16"/>
          <a:stretch>
            <a:fillRect/>
          </a:stretch>
        </p:blipFill>
        <p:spPr>
          <a:xfrm>
            <a:off x="1973750" y="1919123"/>
            <a:ext cx="7797460" cy="2328874"/>
          </a:xfrm>
          <a:prstGeom prst="rect">
            <a:avLst/>
          </a:prstGeom>
        </p:spPr>
      </p:pic>
    </p:spTree>
    <p:extLst>
      <p:ext uri="{BB962C8B-B14F-4D97-AF65-F5344CB8AC3E}">
        <p14:creationId xmlns:p14="http://schemas.microsoft.com/office/powerpoint/2010/main" val="38806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13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63" presetClass="path" presetSubtype="0" repeatCount="indefinite" autoRev="1" fill="hold" nodeType="withEffect">
                                  <p:stCondLst>
                                    <p:cond delay="1400"/>
                                  </p:stCondLst>
                                  <p:childTnLst>
                                    <p:animMotion origin="layout" path="M -2.08333E-6 2.22222E-6 L 0.09753 2.22222E-6 " pathEditMode="relative" rAng="0" ptsTypes="AA">
                                      <p:cBhvr>
                                        <p:cTn id="12" dur="5000" spd="-100000" fill="hold"/>
                                        <p:tgtEl>
                                          <p:spTgt spid="21"/>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63" presetClass="path" presetSubtype="0" repeatCount="indefinite" autoRev="1" fill="hold" nodeType="withEffect">
                                  <p:stCondLst>
                                    <p:cond delay="0"/>
                                  </p:stCondLst>
                                  <p:childTnLst>
                                    <p:animMotion origin="layout" path="M -2.91667E-6 -2.96296E-6 L 0.08985 0.00371 " pathEditMode="relative" rAng="0" ptsTypes="AA">
                                      <p:cBhvr>
                                        <p:cTn id="17" dur="5000" fill="hold"/>
                                        <p:tgtEl>
                                          <p:spTgt spid="23"/>
                                        </p:tgtEl>
                                        <p:attrNameLst>
                                          <p:attrName>ppt_x</p:attrName>
                                          <p:attrName>ppt_y</p:attrName>
                                        </p:attrNameLst>
                                      </p:cBhvr>
                                      <p:rCtr x="4492" y="185"/>
                                    </p:animMotion>
                                  </p:childTnLst>
                                </p:cTn>
                              </p:par>
                              <p:par>
                                <p:cTn id="18" presetID="2" presetClass="entr" presetSubtype="8" fill="hold" nodeType="withEffect">
                                  <p:stCondLst>
                                    <p:cond delay="53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900" fill="hold"/>
                                        <p:tgtEl>
                                          <p:spTgt spid="19"/>
                                        </p:tgtEl>
                                        <p:attrNameLst>
                                          <p:attrName>ppt_x</p:attrName>
                                        </p:attrNameLst>
                                      </p:cBhvr>
                                      <p:tavLst>
                                        <p:tav tm="0">
                                          <p:val>
                                            <p:strVal val="0-#ppt_w/2"/>
                                          </p:val>
                                        </p:tav>
                                        <p:tav tm="100000">
                                          <p:val>
                                            <p:strVal val="#ppt_x"/>
                                          </p:val>
                                        </p:tav>
                                      </p:tavLst>
                                    </p:anim>
                                    <p:anim calcmode="lin" valueType="num">
                                      <p:cBhvr additive="base">
                                        <p:cTn id="21" dur="1900" fill="hold"/>
                                        <p:tgtEl>
                                          <p:spTgt spid="19"/>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13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63" presetClass="path" presetSubtype="0" repeatCount="indefinite" autoRev="1" fill="hold" nodeType="withEffect">
                                  <p:stCondLst>
                                    <p:cond delay="1400"/>
                                  </p:stCondLst>
                                  <p:childTnLst>
                                    <p:animMotion origin="layout" path="M -2.08333E-6 2.22222E-6 L 0.09753 2.22222E-6 " pathEditMode="relative" rAng="0" ptsTypes="AA">
                                      <p:cBhvr>
                                        <p:cTn id="26" dur="5000" spd="-100000" fill="hold"/>
                                        <p:tgtEl>
                                          <p:spTgt spid="15"/>
                                        </p:tgtEl>
                                        <p:attrNameLst>
                                          <p:attrName>ppt_x</p:attrName>
                                          <p:attrName>ppt_y</p:attrName>
                                        </p:attrNameLst>
                                      </p:cBhvr>
                                      <p:rCtr x="4870" y="0"/>
                                    </p:animMotion>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5" name="Picture 4">
            <a:extLst>
              <a:ext uri="{FF2B5EF4-FFF2-40B4-BE49-F238E27FC236}">
                <a16:creationId xmlns:a16="http://schemas.microsoft.com/office/drawing/2014/main" id="{2C69EE33-01FE-856E-3A13-5A86FACADF1A}"/>
              </a:ext>
            </a:extLst>
          </p:cNvPr>
          <p:cNvPicPr>
            <a:picLocks noChangeAspect="1"/>
          </p:cNvPicPr>
          <p:nvPr/>
        </p:nvPicPr>
        <p:blipFill>
          <a:blip r:embed="rId4"/>
          <a:stretch>
            <a:fillRect/>
          </a:stretch>
        </p:blipFill>
        <p:spPr>
          <a:xfrm>
            <a:off x="3561542" y="195186"/>
            <a:ext cx="5572227" cy="963251"/>
          </a:xfrm>
          <a:prstGeom prst="rect">
            <a:avLst/>
          </a:prstGeom>
        </p:spPr>
      </p:pic>
      <p:sp>
        <p:nvSpPr>
          <p:cNvPr id="6" name="Rectangle 5">
            <a:extLst>
              <a:ext uri="{FF2B5EF4-FFF2-40B4-BE49-F238E27FC236}">
                <a16:creationId xmlns:a16="http://schemas.microsoft.com/office/drawing/2014/main" id="{8C6BCB60-70EB-D63E-EAAB-845B17B313EC}"/>
              </a:ext>
            </a:extLst>
          </p:cNvPr>
          <p:cNvSpPr/>
          <p:nvPr/>
        </p:nvSpPr>
        <p:spPr>
          <a:xfrm>
            <a:off x="757310" y="1358742"/>
            <a:ext cx="10540610" cy="3583545"/>
          </a:xfrm>
          <a:prstGeom prst="rect">
            <a:avLst/>
          </a:prstGeom>
        </p:spPr>
        <p:txBody>
          <a:bodyPr wrap="square">
            <a:spAutoFit/>
          </a:bodyPr>
          <a:lstStyle/>
          <a:p>
            <a:pPr marL="457200" lvl="0" indent="-457200" algn="just">
              <a:lnSpc>
                <a:spcPct val="120000"/>
              </a:lnSpc>
              <a:buFont typeface="Arial" panose="020B0604020202020204" pitchFamily="34" charset="0"/>
              <a:buChar char="•"/>
              <a:defRPr/>
            </a:pPr>
            <a:r>
              <a:rPr lang="vi-VN" sz="3200" b="1" dirty="0">
                <a:solidFill>
                  <a:srgbClr val="002496"/>
                </a:solidFill>
                <a:latin typeface="Cambria" panose="02040503050406030204" pitchFamily="18" charset="0"/>
                <a:ea typeface="Cambria" panose="02040503050406030204" pitchFamily="18" charset="0"/>
              </a:rPr>
              <a:t>Học sinh tìm hiểu được về những quy định an toàn nghề nghiệp của nghề em mơ ước.</a:t>
            </a:r>
          </a:p>
          <a:p>
            <a:pPr marL="457200" lvl="0" indent="-457200" algn="just">
              <a:lnSpc>
                <a:spcPct val="120000"/>
              </a:lnSpc>
              <a:buFont typeface="Arial" panose="020B0604020202020204" pitchFamily="34" charset="0"/>
              <a:buChar char="•"/>
              <a:defRPr/>
            </a:pPr>
            <a:r>
              <a:rPr lang="vi-VN" sz="3200" b="1" dirty="0">
                <a:solidFill>
                  <a:srgbClr val="002496"/>
                </a:solidFill>
                <a:latin typeface="Cambria" panose="02040503050406030204" pitchFamily="18" charset="0"/>
                <a:ea typeface="Cambria" panose="02040503050406030204" pitchFamily="18" charset="0"/>
              </a:rPr>
              <a:t>Nhận biết được một số thiết bị bảo hộ lao động của nghề và biết cách sử dụng.</a:t>
            </a:r>
          </a:p>
          <a:p>
            <a:pPr marL="457200" lvl="0" indent="-457200" algn="just">
              <a:lnSpc>
                <a:spcPct val="120000"/>
              </a:lnSpc>
              <a:buFont typeface="Arial" panose="020B0604020202020204" pitchFamily="34" charset="0"/>
              <a:buChar char="•"/>
              <a:defRPr/>
            </a:pPr>
            <a:r>
              <a:rPr lang="vi-VN" sz="3200" b="1" dirty="0">
                <a:solidFill>
                  <a:srgbClr val="002496"/>
                </a:solidFill>
                <a:latin typeface="Cambria" panose="02040503050406030204" pitchFamily="18" charset="0"/>
                <a:ea typeface="Cambria" panose="02040503050406030204" pitchFamily="18" charset="0"/>
              </a:rPr>
              <a:t>Tìm lại những tư liệu, sản phẩm thể hiện được sự tiến bộ của cá nhân tập thể.</a:t>
            </a:r>
          </a:p>
        </p:txBody>
      </p:sp>
    </p:spTree>
    <p:extLst>
      <p:ext uri="{BB962C8B-B14F-4D97-AF65-F5344CB8AC3E}">
        <p14:creationId xmlns:p14="http://schemas.microsoft.com/office/powerpoint/2010/main" val="1374697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colored word on a black background&#10;&#10;Description automatically generated">
            <a:extLst>
              <a:ext uri="{FF2B5EF4-FFF2-40B4-BE49-F238E27FC236}">
                <a16:creationId xmlns:a16="http://schemas.microsoft.com/office/drawing/2014/main" id="{156C2E01-2579-E8B2-BC01-D4BEA670F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 y="464373"/>
            <a:ext cx="9026598" cy="3068413"/>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95D2E-9FC2-35D9-81AB-08A8D06DDD1A}"/>
              </a:ext>
            </a:extLst>
          </p:cNvPr>
          <p:cNvPicPr/>
          <p:nvPr/>
        </p:nvPicPr>
        <p:blipFill>
          <a:blip r:embed="rId2">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a16="http://schemas.microsoft.com/office/drawing/2014/main"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4BBD4236-8161-4FAF-A4E5-29638826175C}"/>
              </a:ext>
            </a:extLst>
          </p:cNvPr>
          <p:cNvSpPr txBox="1"/>
          <p:nvPr/>
        </p:nvSpPr>
        <p:spPr>
          <a:xfrm>
            <a:off x="3741827" y="3124200"/>
            <a:ext cx="7378118" cy="2123658"/>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Chia sẻ về những quy định đảm bảo an toàn của nghề em mơ ước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a16="http://schemas.microsoft.com/office/drawing/2014/main"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60822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desks&#10;&#10;Description automatically generated">
            <a:extLst>
              <a:ext uri="{FF2B5EF4-FFF2-40B4-BE49-F238E27FC236}">
                <a16:creationId xmlns:a16="http://schemas.microsoft.com/office/drawing/2014/main" id="{7A59C5DD-D004-63C2-109D-3D59257B47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02647" y="3352800"/>
            <a:ext cx="5150336" cy="3316014"/>
          </a:xfrm>
          <a:prstGeom prst="rect">
            <a:avLst/>
          </a:prstGeom>
        </p:spPr>
      </p:pic>
      <p:sp>
        <p:nvSpPr>
          <p:cNvPr id="4" name="Rectangle: Rounded Corners 3">
            <a:extLst>
              <a:ext uri="{FF2B5EF4-FFF2-40B4-BE49-F238E27FC236}">
                <a16:creationId xmlns:a16="http://schemas.microsoft.com/office/drawing/2014/main" id="{CEB0B3B4-4814-EBAC-2E01-DB7BBEEE1755}"/>
              </a:ext>
            </a:extLst>
          </p:cNvPr>
          <p:cNvSpPr/>
          <p:nvPr/>
        </p:nvSpPr>
        <p:spPr>
          <a:xfrm>
            <a:off x="1162490" y="807343"/>
            <a:ext cx="10430420" cy="2219636"/>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Những rủi ro, nguy hiểm có thể xảy ra với người lao động ?</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Nguyên nhân xảy ra điều đó?</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Các quy định đảm bảo an toàn của nghề mà người lao động phải tuân thủ?</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Trang phục bảo hộ của nghề gồm những gì?</a:t>
            </a:r>
          </a:p>
        </p:txBody>
      </p:sp>
      <p:pic>
        <p:nvPicPr>
          <p:cNvPr id="7" name="3 Minute Timer with Music for Kids! Countdown Videos HD! (1)">
            <a:hlinkClick r:id="" action="ppaction://media"/>
            <a:extLst>
              <a:ext uri="{FF2B5EF4-FFF2-40B4-BE49-F238E27FC236}">
                <a16:creationId xmlns:a16="http://schemas.microsoft.com/office/drawing/2014/main" id="{F6F19430-4F46-29A2-CF39-9C285EDAF3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9615" y="5100132"/>
            <a:ext cx="2438400" cy="1371600"/>
          </a:xfrm>
          <a:prstGeom prst="rect">
            <a:avLst/>
          </a:prstGeom>
        </p:spPr>
      </p:pic>
    </p:spTree>
    <p:extLst>
      <p:ext uri="{BB962C8B-B14F-4D97-AF65-F5344CB8AC3E}">
        <p14:creationId xmlns:p14="http://schemas.microsoft.com/office/powerpoint/2010/main" val="11796837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mbria" panose="02040503050406030204" pitchFamily="18" charset="0"/>
                <a:ea typeface="Cambria" panose="02040503050406030204" pitchFamily="18" charset="0"/>
              </a:rPr>
              <a:t>Ví</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a:t>
            </a: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Kĩ sư xây dựng không đội mũ bảo hiểm đang đứng ở cổng trường bị gạch rơi vào đầu.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CA0FC60-BD4D-0346-C8C2-6B78E9C4B886}"/>
              </a:ext>
            </a:extLst>
          </p:cNvPr>
          <p:cNvPicPr>
            <a:picLocks noChangeAspect="1"/>
          </p:cNvPicPr>
          <p:nvPr/>
        </p:nvPicPr>
        <p:blipFill rotWithShape="1">
          <a:blip r:embed="rId2">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2050" name="Picture 2" descr="Tổng Hợp 5 Tác Dụng Cơ Bản Của Mũ Bảo Hộ Lao Động">
            <a:extLst>
              <a:ext uri="{FF2B5EF4-FFF2-40B4-BE49-F238E27FC236}">
                <a16:creationId xmlns:a16="http://schemas.microsoft.com/office/drawing/2014/main" id="{9FA6A570-7C13-EE49-FE4C-9B8F8F738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940" y="2629534"/>
            <a:ext cx="5458230" cy="325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9955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Công nhân vệ sinh môi trường không đeo khẩu trang bị ho do hít phải khí độc hại.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CA0FC60-BD4D-0346-C8C2-6B78E9C4B886}"/>
              </a:ext>
            </a:extLst>
          </p:cNvPr>
          <p:cNvPicPr>
            <a:picLocks noChangeAspect="1"/>
          </p:cNvPicPr>
          <p:nvPr/>
        </p:nvPicPr>
        <p:blipFill rotWithShape="1">
          <a:blip r:embed="rId2">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3074" name="Picture 2" descr="Công nhân vệ sinh môi trường: Càng làm tôi càng yêu cái nghề làm sạch cho  đời">
            <a:extLst>
              <a:ext uri="{FF2B5EF4-FFF2-40B4-BE49-F238E27FC236}">
                <a16:creationId xmlns:a16="http://schemas.microsoft.com/office/drawing/2014/main" id="{B8851DFE-6B20-693B-407B-42E0B28AB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0" y="2407920"/>
            <a:ext cx="4958080" cy="37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4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ln w="25400">
          <a:noFill/>
        </a:ln>
      </a:spPr>
      <a:bodyPr wrap="none" lIns="0" tIns="0" rIns="0" bIns="0" rtlCol="0">
        <a:spAutoFit/>
      </a:bodyPr>
      <a:lstStyle>
        <a:defPPr algn="ctr">
          <a:defRPr sz="6600" smtClean="0">
            <a:ln w="568325">
              <a:solidFill>
                <a:schemeClr val="bg1"/>
              </a:solidFill>
            </a:ln>
            <a:solidFill>
              <a:schemeClr val="bg1"/>
            </a:solidFill>
            <a:effectLst>
              <a:glow>
                <a:schemeClr val="accent1">
                  <a:alpha val="40000"/>
                </a:schemeClr>
              </a:glow>
              <a:outerShdw blurRad="38100" dist="38100" dir="2700000" algn="tl">
                <a:srgbClr val="000000">
                  <a:alpha val="43137"/>
                </a:srgbClr>
              </a:outerShdw>
            </a:effectLst>
            <a:latin typeface="#9Slide07 SVNBeachwood Sans" pitchFamily="2" charset="0"/>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659</TotalTime>
  <Words>578</Words>
  <Application>Microsoft Office PowerPoint</Application>
  <PresentationFormat>Widescreen</PresentationFormat>
  <Paragraphs>30</Paragraphs>
  <Slides>20</Slides>
  <Notes>3</Notes>
  <HiddenSlides>0</HiddenSlides>
  <MMClips>1</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20</vt:i4>
      </vt:variant>
    </vt:vector>
  </HeadingPairs>
  <TitlesOfParts>
    <vt:vector size="38" baseType="lpstr">
      <vt:lpstr>#9Slide02 Noi dung dai</vt:lpstr>
      <vt:lpstr>等线</vt:lpstr>
      <vt:lpstr>inpin heiti</vt:lpstr>
      <vt:lpstr>微软雅黑</vt:lpstr>
      <vt:lpstr>字魂59号-创粗黑</vt:lpstr>
      <vt:lpstr>Arial</vt:lpstr>
      <vt:lpstr>Calibri</vt:lpstr>
      <vt:lpstr>Cambria</vt:lpstr>
      <vt:lpstr>Times New Roman</vt:lpstr>
      <vt:lpstr>2_Office Theme</vt:lpstr>
      <vt:lpstr>https://www.freeppt7.com</vt:lpstr>
      <vt:lpstr>1_Office 主题</vt:lpstr>
      <vt:lpstr>Office 主题​​</vt:lpstr>
      <vt:lpstr>1_Office 主题​​</vt:lpstr>
      <vt:lpstr>2_Office 主题</vt:lpstr>
      <vt:lpstr>1_Office Theme</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60</cp:revision>
  <dcterms:created xsi:type="dcterms:W3CDTF">2021-05-28T10:06:52Z</dcterms:created>
  <dcterms:modified xsi:type="dcterms:W3CDTF">2024-10-05T10:56:30Z</dcterms:modified>
</cp:coreProperties>
</file>