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Lst>
  <p:sldIdLst>
    <p:sldId id="420" r:id="rId5"/>
    <p:sldId id="269" r:id="rId6"/>
    <p:sldId id="295" r:id="rId7"/>
    <p:sldId id="296" r:id="rId8"/>
    <p:sldId id="297" r:id="rId9"/>
    <p:sldId id="288" r:id="rId10"/>
    <p:sldId id="298" r:id="rId11"/>
    <p:sldId id="275" r:id="rId12"/>
    <p:sldId id="265" r:id="rId13"/>
    <p:sldId id="423" r:id="rId14"/>
    <p:sldId id="421" r:id="rId15"/>
    <p:sldId id="422"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445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612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760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555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906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91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331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162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p:txBody>
          <a:bodyPr/>
          <a:lstStyle/>
          <a:p>
            <a:fld id="{DE7D3017-C9EE-40A3-919E-E766EDC3D7CB}" type="datetimeFigureOut">
              <a:rPr lang="en-US" smtClean="0"/>
              <a:t>2/16/2025</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7841881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p:txBody>
          <a:bodyPr/>
          <a:lstStyle/>
          <a:p>
            <a:fld id="{DE7D3017-C9EE-40A3-919E-E766EDC3D7CB}" type="datetimeFigureOut">
              <a:rPr lang="en-US" smtClean="0"/>
              <a:t>2/16/2025</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6909020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p:txBody>
          <a:bodyPr/>
          <a:lstStyle/>
          <a:p>
            <a:fld id="{DE7D3017-C9EE-40A3-919E-E766EDC3D7CB}" type="datetimeFigureOut">
              <a:rPr lang="en-US" smtClean="0"/>
              <a:t>2/16/2025</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8403692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050" name="Picture 2" descr="Calm Vector PNG, Vector, PSD, and Clipart With Transparent Background for  Free Download | Pngtree">
            <a:extLst>
              <a:ext uri="{FF2B5EF4-FFF2-40B4-BE49-F238E27FC236}">
                <a16:creationId xmlns:a16="http://schemas.microsoft.com/office/drawing/2014/main" id="{AC29A984-8073-F680-26F4-ACD761DA30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51115"/>
            <a:ext cx="12192000" cy="8360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62893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p:txBody>
          <a:bodyPr/>
          <a:lstStyle/>
          <a:p>
            <a:fld id="{DE7D3017-C9EE-40A3-919E-E766EDC3D7CB}" type="datetimeFigureOut">
              <a:rPr lang="en-US" smtClean="0"/>
              <a:t>2/16/2025</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2710574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p:txBody>
          <a:bodyPr/>
          <a:lstStyle/>
          <a:p>
            <a:fld id="{DE7D3017-C9EE-40A3-919E-E766EDC3D7CB}" type="datetimeFigureOut">
              <a:rPr lang="en-US" smtClean="0"/>
              <a:t>2/16/2025</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7362861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p:txBody>
          <a:bodyPr/>
          <a:lstStyle/>
          <a:p>
            <a:fld id="{DE7D3017-C9EE-40A3-919E-E766EDC3D7CB}" type="datetimeFigureOut">
              <a:rPr lang="en-US" smtClean="0"/>
              <a:t>2/16/2025</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419877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p:txBody>
          <a:bodyPr/>
          <a:lstStyle/>
          <a:p>
            <a:fld id="{DE7D3017-C9EE-40A3-919E-E766EDC3D7CB}" type="datetimeFigureOut">
              <a:rPr lang="en-US" smtClean="0"/>
              <a:t>2/16/2025</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6279741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p:txBody>
          <a:bodyPr/>
          <a:lstStyle/>
          <a:p>
            <a:fld id="{DE7D3017-C9EE-40A3-919E-E766EDC3D7CB}" type="datetimeFigureOut">
              <a:rPr lang="en-US" smtClean="0"/>
              <a:t>2/16/2025</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5703296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p:txBody>
          <a:bodyPr/>
          <a:lstStyle/>
          <a:p>
            <a:fld id="{DE7D3017-C9EE-40A3-919E-E766EDC3D7CB}" type="datetimeFigureOut">
              <a:rPr lang="en-US" smtClean="0"/>
              <a:t>2/16/2025</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9407091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p:txBody>
          <a:bodyPr/>
          <a:lstStyle/>
          <a:p>
            <a:fld id="{DE7D3017-C9EE-40A3-919E-E766EDC3D7CB}" type="datetimeFigureOut">
              <a:rPr lang="en-US" smtClean="0"/>
              <a:t>2/16/2025</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656647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p:txBody>
          <a:bodyPr/>
          <a:lstStyle/>
          <a:p>
            <a:fld id="{DE7D3017-C9EE-40A3-919E-E766EDC3D7CB}" type="datetimeFigureOut">
              <a:rPr lang="en-US" smtClean="0"/>
              <a:t>2/16/2025</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6824643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2/16/2025</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390363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2/16/2025</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5865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098" name="Picture 2" descr="Bờ biển bãi cát tuyệt đẹp vector - Free.Vector6.com">
            <a:extLst>
              <a:ext uri="{FF2B5EF4-FFF2-40B4-BE49-F238E27FC236}">
                <a16:creationId xmlns:a16="http://schemas.microsoft.com/office/drawing/2014/main" id="{B11712D1-B001-30EE-0737-BBB7680C9A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7108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58873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2/16/2025</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362229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2/16/2025</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092105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2/16/2025</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94471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2/16/2025</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695408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2/16/2025</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715169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2/16/2025</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20138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2/16/2025</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4088159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2/16/2025</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1538207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2/16/2025</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619345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345569"/>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B559BD-4447-36DF-A99E-060D83E031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430449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58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188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246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1905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5.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6.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757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09739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2/16/2025</a:t>
            </a:fld>
            <a:endParaRPr lang="en-US"/>
          </a:p>
        </p:txBody>
      </p:sp>
      <p:sp>
        <p:nvSpPr>
          <p:cNvPr id="5" name="Chỗ dành sẵn cho Chân trang 4">
            <a:extLst>
              <a:ext uri="{FF2B5EF4-FFF2-40B4-BE49-F238E27FC236}">
                <a16:creationId xmlns:a16="http://schemas.microsoft.com/office/drawing/2014/main"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pic>
        <p:nvPicPr>
          <p:cNvPr id="8" name="Picture 7" descr="A round pink circle with white text and a black background&#10;&#10;Description automatically generated">
            <a:extLst>
              <a:ext uri="{FF2B5EF4-FFF2-40B4-BE49-F238E27FC236}">
                <a16:creationId xmlns:a16="http://schemas.microsoft.com/office/drawing/2014/main" id="{809042DB-B41B-6611-26B0-2F7C45F8F65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5663" y="165179"/>
            <a:ext cx="1411374" cy="1411374"/>
          </a:xfrm>
          <a:prstGeom prst="rect">
            <a:avLst/>
          </a:prstGeom>
        </p:spPr>
      </p:pic>
    </p:spTree>
    <p:extLst>
      <p:ext uri="{BB962C8B-B14F-4D97-AF65-F5344CB8AC3E}">
        <p14:creationId xmlns:p14="http://schemas.microsoft.com/office/powerpoint/2010/main" val="251288840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circle with leaves and blue text&#10;&#10;Description automatically generated">
            <a:extLst>
              <a:ext uri="{FF2B5EF4-FFF2-40B4-BE49-F238E27FC236}">
                <a16:creationId xmlns:a16="http://schemas.microsoft.com/office/drawing/2014/main" id="{7360C182-46CB-A25C-9B37-50A63E81A3B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385760" y="7983955"/>
            <a:ext cx="1266825" cy="1266825"/>
          </a:xfrm>
          <a:prstGeom prst="rect">
            <a:avLst/>
          </a:prstGeom>
        </p:spPr>
      </p:pic>
    </p:spTree>
    <p:extLst>
      <p:ext uri="{BB962C8B-B14F-4D97-AF65-F5344CB8AC3E}">
        <p14:creationId xmlns:p14="http://schemas.microsoft.com/office/powerpoint/2010/main" val="405549423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8.xml"/><Relationship Id="rId5" Type="http://schemas.openxmlformats.org/officeDocument/2006/relationships/image" Target="../media/image10.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8.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8.xml"/><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8.xml"/><Relationship Id="rId5" Type="http://schemas.openxmlformats.org/officeDocument/2006/relationships/image" Target="../media/image1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8.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Hình ảnh 15">
            <a:extLst>
              <a:ext uri="{FF2B5EF4-FFF2-40B4-BE49-F238E27FC236}">
                <a16:creationId xmlns:a16="http://schemas.microsoft.com/office/drawing/2014/main" id="{3DB47CC7-60E4-18A1-B895-A05B4BAA761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12" name="Flowchart: Alternate Process 11">
            <a:extLst>
              <a:ext uri="{FF2B5EF4-FFF2-40B4-BE49-F238E27FC236}">
                <a16:creationId xmlns:a16="http://schemas.microsoft.com/office/drawing/2014/main" id="{EC6A7A0B-FADF-ACF6-3470-AF6F6F326A7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AC5362AD-22A2-7516-2E33-C9BC06BB926B}"/>
              </a:ext>
            </a:extLst>
          </p:cNvPr>
          <p:cNvPicPr>
            <a:picLocks noChangeAspect="1"/>
          </p:cNvPicPr>
          <p:nvPr/>
        </p:nvPicPr>
        <p:blipFill>
          <a:blip r:embed="rId5"/>
          <a:stretch>
            <a:fillRect/>
          </a:stretch>
        </p:blipFill>
        <p:spPr>
          <a:xfrm>
            <a:off x="-79770" y="245296"/>
            <a:ext cx="12046740" cy="1566808"/>
          </a:xfrm>
          <a:prstGeom prst="rect">
            <a:avLst/>
          </a:prstGeom>
        </p:spPr>
      </p:pic>
    </p:spTree>
    <p:extLst>
      <p:ext uri="{BB962C8B-B14F-4D97-AF65-F5344CB8AC3E}">
        <p14:creationId xmlns:p14="http://schemas.microsoft.com/office/powerpoint/2010/main" val="498642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artoon of a child standing in front of a door&#10;&#10;Description automatically generated">
            <a:extLst>
              <a:ext uri="{FF2B5EF4-FFF2-40B4-BE49-F238E27FC236}">
                <a16:creationId xmlns:a16="http://schemas.microsoft.com/office/drawing/2014/main" id="{AA259BD4-E1A5-FF08-E61D-70E405F808C4}"/>
              </a:ext>
            </a:extLst>
          </p:cNvPr>
          <p:cNvPicPr>
            <a:picLocks noChangeAspect="1"/>
          </p:cNvPicPr>
          <p:nvPr/>
        </p:nvPicPr>
        <p:blipFill>
          <a:blip r:embed="rId2"/>
          <a:srcRect t="13846" b="17985"/>
          <a:stretch/>
        </p:blipFill>
        <p:spPr>
          <a:xfrm>
            <a:off x="20" y="1282"/>
            <a:ext cx="12191980" cy="6856718"/>
          </a:xfrm>
          <a:prstGeom prst="rect">
            <a:avLst/>
          </a:prstGeom>
        </p:spPr>
      </p:pic>
    </p:spTree>
    <p:extLst>
      <p:ext uri="{BB962C8B-B14F-4D97-AF65-F5344CB8AC3E}">
        <p14:creationId xmlns:p14="http://schemas.microsoft.com/office/powerpoint/2010/main" val="2734127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a16="http://schemas.microsoft.com/office/drawing/2014/main" id="{BC33F8BD-3F1A-9443-93D1-A0E322A5E476}"/>
              </a:ext>
            </a:extLst>
          </p:cNvPr>
          <p:cNvSpPr/>
          <p:nvPr/>
        </p:nvSpPr>
        <p:spPr>
          <a:xfrm>
            <a:off x="289334" y="2434856"/>
            <a:ext cx="7573642" cy="3675558"/>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DB84613-7171-7AA2-9CD0-B33E30AA6354}"/>
              </a:ext>
            </a:extLst>
          </p:cNvPr>
          <p:cNvSpPr txBox="1"/>
          <p:nvPr/>
        </p:nvSpPr>
        <p:spPr>
          <a:xfrm>
            <a:off x="808075" y="2960601"/>
            <a:ext cx="6581554"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rPr>
              <a:t>Chia </a:t>
            </a:r>
            <a:r>
              <a:rPr kumimoji="0" lang="en-US" sz="6000" b="1" i="0" u="none" strike="noStrike" kern="1200" cap="none" spc="0" normalizeH="0" baseline="0" noProof="0" dirty="0" err="1">
                <a:ln>
                  <a:noFill/>
                </a:ln>
                <a:solidFill>
                  <a:srgbClr val="002060"/>
                </a:solidFill>
                <a:effectLst/>
                <a:uLnTx/>
                <a:uFillTx/>
                <a:latin typeface="Calibri" panose="020F0502020204030204"/>
                <a:ea typeface="+mn-ea"/>
                <a:cs typeface="+mn-cs"/>
              </a:rPr>
              <a:t>sẻ</a:t>
            </a:r>
            <a:r>
              <a:rPr kumimoji="0" lang="en-US" sz="6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000" b="1" i="0" u="none" strike="noStrike" kern="1200" cap="none" spc="0" normalizeH="0" noProof="0" dirty="0" err="1">
                <a:ln>
                  <a:noFill/>
                </a:ln>
                <a:solidFill>
                  <a:srgbClr val="002060"/>
                </a:solidFill>
                <a:effectLst/>
                <a:uLnTx/>
                <a:uFillTx/>
                <a:latin typeface="Calibri" panose="020F0502020204030204"/>
                <a:ea typeface="+mn-ea"/>
                <a:cs typeface="+mn-cs"/>
              </a:rPr>
              <a:t>cảm</a:t>
            </a:r>
            <a:r>
              <a:rPr kumimoji="0" lang="en-US" sz="6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000" b="1" i="0" u="none" strike="noStrike" kern="1200" cap="none" spc="0" normalizeH="0" noProof="0" dirty="0" err="1">
                <a:ln>
                  <a:noFill/>
                </a:ln>
                <a:solidFill>
                  <a:srgbClr val="002060"/>
                </a:solidFill>
                <a:effectLst/>
                <a:uLnTx/>
                <a:uFillTx/>
                <a:latin typeface="Calibri" panose="020F0502020204030204"/>
                <a:ea typeface="+mn-ea"/>
                <a:cs typeface="+mn-cs"/>
              </a:rPr>
              <a:t>xúc</a:t>
            </a:r>
            <a:r>
              <a:rPr kumimoji="0" lang="en-US" sz="6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000" b="1" i="0" u="none" strike="noStrike" kern="1200" cap="none" spc="0" normalizeH="0" noProof="0" dirty="0" err="1">
                <a:ln>
                  <a:noFill/>
                </a:ln>
                <a:solidFill>
                  <a:srgbClr val="002060"/>
                </a:solidFill>
                <a:effectLst/>
                <a:uLnTx/>
                <a:uFillTx/>
                <a:latin typeface="Calibri" panose="020F0502020204030204"/>
                <a:ea typeface="+mn-ea"/>
                <a:cs typeface="+mn-cs"/>
              </a:rPr>
              <a:t>về</a:t>
            </a:r>
            <a:r>
              <a:rPr kumimoji="0" lang="en-US" sz="6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000" b="1" i="0" u="none" strike="noStrike" kern="1200" cap="none" spc="0" normalizeH="0" noProof="0" dirty="0" err="1">
                <a:ln>
                  <a:noFill/>
                </a:ln>
                <a:solidFill>
                  <a:srgbClr val="002060"/>
                </a:solidFill>
                <a:effectLst/>
                <a:uLnTx/>
                <a:uFillTx/>
                <a:latin typeface="Calibri" panose="020F0502020204030204"/>
                <a:ea typeface="+mn-ea"/>
                <a:cs typeface="+mn-cs"/>
              </a:rPr>
              <a:t>quá</a:t>
            </a:r>
            <a:r>
              <a:rPr kumimoji="0" lang="en-US" sz="6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000" b="1" i="0" u="none" strike="noStrike" kern="1200" cap="none" spc="0" normalizeH="0" noProof="0" dirty="0" err="1">
                <a:ln>
                  <a:noFill/>
                </a:ln>
                <a:solidFill>
                  <a:srgbClr val="002060"/>
                </a:solidFill>
                <a:effectLst/>
                <a:uLnTx/>
                <a:uFillTx/>
                <a:latin typeface="Calibri" panose="020F0502020204030204"/>
                <a:ea typeface="+mn-ea"/>
                <a:cs typeface="+mn-cs"/>
              </a:rPr>
              <a:t>trình</a:t>
            </a:r>
            <a:r>
              <a:rPr kumimoji="0" lang="en-US" sz="6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000" b="1" i="0" u="none" strike="noStrike" kern="1200" cap="none" spc="0" normalizeH="0" noProof="0" dirty="0" err="1">
                <a:ln>
                  <a:noFill/>
                </a:ln>
                <a:solidFill>
                  <a:srgbClr val="002060"/>
                </a:solidFill>
                <a:effectLst/>
                <a:uLnTx/>
                <a:uFillTx/>
                <a:latin typeface="Calibri" panose="020F0502020204030204"/>
                <a:ea typeface="+mn-ea"/>
                <a:cs typeface="+mn-cs"/>
              </a:rPr>
              <a:t>tham</a:t>
            </a:r>
            <a:r>
              <a:rPr kumimoji="0" lang="en-US" sz="6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000" b="1" i="0" u="none" strike="noStrike" kern="1200" cap="none" spc="0" normalizeH="0" noProof="0" dirty="0" err="1">
                <a:ln>
                  <a:noFill/>
                </a:ln>
                <a:solidFill>
                  <a:srgbClr val="002060"/>
                </a:solidFill>
                <a:effectLst/>
                <a:uLnTx/>
                <a:uFillTx/>
                <a:latin typeface="Calibri" panose="020F0502020204030204"/>
                <a:ea typeface="+mn-ea"/>
                <a:cs typeface="+mn-cs"/>
              </a:rPr>
              <a:t>gia</a:t>
            </a:r>
            <a:r>
              <a:rPr kumimoji="0" lang="en-US" sz="6000" b="1" i="0" u="none" strike="noStrike" kern="1200" cap="none" spc="0" normalizeH="0" noProof="0" dirty="0">
                <a:ln>
                  <a:noFill/>
                </a:ln>
                <a:solidFill>
                  <a:srgbClr val="002060"/>
                </a:solidFill>
                <a:effectLst/>
                <a:uLnTx/>
                <a:uFillTx/>
                <a:latin typeface="Calibri" panose="020F0502020204030204"/>
                <a:ea typeface="+mn-ea"/>
                <a:cs typeface="+mn-cs"/>
              </a:rPr>
              <a:t> </a:t>
            </a:r>
            <a:r>
              <a:rPr lang="en-US" sz="6000" b="1" dirty="0" err="1">
                <a:solidFill>
                  <a:srgbClr val="002060"/>
                </a:solidFill>
                <a:latin typeface="Calibri" panose="020F0502020204030204"/>
              </a:rPr>
              <a:t>trò</a:t>
            </a:r>
            <a:r>
              <a:rPr lang="en-US" sz="6000" b="1" dirty="0">
                <a:solidFill>
                  <a:srgbClr val="002060"/>
                </a:solidFill>
                <a:latin typeface="Calibri" panose="020F0502020204030204"/>
              </a:rPr>
              <a:t> </a:t>
            </a:r>
            <a:r>
              <a:rPr lang="en-US" sz="6000" b="1" dirty="0" err="1">
                <a:solidFill>
                  <a:srgbClr val="002060"/>
                </a:solidFill>
                <a:latin typeface="Calibri" panose="020F0502020204030204"/>
              </a:rPr>
              <a:t>chơi</a:t>
            </a:r>
            <a:endPar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6370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a:off x="0" y="0"/>
            <a:ext cx="12192000" cy="4392606"/>
            <a:chOff x="0" y="0"/>
            <a:chExt cx="6186311" cy="2228841"/>
          </a:xfrm>
        </p:grpSpPr>
        <p:sp>
          <p:nvSpPr>
            <p:cNvPr id="3" name="Freeform 3"/>
            <p:cNvSpPr/>
            <p:nvPr/>
          </p:nvSpPr>
          <p:spPr>
            <a:xfrm>
              <a:off x="0" y="0"/>
              <a:ext cx="6186311" cy="2228841"/>
            </a:xfrm>
            <a:custGeom>
              <a:avLst/>
              <a:gdLst/>
              <a:ahLst/>
              <a:cxnLst/>
              <a:rect l="l" t="t" r="r" b="b"/>
              <a:pathLst>
                <a:path w="6186311" h="2228841">
                  <a:moveTo>
                    <a:pt x="0" y="0"/>
                  </a:moveTo>
                  <a:lnTo>
                    <a:pt x="6186311" y="0"/>
                  </a:lnTo>
                  <a:lnTo>
                    <a:pt x="6186311" y="2228841"/>
                  </a:lnTo>
                  <a:lnTo>
                    <a:pt x="0" y="2228841"/>
                  </a:lnTo>
                  <a:close/>
                </a:path>
              </a:pathLst>
            </a:custGeom>
            <a:solidFill>
              <a:srgbClr val="C8E5C9"/>
            </a:solidFill>
          </p:spPr>
          <p:txBody>
            <a:bodyPr/>
            <a:lstStyle/>
            <a:p>
              <a:endParaRPr lang="en-US"/>
            </a:p>
          </p:txBody>
        </p:sp>
      </p:grpSp>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758193"/>
            <a:ext cx="12192000" cy="300228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53201" y="71913"/>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BBDEC0"/>
            </a:solidFill>
          </p:spPr>
          <p:txBody>
            <a:bodyPr/>
            <a:lstStyle/>
            <a:p>
              <a:endParaRPr lang="en-US"/>
            </a:p>
          </p:txBody>
        </p:sp>
      </p:grpSp>
      <p:grpSp>
        <p:nvGrpSpPr>
          <p:cNvPr id="14" name="Group 14"/>
          <p:cNvGrpSpPr/>
          <p:nvPr/>
        </p:nvGrpSpPr>
        <p:grpSpPr>
          <a:xfrm rot="-5400000">
            <a:off x="-2038357" y="2053899"/>
            <a:ext cx="4377064" cy="300350"/>
            <a:chOff x="0" y="0"/>
            <a:chExt cx="2220955" cy="152400"/>
          </a:xfrm>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txBody>
            <a:bodyPr/>
            <a:lstStyle/>
            <a:p>
              <a:endParaRPr lang="en-US"/>
            </a:p>
          </p:txBody>
        </p:sp>
      </p:grpSp>
      <p:grpSp>
        <p:nvGrpSpPr>
          <p:cNvPr id="16" name="Group 16"/>
          <p:cNvGrpSpPr/>
          <p:nvPr/>
        </p:nvGrpSpPr>
        <p:grpSpPr>
          <a:xfrm rot="-5400000">
            <a:off x="9853293" y="2046128"/>
            <a:ext cx="4377064" cy="300350"/>
            <a:chOff x="0" y="0"/>
            <a:chExt cx="2220955" cy="152400"/>
          </a:xfrm>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txBody>
            <a:bodyPr/>
            <a:lstStyle/>
            <a:p>
              <a:endParaRPr lang="en-US"/>
            </a:p>
          </p:txBody>
        </p:sp>
      </p:gr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076811" y="2561465"/>
            <a:ext cx="1423035" cy="2743200"/>
          </a:xfrm>
          <a:prstGeom prst="rect">
            <a:avLst/>
          </a:prstGeom>
        </p:spPr>
      </p:pic>
      <p:pic>
        <p:nvPicPr>
          <p:cNvPr id="24" name="Picture 17">
            <a:extLst>
              <a:ext uri="{FF2B5EF4-FFF2-40B4-BE49-F238E27FC236}">
                <a16:creationId xmlns:a16="http://schemas.microsoft.com/office/drawing/2014/main" id="{F1C2B83B-0FF4-D9FE-60DD-6D4B4436D2DB}"/>
              </a:ext>
            </a:extLst>
          </p:cNvPr>
          <p:cNvPicPr>
            <a:picLocks noChangeAspect="1"/>
          </p:cNvPicPr>
          <p:nvPr/>
        </p:nvPicPr>
        <p:blipFill>
          <a:blip r:embed="rId12"/>
          <a:srcRect l="298" r="298" b="4945"/>
          <a:stretch>
            <a:fillRect/>
          </a:stretch>
        </p:blipFill>
        <p:spPr>
          <a:xfrm flipH="1">
            <a:off x="85167" y="2164035"/>
            <a:ext cx="2789351" cy="4710487"/>
          </a:xfrm>
          <a:prstGeom prst="rect">
            <a:avLst/>
          </a:prstGeom>
        </p:spPr>
      </p:pic>
      <p:sp>
        <p:nvSpPr>
          <p:cNvPr id="32" name="Rectangle: Diagonal Corners Rounded 31">
            <a:extLst>
              <a:ext uri="{FF2B5EF4-FFF2-40B4-BE49-F238E27FC236}">
                <a16:creationId xmlns:a16="http://schemas.microsoft.com/office/drawing/2014/main" id="{27556949-5FF2-3AEA-C57A-69BD52859F0C}"/>
              </a:ext>
            </a:extLst>
          </p:cNvPr>
          <p:cNvSpPr/>
          <p:nvPr/>
        </p:nvSpPr>
        <p:spPr>
          <a:xfrm>
            <a:off x="2142493" y="1148318"/>
            <a:ext cx="9517318" cy="3817088"/>
          </a:xfrm>
          <a:prstGeom prst="round2Diag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srgbClr val="FF0000"/>
                </a:solidFill>
                <a:latin typeface="Calibri" panose="020F0502020204030204" pitchFamily="34" charset="0"/>
                <a:cs typeface="Calibri" panose="020F0502020204030204" pitchFamily="34" charset="0"/>
              </a:rPr>
              <a:t>Về</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nhà</a:t>
            </a:r>
            <a:r>
              <a:rPr lang="en-US" sz="5400" b="1" dirty="0">
                <a:solidFill>
                  <a:srgbClr val="FF0000"/>
                </a:solidFill>
                <a:latin typeface="Calibri" panose="020F0502020204030204" pitchFamily="34" charset="0"/>
                <a:cs typeface="Calibri" panose="020F0502020204030204" pitchFamily="34" charset="0"/>
              </a:rPr>
              <a:t>: </a:t>
            </a:r>
            <a:r>
              <a:rPr lang="vi-VN" sz="5400" b="1" dirty="0">
                <a:solidFill>
                  <a:srgbClr val="FF0000"/>
                </a:solidFill>
                <a:latin typeface="Calibri" panose="020F0502020204030204" pitchFamily="34" charset="0"/>
                <a:cs typeface="Calibri" panose="020F0502020204030204" pitchFamily="34" charset="0"/>
              </a:rPr>
              <a:t>Chuẩn bị cho bài thuyết trình về chủ đề “ Nghề em mơ ước” của nhóm</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83837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9037" y="-386956"/>
            <a:ext cx="2961348" cy="2221011"/>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8922" y="-386956"/>
            <a:ext cx="3974309" cy="2980732"/>
          </a:xfrm>
          <a:prstGeom prst="rect">
            <a:avLst/>
          </a:prstGeom>
        </p:spPr>
      </p:pic>
      <p:pic>
        <p:nvPicPr>
          <p:cNvPr id="2" name="Picture 2" descr="Hình ảnh Ngư Dân Ngư Dân đánh Cá PNG , Clipart Ngư Dân, Một Con Cá, Cái Cần  Câu Cá PNG miễn phí tải tập tin PSDComment và Vector">
            <a:extLst>
              <a:ext uri="{FF2B5EF4-FFF2-40B4-BE49-F238E27FC236}">
                <a16:creationId xmlns:a16="http://schemas.microsoft.com/office/drawing/2014/main" id="{73B7F0A7-4E42-5CCC-D7B8-C7832CEC528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094" l="10000" r="90000">
                        <a14:foregroundMark x1="44219" y1="91094" x2="49063" y2="90938"/>
                        <a14:foregroundMark x1="61875" y1="88125" x2="61406" y2="91094"/>
                      </a14:backgroundRemoval>
                    </a14:imgEffect>
                  </a14:imgLayer>
                </a14:imgProps>
              </a:ext>
              <a:ext uri="{28A0092B-C50C-407E-A947-70E740481C1C}">
                <a14:useLocalDpi xmlns:a14="http://schemas.microsoft.com/office/drawing/2010/main" val="0"/>
              </a:ext>
            </a:extLst>
          </a:blip>
          <a:srcRect/>
          <a:stretch>
            <a:fillRect/>
          </a:stretch>
        </p:blipFill>
        <p:spPr bwMode="auto">
          <a:xfrm>
            <a:off x="-489678" y="1103410"/>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198F0FA-E835-1F37-132E-9EC760D235D8}"/>
              </a:ext>
            </a:extLst>
          </p:cNvPr>
          <p:cNvPicPr>
            <a:picLocks noChangeAspect="1"/>
          </p:cNvPicPr>
          <p:nvPr/>
        </p:nvPicPr>
        <p:blipFill>
          <a:blip r:embed="rId5"/>
          <a:stretch>
            <a:fillRect/>
          </a:stretch>
        </p:blipFill>
        <p:spPr>
          <a:xfrm>
            <a:off x="3790984" y="2287633"/>
            <a:ext cx="8401016" cy="4834547"/>
          </a:xfrm>
          <a:prstGeom prst="rect">
            <a:avLst/>
          </a:prstGeom>
        </p:spPr>
      </p:pic>
    </p:spTree>
    <p:extLst>
      <p:ext uri="{BB962C8B-B14F-4D97-AF65-F5344CB8AC3E}">
        <p14:creationId xmlns:p14="http://schemas.microsoft.com/office/powerpoint/2010/main" val="355247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FC47C5-A023-A062-9890-8A8F75DC8A75}"/>
              </a:ext>
            </a:extLst>
          </p:cNvPr>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B1F2EE-F8FD-75F5-5DC5-711C7703A776}"/>
              </a:ext>
            </a:extLst>
          </p:cNvPr>
          <p:cNvSpPr txBox="1"/>
          <p:nvPr/>
        </p:nvSpPr>
        <p:spPr>
          <a:xfrm>
            <a:off x="273876" y="1851284"/>
            <a:ext cx="36436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BF6BC6C-93C9-D982-15BD-9D511EE50B93}"/>
              </a:ext>
            </a:extLst>
          </p:cNvPr>
          <p:cNvSpPr txBox="1"/>
          <p:nvPr/>
        </p:nvSpPr>
        <p:spPr>
          <a:xfrm>
            <a:off x="7830389" y="2039786"/>
            <a:ext cx="39581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Hình ảnh 20" descr="Ảnh có chứa đồ chơi, búp bê, đồ họa véc-tơ&#10;&#10;Mô tả được tạo tự động">
            <a:extLst>
              <a:ext uri="{FF2B5EF4-FFF2-40B4-BE49-F238E27FC236}">
                <a16:creationId xmlns:a16="http://schemas.microsoft.com/office/drawing/2014/main" id="{85D0EABF-2F2C-4343-9982-41B988171A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9F8E7196-D75B-9680-77BF-FD45A8574F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2261121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a16="http://schemas.microsoft.com/office/drawing/2014/main" id="{BC33F8BD-3F1A-9443-93D1-A0E322A5E476}"/>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7DB84613-7171-7AA2-9CD0-B33E30AA6354}"/>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Ưu điểm:</a:t>
            </a:r>
          </a:p>
        </p:txBody>
      </p:sp>
      <p:pic>
        <p:nvPicPr>
          <p:cNvPr id="2" name="Picture 1">
            <a:extLst>
              <a:ext uri="{FF2B5EF4-FFF2-40B4-BE49-F238E27FC236}">
                <a16:creationId xmlns:a16="http://schemas.microsoft.com/office/drawing/2014/main" id="{1A562129-247E-5E3D-9477-54D698624891}"/>
              </a:ext>
            </a:extLst>
          </p:cNvPr>
          <p:cNvPicPr>
            <a:picLocks noChangeAspect="1"/>
          </p:cNvPicPr>
          <p:nvPr/>
        </p:nvPicPr>
        <p:blipFill>
          <a:blip r:embed="rId5"/>
          <a:stretch>
            <a:fillRect/>
          </a:stretch>
        </p:blipFill>
        <p:spPr>
          <a:xfrm>
            <a:off x="0" y="340546"/>
            <a:ext cx="12046740" cy="1566808"/>
          </a:xfrm>
          <a:prstGeom prst="rect">
            <a:avLst/>
          </a:prstGeom>
        </p:spPr>
      </p:pic>
    </p:spTree>
    <p:extLst>
      <p:ext uri="{BB962C8B-B14F-4D97-AF65-F5344CB8AC3E}">
        <p14:creationId xmlns:p14="http://schemas.microsoft.com/office/powerpoint/2010/main" val="3329632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C8EE888-7E1F-3C3C-D0C2-8E104B526E76}"/>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Hạn chế:</a:t>
            </a:r>
          </a:p>
        </p:txBody>
      </p:sp>
      <p:pic>
        <p:nvPicPr>
          <p:cNvPr id="2" name="Picture 1">
            <a:extLst>
              <a:ext uri="{FF2B5EF4-FFF2-40B4-BE49-F238E27FC236}">
                <a16:creationId xmlns:a16="http://schemas.microsoft.com/office/drawing/2014/main" id="{E9248B66-24DD-E4E5-66CE-356A38CB3EFC}"/>
              </a:ext>
            </a:extLst>
          </p:cNvPr>
          <p:cNvPicPr>
            <a:picLocks noChangeAspect="1"/>
          </p:cNvPicPr>
          <p:nvPr/>
        </p:nvPicPr>
        <p:blipFill>
          <a:blip r:embed="rId5"/>
          <a:stretch>
            <a:fillRect/>
          </a:stretch>
        </p:blipFill>
        <p:spPr>
          <a:xfrm>
            <a:off x="0" y="359596"/>
            <a:ext cx="12046740" cy="1566808"/>
          </a:xfrm>
          <a:prstGeom prst="rect">
            <a:avLst/>
          </a:prstGeom>
        </p:spPr>
      </p:pic>
    </p:spTree>
    <p:extLst>
      <p:ext uri="{BB962C8B-B14F-4D97-AF65-F5344CB8AC3E}">
        <p14:creationId xmlns:p14="http://schemas.microsoft.com/office/powerpoint/2010/main" val="3641503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11A82AB-3A81-58AB-7B22-B0C70769955B}"/>
              </a:ext>
            </a:extLst>
          </p:cNvPr>
          <p:cNvSpPr/>
          <p:nvPr/>
        </p:nvSpPr>
        <p:spPr>
          <a:xfrm>
            <a:off x="3377710" y="251011"/>
            <a:ext cx="4948518" cy="1434914"/>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tuyên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4885464C-058D-171C-FC2B-482E6B44BA01}"/>
              </a:ext>
            </a:extLst>
          </p:cNvPr>
          <p:cNvSpPr txBox="1"/>
          <p:nvPr/>
        </p:nvSpPr>
        <p:spPr>
          <a:xfrm>
            <a:off x="407771" y="2008951"/>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Ngôi sao chăm chỉ</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5F968A2D-3E18-166D-44AB-EB3733827683}"/>
              </a:ext>
            </a:extLst>
          </p:cNvPr>
          <p:cNvSpPr txBox="1"/>
          <p:nvPr/>
        </p:nvSpPr>
        <p:spPr>
          <a:xfrm>
            <a:off x="7910639" y="210588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Hoa ngoan ngoãn</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Hình ảnh 20" descr="Ảnh có chứa đồ chơi, búp bê, đồ họa véc-tơ&#10;&#10;Mô tả được tạo tự động">
            <a:extLst>
              <a:ext uri="{FF2B5EF4-FFF2-40B4-BE49-F238E27FC236}">
                <a16:creationId xmlns:a16="http://schemas.microsoft.com/office/drawing/2014/main" id="{E4DC6B6F-D16A-4ADE-ACF0-312E190B3C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6" name="Hình ảnh 21" descr="Ảnh có chứa đồ chơi, búp bê&#10;&#10;Mô tả được tạo tự động">
            <a:extLst>
              <a:ext uri="{FF2B5EF4-FFF2-40B4-BE49-F238E27FC236}">
                <a16:creationId xmlns:a16="http://schemas.microsoft.com/office/drawing/2014/main" id="{1DE74C73-FA3B-EC08-D14F-2113A837D05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3493319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26" presetClass="emph" presetSubtype="0" fill="hold" grpId="1" nodeType="with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10" name="TextBox 10">
            <a:extLst>
              <a:ext uri="{FF2B5EF4-FFF2-40B4-BE49-F238E27FC236}">
                <a16:creationId xmlns:a16="http://schemas.microsoft.com/office/drawing/2014/main" id="{BF2331F6-BFD7-7F84-63EF-850002B03814}"/>
              </a:ext>
            </a:extLst>
          </p:cNvPr>
          <p:cNvSpPr txBox="1"/>
          <p:nvPr/>
        </p:nvSpPr>
        <p:spPr>
          <a:xfrm>
            <a:off x="190647" y="25848"/>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Phương hướng hoạt động Tuần …</a:t>
            </a:r>
            <a:endPar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12" name="TextBox 10">
            <a:extLst>
              <a:ext uri="{FF2B5EF4-FFF2-40B4-BE49-F238E27FC236}">
                <a16:creationId xmlns:a16="http://schemas.microsoft.com/office/drawing/2014/main" id="{D9D57F1F-C214-7EC9-7911-C032E4EA8E26}"/>
              </a:ext>
            </a:extLst>
          </p:cNvPr>
          <p:cNvSpPr txBox="1"/>
          <p:nvPr/>
        </p:nvSpPr>
        <p:spPr>
          <a:xfrm>
            <a:off x="190667" y="57199"/>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ơ</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ớ</a:t>
            </a:r>
            <a:r>
              <a:rPr kumimoji="0" lang="en-US" sz="6000" b="1" i="0" u="none" strike="noStrike" kern="1200" cap="none" spc="0" normalizeH="0" baseline="0" noProof="0" dirty="0" err="1">
                <a:ln w="28575">
                  <a:solidFill>
                    <a:srgbClr val="002060"/>
                  </a:solidFill>
                  <a:prstDash val="solid"/>
                </a:ln>
                <a:solidFill>
                  <a:srgbClr val="ACF0F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5F1D3"/>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o</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ạ</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ộ</a:t>
            </a:r>
            <a:r>
              <a:rPr kumimoji="0" lang="en-US" sz="6000" b="1" i="0" u="none" strike="noStrike" kern="1200" cap="none" spc="0" normalizeH="0" baseline="0" noProof="0" dirty="0" err="1">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u</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ầ</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endParaRPr kumimoji="0" lang="en-US" sz="6000" b="1" i="0" u="none" strike="noStrike" kern="1200" cap="none" spc="0" normalizeH="0" baseline="0" noProof="0" dirty="0">
              <a:ln w="28575">
                <a:solidFill>
                  <a:srgbClr val="002060"/>
                </a:solidFill>
                <a:prstDash val="solid"/>
              </a:ln>
              <a:solidFill>
                <a:srgbClr val="F09CF2"/>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7AA27F6-1499-E8BA-8CC9-36BE51BB883C}"/>
              </a:ext>
            </a:extLst>
          </p:cNvPr>
          <p:cNvSpPr/>
          <p:nvPr/>
        </p:nvSpPr>
        <p:spPr>
          <a:xfrm>
            <a:off x="3068732" y="1605692"/>
            <a:ext cx="8615081" cy="4132728"/>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4822371" y="1981200"/>
            <a:ext cx="25799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69653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3.7037E-7 L -2.5E-6 -0.07222 " pathEditMode="relative" rAng="0" ptsTypes="AA">
                                      <p:cBhvr>
                                        <p:cTn id="11" dur="250" accel="50000" decel="50000" autoRev="1" fill="hold">
                                          <p:stCondLst>
                                            <p:cond delay="0"/>
                                          </p:stCondLst>
                                        </p:cTn>
                                        <p:tgtEl>
                                          <p:spTgt spid="12"/>
                                        </p:tgtEl>
                                        <p:attrNameLst>
                                          <p:attrName>ppt_x</p:attrName>
                                          <p:attrName>ppt_y</p:attrName>
                                        </p:attrNameLst>
                                      </p:cBhvr>
                                      <p:rCtr x="0" y="-3611"/>
                                    </p:animMotion>
                                    <p:animRot by="1500000">
                                      <p:cBhvr>
                                        <p:cTn id="12" dur="125" fill="hold">
                                          <p:stCondLst>
                                            <p:cond delay="0"/>
                                          </p:stCondLst>
                                        </p:cTn>
                                        <p:tgtEl>
                                          <p:spTgt spid="12"/>
                                        </p:tgtEl>
                                        <p:attrNameLst>
                                          <p:attrName>r</p:attrName>
                                        </p:attrNameLst>
                                      </p:cBhvr>
                                    </p:animRot>
                                    <p:animRot by="-1500000">
                                      <p:cBhvr>
                                        <p:cTn id="13" dur="125" fill="hold">
                                          <p:stCondLst>
                                            <p:cond delay="125"/>
                                          </p:stCondLst>
                                        </p:cTn>
                                        <p:tgtEl>
                                          <p:spTgt spid="12"/>
                                        </p:tgtEl>
                                        <p:attrNameLst>
                                          <p:attrName>r</p:attrName>
                                        </p:attrNameLst>
                                      </p:cBhvr>
                                    </p:animRot>
                                    <p:animRot by="-1500000">
                                      <p:cBhvr>
                                        <p:cTn id="14" dur="125" fill="hold">
                                          <p:stCondLst>
                                            <p:cond delay="250"/>
                                          </p:stCondLst>
                                        </p:cTn>
                                        <p:tgtEl>
                                          <p:spTgt spid="12"/>
                                        </p:tgtEl>
                                        <p:attrNameLst>
                                          <p:attrName>r</p:attrName>
                                        </p:attrNameLst>
                                      </p:cBhvr>
                                    </p:animRot>
                                    <p:animRot by="1500000">
                                      <p:cBhvr>
                                        <p:cTn id="15" dur="125" fill="hold">
                                          <p:stCondLst>
                                            <p:cond delay="375"/>
                                          </p:stCondLst>
                                        </p:cTn>
                                        <p:tgtEl>
                                          <p:spTgt spid="12"/>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7.40741E-7 L -2.5E-6 -0.07222 " pathEditMode="relative" rAng="0" ptsTypes="AA">
                                      <p:cBhvr>
                                        <p:cTn id="22" dur="250" accel="50000" decel="50000" autoRev="1" fill="hold">
                                          <p:stCondLst>
                                            <p:cond delay="0"/>
                                          </p:stCondLst>
                                        </p:cTn>
                                        <p:tgtEl>
                                          <p:spTgt spid="10"/>
                                        </p:tgtEl>
                                        <p:attrNameLst>
                                          <p:attrName>ppt_x</p:attrName>
                                          <p:attrName>ppt_y</p:attrName>
                                        </p:attrNameLst>
                                      </p:cBhvr>
                                      <p:rCtr x="0" y="-3611"/>
                                    </p:animMotion>
                                    <p:animRot by="1500000">
                                      <p:cBhvr>
                                        <p:cTn id="23" dur="125" fill="hold">
                                          <p:stCondLst>
                                            <p:cond delay="0"/>
                                          </p:stCondLst>
                                        </p:cTn>
                                        <p:tgtEl>
                                          <p:spTgt spid="10"/>
                                        </p:tgtEl>
                                        <p:attrNameLst>
                                          <p:attrName>r</p:attrName>
                                        </p:attrNameLst>
                                      </p:cBhvr>
                                    </p:animRot>
                                    <p:animRot by="-1500000">
                                      <p:cBhvr>
                                        <p:cTn id="24" dur="125" fill="hold">
                                          <p:stCondLst>
                                            <p:cond delay="125"/>
                                          </p:stCondLst>
                                        </p:cTn>
                                        <p:tgtEl>
                                          <p:spTgt spid="10"/>
                                        </p:tgtEl>
                                        <p:attrNameLst>
                                          <p:attrName>r</p:attrName>
                                        </p:attrNameLst>
                                      </p:cBhvr>
                                    </p:animRot>
                                    <p:animRot by="-1500000">
                                      <p:cBhvr>
                                        <p:cTn id="25" dur="125" fill="hold">
                                          <p:stCondLst>
                                            <p:cond delay="250"/>
                                          </p:stCondLst>
                                        </p:cTn>
                                        <p:tgtEl>
                                          <p:spTgt spid="10"/>
                                        </p:tgtEl>
                                        <p:attrNameLst>
                                          <p:attrName>r</p:attrName>
                                        </p:attrNameLst>
                                      </p:cBhvr>
                                    </p:animRot>
                                    <p:animRot by="1500000">
                                      <p:cBhvr>
                                        <p:cTn id="26" dur="125" fill="hold">
                                          <p:stCondLst>
                                            <p:cond delay="375"/>
                                          </p:stCondLst>
                                        </p:cTn>
                                        <p:tgtEl>
                                          <p:spTgt spid="10"/>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2"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1034" name="Picture 10" descr="Hand Painted Children S Cartoon Creative Birthday Background | Happy  birthday greetings friends, Happy birthday wishes cards, Birthday background">
            <a:extLst>
              <a:ext uri="{FF2B5EF4-FFF2-40B4-BE49-F238E27FC236}">
                <a16:creationId xmlns:a16="http://schemas.microsoft.com/office/drawing/2014/main" id="{3AB8730D-EDD1-E561-5FC7-A6BB18C79E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1" b="94688" l="10000" r="95231">
                        <a14:foregroundMark x1="10154" y1="48499" x2="10154" y2="48499"/>
                        <a14:foregroundMark x1="10308" y1="70670" x2="10308" y2="70670"/>
                        <a14:foregroundMark x1="13077" y1="91224" x2="13077" y2="91224"/>
                        <a14:foregroundMark x1="23231" y1="90300" x2="23231" y2="90300"/>
                        <a14:foregroundMark x1="36462" y1="93764" x2="36462" y2="93764"/>
                        <a14:foregroundMark x1="58462" y1="45958" x2="58462" y2="45958"/>
                        <a14:foregroundMark x1="55231" y1="59815" x2="55231" y2="59815"/>
                        <a14:foregroundMark x1="92000" y1="37644" x2="92000" y2="37644"/>
                        <a14:foregroundMark x1="95231" y1="34180" x2="95231" y2="34180"/>
                        <a14:foregroundMark x1="81077" y1="59122" x2="81077" y2="59122"/>
                        <a14:foregroundMark x1="79846" y1="59122" x2="80615" y2="60970"/>
                        <a14:foregroundMark x1="68923" y1="92610" x2="68923" y2="92610"/>
                        <a14:foregroundMark x1="50154" y1="69977" x2="50154" y2="69977"/>
                        <a14:foregroundMark x1="54615" y1="73672" x2="54615" y2="73672"/>
                        <a14:foregroundMark x1="46154" y1="93533" x2="46154" y2="93533"/>
                        <a14:foregroundMark x1="46462" y1="94688" x2="57231" y2="92379"/>
                        <a14:foregroundMark x1="57231" y1="92379" x2="58462" y2="91224"/>
                        <a14:foregroundMark x1="64769" y1="90531" x2="68000" y2="92379"/>
                        <a14:foregroundMark x1="59907" y1="69284" x2="59885" y2="70934"/>
                        <a14:backgroundMark x1="61692" y1="64203" x2="61692" y2="64203"/>
                        <a14:backgroundMark x1="56000" y1="72286" x2="58462" y2="75520"/>
                        <a14:backgroundMark x1="61231" y1="63048" x2="60923" y2="64203"/>
                        <a14:backgroundMark x1="60923" y1="66282" x2="60308" y2="67436"/>
                        <a14:backgroundMark x1="58308" y1="64896" x2="58308" y2="64896"/>
                        <a14:backgroundMark x1="58308" y1="64896" x2="58308" y2="64896"/>
                        <a14:backgroundMark x1="59385" y1="60277" x2="59385" y2="60277"/>
                        <a14:backgroundMark x1="59846" y1="63510" x2="59846" y2="63510"/>
                        <a14:backgroundMark x1="60769" y1="64665" x2="60769" y2="64665"/>
                        <a14:backgroundMark x1="60769" y1="64665" x2="60000" y2="68591"/>
                        <a14:backgroundMark x1="59692" y1="64896" x2="59692" y2="69284"/>
                        <a14:backgroundMark x1="62000" y1="60739" x2="63692" y2="61432"/>
                        <a14:backgroundMark x1="60923" y1="63279" x2="59231" y2="62818"/>
                      </a14:backgroundRemoval>
                    </a14:imgEffect>
                  </a14:imgLayer>
                </a14:imgProps>
              </a:ext>
              <a:ext uri="{28A0092B-C50C-407E-A947-70E740481C1C}">
                <a14:useLocalDpi xmlns:a14="http://schemas.microsoft.com/office/drawing/2010/main" val="0"/>
              </a:ext>
            </a:extLst>
          </a:blip>
          <a:srcRect/>
          <a:stretch>
            <a:fillRect/>
          </a:stretch>
        </p:blipFill>
        <p:spPr bwMode="auto">
          <a:xfrm>
            <a:off x="2381250" y="1550391"/>
            <a:ext cx="8124825" cy="5412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DA80AC-287F-7DD1-0E6F-99C00F6B5224}"/>
              </a:ext>
            </a:extLst>
          </p:cNvPr>
          <p:cNvSpPr txBox="1"/>
          <p:nvPr/>
        </p:nvSpPr>
        <p:spPr>
          <a:xfrm>
            <a:off x="812274" y="203261"/>
            <a:ext cx="1027722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Calibri" panose="020F0502020204030204"/>
                <a:ea typeface="Tahoma" panose="020B0604030504040204" pitchFamily="34" charset="0"/>
                <a:cs typeface="Tahoma" panose="020B0604030504040204" pitchFamily="34" charset="0"/>
              </a:rPr>
              <a:t>Chúc</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Calibri" panose="020F0502020204030204"/>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Calibri" panose="020F0502020204030204"/>
                <a:ea typeface="Tahoma" panose="020B0604030504040204" pitchFamily="34" charset="0"/>
                <a:cs typeface="Tahoma" panose="020B0604030504040204" pitchFamily="34" charset="0"/>
              </a:rPr>
              <a:t>mừng</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Calibri" panose="020F0502020204030204"/>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Calibri" panose="020F0502020204030204"/>
                <a:ea typeface="Tahoma" panose="020B0604030504040204" pitchFamily="34" charset="0"/>
                <a:cs typeface="Tahoma" panose="020B0604030504040204" pitchFamily="34" charset="0"/>
              </a:rPr>
              <a:t>sinh</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Calibri" panose="020F0502020204030204"/>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Calibri" panose="020F0502020204030204"/>
                <a:ea typeface="Tahoma" panose="020B0604030504040204" pitchFamily="34" charset="0"/>
                <a:cs typeface="Tahoma" panose="020B0604030504040204" pitchFamily="34" charset="0"/>
              </a:rPr>
              <a:t>nhật</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Calibri" panose="020F0502020204030204"/>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Calibri" panose="020F0502020204030204"/>
                <a:ea typeface="Tahoma" panose="020B0604030504040204" pitchFamily="34" charset="0"/>
                <a:cs typeface="Tahoma" panose="020B0604030504040204" pitchFamily="34" charset="0"/>
              </a:rPr>
              <a:t>Tháng</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Calibri" panose="020F0502020204030204"/>
                <a:ea typeface="Tahoma" panose="020B0604030504040204" pitchFamily="34" charset="0"/>
                <a:cs typeface="Tahoma" panose="020B0604030504040204" pitchFamily="34" charset="0"/>
              </a:rPr>
              <a:t> …</a:t>
            </a:r>
          </a:p>
        </p:txBody>
      </p:sp>
      <p:cxnSp>
        <p:nvCxnSpPr>
          <p:cNvPr id="6" name="Straight Connector 5">
            <a:extLst>
              <a:ext uri="{FF2B5EF4-FFF2-40B4-BE49-F238E27FC236}">
                <a16:creationId xmlns:a16="http://schemas.microsoft.com/office/drawing/2014/main" id="{E9C69474-A76E-4B6F-7CBB-F06E7D04C349}"/>
              </a:ext>
            </a:extLst>
          </p:cNvPr>
          <p:cNvCxnSpPr/>
          <p:nvPr/>
        </p:nvCxnSpPr>
        <p:spPr>
          <a:xfrm>
            <a:off x="7038975" y="5000625"/>
            <a:ext cx="171450" cy="381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0D3249AF-AADA-1DC8-897F-10335D457863}"/>
              </a:ext>
            </a:extLst>
          </p:cNvPr>
          <p:cNvCxnSpPr>
            <a:cxnSpLocks/>
          </p:cNvCxnSpPr>
          <p:nvPr/>
        </p:nvCxnSpPr>
        <p:spPr>
          <a:xfrm>
            <a:off x="7191375" y="4600575"/>
            <a:ext cx="19050" cy="857250"/>
          </a:xfrm>
          <a:prstGeom prst="line">
            <a:avLst/>
          </a:prstGeom>
          <a:ln>
            <a:solidFill>
              <a:srgbClr val="F99D9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1F67CE-8DAF-D374-1DD0-4DFEF5C2D7F1}"/>
              </a:ext>
            </a:extLst>
          </p:cNvPr>
          <p:cNvCxnSpPr>
            <a:cxnSpLocks/>
          </p:cNvCxnSpPr>
          <p:nvPr/>
        </p:nvCxnSpPr>
        <p:spPr>
          <a:xfrm flipH="1">
            <a:off x="7200900" y="4810125"/>
            <a:ext cx="76200" cy="6477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2325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04167E-6 -7.40741E-7 L -1.041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D507BCAD-27C1-57FA-59EE-32476CA5580E}"/>
              </a:ext>
            </a:extLst>
          </p:cNvPr>
          <p:cNvPicPr>
            <a:picLocks noChangeAspect="1"/>
          </p:cNvPicPr>
          <p:nvPr/>
        </p:nvPicPr>
        <p:blipFill rotWithShape="1">
          <a:blip r:embed="rId3">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7" name="Hình chữ nhật: Góc Tròn 6">
            <a:extLst>
              <a:ext uri="{FF2B5EF4-FFF2-40B4-BE49-F238E27FC236}">
                <a16:creationId xmlns:a16="http://schemas.microsoft.com/office/drawing/2014/main" id="{AF45DDCB-DEEA-744B-3866-50828F7BE3C3}"/>
              </a:ext>
            </a:extLst>
          </p:cNvPr>
          <p:cNvSpPr/>
          <p:nvPr/>
        </p:nvSpPr>
        <p:spPr>
          <a:xfrm>
            <a:off x="817089" y="524839"/>
            <a:ext cx="8176438" cy="6018835"/>
          </a:xfrm>
          <a:custGeom>
            <a:avLst/>
            <a:gdLst>
              <a:gd name="connsiteX0" fmla="*/ 0 w 8176438"/>
              <a:gd name="connsiteY0" fmla="*/ 1003159 h 6018835"/>
              <a:gd name="connsiteX1" fmla="*/ 1003159 w 8176438"/>
              <a:gd name="connsiteY1" fmla="*/ 0 h 6018835"/>
              <a:gd name="connsiteX2" fmla="*/ 7173279 w 8176438"/>
              <a:gd name="connsiteY2" fmla="*/ 0 h 6018835"/>
              <a:gd name="connsiteX3" fmla="*/ 8176438 w 8176438"/>
              <a:gd name="connsiteY3" fmla="*/ 1003159 h 6018835"/>
              <a:gd name="connsiteX4" fmla="*/ 8176438 w 8176438"/>
              <a:gd name="connsiteY4" fmla="*/ 5015676 h 6018835"/>
              <a:gd name="connsiteX5" fmla="*/ 7173279 w 8176438"/>
              <a:gd name="connsiteY5" fmla="*/ 6018835 h 6018835"/>
              <a:gd name="connsiteX6" fmla="*/ 1003159 w 8176438"/>
              <a:gd name="connsiteY6" fmla="*/ 6018835 h 6018835"/>
              <a:gd name="connsiteX7" fmla="*/ 0 w 8176438"/>
              <a:gd name="connsiteY7" fmla="*/ 5015676 h 6018835"/>
              <a:gd name="connsiteX8" fmla="*/ 0 w 8176438"/>
              <a:gd name="connsiteY8" fmla="*/ 1003159 h 601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6438" h="6018835" fill="none" extrusionOk="0">
                <a:moveTo>
                  <a:pt x="0" y="1003159"/>
                </a:moveTo>
                <a:cubicBezTo>
                  <a:pt x="-54790" y="452537"/>
                  <a:pt x="430104" y="108038"/>
                  <a:pt x="1003159" y="0"/>
                </a:cubicBezTo>
                <a:cubicBezTo>
                  <a:pt x="2071890" y="77600"/>
                  <a:pt x="4896375" y="-27269"/>
                  <a:pt x="7173279" y="0"/>
                </a:cubicBezTo>
                <a:cubicBezTo>
                  <a:pt x="7734895" y="-10009"/>
                  <a:pt x="8267374" y="475901"/>
                  <a:pt x="8176438" y="1003159"/>
                </a:cubicBezTo>
                <a:cubicBezTo>
                  <a:pt x="8285438" y="2738288"/>
                  <a:pt x="8098229" y="3773028"/>
                  <a:pt x="8176438" y="5015676"/>
                </a:cubicBezTo>
                <a:cubicBezTo>
                  <a:pt x="8142903" y="5556586"/>
                  <a:pt x="7628321" y="6062491"/>
                  <a:pt x="7173279" y="6018835"/>
                </a:cubicBezTo>
                <a:cubicBezTo>
                  <a:pt x="5589765" y="6068012"/>
                  <a:pt x="3474126" y="5896133"/>
                  <a:pt x="1003159" y="6018835"/>
                </a:cubicBezTo>
                <a:cubicBezTo>
                  <a:pt x="442235" y="6071791"/>
                  <a:pt x="-68027" y="5628277"/>
                  <a:pt x="0" y="5015676"/>
                </a:cubicBezTo>
                <a:cubicBezTo>
                  <a:pt x="47022" y="4476548"/>
                  <a:pt x="104569" y="1843506"/>
                  <a:pt x="0" y="1003159"/>
                </a:cubicBezTo>
                <a:close/>
              </a:path>
              <a:path w="8176438" h="6018835" stroke="0" extrusionOk="0">
                <a:moveTo>
                  <a:pt x="0" y="1003159"/>
                </a:moveTo>
                <a:cubicBezTo>
                  <a:pt x="39818" y="444579"/>
                  <a:pt x="473446" y="-1623"/>
                  <a:pt x="1003159" y="0"/>
                </a:cubicBezTo>
                <a:cubicBezTo>
                  <a:pt x="2438542" y="-129276"/>
                  <a:pt x="6189222" y="-77778"/>
                  <a:pt x="7173279" y="0"/>
                </a:cubicBezTo>
                <a:cubicBezTo>
                  <a:pt x="7708369" y="-60378"/>
                  <a:pt x="8172238" y="473346"/>
                  <a:pt x="8176438" y="1003159"/>
                </a:cubicBezTo>
                <a:cubicBezTo>
                  <a:pt x="8258037" y="1414857"/>
                  <a:pt x="8330738" y="4435568"/>
                  <a:pt x="8176438" y="5015676"/>
                </a:cubicBezTo>
                <a:cubicBezTo>
                  <a:pt x="8206159" y="5632384"/>
                  <a:pt x="7711910" y="6024068"/>
                  <a:pt x="7173279" y="6018835"/>
                </a:cubicBezTo>
                <a:cubicBezTo>
                  <a:pt x="6311702" y="6063055"/>
                  <a:pt x="3262200" y="5989453"/>
                  <a:pt x="1003159" y="6018835"/>
                </a:cubicBezTo>
                <a:cubicBezTo>
                  <a:pt x="439168" y="5980559"/>
                  <a:pt x="-72629" y="5552919"/>
                  <a:pt x="0" y="5015676"/>
                </a:cubicBezTo>
                <a:cubicBezTo>
                  <a:pt x="-159954" y="3306283"/>
                  <a:pt x="22140" y="2264407"/>
                  <a:pt x="0" y="1003159"/>
                </a:cubicBezTo>
                <a:close/>
              </a:path>
            </a:pathLst>
          </a:custGeom>
          <a:solidFill>
            <a:schemeClr val="lt1"/>
          </a:solidFill>
          <a:ln w="76200">
            <a:solidFill>
              <a:schemeClr val="accent2">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Hình ảnh 11" descr="Ảnh có chứa mẫu họa&#10;&#10;Mô tả được tạo tự động">
            <a:extLst>
              <a:ext uri="{FF2B5EF4-FFF2-40B4-BE49-F238E27FC236}">
                <a16:creationId xmlns:a16="http://schemas.microsoft.com/office/drawing/2014/main" id="{20A07B72-174B-A980-2377-A6B36B7284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694" b="74388" l="13388" r="81143">
                        <a14:foregroundMark x1="47429" y1="21224" x2="35429" y2="30408"/>
                        <a14:foregroundMark x1="41224" y1="23163" x2="42531" y2="22551"/>
                        <a14:foregroundMark x1="38857" y1="24388" x2="41878" y2="30816"/>
                        <a14:foregroundMark x1="74204" y1="44184" x2="75429" y2="44184"/>
                        <a14:foregroundMark x1="20082" y1="47041" x2="20898" y2="46224"/>
                        <a14:foregroundMark x1="20898" y1="54592" x2="20408" y2="54592"/>
                        <a14:foregroundMark x1="13388" y1="59592" x2="13388" y2="59592"/>
                        <a14:foregroundMark x1="44571" y1="14796" x2="47184" y2="15612"/>
                        <a14:foregroundMark x1="45388" y1="72959" x2="47755" y2="73571"/>
                        <a14:foregroundMark x1="52735" y1="74184" x2="54367" y2="74388"/>
                        <a14:foregroundMark x1="43429" y1="23061" x2="45061" y2="26837"/>
                        <a14:backgroundMark x1="70041" y1="26122" x2="75837" y2="23163"/>
                        <a14:backgroundMark x1="77469" y1="22653" x2="73061" y2="29286"/>
                      </a14:backgroundRemoval>
                    </a14:imgEffect>
                  </a14:imgLayer>
                </a14:imgProps>
              </a:ext>
              <a:ext uri="{28A0092B-C50C-407E-A947-70E740481C1C}">
                <a14:useLocalDpi xmlns:a14="http://schemas.microsoft.com/office/drawing/2010/main" val="0"/>
              </a:ext>
            </a:extLst>
          </a:blip>
          <a:srcRect l="7222" t="7480" r="10611" b="20000"/>
          <a:stretch/>
        </p:blipFill>
        <p:spPr>
          <a:xfrm flipH="1">
            <a:off x="7878515" y="3429000"/>
            <a:ext cx="5043459" cy="3561091"/>
          </a:xfrm>
          <a:prstGeom prst="rect">
            <a:avLst/>
          </a:prstGeom>
        </p:spPr>
      </p:pic>
      <p:sp>
        <p:nvSpPr>
          <p:cNvPr id="3" name="TextBox 2">
            <a:extLst>
              <a:ext uri="{FF2B5EF4-FFF2-40B4-BE49-F238E27FC236}">
                <a16:creationId xmlns:a16="http://schemas.microsoft.com/office/drawing/2014/main" id="{D6A4FDD3-C2A3-56BE-3D5F-62BF34211657}"/>
              </a:ext>
            </a:extLst>
          </p:cNvPr>
          <p:cNvSpPr txBox="1"/>
          <p:nvPr/>
        </p:nvSpPr>
        <p:spPr>
          <a:xfrm>
            <a:off x="1477925" y="935665"/>
            <a:ext cx="37320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Chủ</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đề</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tuần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33:</a:t>
            </a:r>
          </a:p>
        </p:txBody>
      </p:sp>
      <p:pic>
        <p:nvPicPr>
          <p:cNvPr id="6" name="Picture 5">
            <a:extLst>
              <a:ext uri="{FF2B5EF4-FFF2-40B4-BE49-F238E27FC236}">
                <a16:creationId xmlns:a16="http://schemas.microsoft.com/office/drawing/2014/main" id="{DDF158B7-EB91-79C8-AEFB-76BB17A38378}"/>
              </a:ext>
            </a:extLst>
          </p:cNvPr>
          <p:cNvPicPr>
            <a:picLocks noChangeAspect="1"/>
          </p:cNvPicPr>
          <p:nvPr/>
        </p:nvPicPr>
        <p:blipFill>
          <a:blip r:embed="rId6"/>
          <a:stretch>
            <a:fillRect/>
          </a:stretch>
        </p:blipFill>
        <p:spPr>
          <a:xfrm>
            <a:off x="1112386" y="2308290"/>
            <a:ext cx="8010838" cy="2517866"/>
          </a:xfrm>
          <a:prstGeom prst="rect">
            <a:avLst/>
          </a:prstGeom>
        </p:spPr>
      </p:pic>
    </p:spTree>
    <p:extLst>
      <p:ext uri="{BB962C8B-B14F-4D97-AF65-F5344CB8AC3E}">
        <p14:creationId xmlns:p14="http://schemas.microsoft.com/office/powerpoint/2010/main" val="3705919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1.48148E-6 L -0.35378 -0.00231 " pathEditMode="relative" rAng="0" ptsTypes="AA">
                                      <p:cBhvr>
                                        <p:cTn id="6" dur="1000" fill="hold"/>
                                        <p:tgtEl>
                                          <p:spTgt spid="12"/>
                                        </p:tgtEl>
                                        <p:attrNameLst>
                                          <p:attrName>ppt_x</p:attrName>
                                          <p:attrName>ppt_y</p:attrName>
                                        </p:attrNameLst>
                                      </p:cBhvr>
                                      <p:rCtr x="-17695" y="-116"/>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a16="http://schemas.microsoft.com/office/drawing/2014/main"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827964B4-A109-66F1-D100-D4A4BD96DD92}"/>
              </a:ext>
            </a:extLst>
          </p:cNvPr>
          <p:cNvSpPr/>
          <p:nvPr/>
        </p:nvSpPr>
        <p:spPr>
          <a:xfrm>
            <a:off x="368247" y="287079"/>
            <a:ext cx="11455505" cy="639016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4E241D9-BF23-6982-A62F-23904D11881F}"/>
              </a:ext>
            </a:extLst>
          </p:cNvPr>
          <p:cNvSpPr txBox="1"/>
          <p:nvPr/>
        </p:nvSpPr>
        <p:spPr>
          <a:xfrm>
            <a:off x="297712" y="406071"/>
            <a:ext cx="11525693" cy="6095286"/>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3200" dirty="0">
                <a:latin typeface="Cambria" panose="02040503050406030204" pitchFamily="18" charset="0"/>
                <a:ea typeface="Cambria" panose="02040503050406030204" pitchFamily="18" charset="0"/>
              </a:rPr>
              <a:t>- Cả lớp di chuyển ra ngoài sảnh, hành lang.</a:t>
            </a:r>
          </a:p>
          <a:p>
            <a:pPr algn="just"/>
            <a:r>
              <a:rPr lang="vi-VN" sz="3200" dirty="0">
                <a:latin typeface="Cambria" panose="02040503050406030204" pitchFamily="18" charset="0"/>
                <a:ea typeface="Cambria" panose="02040503050406030204" pitchFamily="18" charset="0"/>
              </a:rPr>
              <a:t>- Trên cửa lớp được gắn tấm biển “ Vương quốc Lao động an toàn”</a:t>
            </a:r>
          </a:p>
          <a:p>
            <a:pPr algn="just"/>
            <a:r>
              <a:rPr lang="vi-VN" sz="3200" dirty="0">
                <a:latin typeface="Cambria" panose="02040503050406030204" pitchFamily="18" charset="0"/>
                <a:ea typeface="Cambria" panose="02040503050406030204" pitchFamily="18" charset="0"/>
              </a:rPr>
              <a:t>- Lần lượt từng học sinh đến trước cổng “Vương quốc”, bắt thăm một tấm bìa, đọc mật khẩu là tên một đồ vật bảo hộ liên quan đến nghề ghi trong tấm bìa.</a:t>
            </a:r>
          </a:p>
          <a:p>
            <a:pPr algn="just"/>
            <a:r>
              <a:rPr lang="vi-VN" sz="3200" dirty="0">
                <a:latin typeface="Cambria" panose="02040503050406030204" pitchFamily="18" charset="0"/>
                <a:ea typeface="Cambria" panose="02040503050406030204" pitchFamily="18" charset="0"/>
              </a:rPr>
              <a:t>- Ai đọc đúng “ mật khẩu”, người đó được công nhận là công dân của “ Vương quốc Lao động an toàn’</a:t>
            </a:r>
          </a:p>
          <a:p>
            <a:pPr algn="just"/>
            <a:r>
              <a:rPr lang="vi-VN" sz="3200" b="1" dirty="0">
                <a:latin typeface="Cambria" panose="02040503050406030204" pitchFamily="18" charset="0"/>
                <a:ea typeface="Cambria" panose="02040503050406030204" pitchFamily="18" charset="0"/>
              </a:rPr>
              <a:t>Lưu ý:</a:t>
            </a:r>
            <a:r>
              <a:rPr lang="en-US" sz="3200" b="1"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Một nghề có thể có nhiều đồ vật (trang phục bảo hộ. Mỗi người chỉ cần nói tên một đồ vật và được quyền nói trùng nhau.</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65650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231</Words>
  <Application>Microsoft Office PowerPoint</Application>
  <PresentationFormat>Widescreen</PresentationFormat>
  <Paragraphs>23</Paragraphs>
  <Slides>13</Slides>
  <Notes>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13</vt:i4>
      </vt:variant>
    </vt:vector>
  </HeadingPairs>
  <TitlesOfParts>
    <vt:vector size="22" baseType="lpstr">
      <vt:lpstr>Arial</vt:lpstr>
      <vt:lpstr>Calibri</vt:lpstr>
      <vt:lpstr>Calibri Light</vt:lpstr>
      <vt:lpstr>Cambria</vt:lpstr>
      <vt:lpstr>Times New Roman</vt:lpstr>
      <vt:lpstr>1_Office Theme</vt:lpstr>
      <vt:lpstr>2_Office Theme</vt:lpstr>
      <vt:lpstr>Chủ đề Office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8</cp:revision>
  <dcterms:created xsi:type="dcterms:W3CDTF">2024-02-09T02:38:34Z</dcterms:created>
  <dcterms:modified xsi:type="dcterms:W3CDTF">2025-02-16T02:49:15Z</dcterms:modified>
</cp:coreProperties>
</file>