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62" r:id="rId4"/>
    <p:sldId id="273" r:id="rId5"/>
    <p:sldId id="264" r:id="rId6"/>
    <p:sldId id="275" r:id="rId7"/>
    <p:sldId id="263" r:id="rId8"/>
    <p:sldId id="259" r:id="rId9"/>
    <p:sldId id="258" r:id="rId10"/>
    <p:sldId id="281" r:id="rId11"/>
    <p:sldId id="278" r:id="rId12"/>
    <p:sldId id="279" r:id="rId13"/>
    <p:sldId id="272" r:id="rId14"/>
    <p:sldId id="285" r:id="rId15"/>
    <p:sldId id="286" r:id="rId16"/>
    <p:sldId id="276" r:id="rId17"/>
    <p:sldId id="267" r:id="rId18"/>
    <p:sldId id="274" r:id="rId19"/>
    <p:sldId id="280" r:id="rId20"/>
    <p:sldId id="282" r:id="rId21"/>
    <p:sldId id="289" r:id="rId22"/>
    <p:sldId id="290" r:id="rId23"/>
    <p:sldId id="291" r:id="rId24"/>
    <p:sldId id="260" r:id="rId25"/>
    <p:sldId id="293" r:id="rId26"/>
    <p:sldId id="287" r:id="rId27"/>
    <p:sldId id="284" r:id="rId28"/>
    <p:sldId id="294" r:id="rId29"/>
    <p:sldId id="295" r:id="rId30"/>
    <p:sldId id="296" r:id="rId31"/>
    <p:sldId id="261" r:id="rId32"/>
    <p:sldId id="297" r:id="rId33"/>
    <p:sldId id="292" r:id="rId34"/>
    <p:sldId id="283" r:id="rId35"/>
  </p:sldIdLst>
  <p:sldSz cx="18288000" cy="10287000"/>
  <p:notesSz cx="6858000" cy="9144000"/>
  <p:embeddedFontLst>
    <p:embeddedFont>
      <p:font typeface="Calibri" pitchFamily="34" charset="0"/>
      <p:regular r:id="rId36"/>
      <p:bold r:id="rId37"/>
      <p:italic r:id="rId38"/>
      <p:boldItalic r:id="rId39"/>
    </p:embeddedFont>
    <p:embeddedFont>
      <p:font typeface="SimSun" pitchFamily="2" charset="-12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3CD"/>
    <a:srgbClr val="FFC9C9"/>
    <a:srgbClr val="FFD1F0"/>
    <a:srgbClr val="FFD5D5"/>
    <a:srgbClr val="F3DEDD"/>
    <a:srgbClr val="FFEEB9"/>
    <a:srgbClr val="DCF0C6"/>
    <a:srgbClr val="EAF0DC"/>
    <a:srgbClr val="B7FFD8"/>
    <a:srgbClr val="FFF5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p:scale>
          <a:sx n="39" d="100"/>
          <a:sy n="39" d="100"/>
        </p:scale>
        <p:origin x="-1200" y="-43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02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4/5/2025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7.svg"/><Relationship Id="rId7" Type="http://schemas.openxmlformats.org/officeDocument/2006/relationships/image" Target="../media/image37.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6.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42.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6.svg"/><Relationship Id="rId7" Type="http://schemas.openxmlformats.org/officeDocument/2006/relationships/image" Target="../media/image48.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6.svg"/><Relationship Id="rId4" Type="http://schemas.openxmlformats.org/officeDocument/2006/relationships/image" Target="../media/image27.png"/><Relationship Id="rId9" Type="http://schemas.openxmlformats.org/officeDocument/2006/relationships/image" Target="../media/image50.sv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48.svg"/><Relationship Id="rId7" Type="http://schemas.openxmlformats.org/officeDocument/2006/relationships/image" Target="../media/image54.sv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8.svg"/><Relationship Id="rId5" Type="http://schemas.openxmlformats.org/officeDocument/2006/relationships/image" Target="../media/image6.svg"/><Relationship Id="rId10" Type="http://schemas.openxmlformats.org/officeDocument/2006/relationships/image" Target="../media/image33.png"/><Relationship Id="rId4" Type="http://schemas.openxmlformats.org/officeDocument/2006/relationships/image" Target="../media/image3.png"/><Relationship Id="rId9" Type="http://schemas.openxmlformats.org/officeDocument/2006/relationships/image" Target="../media/image56.svg"/></Relationships>
</file>

<file path=ppt/slides/_rels/slide1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35.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25.sv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7.sv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19.svg"/></Relationships>
</file>

<file path=ppt/slides/_rels/slide1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65.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8.svg"/><Relationship Id="rId7" Type="http://schemas.openxmlformats.org/officeDocument/2006/relationships/image" Target="../media/image12.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0.svg"/><Relationship Id="rId4" Type="http://schemas.openxmlformats.org/officeDocument/2006/relationships/image" Target="../media/image5.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6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5.sv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68.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25.sv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65.sv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svg"/><Relationship Id="rId7" Type="http://schemas.openxmlformats.org/officeDocument/2006/relationships/image" Target="../media/image3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1.sv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25.svg"/><Relationship Id="rId7" Type="http://schemas.openxmlformats.org/officeDocument/2006/relationships/image" Target="../media/image3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71.svg"/><Relationship Id="rId4"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76.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4.svg"/><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58.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6.sv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80.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78.svg"/><Relationship Id="rId4" Type="http://schemas.openxmlformats.org/officeDocument/2006/relationships/image" Target="../media/image48.png"/><Relationship Id="rId9"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8.svg"/><Relationship Id="rId7" Type="http://schemas.openxmlformats.org/officeDocument/2006/relationships/image" Target="../media/image65.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82.sv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5.svg"/><Relationship Id="rId7" Type="http://schemas.openxmlformats.org/officeDocument/2006/relationships/image" Target="../media/image87.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85.svg"/><Relationship Id="rId4" Type="http://schemas.openxmlformats.org/officeDocument/2006/relationships/image" Target="../media/image53.png"/><Relationship Id="rId9" Type="http://schemas.openxmlformats.org/officeDocument/2006/relationships/image" Target="../media/image35.svg"/></Relationships>
</file>

<file path=ppt/slides/_rels/slide34.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13.jpe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9.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25.svg"/><Relationship Id="rId10" Type="http://schemas.openxmlformats.org/officeDocument/2006/relationships/image" Target="../media/image18.png"/><Relationship Id="rId4" Type="http://schemas.openxmlformats.org/officeDocument/2006/relationships/image" Target="../media/image15.png"/><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33.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6.sv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5.sv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2" name="Freeform 2"/>
          <p:cNvSpPr/>
          <p:nvPr/>
        </p:nvSpPr>
        <p:spPr>
          <a:xfrm>
            <a:off x="14316808" y="6956158"/>
            <a:ext cx="4092660" cy="3348594"/>
          </a:xfrm>
          <a:custGeom>
            <a:avLst/>
            <a:gdLst/>
            <a:ahLst/>
            <a:cxnLst/>
            <a:rect l="l" t="t" r="r" b="b"/>
            <a:pathLst>
              <a:path w="4092660" h="3348594">
                <a:moveTo>
                  <a:pt x="0" y="0"/>
                </a:moveTo>
                <a:lnTo>
                  <a:pt x="4092660" y="0"/>
                </a:lnTo>
                <a:lnTo>
                  <a:pt x="4092660" y="3348594"/>
                </a:lnTo>
                <a:lnTo>
                  <a:pt x="0" y="3348594"/>
                </a:lnTo>
                <a:lnTo>
                  <a:pt x="0" y="0"/>
                </a:lnTo>
                <a:close/>
              </a:path>
            </a:pathLst>
          </a:custGeom>
          <a:blipFill>
            <a:blip r:embed="rId2">
              <a:extLst>
                <a:ext uri="{96DAC541-7B7A-43D3-8B79-37D633B846F1}">
                  <asvg:svgBlip xmlns:asvg="http://schemas.microsoft.com/office/drawing/2016/SVG/main" xmlns="" r:embed="rId3"/>
                </a:ext>
              </a:extLst>
            </a:blip>
            <a:stretch>
              <a:fillRect r="-20443" b="-11341"/>
            </a:stretch>
          </a:blipFill>
        </p:spPr>
        <p:txBody>
          <a:bodyPr/>
          <a:lstStyle/>
          <a:p>
            <a:endParaRPr lang="en-US"/>
          </a:p>
        </p:txBody>
      </p:sp>
      <p:sp>
        <p:nvSpPr>
          <p:cNvPr id="3" name="Freeform 3"/>
          <p:cNvSpPr/>
          <p:nvPr/>
        </p:nvSpPr>
        <p:spPr>
          <a:xfrm flipH="1">
            <a:off x="0" y="6953945"/>
            <a:ext cx="4095365" cy="3350807"/>
          </a:xfrm>
          <a:custGeom>
            <a:avLst/>
            <a:gdLst/>
            <a:ahLst/>
            <a:cxnLst/>
            <a:rect l="l" t="t" r="r" b="b"/>
            <a:pathLst>
              <a:path w="4095365" h="3350807">
                <a:moveTo>
                  <a:pt x="4095365" y="0"/>
                </a:moveTo>
                <a:lnTo>
                  <a:pt x="0" y="0"/>
                </a:lnTo>
                <a:lnTo>
                  <a:pt x="0" y="3350807"/>
                </a:lnTo>
                <a:lnTo>
                  <a:pt x="4095365" y="3350807"/>
                </a:lnTo>
                <a:lnTo>
                  <a:pt x="4095365" y="0"/>
                </a:lnTo>
                <a:close/>
              </a:path>
            </a:pathLst>
          </a:custGeom>
          <a:blipFill>
            <a:blip r:embed="rId2">
              <a:extLst>
                <a:ext uri="{96DAC541-7B7A-43D3-8B79-37D633B846F1}">
                  <asvg:svgBlip xmlns:asvg="http://schemas.microsoft.com/office/drawing/2016/SVG/main" xmlns="" r:embed="rId3"/>
                </a:ext>
              </a:extLst>
            </a:blip>
            <a:stretch>
              <a:fillRect r="-20443" b="-11341"/>
            </a:stretch>
          </a:blipFill>
        </p:spPr>
        <p:txBody>
          <a:bodyPr/>
          <a:lstStyle/>
          <a:p>
            <a:endParaRPr lang="en-US"/>
          </a:p>
        </p:txBody>
      </p:sp>
      <p:sp>
        <p:nvSpPr>
          <p:cNvPr id="4" name="Freeform 4"/>
          <p:cNvSpPr/>
          <p:nvPr/>
        </p:nvSpPr>
        <p:spPr>
          <a:xfrm rot="-10015176">
            <a:off x="378754" y="-475512"/>
            <a:ext cx="2783163" cy="2344815"/>
          </a:xfrm>
          <a:custGeom>
            <a:avLst/>
            <a:gdLst/>
            <a:ahLst/>
            <a:cxnLst/>
            <a:rect l="l" t="t" r="r" b="b"/>
            <a:pathLst>
              <a:path w="2783163" h="2344815">
                <a:moveTo>
                  <a:pt x="0" y="0"/>
                </a:moveTo>
                <a:lnTo>
                  <a:pt x="2783163" y="0"/>
                </a:lnTo>
                <a:lnTo>
                  <a:pt x="2783163" y="2344815"/>
                </a:lnTo>
                <a:lnTo>
                  <a:pt x="0" y="2344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5" name="Freeform 5"/>
          <p:cNvSpPr/>
          <p:nvPr/>
        </p:nvSpPr>
        <p:spPr>
          <a:xfrm rot="-10015176">
            <a:off x="-202157" y="-337446"/>
            <a:ext cx="1370930" cy="1665320"/>
          </a:xfrm>
          <a:custGeom>
            <a:avLst/>
            <a:gdLst/>
            <a:ahLst/>
            <a:cxnLst/>
            <a:rect l="l" t="t" r="r" b="b"/>
            <a:pathLst>
              <a:path w="1370930" h="1665320">
                <a:moveTo>
                  <a:pt x="0" y="0"/>
                </a:moveTo>
                <a:lnTo>
                  <a:pt x="1370930" y="0"/>
                </a:lnTo>
                <a:lnTo>
                  <a:pt x="1370930" y="1665320"/>
                </a:lnTo>
                <a:lnTo>
                  <a:pt x="0" y="1665320"/>
                </a:lnTo>
                <a:lnTo>
                  <a:pt x="0" y="0"/>
                </a:lnTo>
                <a:close/>
              </a:path>
            </a:pathLst>
          </a:custGeom>
          <a:blipFill>
            <a:blip r:embed="rId6">
              <a:extLst>
                <a:ext uri="{96DAC541-7B7A-43D3-8B79-37D633B846F1}">
                  <asvg:svgBlip xmlns:asvg="http://schemas.microsoft.com/office/drawing/2016/SVG/main" xmlns="" r:embed="rId7"/>
                </a:ext>
              </a:extLst>
            </a:blip>
            <a:stretch>
              <a:fillRect r="-23617" b="-9265"/>
            </a:stretch>
          </a:blipFill>
        </p:spPr>
        <p:txBody>
          <a:bodyPr/>
          <a:lstStyle/>
          <a:p>
            <a:endParaRPr lang="en-US"/>
          </a:p>
        </p:txBody>
      </p:sp>
      <p:sp>
        <p:nvSpPr>
          <p:cNvPr id="6" name="Freeform 6"/>
          <p:cNvSpPr/>
          <p:nvPr/>
        </p:nvSpPr>
        <p:spPr>
          <a:xfrm rot="9967411" flipH="1">
            <a:off x="15483213" y="-285147"/>
            <a:ext cx="2567011" cy="2162707"/>
          </a:xfrm>
          <a:custGeom>
            <a:avLst/>
            <a:gdLst/>
            <a:ahLst/>
            <a:cxnLst/>
            <a:rect l="l" t="t" r="r" b="b"/>
            <a:pathLst>
              <a:path w="2567011" h="2162707">
                <a:moveTo>
                  <a:pt x="2567011" y="0"/>
                </a:moveTo>
                <a:lnTo>
                  <a:pt x="0" y="0"/>
                </a:lnTo>
                <a:lnTo>
                  <a:pt x="0" y="2162707"/>
                </a:lnTo>
                <a:lnTo>
                  <a:pt x="2567011" y="2162707"/>
                </a:lnTo>
                <a:lnTo>
                  <a:pt x="25670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7" name="Freeform 7"/>
          <p:cNvSpPr/>
          <p:nvPr/>
        </p:nvSpPr>
        <p:spPr>
          <a:xfrm rot="-10015176" flipH="1">
            <a:off x="17204202" y="-320858"/>
            <a:ext cx="1264457" cy="1535984"/>
          </a:xfrm>
          <a:custGeom>
            <a:avLst/>
            <a:gdLst/>
            <a:ahLst/>
            <a:cxnLst/>
            <a:rect l="l" t="t" r="r" b="b"/>
            <a:pathLst>
              <a:path w="1264457" h="1535984">
                <a:moveTo>
                  <a:pt x="1264457" y="0"/>
                </a:moveTo>
                <a:lnTo>
                  <a:pt x="0" y="0"/>
                </a:lnTo>
                <a:lnTo>
                  <a:pt x="0" y="1535984"/>
                </a:lnTo>
                <a:lnTo>
                  <a:pt x="1264457" y="1535984"/>
                </a:lnTo>
                <a:lnTo>
                  <a:pt x="1264457" y="0"/>
                </a:lnTo>
                <a:close/>
              </a:path>
            </a:pathLst>
          </a:custGeom>
          <a:blipFill>
            <a:blip r:embed="rId6">
              <a:extLst>
                <a:ext uri="{96DAC541-7B7A-43D3-8B79-37D633B846F1}">
                  <asvg:svgBlip xmlns:asvg="http://schemas.microsoft.com/office/drawing/2016/SVG/main" xmlns="" r:embed="rId7"/>
                </a:ext>
              </a:extLst>
            </a:blip>
            <a:stretch>
              <a:fillRect r="-23617" b="-9265"/>
            </a:stretch>
          </a:blipFill>
        </p:spPr>
        <p:txBody>
          <a:bodyPr/>
          <a:lstStyle/>
          <a:p>
            <a:endParaRPr lang="en-US"/>
          </a:p>
        </p:txBody>
      </p:sp>
      <p:sp>
        <p:nvSpPr>
          <p:cNvPr id="13" name="TextBox 12">
            <a:extLst>
              <a:ext uri="{FF2B5EF4-FFF2-40B4-BE49-F238E27FC236}">
                <a16:creationId xmlns:a16="http://schemas.microsoft.com/office/drawing/2014/main" xmlns="" id="{868779AE-453D-2AED-9A81-9A0404263347}"/>
              </a:ext>
            </a:extLst>
          </p:cNvPr>
          <p:cNvSpPr txBox="1"/>
          <p:nvPr/>
        </p:nvSpPr>
        <p:spPr>
          <a:xfrm>
            <a:off x="990600" y="3452273"/>
            <a:ext cx="16306799" cy="3378554"/>
          </a:xfrm>
          <a:prstGeom prst="rect">
            <a:avLst/>
          </a:prstGeom>
        </p:spPr>
        <p:txBody>
          <a:bodyPr wrap="square" lIns="0" tIns="0" rIns="0" bIns="0" rtlCol="0" anchor="t">
            <a:spAutoFit/>
          </a:bodyPr>
          <a:lstStyle/>
          <a:p>
            <a:pPr algn="ctr">
              <a:lnSpc>
                <a:spcPct val="150000"/>
              </a:lnSpc>
            </a:pPr>
            <a:r>
              <a:rPr lang="en-US" sz="7800" b="1">
                <a:solidFill>
                  <a:schemeClr val="accent2">
                    <a:lumMod val="50000"/>
                  </a:schemeClr>
                </a:solidFill>
                <a:latin typeface="Arial" panose="020B0604020202020204" pitchFamily="34" charset="0"/>
                <a:cs typeface="Arial" panose="020B0604020202020204" pitchFamily="34" charset="0"/>
              </a:rPr>
              <a:t>NHIỆT LIỆT CHÀO </a:t>
            </a:r>
            <a:r>
              <a:rPr lang="en-US" sz="7800" b="1" dirty="0">
                <a:solidFill>
                  <a:schemeClr val="accent2">
                    <a:lumMod val="50000"/>
                  </a:schemeClr>
                </a:solidFill>
                <a:latin typeface="Arial" panose="020B0604020202020204" pitchFamily="34" charset="0"/>
                <a:cs typeface="Arial" panose="020B0604020202020204" pitchFamily="34" charset="0"/>
              </a:rPr>
              <a:t>MỪNG CÁC EM ĐẾN </a:t>
            </a:r>
            <a:r>
              <a:rPr lang="en-US" sz="7800" b="1">
                <a:solidFill>
                  <a:schemeClr val="accent2">
                    <a:lumMod val="50000"/>
                  </a:schemeClr>
                </a:solidFill>
                <a:latin typeface="Arial" panose="020B0604020202020204" pitchFamily="34" charset="0"/>
                <a:cs typeface="Arial" panose="020B0604020202020204" pitchFamily="34" charset="0"/>
              </a:rPr>
              <a:t>VỚI BÀI GIẢNG HÔM NAY!</a:t>
            </a:r>
            <a:endParaRPr lang="en-US" sz="7800" b="1" dirty="0">
              <a:solidFill>
                <a:schemeClr val="accent2">
                  <a:lumMod val="50000"/>
                </a:schemeClr>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1" name="Freeform 11"/>
          <p:cNvSpPr/>
          <p:nvPr/>
        </p:nvSpPr>
        <p:spPr>
          <a:xfrm flipV="1">
            <a:off x="0" y="0"/>
            <a:ext cx="1975785" cy="1790741"/>
          </a:xfrm>
          <a:custGeom>
            <a:avLst/>
            <a:gdLst/>
            <a:ahLst/>
            <a:cxnLst/>
            <a:rect l="l" t="t" r="r" b="b"/>
            <a:pathLst>
              <a:path w="2899368" h="2899368">
                <a:moveTo>
                  <a:pt x="0" y="2899368"/>
                </a:moveTo>
                <a:lnTo>
                  <a:pt x="2899368" y="2899368"/>
                </a:lnTo>
                <a:lnTo>
                  <a:pt x="2899368" y="0"/>
                </a:lnTo>
                <a:lnTo>
                  <a:pt x="0" y="0"/>
                </a:lnTo>
                <a:lnTo>
                  <a:pt x="0"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Freeform 12"/>
          <p:cNvSpPr/>
          <p:nvPr/>
        </p:nvSpPr>
        <p:spPr>
          <a:xfrm flipH="1" flipV="1">
            <a:off x="16611600" y="0"/>
            <a:ext cx="1673818" cy="1790741"/>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xmlns="" r:embed="rId5"/>
                </a:ext>
              </a:extLst>
            </a:blip>
            <a:stretch>
              <a:fillRect r="-23617"/>
            </a:stretch>
          </a:blipFill>
        </p:spPr>
        <p:txBody>
          <a:bodyPr/>
          <a:lstStyle/>
          <a:p>
            <a:endParaRPr lang="en-US"/>
          </a:p>
        </p:txBody>
      </p:sp>
      <p:sp>
        <p:nvSpPr>
          <p:cNvPr id="5" name="Speech Bubble: Rectangle with Corners Rounded 4">
            <a:extLst>
              <a:ext uri="{FF2B5EF4-FFF2-40B4-BE49-F238E27FC236}">
                <a16:creationId xmlns:a16="http://schemas.microsoft.com/office/drawing/2014/main" xmlns="" id="{E7279362-DF7D-D35B-D492-C49890F6B414}"/>
              </a:ext>
            </a:extLst>
          </p:cNvPr>
          <p:cNvSpPr/>
          <p:nvPr/>
        </p:nvSpPr>
        <p:spPr>
          <a:xfrm>
            <a:off x="8500365" y="1790741"/>
            <a:ext cx="8828454" cy="3200400"/>
          </a:xfrm>
          <a:prstGeom prst="wedgeRoundRectCallout">
            <a:avLst>
              <a:gd name="adj1" fmla="val -56648"/>
              <a:gd name="adj2" fmla="val 51590"/>
              <a:gd name="adj3" fmla="val 16667"/>
            </a:avLst>
          </a:prstGeom>
          <a:solidFill>
            <a:schemeClr val="bg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chemeClr val="tx1"/>
                </a:solidFill>
                <a:latin typeface="Arial" panose="020B0604020202020204" pitchFamily="34" charset="0"/>
                <a:cs typeface="Arial" panose="020B0604020202020204" pitchFamily="34" charset="0"/>
              </a:rPr>
              <a:t>Cả bài đọc với giọng diễn cảm</a:t>
            </a:r>
            <a:endParaRPr lang="vi-VN" sz="4000">
              <a:solidFill>
                <a:schemeClr val="tx1"/>
              </a:solidFill>
              <a:latin typeface="Arial" panose="020B0604020202020204" pitchFamily="34" charset="0"/>
              <a:cs typeface="Arial" panose="020B0604020202020204" pitchFamily="34" charset="0"/>
            </a:endParaRPr>
          </a:p>
        </p:txBody>
      </p:sp>
      <p:sp>
        <p:nvSpPr>
          <p:cNvPr id="6" name="Speech Bubble: Rectangle with Corners Rounded 5">
            <a:extLst>
              <a:ext uri="{FF2B5EF4-FFF2-40B4-BE49-F238E27FC236}">
                <a16:creationId xmlns:a16="http://schemas.microsoft.com/office/drawing/2014/main" xmlns="" id="{F97D3C74-48AE-75DF-0EBA-A8DDF9C824CF}"/>
              </a:ext>
            </a:extLst>
          </p:cNvPr>
          <p:cNvSpPr/>
          <p:nvPr/>
        </p:nvSpPr>
        <p:spPr>
          <a:xfrm>
            <a:off x="8500365" y="5524501"/>
            <a:ext cx="8828454" cy="3657599"/>
          </a:xfrm>
          <a:prstGeom prst="wedgeRoundRectCallout">
            <a:avLst>
              <a:gd name="adj1" fmla="val -56462"/>
              <a:gd name="adj2" fmla="val -41992"/>
              <a:gd name="adj3" fmla="val 16667"/>
            </a:avLst>
          </a:prstGeom>
          <a:solidFill>
            <a:schemeClr val="bg1"/>
          </a:solid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cs typeface="Arial" panose="020B0604020202020204" pitchFamily="34" charset="0"/>
              </a:rPr>
              <a:t>Nhấn giọng ở những từ ngữ gợi ra những dáng nét đặc trưng của cảnh buổi chiều</a:t>
            </a:r>
          </a:p>
        </p:txBody>
      </p:sp>
      <p:grpSp>
        <p:nvGrpSpPr>
          <p:cNvPr id="13" name="Group 12">
            <a:extLst>
              <a:ext uri="{FF2B5EF4-FFF2-40B4-BE49-F238E27FC236}">
                <a16:creationId xmlns:a16="http://schemas.microsoft.com/office/drawing/2014/main" xmlns="" id="{EC5F2289-497D-5DA2-D0A0-1E351FBFD80A}"/>
              </a:ext>
            </a:extLst>
          </p:cNvPr>
          <p:cNvGrpSpPr/>
          <p:nvPr/>
        </p:nvGrpSpPr>
        <p:grpSpPr>
          <a:xfrm>
            <a:off x="959181" y="422662"/>
            <a:ext cx="6019800" cy="4339838"/>
            <a:chOff x="-243112" y="619544"/>
            <a:chExt cx="6019800" cy="4339838"/>
          </a:xfrm>
        </p:grpSpPr>
        <p:sp>
          <p:nvSpPr>
            <p:cNvPr id="17" name="Line Callout 1 (Border and Accent Bar) 3">
              <a:extLst>
                <a:ext uri="{FF2B5EF4-FFF2-40B4-BE49-F238E27FC236}">
                  <a16:creationId xmlns:a16="http://schemas.microsoft.com/office/drawing/2014/main" xmlns="" id="{88EE4697-1921-3344-39A7-1A8441BD4979}"/>
                </a:ext>
              </a:extLst>
            </p:cNvPr>
            <p:cNvSpPr/>
            <p:nvPr/>
          </p:nvSpPr>
          <p:spPr>
            <a:xfrm>
              <a:off x="-243112" y="1346753"/>
              <a:ext cx="6019800" cy="3612629"/>
            </a:xfrm>
            <a:prstGeom prst="roundRect">
              <a:avLst/>
            </a:prstGeom>
            <a:solidFill>
              <a:schemeClr val="bg1"/>
            </a:solidFill>
            <a:ln>
              <a:solidFill>
                <a:srgbClr val="C000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a:ln>
                    <a:noFill/>
                  </a:ln>
                  <a:solidFill>
                    <a:srgbClr val="C00000"/>
                  </a:solidFill>
                  <a:effectLst/>
                  <a:uLnTx/>
                  <a:uFillTx/>
                  <a:latin typeface="Arial" panose="020B0604020202020204" pitchFamily="34" charset="0"/>
                  <a:cs typeface="Arial" panose="020B0604020202020204" pitchFamily="34" charset="0"/>
                </a:rPr>
                <a:t>GIỌNG ĐỌC TRONG BÀI</a:t>
              </a:r>
            </a:p>
          </p:txBody>
        </p:sp>
        <p:pic>
          <p:nvPicPr>
            <p:cNvPr id="18" name="Picture 2">
              <a:extLst>
                <a:ext uri="{FF2B5EF4-FFF2-40B4-BE49-F238E27FC236}">
                  <a16:creationId xmlns:a16="http://schemas.microsoft.com/office/drawing/2014/main" xmlns="" id="{166CB04F-1130-6410-8AB0-8DE949724567}"/>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294876" y="619544"/>
              <a:ext cx="943823" cy="970285"/>
            </a:xfrm>
            <a:prstGeom prst="rect">
              <a:avLst/>
            </a:prstGeom>
          </p:spPr>
        </p:pic>
      </p:grpSp>
      <p:pic>
        <p:nvPicPr>
          <p:cNvPr id="19" name="Picture 18" descr="A picture containing text&#10;&#10;Description automatically generated">
            <a:extLst>
              <a:ext uri="{FF2B5EF4-FFF2-40B4-BE49-F238E27FC236}">
                <a16:creationId xmlns:a16="http://schemas.microsoft.com/office/drawing/2014/main" xmlns="" id="{F8A32B26-73D2-93FB-05C6-156D9D78728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269" y="4470707"/>
            <a:ext cx="5821736" cy="5821736"/>
          </a:xfrm>
          <a:prstGeom prst="rect">
            <a:avLst/>
          </a:prstGeom>
        </p:spPr>
      </p:pic>
    </p:spTree>
    <p:extLst>
      <p:ext uri="{BB962C8B-B14F-4D97-AF65-F5344CB8AC3E}">
        <p14:creationId xmlns:p14="http://schemas.microsoft.com/office/powerpoint/2010/main" val="33222136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 name="Freeform 4"/>
          <p:cNvSpPr/>
          <p:nvPr/>
        </p:nvSpPr>
        <p:spPr>
          <a:xfrm flipH="1">
            <a:off x="-144381" y="9473952"/>
            <a:ext cx="2555196" cy="694944"/>
          </a:xfrm>
          <a:custGeom>
            <a:avLst/>
            <a:gdLst/>
            <a:ahLst/>
            <a:cxnLst/>
            <a:rect l="l" t="t" r="r" b="b"/>
            <a:pathLst>
              <a:path w="5724126" h="1717238">
                <a:moveTo>
                  <a:pt x="5724126" y="0"/>
                </a:moveTo>
                <a:lnTo>
                  <a:pt x="0" y="0"/>
                </a:lnTo>
                <a:lnTo>
                  <a:pt x="0" y="1717238"/>
                </a:lnTo>
                <a:lnTo>
                  <a:pt x="5724126" y="1717238"/>
                </a:lnTo>
                <a:lnTo>
                  <a:pt x="5724126"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sz="3800">
              <a:latin typeface="Arial" panose="020B0604020202020204" pitchFamily="34" charset="0"/>
              <a:cs typeface="Arial" panose="020B0604020202020204" pitchFamily="34" charset="0"/>
            </a:endParaRPr>
          </a:p>
        </p:txBody>
      </p:sp>
      <p:sp>
        <p:nvSpPr>
          <p:cNvPr id="6" name="Freeform 6"/>
          <p:cNvSpPr/>
          <p:nvPr/>
        </p:nvSpPr>
        <p:spPr>
          <a:xfrm flipH="1" flipV="1">
            <a:off x="17068799" y="0"/>
            <a:ext cx="1219200" cy="13335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4">
              <a:extLst>
                <a:ext uri="{96DAC541-7B7A-43D3-8B79-37D633B846F1}">
                  <asvg:svgBlip xmlns:asvg="http://schemas.microsoft.com/office/drawing/2016/SVG/main" xmlns=""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pic>
        <p:nvPicPr>
          <p:cNvPr id="11" name="Picture 9">
            <a:extLst>
              <a:ext uri="{FF2B5EF4-FFF2-40B4-BE49-F238E27FC236}">
                <a16:creationId xmlns:a16="http://schemas.microsoft.com/office/drawing/2014/main" xmlns="" id="{40C12880-B76A-E9DC-C3E7-0135966566B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582400" y="2881274"/>
            <a:ext cx="5879687" cy="6606390"/>
          </a:xfrm>
          <a:prstGeom prst="rect">
            <a:avLst/>
          </a:prstGeom>
        </p:spPr>
      </p:pic>
      <p:sp>
        <p:nvSpPr>
          <p:cNvPr id="12" name="Line Callout 1 (Border and Accent Bar) 3">
            <a:extLst>
              <a:ext uri="{FF2B5EF4-FFF2-40B4-BE49-F238E27FC236}">
                <a16:creationId xmlns:a16="http://schemas.microsoft.com/office/drawing/2014/main" xmlns="" id="{F4893051-5C44-AC5B-A4ED-FE7F41618ECB}"/>
              </a:ext>
            </a:extLst>
          </p:cNvPr>
          <p:cNvSpPr/>
          <p:nvPr/>
        </p:nvSpPr>
        <p:spPr>
          <a:xfrm>
            <a:off x="457200" y="647700"/>
            <a:ext cx="15544800" cy="1522473"/>
          </a:xfrm>
          <a:prstGeom prst="accentBorderCallout1">
            <a:avLst>
              <a:gd name="adj1" fmla="val 18750"/>
              <a:gd name="adj2" fmla="val -3127"/>
              <a:gd name="adj3" fmla="val 17954"/>
              <a:gd name="adj4" fmla="val -17509"/>
            </a:avLst>
          </a:prstGeom>
          <a:solidFill>
            <a:schemeClr val="accent2">
              <a:lumMod val="75000"/>
            </a:schemeClr>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bg1"/>
                </a:solidFill>
                <a:latin typeface="Arial" panose="020B0604020202020204" pitchFamily="34" charset="0"/>
                <a:cs typeface="Arial" panose="020B0604020202020204" pitchFamily="34" charset="0"/>
              </a:rPr>
              <a:t>Luyện đọc đúng các từ ngữ chứa tiếng dễ phát âm sai</a:t>
            </a:r>
            <a:endParaRPr lang="en-US" sz="4400" b="1" dirty="0">
              <a:solidFill>
                <a:schemeClr val="bg1"/>
              </a:solidFill>
              <a:latin typeface="Arial" panose="020B0604020202020204" pitchFamily="34" charset="0"/>
              <a:cs typeface="Arial" panose="020B0604020202020204" pitchFamily="34" charset="0"/>
            </a:endParaRPr>
          </a:p>
        </p:txBody>
      </p:sp>
      <p:sp>
        <p:nvSpPr>
          <p:cNvPr id="13" name="Cloud 12">
            <a:extLst>
              <a:ext uri="{FF2B5EF4-FFF2-40B4-BE49-F238E27FC236}">
                <a16:creationId xmlns:a16="http://schemas.microsoft.com/office/drawing/2014/main" xmlns="" id="{A95FBE9A-AE7F-8C64-D2DD-3B3ED82A3A3D}"/>
              </a:ext>
            </a:extLst>
          </p:cNvPr>
          <p:cNvSpPr/>
          <p:nvPr/>
        </p:nvSpPr>
        <p:spPr>
          <a:xfrm>
            <a:off x="972556" y="2913932"/>
            <a:ext cx="4558629"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tia nắng</a:t>
            </a:r>
            <a:endParaRPr lang="en-US" sz="4000" b="1" i="1" dirty="0">
              <a:solidFill>
                <a:schemeClr val="tx1"/>
              </a:solidFill>
              <a:latin typeface="Arial" panose="020B0604020202020204" pitchFamily="34" charset="0"/>
              <a:cs typeface="Arial" panose="020B0604020202020204" pitchFamily="34" charset="0"/>
            </a:endParaRPr>
          </a:p>
        </p:txBody>
      </p:sp>
      <p:sp>
        <p:nvSpPr>
          <p:cNvPr id="20" name="Cloud 19">
            <a:extLst>
              <a:ext uri="{FF2B5EF4-FFF2-40B4-BE49-F238E27FC236}">
                <a16:creationId xmlns:a16="http://schemas.microsoft.com/office/drawing/2014/main" xmlns="" id="{A27873A8-BE50-1E18-6F6E-30EFB3ACF2BA}"/>
              </a:ext>
            </a:extLst>
          </p:cNvPr>
          <p:cNvSpPr/>
          <p:nvPr/>
        </p:nvSpPr>
        <p:spPr>
          <a:xfrm>
            <a:off x="6864685" y="2913932"/>
            <a:ext cx="4558629" cy="307124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bắt đầu lộng lên</a:t>
            </a:r>
            <a:endParaRPr lang="en-US" sz="4000" b="1" i="1" dirty="0">
              <a:solidFill>
                <a:schemeClr val="tx1"/>
              </a:solidFill>
              <a:latin typeface="Arial" panose="020B0604020202020204" pitchFamily="34" charset="0"/>
              <a:cs typeface="Arial" panose="020B0604020202020204" pitchFamily="34" charset="0"/>
            </a:endParaRPr>
          </a:p>
        </p:txBody>
      </p:sp>
      <p:sp>
        <p:nvSpPr>
          <p:cNvPr id="21" name="Cloud 20">
            <a:extLst>
              <a:ext uri="{FF2B5EF4-FFF2-40B4-BE49-F238E27FC236}">
                <a16:creationId xmlns:a16="http://schemas.microsoft.com/office/drawing/2014/main" xmlns="" id="{8F454FC1-5BEA-8492-007C-BE05C1DE75F6}"/>
              </a:ext>
            </a:extLst>
          </p:cNvPr>
          <p:cNvSpPr/>
          <p:nvPr/>
        </p:nvSpPr>
        <p:spPr>
          <a:xfrm>
            <a:off x="2819400" y="6362701"/>
            <a:ext cx="6096000" cy="3309256"/>
          </a:xfrm>
          <a:prstGeom prst="cloud">
            <a:avLst/>
          </a:prstGeom>
          <a:solidFill>
            <a:schemeClr val="bg1"/>
          </a:solidFill>
          <a:ln w="38100">
            <a:solidFill>
              <a:srgbClr val="C00000"/>
            </a:solidFill>
          </a:ln>
          <a:effectLst/>
          <a:scene3d>
            <a:camera prst="orthographicFront">
              <a:rot lat="0" lon="0" rev="0"/>
            </a:camera>
            <a:lightRig rig="contrasting" dir="t">
              <a:rot lat="0" lon="0" rev="1500000"/>
            </a:lightRig>
          </a:scene3d>
          <a:sp3d prstMaterial="metal">
            <a:bevelT w="88900" h="88900"/>
          </a:sp3d>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b="1" i="1">
                <a:solidFill>
                  <a:schemeClr val="tx1"/>
                </a:solidFill>
                <a:cs typeface="Arial" panose="020B0604020202020204" pitchFamily="34" charset="0"/>
              </a:rPr>
              <a:t>sau lưng đồng lúa chín</a:t>
            </a:r>
            <a:endParaRPr lang="en-US" sz="4000" b="1" i="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235233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500" fill="hold"/>
                                        <p:tgtEl>
                                          <p:spTgt spid="20"/>
                                        </p:tgtEl>
                                        <p:attrNameLst>
                                          <p:attrName>ppt_x</p:attrName>
                                        </p:attrNameLst>
                                      </p:cBhvr>
                                      <p:tavLst>
                                        <p:tav tm="0">
                                          <p:val>
                                            <p:strVal val="#ppt_x"/>
                                          </p:val>
                                        </p:tav>
                                        <p:tav tm="100000">
                                          <p:val>
                                            <p:strVal val="#ppt_x"/>
                                          </p:val>
                                        </p:tav>
                                      </p:tavLst>
                                    </p:anim>
                                    <p:anim calcmode="lin" valueType="num">
                                      <p:cBhvr additive="base">
                                        <p:cTn id="21" dur="500" fill="hold"/>
                                        <p:tgtEl>
                                          <p:spTgt spid="20"/>
                                        </p:tgtEl>
                                        <p:attrNameLst>
                                          <p:attrName>ppt_y</p:attrName>
                                        </p:attrNameLst>
                                      </p:cBhvr>
                                      <p:tavLst>
                                        <p:tav tm="0">
                                          <p:val>
                                            <p:strVal val="1+#ppt_h/2"/>
                                          </p:val>
                                        </p:tav>
                                        <p:tav tm="100000">
                                          <p:val>
                                            <p:strVal val="#ppt_y"/>
                                          </p:val>
                                        </p:tav>
                                      </p:tavLst>
                                    </p:anim>
                                  </p:childTnLst>
                                </p:cTn>
                              </p:par>
                            </p:childTnLst>
                          </p:cTn>
                        </p:par>
                        <p:par>
                          <p:cTn id="22" fill="hold">
                            <p:stCondLst>
                              <p:cond delay="1000"/>
                            </p:stCondLst>
                            <p:childTnLst>
                              <p:par>
                                <p:cTn id="23" presetID="2" presetClass="entr" presetSubtype="4"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8" name="Freeform 8"/>
          <p:cNvSpPr/>
          <p:nvPr/>
        </p:nvSpPr>
        <p:spPr>
          <a:xfrm>
            <a:off x="-15240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4" name="Freeform 9">
            <a:extLst>
              <a:ext uri="{FF2B5EF4-FFF2-40B4-BE49-F238E27FC236}">
                <a16:creationId xmlns:a16="http://schemas.microsoft.com/office/drawing/2014/main" xmlns="" id="{E1D8FA99-5053-697A-B9C3-07ACDF673004}"/>
              </a:ext>
            </a:extLst>
          </p:cNvPr>
          <p:cNvSpPr/>
          <p:nvPr/>
        </p:nvSpPr>
        <p:spPr>
          <a:xfrm rot="2614884">
            <a:off x="16181311" y="1117141"/>
            <a:ext cx="2468126" cy="1436000"/>
          </a:xfrm>
          <a:custGeom>
            <a:avLst/>
            <a:gdLst/>
            <a:ahLst/>
            <a:cxnLst/>
            <a:rect l="l" t="t" r="r" b="b"/>
            <a:pathLst>
              <a:path w="2468126" h="1436000">
                <a:moveTo>
                  <a:pt x="0" y="0"/>
                </a:moveTo>
                <a:lnTo>
                  <a:pt x="2468125" y="0"/>
                </a:lnTo>
                <a:lnTo>
                  <a:pt x="2468125" y="1436000"/>
                </a:lnTo>
                <a:lnTo>
                  <a:pt x="0" y="14360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5" name="Freeform 3">
            <a:extLst>
              <a:ext uri="{FF2B5EF4-FFF2-40B4-BE49-F238E27FC236}">
                <a16:creationId xmlns:a16="http://schemas.microsoft.com/office/drawing/2014/main" xmlns="" id="{BF0E04E0-EDC9-1E20-48E0-787805FD46DA}"/>
              </a:ext>
            </a:extLst>
          </p:cNvPr>
          <p:cNvSpPr/>
          <p:nvPr/>
        </p:nvSpPr>
        <p:spPr>
          <a:xfrm>
            <a:off x="1219200" y="1835140"/>
            <a:ext cx="16196174" cy="7804160"/>
          </a:xfrm>
          <a:custGeom>
            <a:avLst/>
            <a:gdLst/>
            <a:ahLst/>
            <a:cxnLst/>
            <a:rect l="l" t="t" r="r" b="b"/>
            <a:pathLst>
              <a:path w="4137329" h="2167467">
                <a:moveTo>
                  <a:pt x="0" y="0"/>
                </a:moveTo>
                <a:lnTo>
                  <a:pt x="4137329" y="0"/>
                </a:lnTo>
                <a:lnTo>
                  <a:pt x="4137329" y="2167467"/>
                </a:lnTo>
                <a:lnTo>
                  <a:pt x="0" y="2167467"/>
                </a:ln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xmlns="" id="{5823BF18-8E05-9747-22BF-31599E8414E3}"/>
              </a:ext>
            </a:extLst>
          </p:cNvPr>
          <p:cNvSpPr txBox="1"/>
          <p:nvPr/>
        </p:nvSpPr>
        <p:spPr>
          <a:xfrm>
            <a:off x="1719059" y="3875080"/>
            <a:ext cx="10625341" cy="5088060"/>
          </a:xfrm>
          <a:prstGeom prst="rect">
            <a:avLst/>
          </a:prstGeom>
          <a:noFill/>
        </p:spPr>
        <p:txBody>
          <a:bodyPr wrap="square">
            <a:spAutoFit/>
          </a:bodyPr>
          <a:lstStyle/>
          <a:p>
            <a:pPr marL="571500" marR="0" lvl="0" indent="-571500" algn="just">
              <a:lnSpc>
                <a:spcPct val="200000"/>
              </a:lnSpc>
              <a:spcBef>
                <a:spcPts val="100"/>
              </a:spcBef>
              <a:spcAft>
                <a:spcPts val="100"/>
              </a:spcAft>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Vẻ đẹp bình dị của buổi chiều hè vùng ngoại ô thật đáng yêu.</a:t>
            </a:r>
          </a:p>
          <a:p>
            <a:pPr marL="571500" marR="0" lvl="0" indent="-571500" algn="just">
              <a:lnSpc>
                <a:spcPct val="200000"/>
              </a:lnSpc>
              <a:spcBef>
                <a:spcPts val="100"/>
              </a:spcBef>
              <a:spcAft>
                <a:spcPts val="100"/>
              </a:spcAft>
              <a:buFont typeface="Courier New" panose="02070309020205020404" pitchFamily="49" charset="0"/>
              <a:buChar char="o"/>
            </a:pPr>
            <a:r>
              <a:rPr lang="vi-VN" sz="4200">
                <a:solidFill>
                  <a:srgbClr val="000000"/>
                </a:solidFill>
                <a:latin typeface="Arial" panose="020B0604020202020204" pitchFamily="34" charset="0"/>
                <a:ea typeface="Calibri" panose="020F0502020204030204" pitchFamily="34" charset="0"/>
                <a:cs typeface="Arial" panose="020B0604020202020204" pitchFamily="34" charset="0"/>
              </a:rPr>
              <a:t>Những cánh điều như những mảnh hồn ấu thơ bay lên với biết bao khát vọng.</a:t>
            </a:r>
          </a:p>
        </p:txBody>
      </p:sp>
      <p:sp>
        <p:nvSpPr>
          <p:cNvPr id="27" name="Line Callout 1 (Border and Accent Bar) 3">
            <a:extLst>
              <a:ext uri="{FF2B5EF4-FFF2-40B4-BE49-F238E27FC236}">
                <a16:creationId xmlns:a16="http://schemas.microsoft.com/office/drawing/2014/main" xmlns="" id="{D42BBB9C-3D6E-C33A-604D-708890F6208E}"/>
              </a:ext>
            </a:extLst>
          </p:cNvPr>
          <p:cNvSpPr/>
          <p:nvPr/>
        </p:nvSpPr>
        <p:spPr>
          <a:xfrm>
            <a:off x="335688" y="952500"/>
            <a:ext cx="12770712" cy="2741720"/>
          </a:xfrm>
          <a:prstGeom prst="accentBorderCallout1">
            <a:avLst>
              <a:gd name="adj1" fmla="val 18750"/>
              <a:gd name="adj2" fmla="val -3127"/>
              <a:gd name="adj3" fmla="val 17954"/>
              <a:gd name="adj4" fmla="val -17509"/>
            </a:avLst>
          </a:prstGeom>
          <a:solidFill>
            <a:schemeClr val="bg1"/>
          </a:solidFill>
          <a:ln>
            <a:solidFill>
              <a:schemeClr val="accent6">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b="1">
                <a:solidFill>
                  <a:srgbClr val="C00000"/>
                </a:solidFill>
                <a:latin typeface="Arial" panose="020B0604020202020204" pitchFamily="34" charset="0"/>
                <a:cs typeface="Arial" panose="020B0604020202020204" pitchFamily="34" charset="0"/>
              </a:rPr>
              <a:t>Luyện đọc diễn cảm những câu thơ thể hiện cảm xúc của nhân vật “tôi”:</a:t>
            </a:r>
          </a:p>
        </p:txBody>
      </p:sp>
      <p:sp>
        <p:nvSpPr>
          <p:cNvPr id="2" name="Freeform 8">
            <a:extLst>
              <a:ext uri="{FF2B5EF4-FFF2-40B4-BE49-F238E27FC236}">
                <a16:creationId xmlns:a16="http://schemas.microsoft.com/office/drawing/2014/main" xmlns="" id="{C2EF7269-7CEE-5DA0-9CF3-058F2E534BC8}"/>
              </a:ext>
            </a:extLst>
          </p:cNvPr>
          <p:cNvSpPr/>
          <p:nvPr/>
        </p:nvSpPr>
        <p:spPr>
          <a:xfrm>
            <a:off x="17002641" y="8929307"/>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pic>
        <p:nvPicPr>
          <p:cNvPr id="30" name="Picture 13">
            <a:extLst>
              <a:ext uri="{FF2B5EF4-FFF2-40B4-BE49-F238E27FC236}">
                <a16:creationId xmlns:a16="http://schemas.microsoft.com/office/drawing/2014/main" xmlns="" id="{D4557472-677D-23E4-7D1C-A2E4D90E6CA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963118" y="4821420"/>
            <a:ext cx="3605823" cy="3542721"/>
          </a:xfrm>
          <a:prstGeom prst="rect">
            <a:avLst/>
          </a:prstGeom>
        </p:spPr>
      </p:pic>
    </p:spTree>
    <p:extLst>
      <p:ext uri="{BB962C8B-B14F-4D97-AF65-F5344CB8AC3E}">
        <p14:creationId xmlns:p14="http://schemas.microsoft.com/office/powerpoint/2010/main" val="39503014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500"/>
                                        <p:tgtEl>
                                          <p:spTgt spid="27"/>
                                        </p:tgtEl>
                                      </p:cBhvr>
                                    </p:animEffect>
                                  </p:childTnLst>
                                </p:cTn>
                              </p:par>
                              <p:par>
                                <p:cTn id="8" presetID="22" presetClass="entr" presetSubtype="2"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right)">
                                      <p:cBhvr>
                                        <p:cTn id="10" dur="500"/>
                                        <p:tgtEl>
                                          <p:spTgt spid="30"/>
                                        </p:tgtEl>
                                      </p:cBhvr>
                                    </p:animEffect>
                                  </p:childTnLst>
                                </p:cTn>
                              </p:par>
                              <p:par>
                                <p:cTn id="11" presetID="22" presetClass="entr" presetSubtype="2"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right)">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18" dur="500"/>
                                        <p:tgtEl>
                                          <p:spTgt spid="26">
                                            <p:txEl>
                                              <p:pRg st="0" end="0"/>
                                            </p:txEl>
                                          </p:spTgt>
                                        </p:tgtEl>
                                      </p:cBhvr>
                                    </p:animEffect>
                                  </p:childTnLst>
                                </p:cTn>
                              </p:par>
                            </p:childTnLst>
                          </p:cTn>
                        </p:par>
                        <p:par>
                          <p:cTn id="19" fill="hold">
                            <p:stCondLst>
                              <p:cond delay="500"/>
                            </p:stCondLst>
                            <p:childTnLst>
                              <p:par>
                                <p:cTn id="20" presetID="14" presetClass="entr" presetSubtype="10" fill="hold" grpId="0" nodeType="afterEffect">
                                  <p:stCondLst>
                                    <p:cond delay="0"/>
                                  </p:stCondLst>
                                  <p:childTnLst>
                                    <p:set>
                                      <p:cBhvr>
                                        <p:cTn id="21"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22"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6383000" y="0"/>
            <a:ext cx="1902418" cy="2103905"/>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8191500"/>
            <a:ext cx="1905000" cy="2095500"/>
          </a:xfrm>
          <a:custGeom>
            <a:avLst/>
            <a:gdLst/>
            <a:ahLst/>
            <a:cxnLst/>
            <a:rect l="l" t="t" r="r" b="b"/>
            <a:pathLst>
              <a:path w="2899368" h="2899368">
                <a:moveTo>
                  <a:pt x="0" y="0"/>
                </a:moveTo>
                <a:lnTo>
                  <a:pt x="2899368" y="0"/>
                </a:lnTo>
                <a:lnTo>
                  <a:pt x="2899368" y="2899368"/>
                </a:lnTo>
                <a:lnTo>
                  <a:pt x="0" y="289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5">
            <a:extLst>
              <a:ext uri="{FF2B5EF4-FFF2-40B4-BE49-F238E27FC236}">
                <a16:creationId xmlns:a16="http://schemas.microsoft.com/office/drawing/2014/main" xmlns="" id="{E7B98609-532E-E61E-C066-29FE13DEE2E6}"/>
              </a:ext>
            </a:extLst>
          </p:cNvPr>
          <p:cNvSpPr/>
          <p:nvPr/>
        </p:nvSpPr>
        <p:spPr>
          <a:xfrm>
            <a:off x="1246997" y="1943100"/>
            <a:ext cx="15925800" cy="7516420"/>
          </a:xfrm>
          <a:custGeom>
            <a:avLst/>
            <a:gdLst/>
            <a:ahLst/>
            <a:cxnLst/>
            <a:rect l="l" t="t" r="r" b="b"/>
            <a:pathLst>
              <a:path w="14875164" h="5894776">
                <a:moveTo>
                  <a:pt x="0" y="0"/>
                </a:moveTo>
                <a:lnTo>
                  <a:pt x="14875164" y="0"/>
                </a:lnTo>
                <a:lnTo>
                  <a:pt x="14875164" y="5894776"/>
                </a:lnTo>
                <a:lnTo>
                  <a:pt x="0" y="5894776"/>
                </a:lnTo>
                <a:lnTo>
                  <a:pt x="0" y="0"/>
                </a:lnTo>
                <a:close/>
              </a:path>
            </a:pathLst>
          </a:custGeom>
          <a:solidFill>
            <a:schemeClr val="accent3">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13" name="Freeform 6">
            <a:extLst>
              <a:ext uri="{FF2B5EF4-FFF2-40B4-BE49-F238E27FC236}">
                <a16:creationId xmlns:a16="http://schemas.microsoft.com/office/drawing/2014/main" xmlns="" id="{FE5D116A-A415-D7C9-818F-5D70BC2396C2}"/>
              </a:ext>
            </a:extLst>
          </p:cNvPr>
          <p:cNvSpPr/>
          <p:nvPr/>
        </p:nvSpPr>
        <p:spPr>
          <a:xfrm rot="922288">
            <a:off x="736478" y="798636"/>
            <a:ext cx="1749219" cy="2379890"/>
          </a:xfrm>
          <a:custGeom>
            <a:avLst/>
            <a:gdLst/>
            <a:ahLst/>
            <a:cxnLst/>
            <a:rect l="l" t="t" r="r" b="b"/>
            <a:pathLst>
              <a:path w="1749219" h="2379890">
                <a:moveTo>
                  <a:pt x="0" y="0"/>
                </a:moveTo>
                <a:lnTo>
                  <a:pt x="1749219" y="0"/>
                </a:lnTo>
                <a:lnTo>
                  <a:pt x="1749219" y="2379890"/>
                </a:lnTo>
                <a:lnTo>
                  <a:pt x="0" y="237989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5" name="Freeform 9">
            <a:extLst>
              <a:ext uri="{FF2B5EF4-FFF2-40B4-BE49-F238E27FC236}">
                <a16:creationId xmlns:a16="http://schemas.microsoft.com/office/drawing/2014/main" xmlns="" id="{98D33513-E960-AD48-B84C-C7D6C98C4513}"/>
              </a:ext>
            </a:extLst>
          </p:cNvPr>
          <p:cNvSpPr/>
          <p:nvPr/>
        </p:nvSpPr>
        <p:spPr>
          <a:xfrm rot="922288">
            <a:off x="16280565" y="8049304"/>
            <a:ext cx="1749219" cy="2379890"/>
          </a:xfrm>
          <a:custGeom>
            <a:avLst/>
            <a:gdLst/>
            <a:ahLst/>
            <a:cxnLst/>
            <a:rect l="l" t="t" r="r" b="b"/>
            <a:pathLst>
              <a:path w="1749219" h="2379890">
                <a:moveTo>
                  <a:pt x="0" y="0"/>
                </a:moveTo>
                <a:lnTo>
                  <a:pt x="1749220" y="0"/>
                </a:lnTo>
                <a:lnTo>
                  <a:pt x="1749220" y="2379891"/>
                </a:lnTo>
                <a:lnTo>
                  <a:pt x="0" y="237989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AEC02810-EA1F-716B-84BB-EEA3C30E755D}"/>
              </a:ext>
            </a:extLst>
          </p:cNvPr>
          <p:cNvGrpSpPr/>
          <p:nvPr/>
        </p:nvGrpSpPr>
        <p:grpSpPr>
          <a:xfrm>
            <a:off x="3505200" y="1252614"/>
            <a:ext cx="11277600" cy="1491558"/>
            <a:chOff x="3391082" y="286730"/>
            <a:chExt cx="11277600" cy="1491558"/>
          </a:xfrm>
        </p:grpSpPr>
        <p:grpSp>
          <p:nvGrpSpPr>
            <p:cNvPr id="21" name="Group 18">
              <a:extLst>
                <a:ext uri="{FF2B5EF4-FFF2-40B4-BE49-F238E27FC236}">
                  <a16:creationId xmlns:a16="http://schemas.microsoft.com/office/drawing/2014/main" xmlns="" id="{4ABE990D-5CD5-278B-43AB-1440385CE648}"/>
                </a:ext>
              </a:extLst>
            </p:cNvPr>
            <p:cNvGrpSpPr/>
            <p:nvPr/>
          </p:nvGrpSpPr>
          <p:grpSpPr>
            <a:xfrm>
              <a:off x="3391082" y="286730"/>
              <a:ext cx="11277600" cy="1491558"/>
              <a:chOff x="-20796" y="-38100"/>
              <a:chExt cx="3077734" cy="444500"/>
            </a:xfrm>
          </p:grpSpPr>
          <p:sp>
            <p:nvSpPr>
              <p:cNvPr id="23" name="Freeform 19">
                <a:extLst>
                  <a:ext uri="{FF2B5EF4-FFF2-40B4-BE49-F238E27FC236}">
                    <a16:creationId xmlns:a16="http://schemas.microsoft.com/office/drawing/2014/main" xmlns="" id="{F9151D40-1C70-7A0A-77BB-92832BA91144}"/>
                  </a:ext>
                </a:extLst>
              </p:cNvPr>
              <p:cNvSpPr/>
              <p:nvPr/>
            </p:nvSpPr>
            <p:spPr>
              <a:xfrm>
                <a:off x="-20796" y="-38100"/>
                <a:ext cx="3077734" cy="380069"/>
              </a:xfrm>
              <a:custGeom>
                <a:avLst/>
                <a:gdLst/>
                <a:ahLst/>
                <a:cxnLst/>
                <a:rect l="l" t="t" r="r" b="b"/>
                <a:pathLst>
                  <a:path w="2754516" h="407051">
                    <a:moveTo>
                      <a:pt x="2754516" y="326"/>
                    </a:moveTo>
                    <a:cubicBezTo>
                      <a:pt x="2681703" y="0"/>
                      <a:pt x="2614282" y="38659"/>
                      <a:pt x="2577781" y="101663"/>
                    </a:cubicBezTo>
                    <a:cubicBezTo>
                      <a:pt x="2541280" y="164667"/>
                      <a:pt x="2541280" y="242385"/>
                      <a:pt x="2577781" y="305389"/>
                    </a:cubicBezTo>
                    <a:cubicBezTo>
                      <a:pt x="2614282" y="368393"/>
                      <a:pt x="2681703" y="407052"/>
                      <a:pt x="2754516" y="406726"/>
                    </a:cubicBezTo>
                    <a:lnTo>
                      <a:pt x="0" y="406726"/>
                    </a:lnTo>
                    <a:cubicBezTo>
                      <a:pt x="72813" y="407052"/>
                      <a:pt x="140234" y="368393"/>
                      <a:pt x="176735" y="305389"/>
                    </a:cubicBezTo>
                    <a:cubicBezTo>
                      <a:pt x="213236" y="242385"/>
                      <a:pt x="213236" y="164667"/>
                      <a:pt x="176735" y="101663"/>
                    </a:cubicBezTo>
                    <a:cubicBezTo>
                      <a:pt x="140234" y="38659"/>
                      <a:pt x="72813" y="0"/>
                      <a:pt x="0" y="326"/>
                    </a:cubicBezTo>
                    <a:close/>
                  </a:path>
                </a:pathLst>
              </a:custGeom>
              <a:solidFill>
                <a:schemeClr val="accent3">
                  <a:lumMod val="50000"/>
                </a:schemeClr>
              </a:solidFill>
            </p:spPr>
            <p:txBody>
              <a:bodyPr/>
              <a:lstStyle/>
              <a:p>
                <a:endParaRPr lang="en-US">
                  <a:latin typeface="Arial" panose="020B0604020202020204" pitchFamily="34" charset="0"/>
                  <a:cs typeface="Arial" panose="020B0604020202020204" pitchFamily="34" charset="0"/>
                </a:endParaRPr>
              </a:p>
            </p:txBody>
          </p:sp>
          <p:sp>
            <p:nvSpPr>
              <p:cNvPr id="24" name="TextBox 20">
                <a:extLst>
                  <a:ext uri="{FF2B5EF4-FFF2-40B4-BE49-F238E27FC236}">
                    <a16:creationId xmlns:a16="http://schemas.microsoft.com/office/drawing/2014/main" xmlns="" id="{2B998D9B-0232-F405-B19C-990F61BB9EFF}"/>
                  </a:ext>
                </a:extLst>
              </p:cNvPr>
              <p:cNvSpPr txBox="1"/>
              <p:nvPr/>
            </p:nvSpPr>
            <p:spPr>
              <a:xfrm>
                <a:off x="0" y="-38100"/>
                <a:ext cx="812800" cy="444500"/>
              </a:xfrm>
              <a:prstGeom prst="rect">
                <a:avLst/>
              </a:prstGeom>
            </p:spPr>
            <p:txBody>
              <a:bodyPr lIns="50800" tIns="50800" rIns="50800" bIns="50800" rtlCol="0" anchor="ctr"/>
              <a:lstStyle/>
              <a:p>
                <a:pPr algn="ctr">
                  <a:lnSpc>
                    <a:spcPts val="2659"/>
                  </a:lnSpc>
                  <a:spcBef>
                    <a:spcPct val="0"/>
                  </a:spcBef>
                </a:pPr>
                <a:endParaRPr>
                  <a:latin typeface="Arial" panose="020B0604020202020204" pitchFamily="34" charset="0"/>
                  <a:cs typeface="Arial" panose="020B0604020202020204" pitchFamily="34" charset="0"/>
                </a:endParaRPr>
              </a:p>
            </p:txBody>
          </p:sp>
        </p:grpSp>
        <p:sp>
          <p:nvSpPr>
            <p:cNvPr id="22" name="TextBox 21">
              <a:extLst>
                <a:ext uri="{FF2B5EF4-FFF2-40B4-BE49-F238E27FC236}">
                  <a16:creationId xmlns:a16="http://schemas.microsoft.com/office/drawing/2014/main" xmlns="" id="{43DCD115-0B14-77BD-0EEC-5509158BF59B}"/>
                </a:ext>
              </a:extLst>
            </p:cNvPr>
            <p:cNvSpPr txBox="1"/>
            <p:nvPr/>
          </p:nvSpPr>
          <p:spPr>
            <a:xfrm>
              <a:off x="4346204" y="512746"/>
              <a:ext cx="9464166" cy="769441"/>
            </a:xfrm>
            <a:prstGeom prst="rect">
              <a:avLst/>
            </a:prstGeom>
            <a:noFill/>
          </p:spPr>
          <p:txBody>
            <a:bodyPr wrap="square" rtlCol="0">
              <a:spAutoFit/>
            </a:bodyPr>
            <a:lstStyle/>
            <a:p>
              <a:pPr algn="ctr"/>
              <a:r>
                <a:rPr lang="en-US" sz="4400" b="1">
                  <a:solidFill>
                    <a:schemeClr val="bg1"/>
                  </a:solidFill>
                  <a:latin typeface="Arial" panose="020B0604020202020204" pitchFamily="34" charset="0"/>
                  <a:cs typeface="Arial" panose="020B0604020202020204" pitchFamily="34" charset="0"/>
                </a:rPr>
                <a:t>Cách ngắt giọng ở những câu dài</a:t>
              </a:r>
              <a:endParaRPr lang="en-US" sz="4400" b="1" dirty="0">
                <a:solidFill>
                  <a:schemeClr val="bg1"/>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82DE26C7-F9D4-358B-17CC-BB3B2C20C7BD}"/>
              </a:ext>
            </a:extLst>
          </p:cNvPr>
          <p:cNvSpPr txBox="1"/>
          <p:nvPr/>
        </p:nvSpPr>
        <p:spPr>
          <a:xfrm>
            <a:off x="1698826" y="2744172"/>
            <a:ext cx="15022141" cy="6056851"/>
          </a:xfrm>
          <a:prstGeom prst="rect">
            <a:avLst/>
          </a:prstGeom>
          <a:noFill/>
        </p:spPr>
        <p:txBody>
          <a:bodyPr wrap="square">
            <a:spAutoFit/>
          </a:bodyPr>
          <a:lstStyle/>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Đằng sau lưng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là phố xá,</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trước mặt</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là đồng lúa chín mênh mông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và cả một khoảng trời bao la,</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những đám mây trắng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vui đùa đuổi nhau trên cao</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200000"/>
              </a:lnSpc>
              <a:buFont typeface="Wingdings" panose="05000000000000000000" pitchFamily="2" charset="2"/>
              <a:buChar char="§"/>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Ngồi bên nơi cắm điều,</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lòng tôi lâng lâng,</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tôi muốn gửi ước mơ của mình</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 theo những cánh diều lên tận mây xanh</a:t>
            </a: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a:t>
            </a:r>
          </a:p>
        </p:txBody>
      </p:sp>
    </p:spTree>
    <p:extLst>
      <p:ext uri="{BB962C8B-B14F-4D97-AF65-F5344CB8AC3E}">
        <p14:creationId xmlns:p14="http://schemas.microsoft.com/office/powerpoint/2010/main" val="259733787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wipe(left)">
                                      <p:cBhvr>
                                        <p:cTn id="15" dur="500"/>
                                        <p:tgtEl>
                                          <p:spTgt spid="25">
                                            <p:txEl>
                                              <p:pRg st="0" end="0"/>
                                            </p:txEl>
                                          </p:spTgt>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5">
                                            <p:txEl>
                                              <p:pRg st="1" end="1"/>
                                            </p:txEl>
                                          </p:spTgt>
                                        </p:tgtEl>
                                        <p:attrNameLst>
                                          <p:attrName>style.visibility</p:attrName>
                                        </p:attrNameLst>
                                      </p:cBhvr>
                                      <p:to>
                                        <p:strVal val="visible"/>
                                      </p:to>
                                    </p:set>
                                    <p:animEffect transition="in" filter="wipe(left)">
                                      <p:cBhvr>
                                        <p:cTn id="19"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xmlns="" id="{C2EF7269-7CEE-5DA0-9CF3-058F2E534BC8}"/>
              </a:ext>
            </a:extLst>
          </p:cNvPr>
          <p:cNvSpPr/>
          <p:nvPr/>
        </p:nvSpPr>
        <p:spPr>
          <a:xfrm>
            <a:off x="86301" y="-149251"/>
            <a:ext cx="1296245" cy="1363136"/>
          </a:xfrm>
          <a:custGeom>
            <a:avLst/>
            <a:gdLst/>
            <a:ahLst/>
            <a:cxnLst/>
            <a:rect l="l" t="t" r="r" b="b"/>
            <a:pathLst>
              <a:path w="1781327" h="1880028">
                <a:moveTo>
                  <a:pt x="0" y="0"/>
                </a:moveTo>
                <a:lnTo>
                  <a:pt x="1781326" y="0"/>
                </a:lnTo>
                <a:lnTo>
                  <a:pt x="1781326" y="1880028"/>
                </a:lnTo>
                <a:lnTo>
                  <a:pt x="0" y="188002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8" name="Freeform 8"/>
          <p:cNvSpPr/>
          <p:nvPr/>
        </p:nvSpPr>
        <p:spPr>
          <a:xfrm>
            <a:off x="1711273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nvGrpSpPr>
          <p:cNvPr id="6" name="Group 5">
            <a:extLst>
              <a:ext uri="{FF2B5EF4-FFF2-40B4-BE49-F238E27FC236}">
                <a16:creationId xmlns:a16="http://schemas.microsoft.com/office/drawing/2014/main" xmlns="" id="{6824F87F-06E6-0A0D-B1FC-A6F18C6CCF33}"/>
              </a:ext>
            </a:extLst>
          </p:cNvPr>
          <p:cNvGrpSpPr/>
          <p:nvPr/>
        </p:nvGrpSpPr>
        <p:grpSpPr>
          <a:xfrm>
            <a:off x="10120936" y="3104608"/>
            <a:ext cx="6717335" cy="4267199"/>
            <a:chOff x="10120938" y="3238502"/>
            <a:chExt cx="6717335" cy="4267199"/>
          </a:xfrm>
        </p:grpSpPr>
        <p:grpSp>
          <p:nvGrpSpPr>
            <p:cNvPr id="9" name="Group 8">
              <a:extLst>
                <a:ext uri="{FF2B5EF4-FFF2-40B4-BE49-F238E27FC236}">
                  <a16:creationId xmlns:a16="http://schemas.microsoft.com/office/drawing/2014/main" xmlns="" id="{2786FC1F-23B9-D42A-E434-5BF8E94ABF58}"/>
                </a:ext>
              </a:extLst>
            </p:cNvPr>
            <p:cNvGrpSpPr/>
            <p:nvPr/>
          </p:nvGrpSpPr>
          <p:grpSpPr>
            <a:xfrm rot="5400000">
              <a:off x="11346006" y="2013434"/>
              <a:ext cx="4267199" cy="6717335"/>
              <a:chOff x="211325" y="-6508"/>
              <a:chExt cx="2680984" cy="4220350"/>
            </a:xfrm>
          </p:grpSpPr>
          <p:sp>
            <p:nvSpPr>
              <p:cNvPr id="12" name="Freeform 12">
                <a:extLst>
                  <a:ext uri="{FF2B5EF4-FFF2-40B4-BE49-F238E27FC236}">
                    <a16:creationId xmlns:a16="http://schemas.microsoft.com/office/drawing/2014/main" xmlns="" id="{B52DC709-EE63-099A-1CA0-BD168CB6B023}"/>
                  </a:ext>
                </a:extLst>
              </p:cNvPr>
              <p:cNvSpPr/>
              <p:nvPr/>
            </p:nvSpPr>
            <p:spPr>
              <a:xfrm>
                <a:off x="211325" y="-6508"/>
                <a:ext cx="2680984" cy="4220350"/>
              </a:xfrm>
              <a:custGeom>
                <a:avLst/>
                <a:gdLst/>
                <a:ahLst/>
                <a:cxnLst/>
                <a:rect l="l" t="t" r="r" b="b"/>
                <a:pathLst>
                  <a:path w="3257425" h="4220350">
                    <a:moveTo>
                      <a:pt x="63030" y="3626797"/>
                    </a:moveTo>
                    <a:cubicBezTo>
                      <a:pt x="63030" y="3626797"/>
                      <a:pt x="0" y="3380233"/>
                      <a:pt x="10218" y="1214762"/>
                    </a:cubicBezTo>
                    <a:cubicBezTo>
                      <a:pt x="18651" y="990971"/>
                      <a:pt x="65033" y="645332"/>
                      <a:pt x="65033" y="645332"/>
                    </a:cubicBezTo>
                    <a:cubicBezTo>
                      <a:pt x="82233" y="502466"/>
                      <a:pt x="56685" y="337866"/>
                      <a:pt x="181385" y="223925"/>
                    </a:cubicBezTo>
                    <a:cubicBezTo>
                      <a:pt x="346794" y="72788"/>
                      <a:pt x="621643" y="0"/>
                      <a:pt x="2364352" y="6965"/>
                    </a:cubicBezTo>
                    <a:lnTo>
                      <a:pt x="2364353" y="6965"/>
                    </a:lnTo>
                    <a:cubicBezTo>
                      <a:pt x="2581100" y="16819"/>
                      <a:pt x="2785415" y="36481"/>
                      <a:pt x="2919603" y="101690"/>
                    </a:cubicBezTo>
                    <a:cubicBezTo>
                      <a:pt x="3175649" y="226120"/>
                      <a:pt x="3257425" y="459160"/>
                      <a:pt x="3251937" y="704684"/>
                    </a:cubicBezTo>
                    <a:cubicBezTo>
                      <a:pt x="3251937" y="704684"/>
                      <a:pt x="3208649" y="1013073"/>
                      <a:pt x="3216082" y="1248607"/>
                    </a:cubicBezTo>
                    <a:cubicBezTo>
                      <a:pt x="3223206" y="3368598"/>
                      <a:pt x="3230362" y="3564201"/>
                      <a:pt x="3230362" y="3564201"/>
                    </a:cubicBezTo>
                    <a:cubicBezTo>
                      <a:pt x="3213681" y="3779933"/>
                      <a:pt x="3099037" y="3990545"/>
                      <a:pt x="2902167" y="4102169"/>
                    </a:cubicBezTo>
                    <a:cubicBezTo>
                      <a:pt x="2751816" y="4187418"/>
                      <a:pt x="2553785" y="4202516"/>
                      <a:pt x="2021784" y="4191774"/>
                    </a:cubicBezTo>
                    <a:lnTo>
                      <a:pt x="2021765" y="4191774"/>
                    </a:lnTo>
                    <a:cubicBezTo>
                      <a:pt x="645952" y="4186497"/>
                      <a:pt x="384604" y="4220350"/>
                      <a:pt x="254278" y="4111193"/>
                    </a:cubicBezTo>
                    <a:cubicBezTo>
                      <a:pt x="145767" y="4020307"/>
                      <a:pt x="81795" y="3826996"/>
                      <a:pt x="63030" y="3626797"/>
                    </a:cubicBezTo>
                    <a:close/>
                  </a:path>
                </a:pathLst>
              </a:custGeom>
              <a:solidFill>
                <a:schemeClr val="accent5">
                  <a:lumMod val="20000"/>
                  <a:lumOff val="80000"/>
                </a:schemeClr>
              </a:solidFill>
            </p:spPr>
            <p:txBody>
              <a:bodyPr/>
              <a:lstStyle/>
              <a:p>
                <a:endParaRPr lang="en-US"/>
              </a:p>
            </p:txBody>
          </p:sp>
        </p:grpSp>
        <p:sp>
          <p:nvSpPr>
            <p:cNvPr id="11" name="TextBox 10">
              <a:extLst>
                <a:ext uri="{FF2B5EF4-FFF2-40B4-BE49-F238E27FC236}">
                  <a16:creationId xmlns:a16="http://schemas.microsoft.com/office/drawing/2014/main" xmlns="" id="{E2C635F1-10AF-0C39-3481-D934A6819764}"/>
                </a:ext>
              </a:extLst>
            </p:cNvPr>
            <p:cNvSpPr txBox="1"/>
            <p:nvPr/>
          </p:nvSpPr>
          <p:spPr>
            <a:xfrm>
              <a:off x="10724913" y="4324472"/>
              <a:ext cx="5509383" cy="1905843"/>
            </a:xfrm>
            <a:prstGeom prst="rect">
              <a:avLst/>
            </a:prstGeom>
          </p:spPr>
          <p:txBody>
            <a:bodyPr wrap="square" lIns="0" tIns="0" rIns="0" bIns="0" rtlCol="0" anchor="t">
              <a:spAutoFit/>
            </a:bodyPr>
            <a:lstStyle/>
            <a:p>
              <a:pPr algn="ctr">
                <a:lnSpc>
                  <a:spcPct val="150000"/>
                </a:lnSpc>
                <a:spcBef>
                  <a:spcPct val="0"/>
                </a:spcBef>
              </a:pPr>
              <a:r>
                <a:rPr lang="en-US" sz="4400" b="1" spc="84">
                  <a:solidFill>
                    <a:schemeClr val="tx2">
                      <a:lumMod val="50000"/>
                    </a:schemeClr>
                  </a:solidFill>
                  <a:latin typeface="Arial" panose="020B0604020202020204" pitchFamily="34" charset="0"/>
                  <a:cs typeface="Arial" panose="020B0604020202020204" pitchFamily="34" charset="0"/>
                </a:rPr>
                <a:t>Các em hoàn thành những yêu cầu sau</a:t>
              </a:r>
              <a:endParaRPr lang="en-US" sz="4400" b="1" spc="84" dirty="0">
                <a:solidFill>
                  <a:schemeClr val="tx2">
                    <a:lumMod val="50000"/>
                  </a:schemeClr>
                </a:solidFill>
                <a:latin typeface="Arial" panose="020B0604020202020204" pitchFamily="34" charset="0"/>
                <a:cs typeface="Arial" panose="020B0604020202020204" pitchFamily="34" charset="0"/>
              </a:endParaRPr>
            </a:p>
          </p:txBody>
        </p:sp>
      </p:grpSp>
      <p:pic>
        <p:nvPicPr>
          <p:cNvPr id="13" name="Picture 15">
            <a:extLst>
              <a:ext uri="{FF2B5EF4-FFF2-40B4-BE49-F238E27FC236}">
                <a16:creationId xmlns:a16="http://schemas.microsoft.com/office/drawing/2014/main" xmlns="" id="{0B71B773-A991-91E9-7919-C6F6F0C16D9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941001" y="1641012"/>
            <a:ext cx="2348622" cy="2552850"/>
          </a:xfrm>
          <a:prstGeom prst="rect">
            <a:avLst/>
          </a:prstGeom>
        </p:spPr>
      </p:pic>
      <p:grpSp>
        <p:nvGrpSpPr>
          <p:cNvPr id="14" name="Group 13">
            <a:extLst>
              <a:ext uri="{FF2B5EF4-FFF2-40B4-BE49-F238E27FC236}">
                <a16:creationId xmlns:a16="http://schemas.microsoft.com/office/drawing/2014/main" xmlns="" id="{6E1042DB-3732-426F-DDA8-B22ADCAF2F2F}"/>
              </a:ext>
            </a:extLst>
          </p:cNvPr>
          <p:cNvGrpSpPr/>
          <p:nvPr/>
        </p:nvGrpSpPr>
        <p:grpSpPr>
          <a:xfrm>
            <a:off x="1101985" y="532317"/>
            <a:ext cx="8281308" cy="4705891"/>
            <a:chOff x="1101985" y="532317"/>
            <a:chExt cx="8281308" cy="4705891"/>
          </a:xfrm>
        </p:grpSpPr>
        <p:grpSp>
          <p:nvGrpSpPr>
            <p:cNvPr id="15" name="Group 14">
              <a:extLst>
                <a:ext uri="{FF2B5EF4-FFF2-40B4-BE49-F238E27FC236}">
                  <a16:creationId xmlns:a16="http://schemas.microsoft.com/office/drawing/2014/main" xmlns="" id="{3EC7D401-D91F-9183-5FC1-BB643061D742}"/>
                </a:ext>
              </a:extLst>
            </p:cNvPr>
            <p:cNvGrpSpPr/>
            <p:nvPr/>
          </p:nvGrpSpPr>
          <p:grpSpPr>
            <a:xfrm>
              <a:off x="1101985" y="971009"/>
              <a:ext cx="8115300" cy="4267199"/>
              <a:chOff x="1028700" y="5338043"/>
              <a:chExt cx="8115300" cy="4267199"/>
            </a:xfrm>
          </p:grpSpPr>
          <p:grpSp>
            <p:nvGrpSpPr>
              <p:cNvPr id="17" name="Group 16">
                <a:extLst>
                  <a:ext uri="{FF2B5EF4-FFF2-40B4-BE49-F238E27FC236}">
                    <a16:creationId xmlns:a16="http://schemas.microsoft.com/office/drawing/2014/main" xmlns="" id="{0DE52777-ED04-DE4A-1710-8BF93385F81B}"/>
                  </a:ext>
                </a:extLst>
              </p:cNvPr>
              <p:cNvGrpSpPr/>
              <p:nvPr/>
            </p:nvGrpSpPr>
            <p:grpSpPr>
              <a:xfrm>
                <a:off x="1028700" y="5338043"/>
                <a:ext cx="8115300" cy="4267199"/>
                <a:chOff x="1028700" y="5338044"/>
                <a:chExt cx="8115300" cy="3920256"/>
              </a:xfrm>
            </p:grpSpPr>
            <p:grpSp>
              <p:nvGrpSpPr>
                <p:cNvPr id="19" name="Group 3">
                  <a:extLst>
                    <a:ext uri="{FF2B5EF4-FFF2-40B4-BE49-F238E27FC236}">
                      <a16:creationId xmlns:a16="http://schemas.microsoft.com/office/drawing/2014/main" xmlns="" id="{1332CCE5-B91A-EE73-1798-2D2D864EB6CE}"/>
                    </a:ext>
                  </a:extLst>
                </p:cNvPr>
                <p:cNvGrpSpPr/>
                <p:nvPr/>
              </p:nvGrpSpPr>
              <p:grpSpPr>
                <a:xfrm>
                  <a:off x="1028700" y="5483087"/>
                  <a:ext cx="7973720" cy="3775213"/>
                  <a:chOff x="0" y="0"/>
                  <a:chExt cx="10805670" cy="5116019"/>
                </a:xfrm>
              </p:grpSpPr>
              <p:sp>
                <p:nvSpPr>
                  <p:cNvPr id="22" name="Freeform 4">
                    <a:extLst>
                      <a:ext uri="{FF2B5EF4-FFF2-40B4-BE49-F238E27FC236}">
                        <a16:creationId xmlns:a16="http://schemas.microsoft.com/office/drawing/2014/main" xmlns="" id="{3A6603BA-4621-34D2-4574-4C6DA61B7241}"/>
                      </a:ext>
                    </a:extLst>
                  </p:cNvPr>
                  <p:cNvSpPr/>
                  <p:nvPr/>
                </p:nvSpPr>
                <p:spPr>
                  <a:xfrm>
                    <a:off x="-4213" y="0"/>
                    <a:ext cx="10809882" cy="5116019"/>
                  </a:xfrm>
                  <a:custGeom>
                    <a:avLst/>
                    <a:gdLst/>
                    <a:ahLst/>
                    <a:cxnLst/>
                    <a:rect l="l" t="t" r="r" b="b"/>
                    <a:pathLst>
                      <a:path w="10809882" h="5116019">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10440"/>
                          <a:pt x="10800735" y="4353435"/>
                        </a:cubicBezTo>
                        <a:cubicBezTo>
                          <a:pt x="10800735" y="4567594"/>
                          <a:pt x="10809883" y="4866773"/>
                          <a:pt x="10809883" y="4866773"/>
                        </a:cubicBezTo>
                        <a:cubicBezTo>
                          <a:pt x="10809883" y="4995442"/>
                          <a:pt x="10805713" y="5116019"/>
                          <a:pt x="10552875" y="5107885"/>
                        </a:cubicBezTo>
                        <a:cubicBezTo>
                          <a:pt x="10552875" y="5107885"/>
                          <a:pt x="10176403" y="5087586"/>
                          <a:pt x="9081481" y="5095185"/>
                        </a:cubicBezTo>
                        <a:cubicBezTo>
                          <a:pt x="2545013" y="5103319"/>
                          <a:pt x="304023" y="5116019"/>
                          <a:pt x="304023" y="5116019"/>
                        </a:cubicBezTo>
                        <a:cubicBezTo>
                          <a:pt x="132548" y="5116019"/>
                          <a:pt x="4213" y="5014950"/>
                          <a:pt x="8532" y="4812403"/>
                        </a:cubicBezTo>
                        <a:cubicBezTo>
                          <a:pt x="8532" y="4812403"/>
                          <a:pt x="9630" y="4313862"/>
                          <a:pt x="4815" y="1388604"/>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0" name="Group 7">
                  <a:extLst>
                    <a:ext uri="{FF2B5EF4-FFF2-40B4-BE49-F238E27FC236}">
                      <a16:creationId xmlns:a16="http://schemas.microsoft.com/office/drawing/2014/main" xmlns="" id="{74C9ACDC-8B9A-357F-6A44-85016591260F}"/>
                    </a:ext>
                  </a:extLst>
                </p:cNvPr>
                <p:cNvGrpSpPr/>
                <p:nvPr/>
              </p:nvGrpSpPr>
              <p:grpSpPr>
                <a:xfrm>
                  <a:off x="1178371" y="5338044"/>
                  <a:ext cx="7965629" cy="3758427"/>
                  <a:chOff x="0" y="0"/>
                  <a:chExt cx="10821129" cy="5105739"/>
                </a:xfrm>
              </p:grpSpPr>
              <p:sp>
                <p:nvSpPr>
                  <p:cNvPr id="21" name="Freeform 8">
                    <a:extLst>
                      <a:ext uri="{FF2B5EF4-FFF2-40B4-BE49-F238E27FC236}">
                        <a16:creationId xmlns:a16="http://schemas.microsoft.com/office/drawing/2014/main" xmlns="" id="{44C938E5-A156-F80D-0246-B12C7D02F143}"/>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rgbClr val="FDF0CF"/>
                  </a:solidFill>
                </p:spPr>
                <p:txBody>
                  <a:bodyPr/>
                  <a:lstStyle/>
                  <a:p>
                    <a:endParaRPr lang="en-US"/>
                  </a:p>
                </p:txBody>
              </p:sp>
            </p:grpSp>
          </p:grpSp>
          <p:sp>
            <p:nvSpPr>
              <p:cNvPr id="18" name="TextBox 17">
                <a:extLst>
                  <a:ext uri="{FF2B5EF4-FFF2-40B4-BE49-F238E27FC236}">
                    <a16:creationId xmlns:a16="http://schemas.microsoft.com/office/drawing/2014/main" xmlns="" id="{DEA24C0C-C698-E286-E5D6-F8B8C7CFA562}"/>
                  </a:ext>
                </a:extLst>
              </p:cNvPr>
              <p:cNvSpPr txBox="1"/>
              <p:nvPr/>
            </p:nvSpPr>
            <p:spPr>
              <a:xfrm>
                <a:off x="1554966" y="6097515"/>
                <a:ext cx="6918078" cy="2748253"/>
              </a:xfrm>
              <a:prstGeom prst="rect">
                <a:avLst/>
              </a:prstGeom>
              <a:noFill/>
            </p:spPr>
            <p:txBody>
              <a:bodyPr wrap="square">
                <a:spAutoFit/>
              </a:bodyPr>
              <a:lstStyle/>
              <a:p>
                <a:pPr algn="just">
                  <a:lnSpc>
                    <a:spcPct val="150000"/>
                  </a:lnSpc>
                </a:pPr>
                <a:r>
                  <a:rPr lang="vi-VN" sz="4000" b="1">
                    <a:solidFill>
                      <a:srgbClr val="FF0000"/>
                    </a:solidFill>
                    <a:latin typeface="Arial" panose="020B0604020202020204" pitchFamily="34" charset="0"/>
                    <a:ea typeface="Calibri" panose="020F0502020204030204" pitchFamily="34" charset="0"/>
                    <a:cs typeface="Arial" panose="020B0604020202020204" pitchFamily="34" charset="0"/>
                  </a:rPr>
                  <a:t>Làm việc </a:t>
                </a: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nhóm (3 HS): </a:t>
                </a:r>
                <a:r>
                  <a:rPr lang="en-US" sz="4000">
                    <a:latin typeface="Arial" panose="020B0604020202020204" pitchFamily="34" charset="0"/>
                    <a:ea typeface="Calibri" panose="020F0502020204030204" pitchFamily="34" charset="0"/>
                    <a:cs typeface="Arial" panose="020B0604020202020204" pitchFamily="34" charset="0"/>
                  </a:rPr>
                  <a:t>Các thành viên trong nhóm </a:t>
                </a:r>
                <a:r>
                  <a:rPr lang="vi-VN" sz="4000">
                    <a:latin typeface="Arial" panose="020B0604020202020204" pitchFamily="34" charset="0"/>
                    <a:ea typeface="Calibri" panose="020F0502020204030204" pitchFamily="34" charset="0"/>
                    <a:cs typeface="Arial" panose="020B0604020202020204" pitchFamily="34" charset="0"/>
                  </a:rPr>
                  <a:t>đọc nối tiếp 3 đoạn từ 1 </a:t>
                </a:r>
                <a:r>
                  <a:rPr lang="en-US" sz="4000">
                    <a:latin typeface="Arial" panose="020B0604020202020204" pitchFamily="34" charset="0"/>
                    <a:ea typeface="Calibri" panose="020F0502020204030204" pitchFamily="34" charset="0"/>
                    <a:cs typeface="Arial" panose="020B0604020202020204" pitchFamily="34" charset="0"/>
                  </a:rPr>
                  <a:t>– 2 lượt.</a:t>
                </a:r>
                <a:endParaRPr lang="en-US" sz="4000" dirty="0">
                  <a:latin typeface="Arial" panose="020B0604020202020204" pitchFamily="34" charset="0"/>
                  <a:cs typeface="Arial" panose="020B0604020202020204" pitchFamily="34" charset="0"/>
                </a:endParaRPr>
              </a:p>
            </p:txBody>
          </p:sp>
        </p:grpSp>
        <p:pic>
          <p:nvPicPr>
            <p:cNvPr id="16" name="Picture 9">
              <a:extLst>
                <a:ext uri="{FF2B5EF4-FFF2-40B4-BE49-F238E27FC236}">
                  <a16:creationId xmlns:a16="http://schemas.microsoft.com/office/drawing/2014/main" xmlns="" id="{C3B30FB8-D869-2E53-EADB-9B5C10A42B20}"/>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736438" y="532317"/>
              <a:ext cx="646855" cy="869853"/>
            </a:xfrm>
            <a:prstGeom prst="rect">
              <a:avLst/>
            </a:prstGeom>
          </p:spPr>
        </p:pic>
      </p:grpSp>
      <p:grpSp>
        <p:nvGrpSpPr>
          <p:cNvPr id="23" name="Group 22">
            <a:extLst>
              <a:ext uri="{FF2B5EF4-FFF2-40B4-BE49-F238E27FC236}">
                <a16:creationId xmlns:a16="http://schemas.microsoft.com/office/drawing/2014/main" xmlns="" id="{F338E270-78AD-9A2E-757F-1935B734A771}"/>
              </a:ext>
            </a:extLst>
          </p:cNvPr>
          <p:cNvGrpSpPr/>
          <p:nvPr/>
        </p:nvGrpSpPr>
        <p:grpSpPr>
          <a:xfrm>
            <a:off x="1028700" y="5372512"/>
            <a:ext cx="8262523" cy="4224644"/>
            <a:chOff x="1028700" y="5372512"/>
            <a:chExt cx="8262523" cy="4224644"/>
          </a:xfrm>
        </p:grpSpPr>
        <p:grpSp>
          <p:nvGrpSpPr>
            <p:cNvPr id="24" name="Group 23">
              <a:extLst>
                <a:ext uri="{FF2B5EF4-FFF2-40B4-BE49-F238E27FC236}">
                  <a16:creationId xmlns:a16="http://schemas.microsoft.com/office/drawing/2014/main" xmlns="" id="{AF1F017C-9356-1135-4E5C-AE65F93066BB}"/>
                </a:ext>
              </a:extLst>
            </p:cNvPr>
            <p:cNvGrpSpPr/>
            <p:nvPr/>
          </p:nvGrpSpPr>
          <p:grpSpPr>
            <a:xfrm>
              <a:off x="1028700" y="5676900"/>
              <a:ext cx="8115300" cy="3920256"/>
              <a:chOff x="1028700" y="1038225"/>
              <a:chExt cx="8115300" cy="3920256"/>
            </a:xfrm>
          </p:grpSpPr>
          <p:grpSp>
            <p:nvGrpSpPr>
              <p:cNvPr id="26" name="Group 25">
                <a:extLst>
                  <a:ext uri="{FF2B5EF4-FFF2-40B4-BE49-F238E27FC236}">
                    <a16:creationId xmlns:a16="http://schemas.microsoft.com/office/drawing/2014/main" xmlns="" id="{DBDBE483-7708-6412-5DF1-DC0598D441AD}"/>
                  </a:ext>
                </a:extLst>
              </p:cNvPr>
              <p:cNvGrpSpPr/>
              <p:nvPr/>
            </p:nvGrpSpPr>
            <p:grpSpPr>
              <a:xfrm>
                <a:off x="1028700" y="1038225"/>
                <a:ext cx="8115300" cy="3920256"/>
                <a:chOff x="1028700" y="1038225"/>
                <a:chExt cx="8115300" cy="3920256"/>
              </a:xfrm>
            </p:grpSpPr>
            <p:grpSp>
              <p:nvGrpSpPr>
                <p:cNvPr id="28" name="Group 5">
                  <a:extLst>
                    <a:ext uri="{FF2B5EF4-FFF2-40B4-BE49-F238E27FC236}">
                      <a16:creationId xmlns:a16="http://schemas.microsoft.com/office/drawing/2014/main" xmlns="" id="{0739ED35-FAA3-EBA6-26E8-0D23AB64C884}"/>
                    </a:ext>
                  </a:extLst>
                </p:cNvPr>
                <p:cNvGrpSpPr/>
                <p:nvPr/>
              </p:nvGrpSpPr>
              <p:grpSpPr>
                <a:xfrm>
                  <a:off x="1028700" y="1168764"/>
                  <a:ext cx="7973720" cy="3789717"/>
                  <a:chOff x="0" y="0"/>
                  <a:chExt cx="10805670" cy="5135675"/>
                </a:xfrm>
              </p:grpSpPr>
              <p:sp>
                <p:nvSpPr>
                  <p:cNvPr id="31" name="Freeform 6">
                    <a:extLst>
                      <a:ext uri="{FF2B5EF4-FFF2-40B4-BE49-F238E27FC236}">
                        <a16:creationId xmlns:a16="http://schemas.microsoft.com/office/drawing/2014/main" xmlns="" id="{44C96FB5-109F-3A13-1BF0-4F9F532C60DC}"/>
                      </a:ext>
                    </a:extLst>
                  </p:cNvPr>
                  <p:cNvSpPr/>
                  <p:nvPr/>
                </p:nvSpPr>
                <p:spPr>
                  <a:xfrm>
                    <a:off x="-4213" y="0"/>
                    <a:ext cx="10809882" cy="5135675"/>
                  </a:xfrm>
                  <a:custGeom>
                    <a:avLst/>
                    <a:gdLst/>
                    <a:ahLst/>
                    <a:cxnLst/>
                    <a:rect l="l" t="t" r="r" b="b"/>
                    <a:pathLst>
                      <a:path w="10809882" h="5135675">
                        <a:moveTo>
                          <a:pt x="278431" y="16918"/>
                        </a:moveTo>
                        <a:cubicBezTo>
                          <a:pt x="278431" y="16918"/>
                          <a:pt x="604014" y="12258"/>
                          <a:pt x="1062558" y="12454"/>
                        </a:cubicBezTo>
                        <a:cubicBezTo>
                          <a:pt x="8804229" y="12671"/>
                          <a:pt x="10535814" y="0"/>
                          <a:pt x="10535814" y="0"/>
                        </a:cubicBezTo>
                        <a:cubicBezTo>
                          <a:pt x="10603278" y="0"/>
                          <a:pt x="10679215" y="0"/>
                          <a:pt x="10757988" y="85073"/>
                        </a:cubicBezTo>
                        <a:cubicBezTo>
                          <a:pt x="10800966" y="131488"/>
                          <a:pt x="10802035" y="240224"/>
                          <a:pt x="10802439" y="320281"/>
                        </a:cubicBezTo>
                        <a:cubicBezTo>
                          <a:pt x="10802439" y="320281"/>
                          <a:pt x="10800735" y="3626703"/>
                          <a:pt x="10800735" y="4373090"/>
                        </a:cubicBezTo>
                        <a:cubicBezTo>
                          <a:pt x="10800735" y="4587249"/>
                          <a:pt x="10809883" y="4886428"/>
                          <a:pt x="10809883" y="4886428"/>
                        </a:cubicBezTo>
                        <a:cubicBezTo>
                          <a:pt x="10809883" y="5015097"/>
                          <a:pt x="10805713" y="5135675"/>
                          <a:pt x="10552875" y="5127541"/>
                        </a:cubicBezTo>
                        <a:cubicBezTo>
                          <a:pt x="10552875" y="5127541"/>
                          <a:pt x="10176403" y="5107242"/>
                          <a:pt x="9081481" y="5114841"/>
                        </a:cubicBezTo>
                        <a:cubicBezTo>
                          <a:pt x="2545013" y="5122975"/>
                          <a:pt x="304023" y="5135675"/>
                          <a:pt x="304023" y="5135675"/>
                        </a:cubicBezTo>
                        <a:cubicBezTo>
                          <a:pt x="132548" y="5135675"/>
                          <a:pt x="4213" y="5034605"/>
                          <a:pt x="8532" y="4832059"/>
                        </a:cubicBezTo>
                        <a:cubicBezTo>
                          <a:pt x="8532" y="4832059"/>
                          <a:pt x="9630" y="4333517"/>
                          <a:pt x="4815" y="1391373"/>
                        </a:cubicBezTo>
                        <a:cubicBezTo>
                          <a:pt x="0" y="663668"/>
                          <a:pt x="25592" y="330596"/>
                          <a:pt x="25592" y="330596"/>
                        </a:cubicBezTo>
                        <a:cubicBezTo>
                          <a:pt x="27224" y="150571"/>
                          <a:pt x="143504" y="16918"/>
                          <a:pt x="278431" y="16918"/>
                        </a:cubicBezTo>
                        <a:close/>
                      </a:path>
                    </a:pathLst>
                  </a:custGeom>
                  <a:solidFill>
                    <a:schemeClr val="bg1"/>
                  </a:solidFill>
                </p:spPr>
                <p:txBody>
                  <a:bodyPr/>
                  <a:lstStyle/>
                  <a:p>
                    <a:endParaRPr lang="en-US"/>
                  </a:p>
                </p:txBody>
              </p:sp>
            </p:grpSp>
            <p:grpSp>
              <p:nvGrpSpPr>
                <p:cNvPr id="29" name="Group 9">
                  <a:extLst>
                    <a:ext uri="{FF2B5EF4-FFF2-40B4-BE49-F238E27FC236}">
                      <a16:creationId xmlns:a16="http://schemas.microsoft.com/office/drawing/2014/main" xmlns="" id="{EF6D23DD-9D64-ECAB-499A-7EE67FE2AFF9}"/>
                    </a:ext>
                  </a:extLst>
                </p:cNvPr>
                <p:cNvGrpSpPr/>
                <p:nvPr/>
              </p:nvGrpSpPr>
              <p:grpSpPr>
                <a:xfrm>
                  <a:off x="1178371" y="1038225"/>
                  <a:ext cx="7965629" cy="3758427"/>
                  <a:chOff x="0" y="0"/>
                  <a:chExt cx="10821129" cy="5105739"/>
                </a:xfrm>
              </p:grpSpPr>
              <p:sp>
                <p:nvSpPr>
                  <p:cNvPr id="30" name="Freeform 10">
                    <a:extLst>
                      <a:ext uri="{FF2B5EF4-FFF2-40B4-BE49-F238E27FC236}">
                        <a16:creationId xmlns:a16="http://schemas.microsoft.com/office/drawing/2014/main" xmlns="" id="{7E4F68C7-0605-A308-59F6-72D02FEB2BF8}"/>
                      </a:ext>
                    </a:extLst>
                  </p:cNvPr>
                  <p:cNvSpPr/>
                  <p:nvPr/>
                </p:nvSpPr>
                <p:spPr>
                  <a:xfrm>
                    <a:off x="-4213" y="0"/>
                    <a:ext cx="10825342" cy="5105739"/>
                  </a:xfrm>
                  <a:custGeom>
                    <a:avLst/>
                    <a:gdLst/>
                    <a:ahLst/>
                    <a:cxnLst/>
                    <a:rect l="l" t="t" r="r" b="b"/>
                    <a:pathLst>
                      <a:path w="10825342" h="5105739">
                        <a:moveTo>
                          <a:pt x="278431" y="16918"/>
                        </a:moveTo>
                        <a:cubicBezTo>
                          <a:pt x="278431" y="16918"/>
                          <a:pt x="604014" y="12258"/>
                          <a:pt x="1062834" y="12454"/>
                        </a:cubicBezTo>
                        <a:cubicBezTo>
                          <a:pt x="8817733" y="12671"/>
                          <a:pt x="10551274" y="0"/>
                          <a:pt x="10551274" y="0"/>
                        </a:cubicBezTo>
                        <a:cubicBezTo>
                          <a:pt x="10618737" y="0"/>
                          <a:pt x="10694674" y="0"/>
                          <a:pt x="10773448" y="85073"/>
                        </a:cubicBezTo>
                        <a:cubicBezTo>
                          <a:pt x="10816426" y="131488"/>
                          <a:pt x="10817494" y="240224"/>
                          <a:pt x="10817899" y="320281"/>
                        </a:cubicBezTo>
                        <a:cubicBezTo>
                          <a:pt x="10817899" y="320281"/>
                          <a:pt x="10816195" y="3601935"/>
                          <a:pt x="10816195" y="4343154"/>
                        </a:cubicBezTo>
                        <a:cubicBezTo>
                          <a:pt x="10816195" y="4557313"/>
                          <a:pt x="10825342" y="4856492"/>
                          <a:pt x="10825342" y="4856492"/>
                        </a:cubicBezTo>
                        <a:cubicBezTo>
                          <a:pt x="10825342" y="4985161"/>
                          <a:pt x="10821173" y="5105739"/>
                          <a:pt x="10568335" y="5097604"/>
                        </a:cubicBezTo>
                        <a:cubicBezTo>
                          <a:pt x="10568335" y="5097604"/>
                          <a:pt x="10191862" y="5077306"/>
                          <a:pt x="9095459" y="5084904"/>
                        </a:cubicBezTo>
                        <a:cubicBezTo>
                          <a:pt x="2547822" y="5093039"/>
                          <a:pt x="304023" y="5105739"/>
                          <a:pt x="304023" y="5105739"/>
                        </a:cubicBezTo>
                        <a:cubicBezTo>
                          <a:pt x="132548" y="5105739"/>
                          <a:pt x="4213" y="5004670"/>
                          <a:pt x="8532" y="4802122"/>
                        </a:cubicBezTo>
                        <a:cubicBezTo>
                          <a:pt x="8532" y="4802122"/>
                          <a:pt x="9630" y="4303581"/>
                          <a:pt x="4815" y="1387155"/>
                        </a:cubicBezTo>
                        <a:cubicBezTo>
                          <a:pt x="0" y="663668"/>
                          <a:pt x="25592" y="330596"/>
                          <a:pt x="25592" y="330596"/>
                        </a:cubicBezTo>
                        <a:cubicBezTo>
                          <a:pt x="27224" y="150571"/>
                          <a:pt x="143504" y="16918"/>
                          <a:pt x="278431" y="16918"/>
                        </a:cubicBezTo>
                        <a:close/>
                      </a:path>
                    </a:pathLst>
                  </a:custGeom>
                  <a:solidFill>
                    <a:schemeClr val="accent3">
                      <a:lumMod val="20000"/>
                      <a:lumOff val="80000"/>
                    </a:schemeClr>
                  </a:solidFill>
                </p:spPr>
                <p:txBody>
                  <a:bodyPr/>
                  <a:lstStyle/>
                  <a:p>
                    <a:endParaRPr lang="en-US"/>
                  </a:p>
                </p:txBody>
              </p:sp>
            </p:grpSp>
          </p:grpSp>
          <p:sp>
            <p:nvSpPr>
              <p:cNvPr id="27" name="TextBox 26">
                <a:extLst>
                  <a:ext uri="{FF2B5EF4-FFF2-40B4-BE49-F238E27FC236}">
                    <a16:creationId xmlns:a16="http://schemas.microsoft.com/office/drawing/2014/main" xmlns="" id="{D856BF79-AD48-6D35-C63E-F639B5B77C6B}"/>
                  </a:ext>
                </a:extLst>
              </p:cNvPr>
              <p:cNvSpPr txBox="1"/>
              <p:nvPr/>
            </p:nvSpPr>
            <p:spPr>
              <a:xfrm>
                <a:off x="1899893" y="1543311"/>
                <a:ext cx="6228223" cy="2748253"/>
              </a:xfrm>
              <a:prstGeom prst="rect">
                <a:avLst/>
              </a:prstGeom>
              <a:noFill/>
            </p:spPr>
            <p:txBody>
              <a:bodyPr wrap="square">
                <a:spAutoFit/>
              </a:bodyPr>
              <a:lstStyle/>
              <a:p>
                <a:pPr algn="just">
                  <a:lnSpc>
                    <a:spcPct val="150000"/>
                  </a:lnSpc>
                </a:pPr>
                <a:r>
                  <a:rPr lang="vi-VN" sz="4000" b="1">
                    <a:solidFill>
                      <a:srgbClr val="FF0000"/>
                    </a:solidFill>
                    <a:effectLst/>
                    <a:latin typeface="Arial" panose="020B0604020202020204" pitchFamily="34" charset="0"/>
                    <a:ea typeface="Calibri" panose="020F0502020204030204" pitchFamily="34" charset="0"/>
                    <a:cs typeface="Arial" panose="020B0604020202020204" pitchFamily="34" charset="0"/>
                  </a:rPr>
                  <a:t>Làm việc cá nhân</a:t>
                </a:r>
                <a:r>
                  <a:rPr lang="en-US" sz="4000" b="1">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4000">
                    <a:effectLst/>
                    <a:latin typeface="Arial" panose="020B0604020202020204" pitchFamily="34" charset="0"/>
                    <a:ea typeface="Calibri" panose="020F0502020204030204" pitchFamily="34" charset="0"/>
                    <a:cs typeface="Arial" panose="020B0604020202020204" pitchFamily="34" charset="0"/>
                  </a:rPr>
                  <a:t>Các em hãy </a:t>
                </a:r>
                <a:r>
                  <a:rPr lang="vi-VN" sz="4000">
                    <a:effectLst/>
                    <a:latin typeface="Arial" panose="020B0604020202020204" pitchFamily="34" charset="0"/>
                    <a:ea typeface="Calibri" panose="020F0502020204030204" pitchFamily="34" charset="0"/>
                    <a:cs typeface="Arial" panose="020B0604020202020204" pitchFamily="34" charset="0"/>
                  </a:rPr>
                  <a:t>đọc</a:t>
                </a:r>
                <a:r>
                  <a:rPr lang="en-US" sz="4000">
                    <a:effectLst/>
                    <a:latin typeface="Arial" panose="020B0604020202020204" pitchFamily="34" charset="0"/>
                    <a:ea typeface="Calibri" panose="020F0502020204030204" pitchFamily="34" charset="0"/>
                    <a:cs typeface="Arial" panose="020B0604020202020204" pitchFamily="34" charset="0"/>
                  </a:rPr>
                  <a:t> thầm</a:t>
                </a:r>
                <a:r>
                  <a:rPr lang="vi-VN" sz="4000">
                    <a:effectLst/>
                    <a:latin typeface="Arial" panose="020B0604020202020204" pitchFamily="34" charset="0"/>
                    <a:ea typeface="Calibri" panose="020F0502020204030204" pitchFamily="34" charset="0"/>
                    <a:cs typeface="Arial" panose="020B0604020202020204" pitchFamily="34" charset="0"/>
                  </a:rPr>
                  <a:t> toàn bài một lượt</a:t>
                </a:r>
                <a:r>
                  <a:rPr lang="en-US" sz="4000">
                    <a:effectLst/>
                    <a:latin typeface="Arial" panose="020B0604020202020204" pitchFamily="34" charset="0"/>
                    <a:ea typeface="Calibri" panose="020F050202020403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25" name="Picture 9">
              <a:extLst>
                <a:ext uri="{FF2B5EF4-FFF2-40B4-BE49-F238E27FC236}">
                  <a16:creationId xmlns:a16="http://schemas.microsoft.com/office/drawing/2014/main" xmlns="" id="{1FCD3D3E-FB98-E58B-0608-08FF29F203F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44368" y="5372512"/>
              <a:ext cx="646855" cy="869853"/>
            </a:xfrm>
            <a:prstGeom prst="rect">
              <a:avLst/>
            </a:prstGeom>
          </p:spPr>
        </p:pic>
      </p:grpSp>
      <p:pic>
        <p:nvPicPr>
          <p:cNvPr id="32" name="Picture 10">
            <a:extLst>
              <a:ext uri="{FF2B5EF4-FFF2-40B4-BE49-F238E27FC236}">
                <a16:creationId xmlns:a16="http://schemas.microsoft.com/office/drawing/2014/main" xmlns="" id="{B5CA8A3B-D16F-3471-7148-D5261B19867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0896600" y="6384615"/>
            <a:ext cx="4803560" cy="3866866"/>
          </a:xfrm>
          <a:prstGeom prst="rect">
            <a:avLst/>
          </a:prstGeom>
        </p:spPr>
      </p:pic>
    </p:spTree>
    <p:extLst>
      <p:ext uri="{BB962C8B-B14F-4D97-AF65-F5344CB8AC3E}">
        <p14:creationId xmlns:p14="http://schemas.microsoft.com/office/powerpoint/2010/main" val="19727417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outVertical)">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xmlns=""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2</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lang="en-US" sz="68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TRẢ LỜI CÂU HỎI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734864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649043" y="13925"/>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flipH="1" flipV="1">
            <a:off x="101353" y="9278999"/>
            <a:ext cx="889247" cy="922928"/>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117847" cy="1224692"/>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xmlns=""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57C5DEAE-1B93-509D-2349-7899F9966D34}"/>
              </a:ext>
            </a:extLst>
          </p:cNvPr>
          <p:cNvGrpSpPr/>
          <p:nvPr/>
        </p:nvGrpSpPr>
        <p:grpSpPr>
          <a:xfrm>
            <a:off x="4572000" y="-2"/>
            <a:ext cx="9296400" cy="1555346"/>
            <a:chOff x="4114800" y="-3"/>
            <a:chExt cx="9296400" cy="1555346"/>
          </a:xfrm>
          <a:solidFill>
            <a:schemeClr val="tx2">
              <a:lumMod val="60000"/>
              <a:lumOff val="40000"/>
            </a:schemeClr>
          </a:solidFill>
        </p:grpSpPr>
        <p:sp>
          <p:nvSpPr>
            <p:cNvPr id="10" name="Round Same Side Corner Rectangle 11">
              <a:extLst>
                <a:ext uri="{FF2B5EF4-FFF2-40B4-BE49-F238E27FC236}">
                  <a16:creationId xmlns:a16="http://schemas.microsoft.com/office/drawing/2014/main" xmlns="" id="{32869598-477B-85F7-D37D-291467A17843}"/>
                </a:ext>
              </a:extLst>
            </p:cNvPr>
            <p:cNvSpPr/>
            <p:nvPr/>
          </p:nvSpPr>
          <p:spPr>
            <a:xfrm flipV="1">
              <a:off x="4114800" y="-3"/>
              <a:ext cx="9296400" cy="1555346"/>
            </a:xfrm>
            <a:prstGeom prst="round2SameRect">
              <a:avLst>
                <a:gd name="adj1" fmla="val 37720"/>
                <a:gd name="adj2" fmla="val 0"/>
              </a:avLst>
            </a:prstGeom>
            <a:solidFill>
              <a:schemeClr val="accent5">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xmlns="" id="{3656717F-13FD-BAD3-0DEB-BD3E73411FCF}"/>
                </a:ext>
              </a:extLst>
            </p:cNvPr>
            <p:cNvSpPr txBox="1"/>
            <p:nvPr/>
          </p:nvSpPr>
          <p:spPr>
            <a:xfrm>
              <a:off x="4343400" y="310947"/>
              <a:ext cx="8839200" cy="923330"/>
            </a:xfrm>
            <a:prstGeom prst="rect">
              <a:avLst/>
            </a:prstGeom>
            <a:noFill/>
          </p:spPr>
          <p:txBody>
            <a:bodyPr wrap="square" rtlCol="0">
              <a:spAutoFit/>
            </a:bodyPr>
            <a:lstStyle/>
            <a:p>
              <a:pPr algn="ctr"/>
              <a:r>
                <a:rPr lang="en-US" sz="5400" b="1">
                  <a:solidFill>
                    <a:schemeClr val="bg1"/>
                  </a:solidFill>
                  <a:latin typeface="Arial" panose="020B0604020202020204" pitchFamily="34" charset="0"/>
                  <a:cs typeface="Arial" panose="020B0604020202020204" pitchFamily="34" charset="0"/>
                </a:rPr>
                <a:t>GIẢI NGHĨA TỪ KHÓ</a:t>
              </a:r>
              <a:endParaRPr lang="en-US" sz="5400" b="1" dirty="0">
                <a:solidFill>
                  <a:schemeClr val="bg1"/>
                </a:solidFill>
                <a:latin typeface="Arial" panose="020B0604020202020204" pitchFamily="34" charset="0"/>
                <a:cs typeface="Arial" panose="020B0604020202020204" pitchFamily="34" charset="0"/>
              </a:endParaRPr>
            </a:p>
          </p:txBody>
        </p:sp>
      </p:grpSp>
      <p:sp>
        <p:nvSpPr>
          <p:cNvPr id="13" name="Rectangle: Rounded Corners 12">
            <a:extLst>
              <a:ext uri="{FF2B5EF4-FFF2-40B4-BE49-F238E27FC236}">
                <a16:creationId xmlns:a16="http://schemas.microsoft.com/office/drawing/2014/main" xmlns="" id="{68DD2A47-87EF-2721-199E-EBA304B92A9C}"/>
              </a:ext>
            </a:extLst>
          </p:cNvPr>
          <p:cNvSpPr/>
          <p:nvPr/>
        </p:nvSpPr>
        <p:spPr>
          <a:xfrm>
            <a:off x="569034" y="6587608"/>
            <a:ext cx="5206830"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4000">
                <a:latin typeface="Arial" panose="020B0604020202020204" pitchFamily="34" charset="0"/>
                <a:cs typeface="Arial" panose="020B0604020202020204" pitchFamily="34" charset="0"/>
              </a:rPr>
              <a:t>(hay ngoại thành): khu vực bao quanh thành phố.</a:t>
            </a:r>
            <a:endParaRPr lang="en-US" sz="4000" dirty="0">
              <a:latin typeface="Arial" panose="020B0604020202020204" pitchFamily="34" charset="0"/>
              <a:cs typeface="Arial" panose="020B0604020202020204" pitchFamily="34" charset="0"/>
            </a:endParaRPr>
          </a:p>
        </p:txBody>
      </p:sp>
      <p:sp>
        <p:nvSpPr>
          <p:cNvPr id="17" name="Arrow: Down 16">
            <a:extLst>
              <a:ext uri="{FF2B5EF4-FFF2-40B4-BE49-F238E27FC236}">
                <a16:creationId xmlns:a16="http://schemas.microsoft.com/office/drawing/2014/main" xmlns="" id="{53CE39D0-73B7-66AD-8674-A8C5A8AA57AA}"/>
              </a:ext>
            </a:extLst>
          </p:cNvPr>
          <p:cNvSpPr/>
          <p:nvPr/>
        </p:nvSpPr>
        <p:spPr>
          <a:xfrm>
            <a:off x="2707185" y="509836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18" name="Cloud 17">
            <a:extLst>
              <a:ext uri="{FF2B5EF4-FFF2-40B4-BE49-F238E27FC236}">
                <a16:creationId xmlns:a16="http://schemas.microsoft.com/office/drawing/2014/main" xmlns="" id="{07EB54CF-0328-041C-9054-AFDD4E12FACC}"/>
              </a:ext>
            </a:extLst>
          </p:cNvPr>
          <p:cNvSpPr/>
          <p:nvPr/>
        </p:nvSpPr>
        <p:spPr>
          <a:xfrm>
            <a:off x="12167768" y="2019300"/>
            <a:ext cx="5663032" cy="2775528"/>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lnSpc>
                <a:spcPct val="150000"/>
              </a:lnSpc>
            </a:pPr>
            <a:r>
              <a:rPr lang="en-US" sz="4000" b="1" i="1">
                <a:solidFill>
                  <a:schemeClr val="tx1"/>
                </a:solidFill>
                <a:latin typeface="Arial" panose="020B0604020202020204" pitchFamily="34" charset="0"/>
                <a:cs typeface="Arial" panose="020B0604020202020204" pitchFamily="34" charset="0"/>
              </a:rPr>
              <a:t>Diều cốc, diều tu, diều sáo</a:t>
            </a:r>
            <a:endParaRPr lang="en-US" sz="4000" b="1" i="1" dirty="0">
              <a:solidFill>
                <a:schemeClr val="tx1"/>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xmlns="" id="{4328F51F-CCB6-D81B-2DEC-78A8C87F12C0}"/>
              </a:ext>
            </a:extLst>
          </p:cNvPr>
          <p:cNvSpPr/>
          <p:nvPr/>
        </p:nvSpPr>
        <p:spPr>
          <a:xfrm>
            <a:off x="12512136" y="6587608"/>
            <a:ext cx="5206830" cy="3152855"/>
          </a:xfrm>
          <a:prstGeom prst="roundRect">
            <a:avLst>
              <a:gd name="adj" fmla="val 10011"/>
            </a:avLst>
          </a:prstGeom>
          <a:solidFill>
            <a:schemeClr val="bg1"/>
          </a:solidFill>
          <a:ln w="38100">
            <a:solidFill>
              <a:schemeClr val="tx2">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4000">
                <a:latin typeface="Arial" panose="020B0604020202020204" pitchFamily="34" charset="0"/>
                <a:cs typeface="Arial" panose="020B0604020202020204" pitchFamily="34" charset="0"/>
              </a:rPr>
              <a:t>các loại diều</a:t>
            </a:r>
            <a:endParaRPr lang="en-US" sz="4000" dirty="0">
              <a:latin typeface="Arial" panose="020B0604020202020204" pitchFamily="34" charset="0"/>
              <a:cs typeface="Arial" panose="020B0604020202020204" pitchFamily="34" charset="0"/>
            </a:endParaRPr>
          </a:p>
        </p:txBody>
      </p:sp>
      <p:sp>
        <p:nvSpPr>
          <p:cNvPr id="25" name="Arrow: Down 24">
            <a:extLst>
              <a:ext uri="{FF2B5EF4-FFF2-40B4-BE49-F238E27FC236}">
                <a16:creationId xmlns:a16="http://schemas.microsoft.com/office/drawing/2014/main" xmlns="" id="{C601C2EC-A620-EF52-51AC-F9287D047A22}"/>
              </a:ext>
            </a:extLst>
          </p:cNvPr>
          <p:cNvSpPr/>
          <p:nvPr/>
        </p:nvSpPr>
        <p:spPr>
          <a:xfrm>
            <a:off x="14648751" y="5098367"/>
            <a:ext cx="822960" cy="1185703"/>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latin typeface="Arial" panose="020B0604020202020204" pitchFamily="34" charset="0"/>
              <a:cs typeface="Arial" panose="020B0604020202020204" pitchFamily="34" charset="0"/>
            </a:endParaRPr>
          </a:p>
        </p:txBody>
      </p:sp>
      <p:sp>
        <p:nvSpPr>
          <p:cNvPr id="26" name="Cloud 25">
            <a:extLst>
              <a:ext uri="{FF2B5EF4-FFF2-40B4-BE49-F238E27FC236}">
                <a16:creationId xmlns:a16="http://schemas.microsoft.com/office/drawing/2014/main" xmlns="" id="{C85723A5-2EC5-47FD-9011-2B957D6F6C70}"/>
              </a:ext>
            </a:extLst>
          </p:cNvPr>
          <p:cNvSpPr/>
          <p:nvPr/>
        </p:nvSpPr>
        <p:spPr>
          <a:xfrm>
            <a:off x="457201" y="2019300"/>
            <a:ext cx="5546496" cy="2775528"/>
          </a:xfrm>
          <a:prstGeom prst="cloud">
            <a:avLst/>
          </a:prstGeom>
          <a:ln w="57150">
            <a:solidFill>
              <a:schemeClr val="accent2">
                <a:lumMod val="50000"/>
              </a:schemeClr>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i="1">
                <a:solidFill>
                  <a:schemeClr val="tx1"/>
                </a:solidFill>
                <a:latin typeface="Arial" panose="020B0604020202020204" pitchFamily="34" charset="0"/>
                <a:cs typeface="Arial" panose="020B0604020202020204" pitchFamily="34" charset="0"/>
              </a:rPr>
              <a:t>Ngoại ô</a:t>
            </a:r>
            <a:endParaRPr lang="en-US" sz="4000" b="1" i="1" dirty="0">
              <a:solidFill>
                <a:schemeClr val="tx1"/>
              </a:solidFill>
              <a:latin typeface="Arial" panose="020B0604020202020204" pitchFamily="34" charset="0"/>
              <a:cs typeface="Arial" panose="020B0604020202020204" pitchFamily="34" charset="0"/>
            </a:endParaRPr>
          </a:p>
        </p:txBody>
      </p:sp>
      <p:pic>
        <p:nvPicPr>
          <p:cNvPr id="1026" name="Picture 2" descr="Những vùng ngoại ô sắp “tuyệt chủng” ở nước Mỹ">
            <a:extLst>
              <a:ext uri="{FF2B5EF4-FFF2-40B4-BE49-F238E27FC236}">
                <a16:creationId xmlns:a16="http://schemas.microsoft.com/office/drawing/2014/main" xmlns="" id="{B863C9F3-6384-F163-AE28-C4184C95D0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4516" y="2781300"/>
            <a:ext cx="5212031" cy="32612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100 con diều nghệ thuật tung bay trên biển Cần Giờ trong lễ hội Nghinh Ông  - Báo Phụ Nữ">
            <a:extLst>
              <a:ext uri="{FF2B5EF4-FFF2-40B4-BE49-F238E27FC236}">
                <a16:creationId xmlns:a16="http://schemas.microsoft.com/office/drawing/2014/main" xmlns="" id="{900AD88D-34A7-62FB-8B24-D6ADCE34CBD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11714"/>
          <a:stretch/>
        </p:blipFill>
        <p:spPr bwMode="auto">
          <a:xfrm>
            <a:off x="6479717" y="6438900"/>
            <a:ext cx="5206830" cy="29891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611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up)">
                                      <p:cBhvr>
                                        <p:cTn id="20" dur="500"/>
                                        <p:tgtEl>
                                          <p:spTgt spid="17"/>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barn(inVertical)">
                                      <p:cBhvr>
                                        <p:cTn id="27" dur="500"/>
                                        <p:tgtEl>
                                          <p:spTgt spid="102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par>
                          <p:cTn id="33" fill="hold">
                            <p:stCondLst>
                              <p:cond delay="500"/>
                            </p:stCondLst>
                            <p:childTnLst>
                              <p:par>
                                <p:cTn id="34" presetID="16" presetClass="entr" presetSubtype="37"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outVertical)">
                                      <p:cBhvr>
                                        <p:cTn id="36" dur="500"/>
                                        <p:tgtEl>
                                          <p:spTgt spid="20"/>
                                        </p:tgtEl>
                                      </p:cBhvr>
                                    </p:animEffect>
                                  </p:childTnLst>
                                </p:cTn>
                              </p:par>
                              <p:par>
                                <p:cTn id="37" presetID="16" presetClass="entr" presetSubtype="37" fill="hold" nodeType="withEffect">
                                  <p:stCondLst>
                                    <p:cond delay="0"/>
                                  </p:stCondLst>
                                  <p:childTnLst>
                                    <p:set>
                                      <p:cBhvr>
                                        <p:cTn id="38" dur="1" fill="hold">
                                          <p:stCondLst>
                                            <p:cond delay="0"/>
                                          </p:stCondLst>
                                        </p:cTn>
                                        <p:tgtEl>
                                          <p:spTgt spid="1028"/>
                                        </p:tgtEl>
                                        <p:attrNameLst>
                                          <p:attrName>style.visibility</p:attrName>
                                        </p:attrNameLst>
                                      </p:cBhvr>
                                      <p:to>
                                        <p:strVal val="visible"/>
                                      </p:to>
                                    </p:set>
                                    <p:animEffect transition="in" filter="barn(outVertical)">
                                      <p:cBhvr>
                                        <p:cTn id="39"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P spid="18" grpId="0" animBg="1"/>
      <p:bldP spid="20" grpId="0" animBg="1"/>
      <p:bldP spid="25"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EA6D7487-5B59-D13F-4BE8-0537797D49BF}"/>
              </a:ext>
            </a:extLst>
          </p:cNvPr>
          <p:cNvSpPr txBox="1"/>
          <p:nvPr/>
        </p:nvSpPr>
        <p:spPr>
          <a:xfrm>
            <a:off x="468087" y="6390576"/>
            <a:ext cx="17286513" cy="367158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4: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Tác giả có cảm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hận như thế nào khi chơi thả diều trong chiều hè ở ngoại ô?</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5: </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Nêu ý chính của mỗi đoạn trong bài.</a:t>
            </a:r>
            <a:endParaRPr lang="vi-VN" sz="40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xmlns="" id="{35C7D88E-54C6-49B8-190A-3E451BF3F2A9}"/>
              </a:ext>
            </a:extLst>
          </p:cNvPr>
          <p:cNvSpPr txBox="1"/>
          <p:nvPr/>
        </p:nvSpPr>
        <p:spPr>
          <a:xfrm>
            <a:off x="468087" y="1698350"/>
            <a:ext cx="17021904" cy="1824923"/>
          </a:xfrm>
          <a:prstGeom prst="rect">
            <a:avLst/>
          </a:prstGeom>
          <a:noFill/>
        </p:spPr>
        <p:txBody>
          <a:bodyPr wrap="square">
            <a:spAutoFit/>
          </a:bodyPr>
          <a:lstStyle/>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âu</a:t>
            </a: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b="1">
                <a:solidFill>
                  <a:srgbClr val="000000"/>
                </a:solidFill>
                <a:latin typeface="Arial" panose="020B0604020202020204" pitchFamily="34" charset="0"/>
                <a:ea typeface="Calibri" panose="020F0502020204030204" pitchFamily="34" charset="0"/>
                <a:cs typeface="Arial" panose="020B0604020202020204" pitchFamily="34" charset="0"/>
              </a:rPr>
              <a:t>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Đoạn mở đầu giới thiệu những gì về chiều hè ở ngoại ô</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Courier New" panose="02070309020205020404" pitchFamily="49" charset="0"/>
              <a:buChar char="o"/>
            </a:pPr>
            <a:r>
              <a:rPr lang="en-US" sz="4000" b="1">
                <a:solidFill>
                  <a:srgbClr val="000000"/>
                </a:solidFill>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ở ngoại ô được miêu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6" name="Freeform 8">
            <a:extLst>
              <a:ext uri="{FF2B5EF4-FFF2-40B4-BE49-F238E27FC236}">
                <a16:creationId xmlns:a16="http://schemas.microsoft.com/office/drawing/2014/main" xmlns="" id="{98AB6F4D-06C1-161D-3E27-558B7265C7D1}"/>
              </a:ext>
            </a:extLst>
          </p:cNvPr>
          <p:cNvSpPr/>
          <p:nvPr/>
        </p:nvSpPr>
        <p:spPr>
          <a:xfrm>
            <a:off x="17112730" y="9144000"/>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2">
            <a:extLst>
              <a:ext uri="{FF2B5EF4-FFF2-40B4-BE49-F238E27FC236}">
                <a16:creationId xmlns:a16="http://schemas.microsoft.com/office/drawing/2014/main" xmlns="" id="{B65FA36E-C8B8-3842-65E6-F1BCD2941087}"/>
              </a:ext>
            </a:extLst>
          </p:cNvPr>
          <p:cNvSpPr/>
          <p:nvPr/>
        </p:nvSpPr>
        <p:spPr>
          <a:xfrm flipH="1" flipV="1">
            <a:off x="16383000" y="0"/>
            <a:ext cx="1902418" cy="1738296"/>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8" name="Rectangle: Rounded Corners 17">
            <a:extLst>
              <a:ext uri="{FF2B5EF4-FFF2-40B4-BE49-F238E27FC236}">
                <a16:creationId xmlns:a16="http://schemas.microsoft.com/office/drawing/2014/main" xmlns="" id="{B5AC24FE-A9A0-5C98-B3A7-ECAF6BEB0AC6}"/>
              </a:ext>
            </a:extLst>
          </p:cNvPr>
          <p:cNvSpPr/>
          <p:nvPr/>
        </p:nvSpPr>
        <p:spPr>
          <a:xfrm>
            <a:off x="1137557" y="3740082"/>
            <a:ext cx="4572000" cy="1161069"/>
          </a:xfrm>
          <a:prstGeom prst="roundRect">
            <a:avLst/>
          </a:prstGeom>
          <a:solidFill>
            <a:schemeClr val="accent1">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con kênh</a:t>
            </a:r>
          </a:p>
        </p:txBody>
      </p:sp>
      <p:sp>
        <p:nvSpPr>
          <p:cNvPr id="19" name="Rectangle: Rounded Corners 18">
            <a:extLst>
              <a:ext uri="{FF2B5EF4-FFF2-40B4-BE49-F238E27FC236}">
                <a16:creationId xmlns:a16="http://schemas.microsoft.com/office/drawing/2014/main" xmlns="" id="{7EE632C8-9E10-10AC-84BF-85B2E9F035FA}"/>
              </a:ext>
            </a:extLst>
          </p:cNvPr>
          <p:cNvSpPr/>
          <p:nvPr/>
        </p:nvSpPr>
        <p:spPr>
          <a:xfrm>
            <a:off x="6515100" y="3736799"/>
            <a:ext cx="5257800" cy="1161069"/>
          </a:xfrm>
          <a:prstGeom prst="roundRect">
            <a:avLst/>
          </a:prstGeom>
          <a:solidFill>
            <a:schemeClr val="accent5">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ruộng rau muống</a:t>
            </a:r>
          </a:p>
        </p:txBody>
      </p:sp>
      <p:sp>
        <p:nvSpPr>
          <p:cNvPr id="20" name="Rectangle: Rounded Corners 19">
            <a:extLst>
              <a:ext uri="{FF2B5EF4-FFF2-40B4-BE49-F238E27FC236}">
                <a16:creationId xmlns:a16="http://schemas.microsoft.com/office/drawing/2014/main" xmlns="" id="{EB02CAE2-C5A3-4FCA-D5D2-C0116366B5EB}"/>
              </a:ext>
            </a:extLst>
          </p:cNvPr>
          <p:cNvSpPr/>
          <p:nvPr/>
        </p:nvSpPr>
        <p:spPr>
          <a:xfrm>
            <a:off x="12567557" y="3736799"/>
            <a:ext cx="4572000" cy="1161069"/>
          </a:xfrm>
          <a:prstGeom prst="roundRect">
            <a:avLst/>
          </a:prstGeom>
          <a:solidFill>
            <a:schemeClr val="accent3">
              <a:lumMod val="20000"/>
              <a:lumOff val="80000"/>
            </a:schemeClr>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rặng tre</a:t>
            </a:r>
          </a:p>
        </p:txBody>
      </p:sp>
      <p:sp>
        <p:nvSpPr>
          <p:cNvPr id="21" name="Rectangle: Rounded Corners 20">
            <a:extLst>
              <a:ext uri="{FF2B5EF4-FFF2-40B4-BE49-F238E27FC236}">
                <a16:creationId xmlns:a16="http://schemas.microsoft.com/office/drawing/2014/main" xmlns="" id="{8964BE78-DCB0-2965-1273-60C1DD737F54}"/>
              </a:ext>
            </a:extLst>
          </p:cNvPr>
          <p:cNvSpPr/>
          <p:nvPr/>
        </p:nvSpPr>
        <p:spPr>
          <a:xfrm>
            <a:off x="3031672" y="5229508"/>
            <a:ext cx="5257800" cy="1161069"/>
          </a:xfrm>
          <a:prstGeom prst="roundRect">
            <a:avLst/>
          </a:prstGeom>
          <a:solidFill>
            <a:srgbClr val="FFF3CD"/>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tiếng chim</a:t>
            </a:r>
          </a:p>
        </p:txBody>
      </p:sp>
      <p:sp>
        <p:nvSpPr>
          <p:cNvPr id="22" name="Rectangle: Rounded Corners 21">
            <a:extLst>
              <a:ext uri="{FF2B5EF4-FFF2-40B4-BE49-F238E27FC236}">
                <a16:creationId xmlns:a16="http://schemas.microsoft.com/office/drawing/2014/main" xmlns="" id="{2EEB8673-64C1-A37B-1973-0BB466221192}"/>
              </a:ext>
            </a:extLst>
          </p:cNvPr>
          <p:cNvSpPr/>
          <p:nvPr/>
        </p:nvSpPr>
        <p:spPr>
          <a:xfrm>
            <a:off x="9144000" y="5229507"/>
            <a:ext cx="5257800" cy="1161069"/>
          </a:xfrm>
          <a:prstGeom prst="roundRect">
            <a:avLst/>
          </a:prstGeom>
          <a:solidFill>
            <a:srgbClr val="B7FFD8"/>
          </a:solidFill>
          <a:ln w="57150">
            <a:no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a:latin typeface="Arial" panose="020B0604020202020204" pitchFamily="34" charset="0"/>
                <a:cs typeface="Arial" panose="020B0604020202020204" pitchFamily="34" charset="0"/>
              </a:rPr>
              <a:t>cánh đồng lúa</a:t>
            </a:r>
          </a:p>
        </p:txBody>
      </p:sp>
      <p:grpSp>
        <p:nvGrpSpPr>
          <p:cNvPr id="23" name="Group 22">
            <a:extLst>
              <a:ext uri="{FF2B5EF4-FFF2-40B4-BE49-F238E27FC236}">
                <a16:creationId xmlns:a16="http://schemas.microsoft.com/office/drawing/2014/main" xmlns="" id="{EC904CA2-2A3C-02D1-D27F-B8E59A7AE4F7}"/>
              </a:ext>
            </a:extLst>
          </p:cNvPr>
          <p:cNvGrpSpPr/>
          <p:nvPr/>
        </p:nvGrpSpPr>
        <p:grpSpPr>
          <a:xfrm>
            <a:off x="0" y="452553"/>
            <a:ext cx="13416085" cy="1138928"/>
            <a:chOff x="-1" y="1430541"/>
            <a:chExt cx="13416085" cy="1138928"/>
          </a:xfrm>
        </p:grpSpPr>
        <p:sp>
          <p:nvSpPr>
            <p:cNvPr id="24" name="Rectangle 23">
              <a:extLst>
                <a:ext uri="{FF2B5EF4-FFF2-40B4-BE49-F238E27FC236}">
                  <a16:creationId xmlns:a16="http://schemas.microsoft.com/office/drawing/2014/main" xmlns="" id="{AFA9639E-4C2C-F6FD-4FED-DA52A64C6A3A}"/>
                </a:ext>
              </a:extLst>
            </p:cNvPr>
            <p:cNvSpPr/>
            <p:nvPr/>
          </p:nvSpPr>
          <p:spPr>
            <a:xfrm>
              <a:off x="-1" y="1526533"/>
              <a:ext cx="12877800" cy="1042936"/>
            </a:xfrm>
            <a:prstGeom prst="rect">
              <a:avLst/>
            </a:prstGeom>
            <a:solidFill>
              <a:schemeClr val="bg1"/>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C00000"/>
                  </a:solidFill>
                  <a:latin typeface="Arial" panose="020B0604020202020204" pitchFamily="34" charset="0"/>
                  <a:cs typeface="Arial" panose="020B0604020202020204" pitchFamily="34" charset="0"/>
                </a:rPr>
                <a:t>Các em làm việc theo nhóm và trả lời câu hỏi</a:t>
              </a:r>
            </a:p>
          </p:txBody>
        </p:sp>
        <p:pic>
          <p:nvPicPr>
            <p:cNvPr id="25" name="Picture 103">
              <a:extLst>
                <a:ext uri="{FF2B5EF4-FFF2-40B4-BE49-F238E27FC236}">
                  <a16:creationId xmlns:a16="http://schemas.microsoft.com/office/drawing/2014/main" xmlns="" id="{F6FC0ECE-9DAB-D3E6-115A-5F863C7B3D09}"/>
                </a:ext>
              </a:extLst>
            </p:cNvPr>
            <p:cNvPicPr>
              <a:picLocks noChangeAspect="1"/>
            </p:cNvPicPr>
            <p:nvPr/>
          </p:nvPicPr>
          <p:blipFill>
            <a:blip r:embed="rId6"/>
            <a:srcRect/>
            <a:stretch>
              <a:fillRect/>
            </a:stretch>
          </p:blipFill>
          <p:spPr>
            <a:xfrm rot="1376890">
              <a:off x="12339514" y="1430541"/>
              <a:ext cx="1076570" cy="1097521"/>
            </a:xfrm>
            <a:prstGeom prst="rect">
              <a:avLst/>
            </a:prstGeom>
          </p:spPr>
        </p:pic>
      </p:grpSp>
    </p:spTree>
    <p:extLst>
      <p:ext uri="{BB962C8B-B14F-4D97-AF65-F5344CB8AC3E}">
        <p14:creationId xmlns:p14="http://schemas.microsoft.com/office/powerpoint/2010/main" val="46214112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left)">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left)">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additive="base">
                                        <p:cTn id="22" dur="500" fill="hold"/>
                                        <p:tgtEl>
                                          <p:spTgt spid="18"/>
                                        </p:tgtEl>
                                        <p:attrNameLst>
                                          <p:attrName>ppt_x</p:attrName>
                                        </p:attrNameLst>
                                      </p:cBhvr>
                                      <p:tavLst>
                                        <p:tav tm="0">
                                          <p:val>
                                            <p:strVal val="#ppt_x"/>
                                          </p:val>
                                        </p:tav>
                                        <p:tav tm="100000">
                                          <p:val>
                                            <p:strVal val="#ppt_x"/>
                                          </p:val>
                                        </p:tav>
                                      </p:tavLst>
                                    </p:anim>
                                    <p:anim calcmode="lin" valueType="num">
                                      <p:cBhvr additive="base">
                                        <p:cTn id="23" dur="500" fill="hold"/>
                                        <p:tgtEl>
                                          <p:spTgt spid="18"/>
                                        </p:tgtEl>
                                        <p:attrNameLst>
                                          <p:attrName>ppt_y</p:attrName>
                                        </p:attrNameLst>
                                      </p:cBhvr>
                                      <p:tavLst>
                                        <p:tav tm="0">
                                          <p:val>
                                            <p:strVal val="1+#ppt_h/2"/>
                                          </p:val>
                                        </p:tav>
                                        <p:tav tm="100000">
                                          <p:val>
                                            <p:strVal val="#ppt_y"/>
                                          </p:val>
                                        </p:tav>
                                      </p:tavLst>
                                    </p:anim>
                                  </p:childTnLst>
                                </p:cTn>
                              </p:par>
                            </p:childTnLst>
                          </p:cTn>
                        </p:par>
                        <p:par>
                          <p:cTn id="24" fill="hold">
                            <p:stCondLst>
                              <p:cond delay="500"/>
                            </p:stCondLst>
                            <p:childTnLst>
                              <p:par>
                                <p:cTn id="25" presetID="2" presetClass="entr" presetSubtype="4"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500" fill="hold"/>
                                        <p:tgtEl>
                                          <p:spTgt spid="19"/>
                                        </p:tgtEl>
                                        <p:attrNameLst>
                                          <p:attrName>ppt_x</p:attrName>
                                        </p:attrNameLst>
                                      </p:cBhvr>
                                      <p:tavLst>
                                        <p:tav tm="0">
                                          <p:val>
                                            <p:strVal val="#ppt_x"/>
                                          </p:val>
                                        </p:tav>
                                        <p:tav tm="100000">
                                          <p:val>
                                            <p:strVal val="#ppt_x"/>
                                          </p:val>
                                        </p:tav>
                                      </p:tavLst>
                                    </p:anim>
                                    <p:anim calcmode="lin" valueType="num">
                                      <p:cBhvr additive="base">
                                        <p:cTn id="28" dur="500" fill="hold"/>
                                        <p:tgtEl>
                                          <p:spTgt spid="19"/>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grpId="0" nodeType="after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additive="base">
                                        <p:cTn id="42" dur="500" fill="hold"/>
                                        <p:tgtEl>
                                          <p:spTgt spid="22"/>
                                        </p:tgtEl>
                                        <p:attrNameLst>
                                          <p:attrName>ppt_x</p:attrName>
                                        </p:attrNameLst>
                                      </p:cBhvr>
                                      <p:tavLst>
                                        <p:tav tm="0">
                                          <p:val>
                                            <p:strVal val="#ppt_x"/>
                                          </p:val>
                                        </p:tav>
                                        <p:tav tm="100000">
                                          <p:val>
                                            <p:strVal val="#ppt_x"/>
                                          </p:val>
                                        </p:tav>
                                      </p:tavLst>
                                    </p:anim>
                                    <p:anim calcmode="lin" valueType="num">
                                      <p:cBhvr additive="base">
                                        <p:cTn id="4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
                                            <p:txEl>
                                              <p:pRg st="0" end="0"/>
                                            </p:txEl>
                                          </p:spTgt>
                                        </p:tgtEl>
                                        <p:attrNameLst>
                                          <p:attrName>style.visibility</p:attrName>
                                        </p:attrNameLst>
                                      </p:cBhvr>
                                      <p:to>
                                        <p:strVal val="visible"/>
                                      </p:to>
                                    </p:set>
                                    <p:animEffect transition="in" filter="wipe(left)">
                                      <p:cBhvr>
                                        <p:cTn id="48" dur="500"/>
                                        <p:tgtEl>
                                          <p:spTgt spid="7">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xEl>
                                              <p:pRg st="1" end="1"/>
                                            </p:txEl>
                                          </p:spTgt>
                                        </p:tgtEl>
                                        <p:attrNameLst>
                                          <p:attrName>style.visibility</p:attrName>
                                        </p:attrNameLst>
                                      </p:cBhvr>
                                      <p:to>
                                        <p:strVal val="visible"/>
                                      </p:to>
                                    </p:set>
                                    <p:animEffect transition="in" filter="wipe(left)">
                                      <p:cBhvr>
                                        <p:cTn id="53" dur="500"/>
                                        <p:tgtEl>
                                          <p:spTgt spid="7">
                                            <p:txEl>
                                              <p:pRg st="1" end="1"/>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
                                            <p:txEl>
                                              <p:pRg st="2" end="2"/>
                                            </p:txEl>
                                          </p:spTgt>
                                        </p:tgtEl>
                                        <p:attrNameLst>
                                          <p:attrName>style.visibility</p:attrName>
                                        </p:attrNameLst>
                                      </p:cBhvr>
                                      <p:to>
                                        <p:strVal val="visible"/>
                                      </p:to>
                                    </p:set>
                                    <p:animEffect transition="in" filter="wipe(left)">
                                      <p:cBhvr>
                                        <p:cTn id="58"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build="p"/>
      <p:bldP spid="18" grpId="0" animBg="1"/>
      <p:bldP spid="19"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4" name="Freeform 3">
            <a:extLst>
              <a:ext uri="{FF2B5EF4-FFF2-40B4-BE49-F238E27FC236}">
                <a16:creationId xmlns:a16="http://schemas.microsoft.com/office/drawing/2014/main" xmlns="" id="{75151BA2-23D2-4053-68D6-75F40013C007}"/>
              </a:ext>
            </a:extLst>
          </p:cNvPr>
          <p:cNvSpPr/>
          <p:nvPr/>
        </p:nvSpPr>
        <p:spPr>
          <a:xfrm>
            <a:off x="914400" y="1813060"/>
            <a:ext cx="16459200" cy="7902440"/>
          </a:xfrm>
          <a:custGeom>
            <a:avLst/>
            <a:gdLst/>
            <a:ahLst/>
            <a:cxnLst/>
            <a:rect l="l" t="t" r="r" b="b"/>
            <a:pathLst>
              <a:path w="4137329" h="2167467">
                <a:moveTo>
                  <a:pt x="0" y="0"/>
                </a:moveTo>
                <a:lnTo>
                  <a:pt x="4137329" y="0"/>
                </a:lnTo>
                <a:lnTo>
                  <a:pt x="4137329" y="2167467"/>
                </a:lnTo>
                <a:lnTo>
                  <a:pt x="0" y="2167467"/>
                </a:lnTo>
                <a:close/>
              </a:path>
            </a:pathLst>
          </a:custGeom>
          <a:solidFill>
            <a:srgbClr val="FFF3CD"/>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25D70F04-C39F-6E5A-5F78-4C177CDA3210}"/>
              </a:ext>
            </a:extLst>
          </p:cNvPr>
          <p:cNvSpPr txBox="1"/>
          <p:nvPr/>
        </p:nvSpPr>
        <p:spPr>
          <a:xfrm>
            <a:off x="1314451" y="3504691"/>
            <a:ext cx="9890568" cy="5543890"/>
          </a:xfrm>
          <a:prstGeom prst="rect">
            <a:avLst/>
          </a:prstGeom>
          <a:noFill/>
        </p:spPr>
        <p:txBody>
          <a:bodyPr wrap="square">
            <a:spAutoFit/>
          </a:bodyPr>
          <a:lstStyle/>
          <a:p>
            <a:pPr marL="571500" marR="0" lvl="0" indent="-571500" algn="just">
              <a:lnSpc>
                <a:spcPct val="150000"/>
              </a:lnSpc>
              <a:spcBef>
                <a:spcPts val="100"/>
              </a:spcBef>
              <a:spcAft>
                <a:spcPts val="100"/>
              </a:spcAft>
              <a:buFont typeface="Courier New" panose="02070309020205020404" pitchFamily="49" charset="0"/>
              <a:buChar char="o"/>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Giới thiệu khí hậu dễ chịu vào buổi chiều ở ngoại ô: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nắng nhạt dần, trời mát mẻ, gió lộng, không khí dịu lại.</a:t>
            </a:r>
          </a:p>
          <a:p>
            <a:pPr marL="571500" marR="0" lvl="0" indent="-571500" algn="just">
              <a:lnSpc>
                <a:spcPct val="150000"/>
              </a:lnSpc>
              <a:spcBef>
                <a:spcPts val="100"/>
              </a:spcBef>
              <a:spcAft>
                <a:spcPts val="100"/>
              </a:spcAft>
              <a:buFont typeface="Courier New" panose="02070309020205020404" pitchFamily="49" charset="0"/>
              <a:buChar char="o"/>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Giới thiệu cảnh vật êm đềm, thơ mộng vào buổi chiều ở ngoại ô: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ngoại ô chìm vào nắng chiều, không gian yên tĩnh.</a:t>
            </a:r>
          </a:p>
        </p:txBody>
      </p:sp>
      <p:pic>
        <p:nvPicPr>
          <p:cNvPr id="16" name="Picture 15" descr="Icon&#10;&#10;Description automatically generated">
            <a:extLst>
              <a:ext uri="{FF2B5EF4-FFF2-40B4-BE49-F238E27FC236}">
                <a16:creationId xmlns:a16="http://schemas.microsoft.com/office/drawing/2014/main" xmlns="" id="{1D304EBC-E7E1-890A-945F-B6A90E19EC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01649" y="8937308"/>
            <a:ext cx="1143901" cy="1143901"/>
          </a:xfrm>
          <a:prstGeom prst="rect">
            <a:avLst/>
          </a:prstGeom>
        </p:spPr>
      </p:pic>
      <p:sp>
        <p:nvSpPr>
          <p:cNvPr id="17" name="Rectangle: Rounded Corners 16">
            <a:extLst>
              <a:ext uri="{FF2B5EF4-FFF2-40B4-BE49-F238E27FC236}">
                <a16:creationId xmlns:a16="http://schemas.microsoft.com/office/drawing/2014/main" xmlns="" id="{A71D918B-C5B0-0D11-91AE-51C00094B2C7}"/>
              </a:ext>
            </a:extLst>
          </p:cNvPr>
          <p:cNvSpPr/>
          <p:nvPr/>
        </p:nvSpPr>
        <p:spPr>
          <a:xfrm>
            <a:off x="-304800" y="777740"/>
            <a:ext cx="13868400" cy="2418964"/>
          </a:xfrm>
          <a:prstGeom prst="roundRect">
            <a:avLst/>
          </a:prstGeom>
          <a:solidFill>
            <a:schemeClr val="bg1"/>
          </a:solidFill>
          <a:ln w="57150">
            <a:solidFill>
              <a:schemeClr val="accent6">
                <a:lumMod val="50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1: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Đoạn mở đầu giới thiệu những gì về chiều hè ở ngoại ô?</a:t>
            </a:r>
          </a:p>
        </p:txBody>
      </p:sp>
      <p:sp>
        <p:nvSpPr>
          <p:cNvPr id="4" name="Freeform 4">
            <a:extLst>
              <a:ext uri="{FF2B5EF4-FFF2-40B4-BE49-F238E27FC236}">
                <a16:creationId xmlns:a16="http://schemas.microsoft.com/office/drawing/2014/main" xmlns="" id="{F7B4DD2B-1CA3-7173-8800-79D16DD1EEC6}"/>
              </a:ext>
            </a:extLst>
          </p:cNvPr>
          <p:cNvSpPr/>
          <p:nvPr/>
        </p:nvSpPr>
        <p:spPr>
          <a:xfrm>
            <a:off x="215409" y="8753291"/>
            <a:ext cx="1397982" cy="151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24" name="Group 23">
            <a:extLst>
              <a:ext uri="{FF2B5EF4-FFF2-40B4-BE49-F238E27FC236}">
                <a16:creationId xmlns:a16="http://schemas.microsoft.com/office/drawing/2014/main" xmlns="" id="{AC85503E-4BD6-EDD1-441F-5AC5A4E670BE}"/>
              </a:ext>
            </a:extLst>
          </p:cNvPr>
          <p:cNvGrpSpPr/>
          <p:nvPr/>
        </p:nvGrpSpPr>
        <p:grpSpPr>
          <a:xfrm>
            <a:off x="11904460" y="4222086"/>
            <a:ext cx="4949356" cy="3616693"/>
            <a:chOff x="12028266" y="4413995"/>
            <a:chExt cx="4949356" cy="3616693"/>
          </a:xfrm>
        </p:grpSpPr>
        <p:pic>
          <p:nvPicPr>
            <p:cNvPr id="1028" name="Picture 4" descr="Cánh diều bay lưng trời đánh thức tuổi thơ tôi - VnExpress">
              <a:extLst>
                <a:ext uri="{FF2B5EF4-FFF2-40B4-BE49-F238E27FC236}">
                  <a16:creationId xmlns:a16="http://schemas.microsoft.com/office/drawing/2014/main" xmlns="" id="{B223404D-3B84-1682-8585-DC68E2DFAB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8266" y="5087463"/>
              <a:ext cx="4762500" cy="29432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3" name="Picture 2" descr="Pin ">
              <a:extLst>
                <a:ext uri="{FF2B5EF4-FFF2-40B4-BE49-F238E27FC236}">
                  <a16:creationId xmlns:a16="http://schemas.microsoft.com/office/drawing/2014/main" xmlns="" id="{1C3BF218-CB19-2E4D-8A1A-46581FD2431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0155357">
              <a:off x="16216288" y="4413995"/>
              <a:ext cx="761334" cy="76133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2224949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491528" y="-22894"/>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flipH="1" flipV="1">
            <a:off x="0" y="-2289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CB749ABC-4AF6-7022-E4DF-B0D218C2D606}"/>
              </a:ext>
            </a:extLst>
          </p:cNvPr>
          <p:cNvGrpSpPr/>
          <p:nvPr/>
        </p:nvGrpSpPr>
        <p:grpSpPr>
          <a:xfrm>
            <a:off x="805871" y="1047292"/>
            <a:ext cx="7086600" cy="8192416"/>
            <a:chOff x="-1207599" y="179804"/>
            <a:chExt cx="7086600" cy="8192416"/>
          </a:xfrm>
        </p:grpSpPr>
        <p:sp>
          <p:nvSpPr>
            <p:cNvPr id="11" name="Rectangle: Rounded Corners 10">
              <a:extLst>
                <a:ext uri="{FF2B5EF4-FFF2-40B4-BE49-F238E27FC236}">
                  <a16:creationId xmlns:a16="http://schemas.microsoft.com/office/drawing/2014/main" xmlns="" id="{02F6F27A-2823-CB8C-0D4F-B32A6644BBC0}"/>
                </a:ext>
              </a:extLst>
            </p:cNvPr>
            <p:cNvSpPr/>
            <p:nvPr/>
          </p:nvSpPr>
          <p:spPr>
            <a:xfrm>
              <a:off x="-1207599" y="468278"/>
              <a:ext cx="7086600" cy="790394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300"/>
                </a:spcBef>
                <a:spcAft>
                  <a:spcPts val="300"/>
                </a:spcAft>
              </a:pPr>
              <a:r>
                <a:rPr lang="nl-NL" sz="4000" b="1">
                  <a:solidFill>
                    <a:schemeClr val="tx2">
                      <a:lumMod val="50000"/>
                    </a:schemeClr>
                  </a:solidFill>
                  <a:effectLst/>
                  <a:latin typeface="Arial" panose="020B0604020202020204" pitchFamily="34" charset="0"/>
                  <a:ea typeface="Calibri" panose="020F0502020204030204" pitchFamily="34" charset="0"/>
                  <a:cs typeface="Arial" panose="020B0604020202020204" pitchFamily="34" charset="0"/>
                </a:rPr>
                <a:t>Câu 2: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Cảnh vật ở ngoại ô được miêu tả như thế nào?</a:t>
              </a:r>
              <a:endParaRPr lang="en-US" sz="4000">
                <a:solidFill>
                  <a:srgbClr val="000000"/>
                </a:solidFill>
                <a:latin typeface="Arial" panose="020B0604020202020204" pitchFamily="34" charset="0"/>
                <a:ea typeface="Calibri" panose="020F0502020204030204" pitchFamily="34" charset="0"/>
                <a:cs typeface="Arial" panose="020B0604020202020204" pitchFamily="34" charset="0"/>
              </a:endParaRPr>
            </a:p>
            <a:p>
              <a:pPr algn="ctr">
                <a:lnSpc>
                  <a:spcPct val="150000"/>
                </a:lnSpc>
                <a:spcBef>
                  <a:spcPts val="300"/>
                </a:spcBef>
                <a:spcAft>
                  <a:spcPts val="300"/>
                </a:spcAft>
              </a:pPr>
              <a:r>
                <a:rPr lang="en-US" sz="4000">
                  <a:solidFill>
                    <a:srgbClr val="FF0000"/>
                  </a:solidFill>
                  <a:latin typeface="Arial" panose="020B0604020202020204" pitchFamily="34" charset="0"/>
                  <a:ea typeface="Calibri" panose="020F0502020204030204" pitchFamily="34" charset="0"/>
                  <a:cs typeface="Arial" panose="020B0604020202020204" pitchFamily="34" charset="0"/>
                </a:rPr>
                <a:t>(Thảo luận nhóm (4 HS) và dựa vào hướng dẫn sau để trả lời câu hỏi)</a:t>
              </a:r>
              <a:endParaRPr lang="vi-VN" sz="400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pic>
          <p:nvPicPr>
            <p:cNvPr id="12" name="Picture 6">
              <a:extLst>
                <a:ext uri="{FF2B5EF4-FFF2-40B4-BE49-F238E27FC236}">
                  <a16:creationId xmlns:a16="http://schemas.microsoft.com/office/drawing/2014/main" xmlns="" id="{026DC166-0DD1-989D-513A-BFBA042A8B4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35413" y="179804"/>
              <a:ext cx="1800575" cy="1757813"/>
            </a:xfrm>
            <a:prstGeom prst="rect">
              <a:avLst/>
            </a:prstGeom>
          </p:spPr>
        </p:pic>
      </p:grpSp>
      <p:sp>
        <p:nvSpPr>
          <p:cNvPr id="14" name="Speech Bubble: Rectangle with Corners Rounded 13">
            <a:extLst>
              <a:ext uri="{FF2B5EF4-FFF2-40B4-BE49-F238E27FC236}">
                <a16:creationId xmlns:a16="http://schemas.microsoft.com/office/drawing/2014/main" xmlns="" id="{F10170D9-A168-30A5-0246-CB5A23DBB4F2}"/>
              </a:ext>
            </a:extLst>
          </p:cNvPr>
          <p:cNvSpPr/>
          <p:nvPr/>
        </p:nvSpPr>
        <p:spPr>
          <a:xfrm>
            <a:off x="8915400" y="7200900"/>
            <a:ext cx="8566729" cy="2590799"/>
          </a:xfrm>
          <a:prstGeom prst="wedgeRoundRectCallout">
            <a:avLst>
              <a:gd name="adj1" fmla="val -57264"/>
              <a:gd name="adj2" fmla="val -48557"/>
              <a:gd name="adj3" fmla="val 16667"/>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HS tập hợp thành sản phẩm chung</a:t>
            </a:r>
          </a:p>
        </p:txBody>
      </p:sp>
      <p:sp>
        <p:nvSpPr>
          <p:cNvPr id="15" name="Speech Bubble: Rectangle with Corners Rounded 14">
            <a:extLst>
              <a:ext uri="{FF2B5EF4-FFF2-40B4-BE49-F238E27FC236}">
                <a16:creationId xmlns:a16="http://schemas.microsoft.com/office/drawing/2014/main" xmlns="" id="{69B72807-F072-2CA0-CBB0-D2A64BA30960}"/>
              </a:ext>
            </a:extLst>
          </p:cNvPr>
          <p:cNvSpPr/>
          <p:nvPr/>
        </p:nvSpPr>
        <p:spPr>
          <a:xfrm>
            <a:off x="8915400" y="710266"/>
            <a:ext cx="8566729" cy="3008815"/>
          </a:xfrm>
          <a:prstGeom prst="wedgeRoundRectCallout">
            <a:avLst>
              <a:gd name="adj1" fmla="val -56648"/>
              <a:gd name="adj2" fmla="val 51590"/>
              <a:gd name="adj3" fmla="val 16667"/>
            </a:avLst>
          </a:prstGeom>
          <a:solidFill>
            <a:schemeClr val="bg1"/>
          </a:solidFill>
          <a:ln w="381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Mỗi thành viên tìm chi tiết miêu tả 1 sự vật </a:t>
            </a:r>
            <a:r>
              <a:rPr lang="vi-VN" sz="3600" i="1">
                <a:solidFill>
                  <a:schemeClr val="tx1"/>
                </a:solidFill>
                <a:latin typeface="Arial" panose="020B0604020202020204" pitchFamily="34" charset="0"/>
                <a:cs typeface="Arial" panose="020B0604020202020204" pitchFamily="34" charset="0"/>
              </a:rPr>
              <a:t>(con kênh, ruộng rau muống, rặng tre, tiếng chim, đồng lúa)</a:t>
            </a:r>
          </a:p>
        </p:txBody>
      </p:sp>
      <p:sp>
        <p:nvSpPr>
          <p:cNvPr id="16" name="Speech Bubble: Rectangle with Corners Rounded 15">
            <a:extLst>
              <a:ext uri="{FF2B5EF4-FFF2-40B4-BE49-F238E27FC236}">
                <a16:creationId xmlns:a16="http://schemas.microsoft.com/office/drawing/2014/main" xmlns="" id="{3DF4D1DA-1805-BE02-2958-BB3454923D3B}"/>
              </a:ext>
            </a:extLst>
          </p:cNvPr>
          <p:cNvSpPr/>
          <p:nvPr/>
        </p:nvSpPr>
        <p:spPr>
          <a:xfrm>
            <a:off x="8915400" y="4164591"/>
            <a:ext cx="8566729" cy="2590799"/>
          </a:xfrm>
          <a:prstGeom prst="wedgeRoundRectCallout">
            <a:avLst>
              <a:gd name="adj1" fmla="val -56462"/>
              <a:gd name="adj2" fmla="val -41992"/>
              <a:gd name="adj3" fmla="val 16667"/>
            </a:avLst>
          </a:prstGeom>
          <a:solidFill>
            <a:schemeClr val="bg1"/>
          </a:solid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Từng thành viên trình bày kết quả, cả nhóm kiểm soát và góp ý</a:t>
            </a:r>
          </a:p>
        </p:txBody>
      </p:sp>
      <p:pic>
        <p:nvPicPr>
          <p:cNvPr id="20" name="Picture 19" descr="A person walking with a dog near a campfire&#10;&#10;Description automatically generated">
            <a:extLst>
              <a:ext uri="{FF2B5EF4-FFF2-40B4-BE49-F238E27FC236}">
                <a16:creationId xmlns:a16="http://schemas.microsoft.com/office/drawing/2014/main" xmlns="" id="{8E832919-258E-2910-007E-7C9D35691F15}"/>
              </a:ext>
            </a:extLst>
          </p:cNvPr>
          <p:cNvPicPr>
            <a:picLocks noChangeAspect="1"/>
          </p:cNvPicPr>
          <p:nvPr/>
        </p:nvPicPr>
        <p:blipFill rotWithShape="1">
          <a:blip r:embed="rId6">
            <a:extLst>
              <a:ext uri="{28A0092B-C50C-407E-A947-70E740481C1C}">
                <a14:useLocalDpi xmlns:a14="http://schemas.microsoft.com/office/drawing/2010/main" val="0"/>
              </a:ext>
            </a:extLst>
          </a:blip>
          <a:srcRect t="21991" b="17901"/>
          <a:stretch/>
        </p:blipFill>
        <p:spPr>
          <a:xfrm>
            <a:off x="1747102" y="7910295"/>
            <a:ext cx="4423375" cy="2658825"/>
          </a:xfrm>
          <a:prstGeom prst="rect">
            <a:avLst/>
          </a:prstGeom>
        </p:spPr>
      </p:pic>
    </p:spTree>
    <p:extLst>
      <p:ext uri="{BB962C8B-B14F-4D97-AF65-F5344CB8AC3E}">
        <p14:creationId xmlns:p14="http://schemas.microsoft.com/office/powerpoint/2010/main" val="426252795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right)">
                                      <p:cBhvr>
                                        <p:cTn id="15" dur="500"/>
                                        <p:tgtEl>
                                          <p:spTgt spid="15"/>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right)">
                                      <p:cBhvr>
                                        <p:cTn id="19" dur="500"/>
                                        <p:tgtEl>
                                          <p:spTgt spid="16"/>
                                        </p:tgtEl>
                                      </p:cBhvr>
                                    </p:animEffect>
                                  </p:childTnLst>
                                </p:cTn>
                              </p:par>
                            </p:childTnLst>
                          </p:cTn>
                        </p:par>
                        <p:par>
                          <p:cTn id="20" fill="hold">
                            <p:stCondLst>
                              <p:cond delay="1000"/>
                            </p:stCondLst>
                            <p:childTnLst>
                              <p:par>
                                <p:cTn id="21" presetID="22" presetClass="entr" presetSubtype="2"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righ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7" name="Freeform 17"/>
          <p:cNvSpPr/>
          <p:nvPr/>
        </p:nvSpPr>
        <p:spPr>
          <a:xfrm rot="238043">
            <a:off x="16933556" y="-71511"/>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p>
        </p:txBody>
      </p:sp>
      <p:pic>
        <p:nvPicPr>
          <p:cNvPr id="20" name="Picture 6">
            <a:extLst>
              <a:ext uri="{FF2B5EF4-FFF2-40B4-BE49-F238E27FC236}">
                <a16:creationId xmlns:a16="http://schemas.microsoft.com/office/drawing/2014/main" xmlns="" id="{9487E194-791F-244E-9499-6BA187908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207452">
            <a:off x="559221" y="466338"/>
            <a:ext cx="8771981" cy="9786067"/>
          </a:xfrm>
          <a:prstGeom prst="rect">
            <a:avLst/>
          </a:prstGeom>
        </p:spPr>
      </p:pic>
      <p:grpSp>
        <p:nvGrpSpPr>
          <p:cNvPr id="21" name="Group 20">
            <a:extLst>
              <a:ext uri="{FF2B5EF4-FFF2-40B4-BE49-F238E27FC236}">
                <a16:creationId xmlns:a16="http://schemas.microsoft.com/office/drawing/2014/main" xmlns="" id="{FEC6B092-2157-851B-A92F-E03DC61C05D9}"/>
              </a:ext>
            </a:extLst>
          </p:cNvPr>
          <p:cNvGrpSpPr/>
          <p:nvPr/>
        </p:nvGrpSpPr>
        <p:grpSpPr>
          <a:xfrm>
            <a:off x="266668" y="480182"/>
            <a:ext cx="6827420" cy="1157110"/>
            <a:chOff x="203132" y="534842"/>
            <a:chExt cx="6827420" cy="1157110"/>
          </a:xfrm>
        </p:grpSpPr>
        <p:grpSp>
          <p:nvGrpSpPr>
            <p:cNvPr id="22" name="Group 10">
              <a:extLst>
                <a:ext uri="{FF2B5EF4-FFF2-40B4-BE49-F238E27FC236}">
                  <a16:creationId xmlns:a16="http://schemas.microsoft.com/office/drawing/2014/main" xmlns="" id="{B8EDADD9-4D67-F3E9-9CCD-001CCB0A9BB9}"/>
                </a:ext>
              </a:extLst>
            </p:cNvPr>
            <p:cNvGrpSpPr/>
            <p:nvPr/>
          </p:nvGrpSpPr>
          <p:grpSpPr>
            <a:xfrm rot="-143938">
              <a:off x="203132" y="534842"/>
              <a:ext cx="6827420" cy="1157110"/>
              <a:chOff x="0" y="0"/>
              <a:chExt cx="5761308" cy="848774"/>
            </a:xfrm>
          </p:grpSpPr>
          <p:sp>
            <p:nvSpPr>
              <p:cNvPr id="25" name="Freeform 11">
                <a:extLst>
                  <a:ext uri="{FF2B5EF4-FFF2-40B4-BE49-F238E27FC236}">
                    <a16:creationId xmlns:a16="http://schemas.microsoft.com/office/drawing/2014/main" xmlns="" id="{18891D24-0DE6-B570-4F7D-184E91976B7C}"/>
                  </a:ext>
                </a:extLst>
              </p:cNvPr>
              <p:cNvSpPr/>
              <p:nvPr/>
            </p:nvSpPr>
            <p:spPr>
              <a:xfrm>
                <a:off x="0" y="0"/>
                <a:ext cx="5761308" cy="848774"/>
              </a:xfrm>
              <a:custGeom>
                <a:avLst/>
                <a:gdLst/>
                <a:ahLst/>
                <a:cxnLst/>
                <a:rect l="l" t="t" r="r" b="b"/>
                <a:pathLst>
                  <a:path w="5761308" h="848774">
                    <a:moveTo>
                      <a:pt x="5636848" y="848774"/>
                    </a:moveTo>
                    <a:lnTo>
                      <a:pt x="124460" y="848774"/>
                    </a:lnTo>
                    <a:cubicBezTo>
                      <a:pt x="55880" y="848774"/>
                      <a:pt x="0" y="792894"/>
                      <a:pt x="0" y="724314"/>
                    </a:cubicBezTo>
                    <a:lnTo>
                      <a:pt x="0" y="124460"/>
                    </a:lnTo>
                    <a:cubicBezTo>
                      <a:pt x="0" y="55880"/>
                      <a:pt x="55880" y="0"/>
                      <a:pt x="124460" y="0"/>
                    </a:cubicBezTo>
                    <a:lnTo>
                      <a:pt x="5636848" y="0"/>
                    </a:lnTo>
                    <a:cubicBezTo>
                      <a:pt x="5705428" y="0"/>
                      <a:pt x="5761308" y="55880"/>
                      <a:pt x="5761308" y="124460"/>
                    </a:cubicBezTo>
                    <a:lnTo>
                      <a:pt x="5761308" y="724314"/>
                    </a:lnTo>
                    <a:cubicBezTo>
                      <a:pt x="5761308" y="792894"/>
                      <a:pt x="5705428" y="848774"/>
                      <a:pt x="5636848" y="848774"/>
                    </a:cubicBezTo>
                    <a:close/>
                  </a:path>
                </a:pathLst>
              </a:custGeom>
              <a:solidFill>
                <a:srgbClr val="F46E16"/>
              </a:solidFill>
            </p:spPr>
            <p:txBody>
              <a:bodyPr/>
              <a:lstStyle/>
              <a:p>
                <a:endParaRPr lang="en-US"/>
              </a:p>
            </p:txBody>
          </p:sp>
        </p:grpSp>
        <p:sp>
          <p:nvSpPr>
            <p:cNvPr id="23" name="TextBox 22">
              <a:extLst>
                <a:ext uri="{FF2B5EF4-FFF2-40B4-BE49-F238E27FC236}">
                  <a16:creationId xmlns:a16="http://schemas.microsoft.com/office/drawing/2014/main" xmlns="" id="{96FE1774-CD6F-7AED-4670-00659EDBF774}"/>
                </a:ext>
              </a:extLst>
            </p:cNvPr>
            <p:cNvSpPr txBox="1"/>
            <p:nvPr/>
          </p:nvSpPr>
          <p:spPr>
            <a:xfrm rot="21459337">
              <a:off x="546079" y="682510"/>
              <a:ext cx="6141524" cy="861774"/>
            </a:xfrm>
            <a:prstGeom prst="rect">
              <a:avLst/>
            </a:prstGeom>
          </p:spPr>
          <p:txBody>
            <a:bodyPr wrap="square" lIns="0" tIns="0" rIns="0" bIns="0" rtlCol="0" anchor="t">
              <a:spAutoFit/>
            </a:bodyPr>
            <a:lstStyle/>
            <a:p>
              <a:pPr marL="0" lvl="0" indent="0" algn="ctr">
                <a:spcBef>
                  <a:spcPct val="0"/>
                </a:spcBef>
              </a:pPr>
              <a:r>
                <a:rPr lang="en-US" sz="5600" b="1" spc="179">
                  <a:solidFill>
                    <a:srgbClr val="FFFFFF"/>
                  </a:solidFill>
                  <a:latin typeface="Arial" panose="020B0604020202020204" pitchFamily="34" charset="0"/>
                  <a:cs typeface="Arial" panose="020B0604020202020204" pitchFamily="34" charset="0"/>
                </a:rPr>
                <a:t>ÔN BÀI CŨ</a:t>
              </a:r>
              <a:endParaRPr lang="en-US" sz="5600" b="1" spc="179" dirty="0">
                <a:solidFill>
                  <a:srgbClr val="FFFFFF"/>
                </a:solidFill>
                <a:latin typeface="Arial" panose="020B0604020202020204" pitchFamily="34" charset="0"/>
                <a:cs typeface="Arial" panose="020B0604020202020204" pitchFamily="34" charset="0"/>
              </a:endParaRPr>
            </a:p>
          </p:txBody>
        </p:sp>
      </p:grpSp>
      <p:sp>
        <p:nvSpPr>
          <p:cNvPr id="35" name="Freeform 5">
            <a:extLst>
              <a:ext uri="{FF2B5EF4-FFF2-40B4-BE49-F238E27FC236}">
                <a16:creationId xmlns:a16="http://schemas.microsoft.com/office/drawing/2014/main" xmlns="" id="{044FA1B4-4761-483E-4465-34F526E97657}"/>
              </a:ext>
            </a:extLst>
          </p:cNvPr>
          <p:cNvSpPr/>
          <p:nvPr/>
        </p:nvSpPr>
        <p:spPr>
          <a:xfrm>
            <a:off x="9618312" y="2074292"/>
            <a:ext cx="7926602" cy="6305748"/>
          </a:xfrm>
          <a:custGeom>
            <a:avLst/>
            <a:gdLst/>
            <a:ahLst/>
            <a:cxnLst/>
            <a:rect l="l" t="t" r="r" b="b"/>
            <a:pathLst>
              <a:path w="2140210" h="1544802">
                <a:moveTo>
                  <a:pt x="48589" y="0"/>
                </a:moveTo>
                <a:lnTo>
                  <a:pt x="2091622" y="0"/>
                </a:lnTo>
                <a:cubicBezTo>
                  <a:pt x="2104508" y="0"/>
                  <a:pt x="2116867" y="5119"/>
                  <a:pt x="2125979" y="14231"/>
                </a:cubicBezTo>
                <a:cubicBezTo>
                  <a:pt x="2135091" y="23343"/>
                  <a:pt x="2140210" y="35702"/>
                  <a:pt x="2140210" y="48589"/>
                </a:cubicBezTo>
                <a:lnTo>
                  <a:pt x="2140210" y="1496213"/>
                </a:lnTo>
                <a:cubicBezTo>
                  <a:pt x="2140210" y="1509099"/>
                  <a:pt x="2135091" y="1521458"/>
                  <a:pt x="2125979" y="1530570"/>
                </a:cubicBezTo>
                <a:cubicBezTo>
                  <a:pt x="2116867" y="1539682"/>
                  <a:pt x="2104508" y="1544802"/>
                  <a:pt x="2091622" y="1544802"/>
                </a:cubicBezTo>
                <a:lnTo>
                  <a:pt x="48589" y="1544802"/>
                </a:lnTo>
                <a:cubicBezTo>
                  <a:pt x="35702" y="1544802"/>
                  <a:pt x="23343" y="1539682"/>
                  <a:pt x="14231" y="1530570"/>
                </a:cubicBezTo>
                <a:cubicBezTo>
                  <a:pt x="5119" y="1521458"/>
                  <a:pt x="0" y="1509099"/>
                  <a:pt x="0" y="1496213"/>
                </a:cubicBezTo>
                <a:lnTo>
                  <a:pt x="0" y="48589"/>
                </a:lnTo>
                <a:cubicBezTo>
                  <a:pt x="0" y="35702"/>
                  <a:pt x="5119" y="23343"/>
                  <a:pt x="14231" y="14231"/>
                </a:cubicBezTo>
                <a:cubicBezTo>
                  <a:pt x="23343" y="5119"/>
                  <a:pt x="35702" y="0"/>
                  <a:pt x="48589" y="0"/>
                </a:cubicBezTo>
                <a:close/>
              </a:path>
            </a:pathLst>
          </a:custGeom>
          <a:solidFill>
            <a:srgbClr val="FFFEFD"/>
          </a:solidFill>
          <a:ln>
            <a:solidFill>
              <a:schemeClr val="tx2">
                <a:lumMod val="50000"/>
              </a:schemeClr>
            </a:solidFill>
          </a:ln>
        </p:spPr>
        <p:txBody>
          <a:bodyPr/>
          <a:lstStyle/>
          <a:p>
            <a:endParaRPr lang="en-US"/>
          </a:p>
        </p:txBody>
      </p:sp>
      <p:sp>
        <p:nvSpPr>
          <p:cNvPr id="36" name="TextBox 35">
            <a:extLst>
              <a:ext uri="{FF2B5EF4-FFF2-40B4-BE49-F238E27FC236}">
                <a16:creationId xmlns:a16="http://schemas.microsoft.com/office/drawing/2014/main" xmlns="" id="{63710288-CB38-A018-877D-0B06BDE672CA}"/>
              </a:ext>
            </a:extLst>
          </p:cNvPr>
          <p:cNvSpPr txBox="1"/>
          <p:nvPr/>
        </p:nvSpPr>
        <p:spPr>
          <a:xfrm>
            <a:off x="10140842" y="2468045"/>
            <a:ext cx="6881542" cy="5518242"/>
          </a:xfrm>
          <a:prstGeom prst="rect">
            <a:avLst/>
          </a:prstGeom>
          <a:noFill/>
        </p:spPr>
        <p:txBody>
          <a:bodyPr wrap="square">
            <a:spAutoFit/>
          </a:bodyPr>
          <a:lstStyle/>
          <a:p>
            <a:pPr algn="just">
              <a:lnSpc>
                <a:spcPct val="150000"/>
              </a:lnSpc>
            </a:pPr>
            <a:r>
              <a:rPr lang="en-US" sz="4000">
                <a:latin typeface="Arial" panose="020B0604020202020204" pitchFamily="34" charset="0"/>
                <a:cs typeface="Arial" panose="020B0604020202020204" pitchFamily="34" charset="0"/>
              </a:rPr>
              <a:t>Các em đọc thuộc 4 khổ thơ đầu bài </a:t>
            </a:r>
            <a:r>
              <a:rPr lang="en-US" sz="4000" b="1">
                <a:latin typeface="Arial" panose="020B0604020202020204" pitchFamily="34" charset="0"/>
                <a:cs typeface="Arial" panose="020B0604020202020204" pitchFamily="34" charset="0"/>
              </a:rPr>
              <a:t>“Đi hội chùa Hương”, </a:t>
            </a:r>
            <a:r>
              <a:rPr lang="en-US" sz="4000">
                <a:latin typeface="Arial" panose="020B0604020202020204" pitchFamily="34" charset="0"/>
                <a:cs typeface="Arial" panose="020B0604020202020204" pitchFamily="34" charset="0"/>
              </a:rPr>
              <a:t>rồi trả lời câu hỏi: </a:t>
            </a:r>
            <a:r>
              <a:rPr lang="vi-VN" sz="4000">
                <a:solidFill>
                  <a:srgbClr val="FF0000"/>
                </a:solidFill>
                <a:cs typeface="Arial" panose="020B0604020202020204" pitchFamily="34" charset="0"/>
              </a:rPr>
              <a:t>Niềm tự hào về quê hương, đất nước được thể hiện qua những câu thơ nào?</a:t>
            </a:r>
            <a:endParaRPr lang="en-US" sz="4000" dirty="0">
              <a:solidFill>
                <a:srgbClr val="FF0000"/>
              </a:solidFill>
              <a:latin typeface="Arial" panose="020B0604020202020204" pitchFamily="34" charset="0"/>
              <a:cs typeface="Arial" panose="020B0604020202020204" pitchFamily="34" charset="0"/>
            </a:endParaRPr>
          </a:p>
        </p:txBody>
      </p:sp>
      <p:pic>
        <p:nvPicPr>
          <p:cNvPr id="38" name="Picture 3">
            <a:extLst>
              <a:ext uri="{FF2B5EF4-FFF2-40B4-BE49-F238E27FC236}">
                <a16:creationId xmlns:a16="http://schemas.microsoft.com/office/drawing/2014/main" xmlns="" id="{F2CA12DB-F4D4-DAE1-D285-9734F8C45D6E}"/>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5933956" y="7285104"/>
            <a:ext cx="2354044" cy="3109359"/>
          </a:xfrm>
          <a:prstGeom prst="rect">
            <a:avLst/>
          </a:prstGeom>
        </p:spPr>
      </p:pic>
      <p:sp>
        <p:nvSpPr>
          <p:cNvPr id="16" name="Freeform 16"/>
          <p:cNvSpPr/>
          <p:nvPr/>
        </p:nvSpPr>
        <p:spPr>
          <a:xfrm rot="9591631">
            <a:off x="8943332" y="7503313"/>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p>
        </p:txBody>
      </p:sp>
      <p:grpSp>
        <p:nvGrpSpPr>
          <p:cNvPr id="42" name="Group 41">
            <a:extLst>
              <a:ext uri="{FF2B5EF4-FFF2-40B4-BE49-F238E27FC236}">
                <a16:creationId xmlns:a16="http://schemas.microsoft.com/office/drawing/2014/main" xmlns="" id="{B7B53E85-BFE6-D75E-A93E-2F100A8CAF3C}"/>
              </a:ext>
            </a:extLst>
          </p:cNvPr>
          <p:cNvGrpSpPr/>
          <p:nvPr/>
        </p:nvGrpSpPr>
        <p:grpSpPr>
          <a:xfrm>
            <a:off x="792781" y="2905919"/>
            <a:ext cx="7260503" cy="5112110"/>
            <a:chOff x="465063" y="3060093"/>
            <a:chExt cx="7260503" cy="5112110"/>
          </a:xfrm>
        </p:grpSpPr>
        <p:pic>
          <p:nvPicPr>
            <p:cNvPr id="43" name="Picture 42" descr="A group of people standing in front of a temple&#10;&#10;Description automatically generated">
              <a:extLst>
                <a:ext uri="{FF2B5EF4-FFF2-40B4-BE49-F238E27FC236}">
                  <a16:creationId xmlns:a16="http://schemas.microsoft.com/office/drawing/2014/main" xmlns="" id="{5C7AF779-C22E-01D1-D06D-1BEC8B88E9A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65063" y="3490919"/>
              <a:ext cx="7260503" cy="468128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 name="Picture 43" descr="Push pin ">
              <a:extLst>
                <a:ext uri="{FF2B5EF4-FFF2-40B4-BE49-F238E27FC236}">
                  <a16:creationId xmlns:a16="http://schemas.microsoft.com/office/drawing/2014/main" xmlns="" id="{7032B535-E7F8-4492-8C35-DFCD91AEBB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130306">
              <a:off x="3588533" y="3060093"/>
              <a:ext cx="861652" cy="861652"/>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horizontal)">
                                      <p:cBhvr>
                                        <p:cTn id="7" dur="500"/>
                                        <p:tgtEl>
                                          <p:spTgt spid="36"/>
                                        </p:tgtEl>
                                      </p:cBhvr>
                                    </p:animEffect>
                                  </p:childTnLst>
                                </p:cTn>
                              </p:par>
                              <p:par>
                                <p:cTn id="8" presetID="14" presetClass="entr" presetSubtype="10"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randombar(horizontal)">
                                      <p:cBhvr>
                                        <p:cTn id="1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4103EF0-B3EB-9714-A41D-D8B8FF90F428}"/>
              </a:ext>
            </a:extLst>
          </p:cNvPr>
          <p:cNvGrpSpPr/>
          <p:nvPr/>
        </p:nvGrpSpPr>
        <p:grpSpPr>
          <a:xfrm>
            <a:off x="5446400" y="0"/>
            <a:ext cx="7583876" cy="1388058"/>
            <a:chOff x="4834930" y="84191"/>
            <a:chExt cx="7359542" cy="1232175"/>
          </a:xfrm>
        </p:grpSpPr>
        <p:sp>
          <p:nvSpPr>
            <p:cNvPr id="3" name="Round Same Side Corner Rectangle 11">
              <a:extLst>
                <a:ext uri="{FF2B5EF4-FFF2-40B4-BE49-F238E27FC236}">
                  <a16:creationId xmlns:a16="http://schemas.microsoft.com/office/drawing/2014/main" xmlns="" id="{E33248DA-48C5-424B-5EBA-47ED1BFE6221}"/>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xmlns="" id="{F18D2A6F-0F66-A95E-7406-956CC49E3A99}"/>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ĐÁP ÁN CÂU 2</a:t>
              </a:r>
              <a:endParaRPr lang="en-US" sz="4800" b="1" dirty="0">
                <a:solidFill>
                  <a:schemeClr val="bg1"/>
                </a:solidFill>
                <a:latin typeface="Arial" panose="020B0604020202020204" pitchFamily="34" charset="0"/>
                <a:cs typeface="Arial" panose="020B0604020202020204" pitchFamily="34" charset="0"/>
              </a:endParaRPr>
            </a:p>
          </p:txBody>
        </p:sp>
      </p:grpSp>
      <p:graphicFrame>
        <p:nvGraphicFramePr>
          <p:cNvPr id="10" name="Table 9">
            <a:extLst>
              <a:ext uri="{FF2B5EF4-FFF2-40B4-BE49-F238E27FC236}">
                <a16:creationId xmlns:a16="http://schemas.microsoft.com/office/drawing/2014/main" xmlns="" id="{06B29F69-1874-6762-EB65-3BEAAA8DD15D}"/>
              </a:ext>
            </a:extLst>
          </p:cNvPr>
          <p:cNvGraphicFramePr>
            <a:graphicFrameLocks noGrp="1"/>
          </p:cNvGraphicFramePr>
          <p:nvPr>
            <p:extLst>
              <p:ext uri="{D42A27DB-BD31-4B8C-83A1-F6EECF244321}">
                <p14:modId xmlns:p14="http://schemas.microsoft.com/office/powerpoint/2010/main" val="3402331452"/>
              </p:ext>
            </p:extLst>
          </p:nvPr>
        </p:nvGraphicFramePr>
        <p:xfrm>
          <a:off x="639300" y="1866900"/>
          <a:ext cx="17198073" cy="8004586"/>
        </p:xfrm>
        <a:graphic>
          <a:graphicData uri="http://schemas.openxmlformats.org/drawingml/2006/table">
            <a:tbl>
              <a:tblPr firstRow="1" firstCol="1" bandRow="1">
                <a:tableStyleId>{22838BEF-8BB2-4498-84A7-C5851F593DF1}</a:tableStyleId>
              </a:tblPr>
              <a:tblGrid>
                <a:gridCol w="3746645">
                  <a:extLst>
                    <a:ext uri="{9D8B030D-6E8A-4147-A177-3AD203B41FA5}">
                      <a16:colId xmlns:a16="http://schemas.microsoft.com/office/drawing/2014/main" xmlns="" val="1855113025"/>
                    </a:ext>
                  </a:extLst>
                </a:gridCol>
                <a:gridCol w="13451428">
                  <a:extLst>
                    <a:ext uri="{9D8B030D-6E8A-4147-A177-3AD203B41FA5}">
                      <a16:colId xmlns:a16="http://schemas.microsoft.com/office/drawing/2014/main" xmlns="" val="3921374254"/>
                    </a:ext>
                  </a:extLst>
                </a:gridCol>
              </a:tblGrid>
              <a:tr h="1676400">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kênh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kênh nước trong vắt.</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Hai bên bờ kênh, dải cỏ xanh êm như tấm thảm trải ra đón bước chân người</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2125950537"/>
                  </a:ext>
                </a:extLst>
              </a:tr>
              <a:tr h="1143000">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Ruộng rau muống</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Mùa hè, những ruộng rau muống lên xanh mơn mởn, hoa rau muống tím lấp lánh.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1553149897"/>
                  </a:ext>
                </a:extLst>
              </a:tr>
              <a:tr h="1158957">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Rặng tre</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0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Những rặng tre xanh đang thì th</a:t>
                      </a:r>
                      <a:r>
                        <a:rPr lang="en-US" sz="2600" b="0">
                          <a:solidFill>
                            <a:srgbClr val="000000"/>
                          </a:solidFill>
                          <a:effectLst/>
                          <a:latin typeface="Arial" panose="020B0604020202020204" pitchFamily="34" charset="0"/>
                          <a:ea typeface="Calibri" panose="020F0502020204030204" pitchFamily="34" charset="0"/>
                          <a:cs typeface="Arial" panose="020B0604020202020204" pitchFamily="34" charset="0"/>
                        </a:rPr>
                        <a:t>ầ</a:t>
                      </a: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m trong gió.</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930427429"/>
                  </a:ext>
                </a:extLst>
              </a:tr>
              <a:tr h="1810845">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Tiếng chim</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Con chim sơn ca cất tiếng hót tự do, thiết tha đến nỗi khiến người ta phải ao ước giá mình có một đôi cánh.</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3888327244"/>
                  </a:ext>
                </a:extLst>
              </a:tr>
              <a:tr h="2215384">
                <a:tc>
                  <a:txBody>
                    <a:bodyPr/>
                    <a:lstStyle/>
                    <a:p>
                      <a:pPr marL="457200" marR="0" lvl="1" algn="l">
                        <a:lnSpc>
                          <a:spcPct val="150000"/>
                        </a:lnSpc>
                        <a:spcBef>
                          <a:spcPts val="0"/>
                        </a:spcBef>
                        <a:spcAft>
                          <a:spcPts val="0"/>
                        </a:spcAft>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Cánh đồng lúa</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tc>
                  <a:txBody>
                    <a:bodyPr/>
                    <a:lstStyle/>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Đồng lúa chín mênh mông.</a:t>
                      </a:r>
                      <a:endParaRPr lang="en-US" sz="2600" b="0">
                        <a:effectLst/>
                        <a:latin typeface="Arial" panose="020B0604020202020204" pitchFamily="34" charset="0"/>
                        <a:ea typeface="SimSun" panose="02010600030101010101" pitchFamily="2" charset="-122"/>
                        <a:cs typeface="Arial" panose="020B0604020202020204" pitchFamily="34" charset="0"/>
                      </a:endParaRPr>
                    </a:p>
                    <a:p>
                      <a:pPr marL="914400" marR="0" lvl="1" indent="-457200" algn="l">
                        <a:lnSpc>
                          <a:spcPct val="150000"/>
                        </a:lnSpc>
                        <a:spcBef>
                          <a:spcPts val="0"/>
                        </a:spcBef>
                        <a:spcAft>
                          <a:spcPts val="0"/>
                        </a:spcAft>
                        <a:buFont typeface="Arial" panose="020B0604020202020204" pitchFamily="34" charset="0"/>
                        <a:buChar char="−"/>
                      </a:pPr>
                      <a:r>
                        <a:rPr lang="vi-VN" sz="2600" b="0">
                          <a:solidFill>
                            <a:srgbClr val="000000"/>
                          </a:solidFill>
                          <a:effectLst/>
                          <a:latin typeface="Arial" panose="020B0604020202020204" pitchFamily="34" charset="0"/>
                          <a:ea typeface="Calibri" panose="020F0502020204030204" pitchFamily="34" charset="0"/>
                          <a:cs typeface="Arial" panose="020B0604020202020204" pitchFamily="34" charset="0"/>
                        </a:rPr>
                        <a:t>Trải khắp cánh đồng là ráng chiều vàng dịu và thơm hơi đất, là gió đưa thoang thoảng hương lúa chín và hương sen.</a:t>
                      </a:r>
                      <a:endParaRPr lang="en-US" sz="2600" b="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lnL w="28575" cap="flat" cmpd="sng" algn="ctr">
                      <a:solidFill>
                        <a:srgbClr val="00B0F0"/>
                      </a:solidFill>
                      <a:prstDash val="solid"/>
                      <a:round/>
                      <a:headEnd type="none" w="med" len="med"/>
                      <a:tailEnd type="none" w="med" len="med"/>
                    </a:lnL>
                    <a:lnR w="28575" cap="flat" cmpd="sng" algn="ctr">
                      <a:solidFill>
                        <a:srgbClr val="00B0F0"/>
                      </a:solidFill>
                      <a:prstDash val="solid"/>
                      <a:round/>
                      <a:headEnd type="none" w="med" len="med"/>
                      <a:tailEnd type="none" w="med" len="med"/>
                    </a:lnR>
                    <a:lnT w="28575" cap="flat" cmpd="sng" algn="ctr">
                      <a:solidFill>
                        <a:srgbClr val="00B0F0"/>
                      </a:solidFill>
                      <a:prstDash val="solid"/>
                      <a:round/>
                      <a:headEnd type="none" w="med" len="med"/>
                      <a:tailEnd type="none" w="med" len="med"/>
                    </a:lnT>
                    <a:lnB w="28575" cap="flat" cmpd="sng" algn="ctr">
                      <a:solidFill>
                        <a:srgbClr val="00B0F0"/>
                      </a:solidFill>
                      <a:prstDash val="solid"/>
                      <a:round/>
                      <a:headEnd type="none" w="med" len="med"/>
                      <a:tailEnd type="none" w="med" len="med"/>
                    </a:lnB>
                    <a:solidFill>
                      <a:schemeClr val="bg1"/>
                    </a:solidFill>
                  </a:tcPr>
                </a:tc>
                <a:extLst>
                  <a:ext uri="{0D108BD9-81ED-4DB2-BD59-A6C34878D82A}">
                    <a16:rowId xmlns:a16="http://schemas.microsoft.com/office/drawing/2014/main" xmlns="" val="372140361"/>
                  </a:ext>
                </a:extLst>
              </a:tr>
            </a:tbl>
          </a:graphicData>
        </a:graphic>
      </p:graphicFrame>
    </p:spTree>
    <p:extLst>
      <p:ext uri="{BB962C8B-B14F-4D97-AF65-F5344CB8AC3E}">
        <p14:creationId xmlns:p14="http://schemas.microsoft.com/office/powerpoint/2010/main" val="4189884954"/>
      </p:ext>
    </p:extLst>
  </p:cSld>
  <p:clrMapOvr>
    <a:masterClrMapping/>
  </p:clrMapOvr>
  <p:transition spd="med">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8" name="Plaque 47">
            <a:extLst>
              <a:ext uri="{FF2B5EF4-FFF2-40B4-BE49-F238E27FC236}">
                <a16:creationId xmlns:a16="http://schemas.microsoft.com/office/drawing/2014/main" xmlns="" id="{218E4441-29AD-5234-3CA7-2A139C046AB9}"/>
              </a:ext>
            </a:extLst>
          </p:cNvPr>
          <p:cNvSpPr/>
          <p:nvPr/>
        </p:nvSpPr>
        <p:spPr>
          <a:xfrm>
            <a:off x="723902" y="3243641"/>
            <a:ext cx="16840196" cy="2410877"/>
          </a:xfrm>
          <a:prstGeom prst="plaqu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2">
                    <a:lumMod val="50000"/>
                  </a:schemeClr>
                </a:solidFill>
                <a:latin typeface="Arial" panose="020B0604020202020204" pitchFamily="34" charset="0"/>
                <a:cs typeface="Arial" panose="020B0604020202020204" pitchFamily="34" charset="0"/>
              </a:rPr>
              <a:t>Tác giả nói vùng ngoại ô mang vẻ đẹp bình dị vì ở đó có những cảnh vật quen thuộc, bình dị, gần gũi với làng cảnh Việt Nam như: </a:t>
            </a:r>
          </a:p>
        </p:txBody>
      </p:sp>
      <p:sp>
        <p:nvSpPr>
          <p:cNvPr id="6" name="Freeform 6"/>
          <p:cNvSpPr/>
          <p:nvPr/>
        </p:nvSpPr>
        <p:spPr>
          <a:xfrm rot="15848710" flipH="1" flipV="1">
            <a:off x="17286374" y="9257990"/>
            <a:ext cx="1066262" cy="898221"/>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331247" cy="2040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xmlns=""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D43CFBFD-5FA0-7A2E-D1B2-24A299485840}"/>
              </a:ext>
            </a:extLst>
          </p:cNvPr>
          <p:cNvGrpSpPr/>
          <p:nvPr/>
        </p:nvGrpSpPr>
        <p:grpSpPr>
          <a:xfrm>
            <a:off x="1769845" y="377819"/>
            <a:ext cx="15548508" cy="2345241"/>
            <a:chOff x="1391333" y="1095534"/>
            <a:chExt cx="15548508" cy="2345241"/>
          </a:xfrm>
        </p:grpSpPr>
        <p:sp>
          <p:nvSpPr>
            <p:cNvPr id="7" name="Rectangle: Rounded Corners 6">
              <a:extLst>
                <a:ext uri="{FF2B5EF4-FFF2-40B4-BE49-F238E27FC236}">
                  <a16:creationId xmlns:a16="http://schemas.microsoft.com/office/drawing/2014/main" xmlns="" id="{2AED44E6-03F1-40F0-E10E-80FD915106D1}"/>
                </a:ext>
              </a:extLst>
            </p:cNvPr>
            <p:cNvSpPr/>
            <p:nvPr/>
          </p:nvSpPr>
          <p:spPr>
            <a:xfrm>
              <a:off x="1391333" y="1415678"/>
              <a:ext cx="15060384" cy="202509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p>
          </p:txBody>
        </p:sp>
        <p:sp>
          <p:nvSpPr>
            <p:cNvPr id="8" name="Freeform 4">
              <a:extLst>
                <a:ext uri="{FF2B5EF4-FFF2-40B4-BE49-F238E27FC236}">
                  <a16:creationId xmlns:a16="http://schemas.microsoft.com/office/drawing/2014/main" xmlns="" id="{F8B48384-7CEB-300A-3E08-CBD5A9C7008D}"/>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cxnSp>
        <p:nvCxnSpPr>
          <p:cNvPr id="46" name="Straight Arrow Connector 45">
            <a:extLst>
              <a:ext uri="{FF2B5EF4-FFF2-40B4-BE49-F238E27FC236}">
                <a16:creationId xmlns:a16="http://schemas.microsoft.com/office/drawing/2014/main" xmlns="" id="{9A1C3FA1-F5D8-F564-65FC-1D79BE139DAC}"/>
              </a:ext>
            </a:extLst>
          </p:cNvPr>
          <p:cNvCxnSpPr>
            <a:cxnSpLocks/>
            <a:endCxn id="49" idx="0"/>
          </p:cNvCxnSpPr>
          <p:nvPr/>
        </p:nvCxnSpPr>
        <p:spPr>
          <a:xfrm>
            <a:off x="2476500"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xmlns="" id="{77BEAFC5-932A-927B-A970-BEBE4ACEE4AE}"/>
              </a:ext>
            </a:extLst>
          </p:cNvPr>
          <p:cNvSpPr/>
          <p:nvPr/>
        </p:nvSpPr>
        <p:spPr>
          <a:xfrm>
            <a:off x="457200" y="6560613"/>
            <a:ext cx="4038600" cy="302842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con kênh nước trong vắt</a:t>
            </a:r>
          </a:p>
        </p:txBody>
      </p:sp>
      <p:cxnSp>
        <p:nvCxnSpPr>
          <p:cNvPr id="58" name="Straight Arrow Connector 57">
            <a:extLst>
              <a:ext uri="{FF2B5EF4-FFF2-40B4-BE49-F238E27FC236}">
                <a16:creationId xmlns:a16="http://schemas.microsoft.com/office/drawing/2014/main" xmlns="" id="{F3D780F0-CE97-FAFC-AD5C-6F47AD540983}"/>
              </a:ext>
            </a:extLst>
          </p:cNvPr>
          <p:cNvCxnSpPr>
            <a:cxnSpLocks/>
            <a:endCxn id="59" idx="0"/>
          </p:cNvCxnSpPr>
          <p:nvPr/>
        </p:nvCxnSpPr>
        <p:spPr>
          <a:xfrm>
            <a:off x="6915151"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xmlns="" id="{61C16152-DB7F-F6E0-7CB0-670CC5B10BF5}"/>
              </a:ext>
            </a:extLst>
          </p:cNvPr>
          <p:cNvSpPr/>
          <p:nvPr/>
        </p:nvSpPr>
        <p:spPr>
          <a:xfrm>
            <a:off x="4895851" y="6560613"/>
            <a:ext cx="4038600" cy="3028424"/>
          </a:xfrm>
          <a:prstGeom prst="roundRect">
            <a:avLst/>
          </a:prstGeom>
          <a:solidFill>
            <a:srgbClr val="EAF0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cỏ xanh êm như tấm thảm</a:t>
            </a:r>
          </a:p>
        </p:txBody>
      </p:sp>
      <p:cxnSp>
        <p:nvCxnSpPr>
          <p:cNvPr id="62" name="Straight Arrow Connector 61">
            <a:extLst>
              <a:ext uri="{FF2B5EF4-FFF2-40B4-BE49-F238E27FC236}">
                <a16:creationId xmlns:a16="http://schemas.microsoft.com/office/drawing/2014/main" xmlns="" id="{DB433B6E-937D-6B75-5967-D74B58668944}"/>
              </a:ext>
            </a:extLst>
          </p:cNvPr>
          <p:cNvCxnSpPr>
            <a:cxnSpLocks/>
            <a:endCxn id="63" idx="0"/>
          </p:cNvCxnSpPr>
          <p:nvPr/>
        </p:nvCxnSpPr>
        <p:spPr>
          <a:xfrm>
            <a:off x="1135380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xmlns="" id="{92E01749-543D-6B76-2CE7-FED56EB268FB}"/>
              </a:ext>
            </a:extLst>
          </p:cNvPr>
          <p:cNvSpPr/>
          <p:nvPr/>
        </p:nvSpPr>
        <p:spPr>
          <a:xfrm>
            <a:off x="9334502" y="6560613"/>
            <a:ext cx="4038600" cy="3028424"/>
          </a:xfrm>
          <a:prstGeom prst="roundRect">
            <a:avLst/>
          </a:prstGeom>
          <a:solidFill>
            <a:srgbClr val="B7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latin typeface="Arial" panose="020B0604020202020204" pitchFamily="34" charset="0"/>
                <a:cs typeface="Arial" panose="020B0604020202020204" pitchFamily="34" charset="0"/>
              </a:rPr>
              <a:t>ruộng rau muống</a:t>
            </a:r>
          </a:p>
        </p:txBody>
      </p:sp>
      <p:cxnSp>
        <p:nvCxnSpPr>
          <p:cNvPr id="64" name="Straight Arrow Connector 63">
            <a:extLst>
              <a:ext uri="{FF2B5EF4-FFF2-40B4-BE49-F238E27FC236}">
                <a16:creationId xmlns:a16="http://schemas.microsoft.com/office/drawing/2014/main" xmlns="" id="{958ED68F-1445-B4C7-AAD6-1C9699F1F2A6}"/>
              </a:ext>
            </a:extLst>
          </p:cNvPr>
          <p:cNvCxnSpPr>
            <a:cxnSpLocks/>
            <a:endCxn id="65" idx="0"/>
          </p:cNvCxnSpPr>
          <p:nvPr/>
        </p:nvCxnSpPr>
        <p:spPr>
          <a:xfrm>
            <a:off x="1579245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xmlns="" id="{9FA43442-001F-0DFC-C9CE-7C7C73AFA915}"/>
              </a:ext>
            </a:extLst>
          </p:cNvPr>
          <p:cNvSpPr/>
          <p:nvPr/>
        </p:nvSpPr>
        <p:spPr>
          <a:xfrm>
            <a:off x="13773152" y="6560613"/>
            <a:ext cx="4038600" cy="302842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hoa rau muống tím</a:t>
            </a:r>
          </a:p>
        </p:txBody>
      </p:sp>
    </p:spTree>
    <p:extLst>
      <p:ext uri="{BB962C8B-B14F-4D97-AF65-F5344CB8AC3E}">
        <p14:creationId xmlns:p14="http://schemas.microsoft.com/office/powerpoint/2010/main" val="388958817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randombar(horizontal)">
                                      <p:cBhvr>
                                        <p:cTn id="12" dur="500"/>
                                        <p:tgtEl>
                                          <p:spTgt spid="4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up)">
                                      <p:cBhvr>
                                        <p:cTn id="17" dur="500"/>
                                        <p:tgtEl>
                                          <p:spTgt spid="46"/>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barn(inVertical)">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nodeType="clickEffect">
                                  <p:stCondLst>
                                    <p:cond delay="0"/>
                                  </p:stCondLst>
                                  <p:childTnLst>
                                    <p:set>
                                      <p:cBhvr>
                                        <p:cTn id="25" dur="1" fill="hold">
                                          <p:stCondLst>
                                            <p:cond delay="0"/>
                                          </p:stCondLst>
                                        </p:cTn>
                                        <p:tgtEl>
                                          <p:spTgt spid="58"/>
                                        </p:tgtEl>
                                        <p:attrNameLst>
                                          <p:attrName>style.visibility</p:attrName>
                                        </p:attrNameLst>
                                      </p:cBhvr>
                                      <p:to>
                                        <p:strVal val="visible"/>
                                      </p:to>
                                    </p:set>
                                    <p:animEffect transition="in" filter="wipe(up)">
                                      <p:cBhvr>
                                        <p:cTn id="26" dur="500"/>
                                        <p:tgtEl>
                                          <p:spTgt spid="58"/>
                                        </p:tgtEl>
                                      </p:cBhvr>
                                    </p:animEffect>
                                  </p:childTnLst>
                                </p:cTn>
                              </p:par>
                            </p:childTnLst>
                          </p:cTn>
                        </p:par>
                        <p:par>
                          <p:cTn id="27" fill="hold">
                            <p:stCondLst>
                              <p:cond delay="500"/>
                            </p:stCondLst>
                            <p:childTnLst>
                              <p:par>
                                <p:cTn id="28" presetID="16" presetClass="entr" presetSubtype="21" fill="hold" grpId="0" nodeType="afterEffect">
                                  <p:stCondLst>
                                    <p:cond delay="0"/>
                                  </p:stCondLst>
                                  <p:childTnLst>
                                    <p:set>
                                      <p:cBhvr>
                                        <p:cTn id="29" dur="1" fill="hold">
                                          <p:stCondLst>
                                            <p:cond delay="0"/>
                                          </p:stCondLst>
                                        </p:cTn>
                                        <p:tgtEl>
                                          <p:spTgt spid="59"/>
                                        </p:tgtEl>
                                        <p:attrNameLst>
                                          <p:attrName>style.visibility</p:attrName>
                                        </p:attrNameLst>
                                      </p:cBhvr>
                                      <p:to>
                                        <p:strVal val="visible"/>
                                      </p:to>
                                    </p:set>
                                    <p:animEffect transition="in" filter="barn(inVertical)">
                                      <p:cBhvr>
                                        <p:cTn id="30" dur="500"/>
                                        <p:tgtEl>
                                          <p:spTgt spid="5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up)">
                                      <p:cBhvr>
                                        <p:cTn id="35" dur="500"/>
                                        <p:tgtEl>
                                          <p:spTgt spid="62"/>
                                        </p:tgtEl>
                                      </p:cBhvr>
                                    </p:animEffect>
                                  </p:childTnLst>
                                </p:cTn>
                              </p:par>
                            </p:childTnLst>
                          </p:cTn>
                        </p:par>
                        <p:par>
                          <p:cTn id="36" fill="hold">
                            <p:stCondLst>
                              <p:cond delay="500"/>
                            </p:stCondLst>
                            <p:childTnLst>
                              <p:par>
                                <p:cTn id="37" presetID="16" presetClass="entr" presetSubtype="21" fill="hold" grpId="0" nodeType="afterEffect">
                                  <p:stCondLst>
                                    <p:cond delay="0"/>
                                  </p:stCondLst>
                                  <p:childTnLst>
                                    <p:set>
                                      <p:cBhvr>
                                        <p:cTn id="38" dur="1" fill="hold">
                                          <p:stCondLst>
                                            <p:cond delay="0"/>
                                          </p:stCondLst>
                                        </p:cTn>
                                        <p:tgtEl>
                                          <p:spTgt spid="63"/>
                                        </p:tgtEl>
                                        <p:attrNameLst>
                                          <p:attrName>style.visibility</p:attrName>
                                        </p:attrNameLst>
                                      </p:cBhvr>
                                      <p:to>
                                        <p:strVal val="visible"/>
                                      </p:to>
                                    </p:set>
                                    <p:animEffect transition="in" filter="barn(inVertical)">
                                      <p:cBhvr>
                                        <p:cTn id="39" dur="500"/>
                                        <p:tgtEl>
                                          <p:spTgt spid="6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64"/>
                                        </p:tgtEl>
                                        <p:attrNameLst>
                                          <p:attrName>style.visibility</p:attrName>
                                        </p:attrNameLst>
                                      </p:cBhvr>
                                      <p:to>
                                        <p:strVal val="visible"/>
                                      </p:to>
                                    </p:set>
                                    <p:animEffect transition="in" filter="wipe(up)">
                                      <p:cBhvr>
                                        <p:cTn id="44" dur="500"/>
                                        <p:tgtEl>
                                          <p:spTgt spid="64"/>
                                        </p:tgtEl>
                                      </p:cBhvr>
                                    </p:animEffect>
                                  </p:childTnLst>
                                </p:cTn>
                              </p:par>
                            </p:childTnLst>
                          </p:cTn>
                        </p:par>
                        <p:par>
                          <p:cTn id="45" fill="hold">
                            <p:stCondLst>
                              <p:cond delay="500"/>
                            </p:stCondLst>
                            <p:childTnLst>
                              <p:par>
                                <p:cTn id="46" presetID="16" presetClass="entr" presetSubtype="21" fill="hold" grpId="0" nodeType="after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barn(inVertical)">
                                      <p:cBhvr>
                                        <p:cTn id="4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animBg="1"/>
      <p:bldP spid="59" grpId="0" animBg="1"/>
      <p:bldP spid="63" grpId="0" animBg="1"/>
      <p:bldP spid="6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8" name="Plaque 47">
            <a:extLst>
              <a:ext uri="{FF2B5EF4-FFF2-40B4-BE49-F238E27FC236}">
                <a16:creationId xmlns:a16="http://schemas.microsoft.com/office/drawing/2014/main" xmlns="" id="{218E4441-29AD-5234-3CA7-2A139C046AB9}"/>
              </a:ext>
            </a:extLst>
          </p:cNvPr>
          <p:cNvSpPr/>
          <p:nvPr/>
        </p:nvSpPr>
        <p:spPr>
          <a:xfrm>
            <a:off x="723902" y="3243641"/>
            <a:ext cx="16840196" cy="2410877"/>
          </a:xfrm>
          <a:prstGeom prst="plaque">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800" b="1">
                <a:solidFill>
                  <a:schemeClr val="tx2">
                    <a:lumMod val="50000"/>
                  </a:schemeClr>
                </a:solidFill>
                <a:latin typeface="Arial" panose="020B0604020202020204" pitchFamily="34" charset="0"/>
                <a:cs typeface="Arial" panose="020B0604020202020204" pitchFamily="34" charset="0"/>
              </a:rPr>
              <a:t>Tác giả nói vùng ngoại ô mang vẻ đẹp bình dị vì ở đó có những cảnh vật quen thuộc, bình dị, gần gũi với làng cảnh Việt Nam như: </a:t>
            </a:r>
          </a:p>
        </p:txBody>
      </p:sp>
      <p:sp>
        <p:nvSpPr>
          <p:cNvPr id="6" name="Freeform 6"/>
          <p:cNvSpPr/>
          <p:nvPr/>
        </p:nvSpPr>
        <p:spPr>
          <a:xfrm rot="15848710" flipH="1" flipV="1">
            <a:off x="17286374" y="9257990"/>
            <a:ext cx="1066262" cy="898221"/>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331247" cy="2040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xmlns=""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D43CFBFD-5FA0-7A2E-D1B2-24A299485840}"/>
              </a:ext>
            </a:extLst>
          </p:cNvPr>
          <p:cNvGrpSpPr/>
          <p:nvPr/>
        </p:nvGrpSpPr>
        <p:grpSpPr>
          <a:xfrm>
            <a:off x="1769845" y="377819"/>
            <a:ext cx="15548508" cy="2345241"/>
            <a:chOff x="1391333" y="1095534"/>
            <a:chExt cx="15548508" cy="2345241"/>
          </a:xfrm>
        </p:grpSpPr>
        <p:sp>
          <p:nvSpPr>
            <p:cNvPr id="7" name="Rectangle: Rounded Corners 6">
              <a:extLst>
                <a:ext uri="{FF2B5EF4-FFF2-40B4-BE49-F238E27FC236}">
                  <a16:creationId xmlns:a16="http://schemas.microsoft.com/office/drawing/2014/main" xmlns="" id="{2AED44E6-03F1-40F0-E10E-80FD915106D1}"/>
                </a:ext>
              </a:extLst>
            </p:cNvPr>
            <p:cNvSpPr/>
            <p:nvPr/>
          </p:nvSpPr>
          <p:spPr>
            <a:xfrm>
              <a:off x="1391333" y="1415678"/>
              <a:ext cx="15060384" cy="2025097"/>
            </a:xfrm>
            <a:prstGeom prst="roundRect">
              <a:avLst/>
            </a:prstGeom>
            <a:solidFill>
              <a:schemeClr val="bg1"/>
            </a:solidFill>
            <a:ln w="57150">
              <a:solidFill>
                <a:schemeClr val="accent6">
                  <a:lumMod val="75000"/>
                </a:schemeClr>
              </a:solidFill>
            </a:ln>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300"/>
                </a:spcBef>
                <a:spcAft>
                  <a:spcPts val="300"/>
                </a:spcAft>
              </a:pPr>
              <a:r>
                <a:rPr lang="nl-NL" sz="4000" b="1">
                  <a:solidFill>
                    <a:srgbClr val="FF0000"/>
                  </a:solidFill>
                  <a:effectLst/>
                  <a:latin typeface="Arial" panose="020B0604020202020204" pitchFamily="34" charset="0"/>
                  <a:ea typeface="Calibri" panose="020F0502020204030204" pitchFamily="34" charset="0"/>
                  <a:cs typeface="Arial" panose="020B0604020202020204" pitchFamily="34" charset="0"/>
                </a:rPr>
                <a:t>Câu 3: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Vì sao tác giả nói vùng ngoại ô mang vẻ đẹp bình dị?</a:t>
              </a:r>
            </a:p>
          </p:txBody>
        </p:sp>
        <p:sp>
          <p:nvSpPr>
            <p:cNvPr id="8" name="Freeform 4">
              <a:extLst>
                <a:ext uri="{FF2B5EF4-FFF2-40B4-BE49-F238E27FC236}">
                  <a16:creationId xmlns:a16="http://schemas.microsoft.com/office/drawing/2014/main" xmlns="" id="{F8B48384-7CEB-300A-3E08-CBD5A9C7008D}"/>
                </a:ext>
              </a:extLst>
            </p:cNvPr>
            <p:cNvSpPr/>
            <p:nvPr/>
          </p:nvSpPr>
          <p:spPr>
            <a:xfrm>
              <a:off x="15796841" y="1095534"/>
              <a:ext cx="1143000" cy="1295400"/>
            </a:xfrm>
            <a:custGeom>
              <a:avLst/>
              <a:gdLst/>
              <a:ahLst/>
              <a:cxnLst/>
              <a:rect l="l" t="t" r="r" b="b"/>
              <a:pathLst>
                <a:path w="2263211" h="2741775">
                  <a:moveTo>
                    <a:pt x="0" y="0"/>
                  </a:moveTo>
                  <a:lnTo>
                    <a:pt x="2263211" y="0"/>
                  </a:lnTo>
                  <a:lnTo>
                    <a:pt x="2263211" y="2741775"/>
                  </a:lnTo>
                  <a:lnTo>
                    <a:pt x="0" y="274177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cxnSp>
        <p:nvCxnSpPr>
          <p:cNvPr id="46" name="Straight Arrow Connector 45">
            <a:extLst>
              <a:ext uri="{FF2B5EF4-FFF2-40B4-BE49-F238E27FC236}">
                <a16:creationId xmlns:a16="http://schemas.microsoft.com/office/drawing/2014/main" xmlns="" id="{9A1C3FA1-F5D8-F564-65FC-1D79BE139DAC}"/>
              </a:ext>
            </a:extLst>
          </p:cNvPr>
          <p:cNvCxnSpPr>
            <a:cxnSpLocks/>
            <a:endCxn id="49" idx="0"/>
          </p:cNvCxnSpPr>
          <p:nvPr/>
        </p:nvCxnSpPr>
        <p:spPr>
          <a:xfrm>
            <a:off x="2476500"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Rectangle: Rounded Corners 48">
            <a:extLst>
              <a:ext uri="{FF2B5EF4-FFF2-40B4-BE49-F238E27FC236}">
                <a16:creationId xmlns:a16="http://schemas.microsoft.com/office/drawing/2014/main" xmlns="" id="{77BEAFC5-932A-927B-A970-BEBE4ACEE4AE}"/>
              </a:ext>
            </a:extLst>
          </p:cNvPr>
          <p:cNvSpPr/>
          <p:nvPr/>
        </p:nvSpPr>
        <p:spPr>
          <a:xfrm>
            <a:off x="457200" y="6560613"/>
            <a:ext cx="4038600" cy="3028424"/>
          </a:xfrm>
          <a:prstGeom prst="roundRect">
            <a:avLst/>
          </a:prstGeom>
          <a:solidFill>
            <a:srgbClr val="DCF0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những rặng tre xanh</a:t>
            </a:r>
          </a:p>
        </p:txBody>
      </p:sp>
      <p:cxnSp>
        <p:nvCxnSpPr>
          <p:cNvPr id="58" name="Straight Arrow Connector 57">
            <a:extLst>
              <a:ext uri="{FF2B5EF4-FFF2-40B4-BE49-F238E27FC236}">
                <a16:creationId xmlns:a16="http://schemas.microsoft.com/office/drawing/2014/main" xmlns="" id="{F3D780F0-CE97-FAFC-AD5C-6F47AD540983}"/>
              </a:ext>
            </a:extLst>
          </p:cNvPr>
          <p:cNvCxnSpPr>
            <a:cxnSpLocks/>
            <a:endCxn id="59" idx="0"/>
          </p:cNvCxnSpPr>
          <p:nvPr/>
        </p:nvCxnSpPr>
        <p:spPr>
          <a:xfrm>
            <a:off x="6915151"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9" name="Rectangle: Rounded Corners 58">
            <a:extLst>
              <a:ext uri="{FF2B5EF4-FFF2-40B4-BE49-F238E27FC236}">
                <a16:creationId xmlns:a16="http://schemas.microsoft.com/office/drawing/2014/main" xmlns="" id="{61C16152-DB7F-F6E0-7CB0-670CC5B10BF5}"/>
              </a:ext>
            </a:extLst>
          </p:cNvPr>
          <p:cNvSpPr/>
          <p:nvPr/>
        </p:nvSpPr>
        <p:spPr>
          <a:xfrm>
            <a:off x="4895851" y="6560613"/>
            <a:ext cx="4038600" cy="3028424"/>
          </a:xfrm>
          <a:prstGeom prst="roundRect">
            <a:avLst/>
          </a:prstGeom>
          <a:solidFill>
            <a:srgbClr val="FFEE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đồng lúa chín mênh mông</a:t>
            </a:r>
          </a:p>
        </p:txBody>
      </p:sp>
      <p:cxnSp>
        <p:nvCxnSpPr>
          <p:cNvPr id="62" name="Straight Arrow Connector 61">
            <a:extLst>
              <a:ext uri="{FF2B5EF4-FFF2-40B4-BE49-F238E27FC236}">
                <a16:creationId xmlns:a16="http://schemas.microsoft.com/office/drawing/2014/main" xmlns="" id="{DB433B6E-937D-6B75-5967-D74B58668944}"/>
              </a:ext>
            </a:extLst>
          </p:cNvPr>
          <p:cNvCxnSpPr>
            <a:cxnSpLocks/>
            <a:endCxn id="63" idx="0"/>
          </p:cNvCxnSpPr>
          <p:nvPr/>
        </p:nvCxnSpPr>
        <p:spPr>
          <a:xfrm>
            <a:off x="1135380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3" name="Rectangle: Rounded Corners 62">
            <a:extLst>
              <a:ext uri="{FF2B5EF4-FFF2-40B4-BE49-F238E27FC236}">
                <a16:creationId xmlns:a16="http://schemas.microsoft.com/office/drawing/2014/main" xmlns="" id="{92E01749-543D-6B76-2CE7-FED56EB268FB}"/>
              </a:ext>
            </a:extLst>
          </p:cNvPr>
          <p:cNvSpPr/>
          <p:nvPr/>
        </p:nvSpPr>
        <p:spPr>
          <a:xfrm>
            <a:off x="9334502" y="6560613"/>
            <a:ext cx="4038600" cy="3028424"/>
          </a:xfrm>
          <a:prstGeom prst="roundRect">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a:solidFill>
                  <a:schemeClr val="tx1"/>
                </a:solidFill>
                <a:cs typeface="Arial" panose="020B0604020202020204" pitchFamily="34" charset="0"/>
              </a:rPr>
              <a:t>hơi đất</a:t>
            </a:r>
          </a:p>
        </p:txBody>
      </p:sp>
      <p:cxnSp>
        <p:nvCxnSpPr>
          <p:cNvPr id="64" name="Straight Arrow Connector 63">
            <a:extLst>
              <a:ext uri="{FF2B5EF4-FFF2-40B4-BE49-F238E27FC236}">
                <a16:creationId xmlns:a16="http://schemas.microsoft.com/office/drawing/2014/main" xmlns="" id="{958ED68F-1445-B4C7-AAD6-1C9699F1F2A6}"/>
              </a:ext>
            </a:extLst>
          </p:cNvPr>
          <p:cNvCxnSpPr>
            <a:cxnSpLocks/>
            <a:endCxn id="65" idx="0"/>
          </p:cNvCxnSpPr>
          <p:nvPr/>
        </p:nvCxnSpPr>
        <p:spPr>
          <a:xfrm>
            <a:off x="15792452" y="5627304"/>
            <a:ext cx="0" cy="93330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xmlns="" id="{9FA43442-001F-0DFC-C9CE-7C7C73AFA915}"/>
              </a:ext>
            </a:extLst>
          </p:cNvPr>
          <p:cNvSpPr/>
          <p:nvPr/>
        </p:nvSpPr>
        <p:spPr>
          <a:xfrm>
            <a:off x="13773152" y="6560613"/>
            <a:ext cx="4038600" cy="3028424"/>
          </a:xfrm>
          <a:prstGeom prst="roundRect">
            <a:avLst/>
          </a:prstGeom>
          <a:solidFill>
            <a:srgbClr val="FFD1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cs typeface="Arial" panose="020B0604020202020204" pitchFamily="34" charset="0"/>
              </a:rPr>
              <a:t>hương lúa chín và hương sen</a:t>
            </a:r>
          </a:p>
        </p:txBody>
      </p:sp>
    </p:spTree>
    <p:extLst>
      <p:ext uri="{BB962C8B-B14F-4D97-AF65-F5344CB8AC3E}">
        <p14:creationId xmlns:p14="http://schemas.microsoft.com/office/powerpoint/2010/main" val="190878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9"/>
                                        </p:tgtEl>
                                        <p:attrNameLst>
                                          <p:attrName>style.visibility</p:attrName>
                                        </p:attrNameLst>
                                      </p:cBhvr>
                                      <p:to>
                                        <p:strVal val="visible"/>
                                      </p:to>
                                    </p:set>
                                    <p:animEffect transition="in" filter="barn(inVertical)">
                                      <p:cBhvr>
                                        <p:cTn id="11" dur="500"/>
                                        <p:tgtEl>
                                          <p:spTgt spid="4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wipe(up)">
                                      <p:cBhvr>
                                        <p:cTn id="16" dur="500"/>
                                        <p:tgtEl>
                                          <p:spTgt spid="58"/>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59"/>
                                        </p:tgtEl>
                                        <p:attrNameLst>
                                          <p:attrName>style.visibility</p:attrName>
                                        </p:attrNameLst>
                                      </p:cBhvr>
                                      <p:to>
                                        <p:strVal val="visible"/>
                                      </p:to>
                                    </p:set>
                                    <p:animEffect transition="in" filter="barn(inVertical)">
                                      <p:cBhvr>
                                        <p:cTn id="20" dur="500"/>
                                        <p:tgtEl>
                                          <p:spTgt spid="5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62"/>
                                        </p:tgtEl>
                                        <p:attrNameLst>
                                          <p:attrName>style.visibility</p:attrName>
                                        </p:attrNameLst>
                                      </p:cBhvr>
                                      <p:to>
                                        <p:strVal val="visible"/>
                                      </p:to>
                                    </p:set>
                                    <p:animEffect transition="in" filter="wipe(up)">
                                      <p:cBhvr>
                                        <p:cTn id="25" dur="500"/>
                                        <p:tgtEl>
                                          <p:spTgt spid="62"/>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64"/>
                                        </p:tgtEl>
                                        <p:attrNameLst>
                                          <p:attrName>style.visibility</p:attrName>
                                        </p:attrNameLst>
                                      </p:cBhvr>
                                      <p:to>
                                        <p:strVal val="visible"/>
                                      </p:to>
                                    </p:set>
                                    <p:animEffect transition="in" filter="wipe(up)">
                                      <p:cBhvr>
                                        <p:cTn id="34" dur="500"/>
                                        <p:tgtEl>
                                          <p:spTgt spid="64"/>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5"/>
                                        </p:tgtEl>
                                        <p:attrNameLst>
                                          <p:attrName>style.visibility</p:attrName>
                                        </p:attrNameLst>
                                      </p:cBhvr>
                                      <p:to>
                                        <p:strVal val="visible"/>
                                      </p:to>
                                    </p:set>
                                    <p:animEffect transition="in" filter="barn(inVertical)">
                                      <p:cBhvr>
                                        <p:cTn id="3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59" grpId="0" animBg="1"/>
      <p:bldP spid="63" grpId="0" animBg="1"/>
      <p:bldP spid="6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491528" y="-22894"/>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6" name="Freeform 6"/>
          <p:cNvSpPr/>
          <p:nvPr/>
        </p:nvSpPr>
        <p:spPr>
          <a:xfrm flipH="1" flipV="1">
            <a:off x="0" y="-2289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xmlns="" id="{CB749ABC-4AF6-7022-E4DF-B0D218C2D606}"/>
              </a:ext>
            </a:extLst>
          </p:cNvPr>
          <p:cNvGrpSpPr/>
          <p:nvPr/>
        </p:nvGrpSpPr>
        <p:grpSpPr>
          <a:xfrm>
            <a:off x="805871" y="1028700"/>
            <a:ext cx="6737929" cy="7543800"/>
            <a:chOff x="-1207599" y="161212"/>
            <a:chExt cx="6737929" cy="7543800"/>
          </a:xfrm>
        </p:grpSpPr>
        <p:sp>
          <p:nvSpPr>
            <p:cNvPr id="11" name="Rectangle: Rounded Corners 10">
              <a:extLst>
                <a:ext uri="{FF2B5EF4-FFF2-40B4-BE49-F238E27FC236}">
                  <a16:creationId xmlns:a16="http://schemas.microsoft.com/office/drawing/2014/main" xmlns="" id="{02F6F27A-2823-CB8C-0D4F-B32A6644BBC0}"/>
                </a:ext>
              </a:extLst>
            </p:cNvPr>
            <p:cNvSpPr/>
            <p:nvPr/>
          </p:nvSpPr>
          <p:spPr>
            <a:xfrm>
              <a:off x="-1207599" y="468278"/>
              <a:ext cx="6737929" cy="7236734"/>
            </a:xfrm>
            <a:prstGeom prst="roundRect">
              <a:avLst/>
            </a:prstGeom>
            <a:solidFill>
              <a:srgbClr val="FFF3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nl-NL" sz="4000" b="1" i="0" u="none" strike="noStrike" kern="120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rPr>
                <a:t>Câu 4: </a:t>
              </a:r>
              <a:r>
                <a:rPr kumimoji="0" lang="vi-VN" sz="4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Tác giả có cảm nhận như thế nào khi chơi thả diều trong chiều hè ở ngoại ô?</a:t>
              </a:r>
              <a:endParaRPr kumimoji="0" lang="vi-VN" sz="4000" b="0" i="0" u="none" strike="noStrike" kern="1200" cap="none" spc="0" normalizeH="0" baseline="0" noProof="0">
                <a:ln>
                  <a:noFill/>
                </a:ln>
                <a:solidFill>
                  <a:srgbClr val="FF0000"/>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12" name="Picture 6">
              <a:extLst>
                <a:ext uri="{FF2B5EF4-FFF2-40B4-BE49-F238E27FC236}">
                  <a16:creationId xmlns:a16="http://schemas.microsoft.com/office/drawing/2014/main" xmlns="" id="{026DC166-0DD1-989D-513A-BFBA042A8B42}"/>
                </a:ext>
              </a:extLst>
            </p:cNvPr>
            <p:cNvPicPr>
              <a:picLocks noChangeAspect="1"/>
            </p:cNvPicPr>
            <p:nvPr/>
          </p:nvPicPr>
          <p:blipFill>
            <a:blip r:embed="rId4" cstate="print">
              <a:duotone>
                <a:prstClr val="black"/>
                <a:schemeClr val="accent6">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61077" y="161212"/>
              <a:ext cx="1800575" cy="1757813"/>
            </a:xfrm>
            <a:prstGeom prst="rect">
              <a:avLst/>
            </a:prstGeom>
          </p:spPr>
        </p:pic>
      </p:grpSp>
      <p:pic>
        <p:nvPicPr>
          <p:cNvPr id="3" name="Picture 2" descr="A cartoon of a child holding a kite&#10;&#10;Description automatically generated">
            <a:extLst>
              <a:ext uri="{FF2B5EF4-FFF2-40B4-BE49-F238E27FC236}">
                <a16:creationId xmlns:a16="http://schemas.microsoft.com/office/drawing/2014/main" xmlns="" id="{8D66D716-21AA-4DEC-DFC4-54E98A8048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5100" y="6492766"/>
            <a:ext cx="4159468" cy="4159468"/>
          </a:xfrm>
          <a:prstGeom prst="rect">
            <a:avLst/>
          </a:prstGeom>
        </p:spPr>
      </p:pic>
      <p:sp>
        <p:nvSpPr>
          <p:cNvPr id="4" name="Plaque 3">
            <a:extLst>
              <a:ext uri="{FF2B5EF4-FFF2-40B4-BE49-F238E27FC236}">
                <a16:creationId xmlns:a16="http://schemas.microsoft.com/office/drawing/2014/main" xmlns="" id="{96A83055-CA90-3BD7-D836-999170EFCDD9}"/>
              </a:ext>
            </a:extLst>
          </p:cNvPr>
          <p:cNvSpPr/>
          <p:nvPr/>
        </p:nvSpPr>
        <p:spPr>
          <a:xfrm>
            <a:off x="8349672" y="3461887"/>
            <a:ext cx="9132458" cy="2062614"/>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Bước 1: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Tìm các từ ngữ, câu văn bộc lộ cảm xúc, suy nghĩ của tác giả.</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7" name="Plaque 6">
            <a:extLst>
              <a:ext uri="{FF2B5EF4-FFF2-40B4-BE49-F238E27FC236}">
                <a16:creationId xmlns:a16="http://schemas.microsoft.com/office/drawing/2014/main" xmlns="" id="{DB9CFC9D-1F5F-DFD7-A95E-92BB02EB54F9}"/>
              </a:ext>
            </a:extLst>
          </p:cNvPr>
          <p:cNvSpPr/>
          <p:nvPr/>
        </p:nvSpPr>
        <p:spPr>
          <a:xfrm>
            <a:off x="8349672" y="6190317"/>
            <a:ext cx="9132458" cy="3753784"/>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Bước 2: </a:t>
            </a: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Dựa vào các từ ngữ, câu văn tìm được, hãy cho biết tác giả cảm nhận thế nào khi chơi thả diều trong chiều hè ở ngoại ô.</a:t>
            </a:r>
            <a:endParaRPr lang="en-US" sz="3800" dirty="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cxnSp>
        <p:nvCxnSpPr>
          <p:cNvPr id="8" name="Straight Arrow Connector 7">
            <a:extLst>
              <a:ext uri="{FF2B5EF4-FFF2-40B4-BE49-F238E27FC236}">
                <a16:creationId xmlns:a16="http://schemas.microsoft.com/office/drawing/2014/main" xmlns="" id="{415C8D50-5049-984B-AB48-184F87BFEABF}"/>
              </a:ext>
            </a:extLst>
          </p:cNvPr>
          <p:cNvCxnSpPr>
            <a:cxnSpLocks/>
            <a:stCxn id="9" idx="2"/>
            <a:endCxn id="4" idx="0"/>
          </p:cNvCxnSpPr>
          <p:nvPr/>
        </p:nvCxnSpPr>
        <p:spPr>
          <a:xfrm>
            <a:off x="12915901" y="2796071"/>
            <a:ext cx="0" cy="6658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Plaque 8">
            <a:extLst>
              <a:ext uri="{FF2B5EF4-FFF2-40B4-BE49-F238E27FC236}">
                <a16:creationId xmlns:a16="http://schemas.microsoft.com/office/drawing/2014/main" xmlns="" id="{FBAFECFA-FAF1-1EA3-AAFE-1AC8A4F0C283}"/>
              </a:ext>
            </a:extLst>
          </p:cNvPr>
          <p:cNvSpPr/>
          <p:nvPr/>
        </p:nvSpPr>
        <p:spPr>
          <a:xfrm>
            <a:off x="8349672" y="723901"/>
            <a:ext cx="9132458" cy="2072170"/>
          </a:xfrm>
          <a:prstGeom prst="plaque">
            <a:avLst/>
          </a:prstGeom>
          <a:solidFill>
            <a:schemeClr val="bg1"/>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FF0000"/>
                </a:solidFill>
                <a:latin typeface="Arial" panose="020B0604020202020204" pitchFamily="34" charset="0"/>
                <a:ea typeface="Calibri" panose="020F0502020204030204" pitchFamily="34" charset="0"/>
                <a:cs typeface="Arial" panose="020B0604020202020204" pitchFamily="34" charset="0"/>
              </a:rPr>
              <a:t>Hướng dẫn các bước để trả lời câu hỏi</a:t>
            </a:r>
            <a:endParaRPr lang="vi-VN" sz="4000" dirty="0">
              <a:solidFill>
                <a:srgbClr val="FF0000"/>
              </a:solidFill>
              <a:latin typeface="Arial" panose="020B0604020202020204" pitchFamily="34" charset="0"/>
              <a:ea typeface="Calibri" panose="020F0502020204030204" pitchFamily="34" charset="0"/>
              <a:cs typeface="Arial" panose="020B0604020202020204" pitchFamily="34" charset="0"/>
            </a:endParaRPr>
          </a:p>
        </p:txBody>
      </p:sp>
      <p:cxnSp>
        <p:nvCxnSpPr>
          <p:cNvPr id="13" name="Straight Arrow Connector 12">
            <a:extLst>
              <a:ext uri="{FF2B5EF4-FFF2-40B4-BE49-F238E27FC236}">
                <a16:creationId xmlns:a16="http://schemas.microsoft.com/office/drawing/2014/main" xmlns="" id="{D87F2421-031B-FBB6-C935-0C156240D7C1}"/>
              </a:ext>
            </a:extLst>
          </p:cNvPr>
          <p:cNvCxnSpPr>
            <a:cxnSpLocks/>
            <a:stCxn id="4" idx="2"/>
            <a:endCxn id="7" idx="0"/>
          </p:cNvCxnSpPr>
          <p:nvPr/>
        </p:nvCxnSpPr>
        <p:spPr>
          <a:xfrm>
            <a:off x="12915901" y="5524501"/>
            <a:ext cx="0" cy="66581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43630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up)">
                                      <p:cBhvr>
                                        <p:cTn id="29" dur="500"/>
                                        <p:tgtEl>
                                          <p:spTgt spid="13"/>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7089192" y="0"/>
            <a:ext cx="1198807" cy="11049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xmlns="" id="{76D01728-B8C7-5B91-526B-8CC17F8CB96A}"/>
              </a:ext>
            </a:extLst>
          </p:cNvPr>
          <p:cNvSpPr/>
          <p:nvPr/>
        </p:nvSpPr>
        <p:spPr>
          <a:xfrm>
            <a:off x="774347" y="1392374"/>
            <a:ext cx="16790447" cy="841826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0E68568C-15FC-D8C2-BF40-1D6E48CF551B}"/>
              </a:ext>
            </a:extLst>
          </p:cNvPr>
          <p:cNvGrpSpPr/>
          <p:nvPr/>
        </p:nvGrpSpPr>
        <p:grpSpPr>
          <a:xfrm>
            <a:off x="5531306" y="750367"/>
            <a:ext cx="7276528" cy="1284013"/>
            <a:chOff x="5721387" y="1270945"/>
            <a:chExt cx="7276528" cy="1284013"/>
          </a:xfrm>
        </p:grpSpPr>
        <p:pic>
          <p:nvPicPr>
            <p:cNvPr id="10" name="Picture 9">
              <a:extLst>
                <a:ext uri="{FF2B5EF4-FFF2-40B4-BE49-F238E27FC236}">
                  <a16:creationId xmlns:a16="http://schemas.microsoft.com/office/drawing/2014/main" xmlns="" id="{6C170B25-C4AA-A979-62D8-8A5C28469A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46" y="1270945"/>
              <a:ext cx="6951410" cy="1284013"/>
            </a:xfrm>
            <a:prstGeom prst="rect">
              <a:avLst/>
            </a:prstGeom>
          </p:spPr>
        </p:pic>
        <p:sp>
          <p:nvSpPr>
            <p:cNvPr id="11" name="TextBox 10">
              <a:extLst>
                <a:ext uri="{FF2B5EF4-FFF2-40B4-BE49-F238E27FC236}">
                  <a16:creationId xmlns:a16="http://schemas.microsoft.com/office/drawing/2014/main" xmlns="" id="{4CA7A374-6AF2-51A2-230D-E66DAE48B34C}"/>
                </a:ext>
              </a:extLst>
            </p:cNvPr>
            <p:cNvSpPr txBox="1"/>
            <p:nvPr/>
          </p:nvSpPr>
          <p:spPr>
            <a:xfrm>
              <a:off x="5721387" y="1482064"/>
              <a:ext cx="7276528" cy="861774"/>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ĐÁP ÁN CÂU 4</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A03F768B-EC7E-43B0-077E-CCCDC35CA5CF}"/>
              </a:ext>
            </a:extLst>
          </p:cNvPr>
          <p:cNvSpPr txBox="1"/>
          <p:nvPr/>
        </p:nvSpPr>
        <p:spPr>
          <a:xfrm>
            <a:off x="7035919" y="2162062"/>
            <a:ext cx="10106260" cy="7653314"/>
          </a:xfrm>
          <a:prstGeom prst="rect">
            <a:avLst/>
          </a:prstGeom>
          <a:noFill/>
        </p:spPr>
        <p:txBody>
          <a:bodyPr wrap="square">
            <a:spAutoFit/>
          </a:bodyPr>
          <a:lstStyle/>
          <a:p>
            <a:pPr marL="571500" indent="-571500" algn="just">
              <a:lnSpc>
                <a:spcPct val="150000"/>
              </a:lnSpc>
              <a:buFont typeface="Wingdings" panose="05000000000000000000" pitchFamily="2" charset="2"/>
              <a:buChar char="Ø"/>
            </a:pPr>
            <a:r>
              <a:rPr lang="vi-VN" sz="3800" b="1">
                <a:solidFill>
                  <a:srgbClr val="000000"/>
                </a:solidFill>
                <a:latin typeface="Arial" panose="020B0604020202020204" pitchFamily="34" charset="0"/>
                <a:ea typeface="Calibri" panose="020F0502020204030204" pitchFamily="34" charset="0"/>
                <a:cs typeface="Arial" panose="020B0604020202020204" pitchFamily="34" charset="0"/>
              </a:rPr>
              <a:t>Các từ ngữ, câu văn thể hiện cảm xúc của tác giả</a:t>
            </a:r>
            <a:r>
              <a:rPr lang="en-US" sz="3800" b="1">
                <a:solidFill>
                  <a:srgbClr val="000000"/>
                </a:solidFill>
                <a:latin typeface="Arial" panose="020B0604020202020204" pitchFamily="34" charset="0"/>
                <a:ea typeface="Calibri" panose="020F0502020204030204" pitchFamily="34" charset="0"/>
                <a:cs typeface="Arial" panose="020B0604020202020204" pitchFamily="34" charset="0"/>
              </a:rPr>
              <a:t>:</a:t>
            </a: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Thú vị nhất trong chiều hè ngoại ô là được thả diều cùng lũ bạn;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Những cánh điều như những mảnh hồn ấu thơ bay lên với biết bao khát vọng; </a:t>
            </a:r>
            <a:endParaRPr lang="en-US" sz="36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3600">
                <a:solidFill>
                  <a:srgbClr val="000000"/>
                </a:solidFill>
                <a:latin typeface="Arial" panose="020B0604020202020204" pitchFamily="34" charset="0"/>
                <a:ea typeface="Calibri" panose="020F0502020204030204" pitchFamily="34" charset="0"/>
                <a:cs typeface="Arial" panose="020B0604020202020204" pitchFamily="34" charset="0"/>
              </a:rPr>
              <a:t>Ngồi bên nơi cắm diều, lòng tôi lâng lâng, tôi muốn gửi ước mơ của mình theo những cánh diều lên tận mây xanh,...</a:t>
            </a:r>
          </a:p>
        </p:txBody>
      </p:sp>
      <p:sp>
        <p:nvSpPr>
          <p:cNvPr id="15" name="Freeform 15"/>
          <p:cNvSpPr/>
          <p:nvPr/>
        </p:nvSpPr>
        <p:spPr>
          <a:xfrm flipH="1">
            <a:off x="16787162" y="8530258"/>
            <a:ext cx="1500837" cy="1756741"/>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1" y="0"/>
            <a:ext cx="1820776" cy="2259898"/>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25263" y="8913563"/>
            <a:ext cx="1320663" cy="1440270"/>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36" name="Group 35">
            <a:extLst>
              <a:ext uri="{FF2B5EF4-FFF2-40B4-BE49-F238E27FC236}">
                <a16:creationId xmlns:a16="http://schemas.microsoft.com/office/drawing/2014/main" xmlns="" id="{B66D93E8-B920-05FF-48C3-CA819F26ED2B}"/>
              </a:ext>
            </a:extLst>
          </p:cNvPr>
          <p:cNvGrpSpPr/>
          <p:nvPr/>
        </p:nvGrpSpPr>
        <p:grpSpPr>
          <a:xfrm>
            <a:off x="1577802" y="3674523"/>
            <a:ext cx="4658507" cy="3853963"/>
            <a:chOff x="1577802" y="3674523"/>
            <a:chExt cx="4658507" cy="3853963"/>
          </a:xfrm>
        </p:grpSpPr>
        <p:grpSp>
          <p:nvGrpSpPr>
            <p:cNvPr id="30" name="Group 8">
              <a:extLst>
                <a:ext uri="{FF2B5EF4-FFF2-40B4-BE49-F238E27FC236}">
                  <a16:creationId xmlns:a16="http://schemas.microsoft.com/office/drawing/2014/main" xmlns="" id="{820EEFB1-E924-81F0-ED77-577F7C1568E7}"/>
                </a:ext>
              </a:extLst>
            </p:cNvPr>
            <p:cNvGrpSpPr/>
            <p:nvPr/>
          </p:nvGrpSpPr>
          <p:grpSpPr>
            <a:xfrm>
              <a:off x="1577802" y="3674523"/>
              <a:ext cx="4658507" cy="3853963"/>
              <a:chOff x="0" y="0"/>
              <a:chExt cx="1100661" cy="893945"/>
            </a:xfrm>
          </p:grpSpPr>
          <p:sp>
            <p:nvSpPr>
              <p:cNvPr id="32" name="Freeform 9">
                <a:extLst>
                  <a:ext uri="{FF2B5EF4-FFF2-40B4-BE49-F238E27FC236}">
                    <a16:creationId xmlns:a16="http://schemas.microsoft.com/office/drawing/2014/main" xmlns="" id="{72C5CF76-088C-4381-2932-06D7C749CE8F}"/>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33" name="TextBox 10">
                <a:extLst>
                  <a:ext uri="{FF2B5EF4-FFF2-40B4-BE49-F238E27FC236}">
                    <a16:creationId xmlns:a16="http://schemas.microsoft.com/office/drawing/2014/main" xmlns="" id="{D5D7BD20-A5CE-F8EA-0CDD-78F3C605E40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35" name="Picture 34" descr="A cartoon of two boys flying a kite&#10;&#10;Description automatically generated">
              <a:extLst>
                <a:ext uri="{FF2B5EF4-FFF2-40B4-BE49-F238E27FC236}">
                  <a16:creationId xmlns:a16="http://schemas.microsoft.com/office/drawing/2014/main" xmlns="" id="{6EFA4C55-A8DB-6E08-9C3B-0CF3EE1DA5F7}"/>
                </a:ext>
              </a:extLst>
            </p:cNvPr>
            <p:cNvPicPr>
              <a:picLocks noChangeAspect="1"/>
            </p:cNvPicPr>
            <p:nvPr/>
          </p:nvPicPr>
          <p:blipFill rotWithShape="1">
            <a:blip r:embed="rId8">
              <a:extLst>
                <a:ext uri="{28A0092B-C50C-407E-A947-70E740481C1C}">
                  <a14:useLocalDpi xmlns:a14="http://schemas.microsoft.com/office/drawing/2010/main" val="0"/>
                </a:ext>
              </a:extLst>
            </a:blip>
            <a:srcRect t="10253" b="7241"/>
            <a:stretch/>
          </p:blipFill>
          <p:spPr>
            <a:xfrm>
              <a:off x="1820777" y="3834664"/>
              <a:ext cx="4247107" cy="3504132"/>
            </a:xfrm>
            <a:prstGeom prst="rect">
              <a:avLst/>
            </a:prstGeom>
          </p:spPr>
        </p:pic>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15" dur="500"/>
                                        <p:tgtEl>
                                          <p:spTgt spid="25">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36"/>
                                        </p:tgtEl>
                                        <p:attrNameLst>
                                          <p:attrName>style.visibility</p:attrName>
                                        </p:attrNameLst>
                                      </p:cBhvr>
                                      <p:to>
                                        <p:strVal val="visible"/>
                                      </p:to>
                                    </p:set>
                                    <p:animEffect transition="in" filter="randombar(horizontal)">
                                      <p:cBhvr>
                                        <p:cTn id="18" dur="500"/>
                                        <p:tgtEl>
                                          <p:spTgt spid="3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5">
                                            <p:txEl>
                                              <p:pRg st="1" end="1"/>
                                            </p:txEl>
                                          </p:spTgt>
                                        </p:tgtEl>
                                        <p:attrNameLst>
                                          <p:attrName>style.visibility</p:attrName>
                                        </p:attrNameLst>
                                      </p:cBhvr>
                                      <p:to>
                                        <p:strVal val="visible"/>
                                      </p:to>
                                    </p:set>
                                    <p:animEffect transition="in" filter="wipe(left)">
                                      <p:cBhvr>
                                        <p:cTn id="23" dur="500"/>
                                        <p:tgtEl>
                                          <p:spTgt spid="25">
                                            <p:txEl>
                                              <p:pRg st="1" end="1"/>
                                            </p:txEl>
                                          </p:spTgt>
                                        </p:tgtEl>
                                      </p:cBhvr>
                                    </p:animEffect>
                                  </p:childTnLst>
                                </p:cTn>
                              </p:par>
                            </p:childTnLst>
                          </p:cTn>
                        </p:par>
                        <p:par>
                          <p:cTn id="24" fill="hold">
                            <p:stCondLst>
                              <p:cond delay="500"/>
                            </p:stCondLst>
                            <p:childTnLst>
                              <p:par>
                                <p:cTn id="25" presetID="22" presetClass="entr" presetSubtype="8" fill="hold" nodeType="after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animEffect transition="in" filter="wipe(left)">
                                      <p:cBhvr>
                                        <p:cTn id="27" dur="500"/>
                                        <p:tgtEl>
                                          <p:spTgt spid="25">
                                            <p:txEl>
                                              <p:pRg st="2" end="2"/>
                                            </p:txEl>
                                          </p:spTgt>
                                        </p:tgtEl>
                                      </p:cBhvr>
                                    </p:animEffect>
                                  </p:childTnLst>
                                </p:cTn>
                              </p:par>
                            </p:childTnLst>
                          </p:cTn>
                        </p:par>
                        <p:par>
                          <p:cTn id="28" fill="hold">
                            <p:stCondLst>
                              <p:cond delay="1000"/>
                            </p:stCondLst>
                            <p:childTnLst>
                              <p:par>
                                <p:cTn id="29" presetID="22" presetClass="entr" presetSubtype="8" fill="hold" nodeType="afterEffect">
                                  <p:stCondLst>
                                    <p:cond delay="0"/>
                                  </p:stCondLst>
                                  <p:childTnLst>
                                    <p:set>
                                      <p:cBhvr>
                                        <p:cTn id="30" dur="1" fill="hold">
                                          <p:stCondLst>
                                            <p:cond delay="0"/>
                                          </p:stCondLst>
                                        </p:cTn>
                                        <p:tgtEl>
                                          <p:spTgt spid="25">
                                            <p:txEl>
                                              <p:pRg st="3" end="3"/>
                                            </p:txEl>
                                          </p:spTgt>
                                        </p:tgtEl>
                                        <p:attrNameLst>
                                          <p:attrName>style.visibility</p:attrName>
                                        </p:attrNameLst>
                                      </p:cBhvr>
                                      <p:to>
                                        <p:strVal val="visible"/>
                                      </p:to>
                                    </p:set>
                                    <p:animEffect transition="in" filter="wipe(left)">
                                      <p:cBhvr>
                                        <p:cTn id="31"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7089192" y="0"/>
            <a:ext cx="1198807" cy="1104900"/>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Freeform 3">
            <a:extLst>
              <a:ext uri="{FF2B5EF4-FFF2-40B4-BE49-F238E27FC236}">
                <a16:creationId xmlns:a16="http://schemas.microsoft.com/office/drawing/2014/main" xmlns="" id="{76D01728-B8C7-5B91-526B-8CC17F8CB96A}"/>
              </a:ext>
            </a:extLst>
          </p:cNvPr>
          <p:cNvSpPr/>
          <p:nvPr/>
        </p:nvSpPr>
        <p:spPr>
          <a:xfrm>
            <a:off x="774347" y="1392374"/>
            <a:ext cx="16790447" cy="8418263"/>
          </a:xfrm>
          <a:custGeom>
            <a:avLst/>
            <a:gdLst/>
            <a:ahLst/>
            <a:cxnLst/>
            <a:rect l="l" t="t" r="r" b="b"/>
            <a:pathLst>
              <a:path w="14949872" h="6335005">
                <a:moveTo>
                  <a:pt x="0" y="0"/>
                </a:moveTo>
                <a:lnTo>
                  <a:pt x="14949872" y="0"/>
                </a:lnTo>
                <a:lnTo>
                  <a:pt x="14949872" y="6335005"/>
                </a:lnTo>
                <a:lnTo>
                  <a:pt x="0" y="6335005"/>
                </a:lnTo>
                <a:lnTo>
                  <a:pt x="0" y="0"/>
                </a:lnTo>
                <a:close/>
              </a:path>
            </a:pathLst>
          </a:custGeom>
          <a:solidFill>
            <a:schemeClr val="accent5">
              <a:lumMod val="20000"/>
              <a:lumOff val="80000"/>
            </a:schemeClr>
          </a:solidFill>
          <a:ln>
            <a:noFill/>
          </a:ln>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0E68568C-15FC-D8C2-BF40-1D6E48CF551B}"/>
              </a:ext>
            </a:extLst>
          </p:cNvPr>
          <p:cNvGrpSpPr/>
          <p:nvPr/>
        </p:nvGrpSpPr>
        <p:grpSpPr>
          <a:xfrm>
            <a:off x="5531306" y="750367"/>
            <a:ext cx="7276528" cy="1284013"/>
            <a:chOff x="5721387" y="1270945"/>
            <a:chExt cx="7276528" cy="1284013"/>
          </a:xfrm>
        </p:grpSpPr>
        <p:pic>
          <p:nvPicPr>
            <p:cNvPr id="10" name="Picture 9">
              <a:extLst>
                <a:ext uri="{FF2B5EF4-FFF2-40B4-BE49-F238E27FC236}">
                  <a16:creationId xmlns:a16="http://schemas.microsoft.com/office/drawing/2014/main" xmlns="" id="{6C170B25-C4AA-A979-62D8-8A5C28469A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883946" y="1270945"/>
              <a:ext cx="6951410" cy="1284013"/>
            </a:xfrm>
            <a:prstGeom prst="rect">
              <a:avLst/>
            </a:prstGeom>
          </p:spPr>
        </p:pic>
        <p:sp>
          <p:nvSpPr>
            <p:cNvPr id="11" name="TextBox 10">
              <a:extLst>
                <a:ext uri="{FF2B5EF4-FFF2-40B4-BE49-F238E27FC236}">
                  <a16:creationId xmlns:a16="http://schemas.microsoft.com/office/drawing/2014/main" xmlns="" id="{4CA7A374-6AF2-51A2-230D-E66DAE48B34C}"/>
                </a:ext>
              </a:extLst>
            </p:cNvPr>
            <p:cNvSpPr txBox="1"/>
            <p:nvPr/>
          </p:nvSpPr>
          <p:spPr>
            <a:xfrm>
              <a:off x="5721387" y="1482064"/>
              <a:ext cx="7276528" cy="861774"/>
            </a:xfrm>
            <a:prstGeom prst="rect">
              <a:avLst/>
            </a:prstGeom>
            <a:noFill/>
          </p:spPr>
          <p:txBody>
            <a:bodyPr wrap="square" rtlCol="0">
              <a:spAutoFit/>
            </a:bodyPr>
            <a:lstStyle/>
            <a:p>
              <a:pPr algn="ctr"/>
              <a:r>
                <a:rPr lang="en-US" sz="4800" b="1">
                  <a:solidFill>
                    <a:srgbClr val="C00000"/>
                  </a:solidFill>
                  <a:latin typeface="Arial" panose="020B0604020202020204" pitchFamily="34" charset="0"/>
                  <a:cs typeface="Arial" panose="020B0604020202020204" pitchFamily="34" charset="0"/>
                </a:rPr>
                <a:t>ĐÁP ÁN CÂU 4</a:t>
              </a:r>
              <a:endParaRPr lang="en-US" sz="4800" b="1" dirty="0">
                <a:solidFill>
                  <a:srgbClr val="C00000"/>
                </a:solidFill>
                <a:latin typeface="Arial" panose="020B0604020202020204" pitchFamily="34" charset="0"/>
                <a:cs typeface="Arial" panose="020B0604020202020204" pitchFamily="34" charset="0"/>
              </a:endParaRPr>
            </a:p>
          </p:txBody>
        </p:sp>
      </p:grpSp>
      <p:sp>
        <p:nvSpPr>
          <p:cNvPr id="25" name="TextBox 24">
            <a:extLst>
              <a:ext uri="{FF2B5EF4-FFF2-40B4-BE49-F238E27FC236}">
                <a16:creationId xmlns:a16="http://schemas.microsoft.com/office/drawing/2014/main" xmlns="" id="{A03F768B-EC7E-43B0-077E-CCCDC35CA5CF}"/>
              </a:ext>
            </a:extLst>
          </p:cNvPr>
          <p:cNvSpPr txBox="1"/>
          <p:nvPr/>
        </p:nvSpPr>
        <p:spPr>
          <a:xfrm>
            <a:off x="7035919" y="2397335"/>
            <a:ext cx="9751243" cy="6928179"/>
          </a:xfrm>
          <a:prstGeom prst="rect">
            <a:avLst/>
          </a:prstGeom>
          <a:noFill/>
        </p:spPr>
        <p:txBody>
          <a:bodyPr wrap="square">
            <a:spAutoFit/>
          </a:bodyPr>
          <a:lstStyle/>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Các câu trên đều chứa đựng tình cảm, cảm xúc của tác giả.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Đó là niềm vui, sự hào hứng thú vị khi chơi diều trong chiều hè ngoại ô. </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200000"/>
              </a:lnSpc>
              <a:buFont typeface="Wingdings" panose="05000000000000000000" pitchFamily="2" charset="2"/>
              <a:buChar char="Ø"/>
            </a:pPr>
            <a:r>
              <a:rPr lang="vi-VN" sz="3800">
                <a:solidFill>
                  <a:srgbClr val="000000"/>
                </a:solidFill>
                <a:latin typeface="Arial" panose="020B0604020202020204" pitchFamily="34" charset="0"/>
                <a:ea typeface="Calibri" panose="020F0502020204030204" pitchFamily="34" charset="0"/>
                <a:cs typeface="Arial" panose="020B0604020202020204" pitchFamily="34" charset="0"/>
              </a:rPr>
              <a:t>Đó cũng chính là tình yêu quê hương chan chứa trong lòng tác giả.</a:t>
            </a:r>
            <a:endParaRPr lang="en-US" sz="38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5" name="Freeform 15"/>
          <p:cNvSpPr/>
          <p:nvPr/>
        </p:nvSpPr>
        <p:spPr>
          <a:xfrm flipH="1">
            <a:off x="16787162" y="8530258"/>
            <a:ext cx="1500837" cy="1756741"/>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1" y="0"/>
            <a:ext cx="1820776" cy="2259898"/>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7" name="Freeform 17"/>
          <p:cNvSpPr/>
          <p:nvPr/>
        </p:nvSpPr>
        <p:spPr>
          <a:xfrm>
            <a:off x="-25263" y="8913563"/>
            <a:ext cx="1320663" cy="1440270"/>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xmlns="" id="{4904FF0F-AFD4-B090-6672-90820A217CAF}"/>
              </a:ext>
            </a:extLst>
          </p:cNvPr>
          <p:cNvGrpSpPr/>
          <p:nvPr/>
        </p:nvGrpSpPr>
        <p:grpSpPr>
          <a:xfrm>
            <a:off x="1577802" y="3674523"/>
            <a:ext cx="4658507" cy="3853963"/>
            <a:chOff x="1577802" y="3674523"/>
            <a:chExt cx="4658507" cy="3853963"/>
          </a:xfrm>
        </p:grpSpPr>
        <p:grpSp>
          <p:nvGrpSpPr>
            <p:cNvPr id="3" name="Group 8">
              <a:extLst>
                <a:ext uri="{FF2B5EF4-FFF2-40B4-BE49-F238E27FC236}">
                  <a16:creationId xmlns:a16="http://schemas.microsoft.com/office/drawing/2014/main" xmlns="" id="{037160F2-0D6E-DD93-7F33-522DFEF3FB45}"/>
                </a:ext>
              </a:extLst>
            </p:cNvPr>
            <p:cNvGrpSpPr/>
            <p:nvPr/>
          </p:nvGrpSpPr>
          <p:grpSpPr>
            <a:xfrm>
              <a:off x="1577802" y="3674523"/>
              <a:ext cx="4658507" cy="3853963"/>
              <a:chOff x="0" y="0"/>
              <a:chExt cx="1100661" cy="893945"/>
            </a:xfrm>
          </p:grpSpPr>
          <p:sp>
            <p:nvSpPr>
              <p:cNvPr id="5" name="Freeform 9">
                <a:extLst>
                  <a:ext uri="{FF2B5EF4-FFF2-40B4-BE49-F238E27FC236}">
                    <a16:creationId xmlns:a16="http://schemas.microsoft.com/office/drawing/2014/main" xmlns="" id="{0FF29926-6734-1B5B-945C-D3470B300F53}"/>
                  </a:ext>
                </a:extLst>
              </p:cNvPr>
              <p:cNvSpPr/>
              <p:nvPr/>
            </p:nvSpPr>
            <p:spPr>
              <a:xfrm>
                <a:off x="0" y="0"/>
                <a:ext cx="1100661" cy="893945"/>
              </a:xfrm>
              <a:custGeom>
                <a:avLst/>
                <a:gdLst/>
                <a:ahLst/>
                <a:cxnLst/>
                <a:rect l="l" t="t" r="r" b="b"/>
                <a:pathLst>
                  <a:path w="1100661" h="893945">
                    <a:moveTo>
                      <a:pt x="94480" y="0"/>
                    </a:moveTo>
                    <a:lnTo>
                      <a:pt x="1006181" y="0"/>
                    </a:lnTo>
                    <a:cubicBezTo>
                      <a:pt x="1031239" y="0"/>
                      <a:pt x="1055270" y="9954"/>
                      <a:pt x="1072988" y="27673"/>
                    </a:cubicBezTo>
                    <a:cubicBezTo>
                      <a:pt x="1090707" y="45391"/>
                      <a:pt x="1100661" y="69422"/>
                      <a:pt x="1100661" y="94480"/>
                    </a:cubicBezTo>
                    <a:lnTo>
                      <a:pt x="1100661" y="799465"/>
                    </a:lnTo>
                    <a:cubicBezTo>
                      <a:pt x="1100661" y="824523"/>
                      <a:pt x="1090707" y="848554"/>
                      <a:pt x="1072988" y="866273"/>
                    </a:cubicBezTo>
                    <a:cubicBezTo>
                      <a:pt x="1055270" y="883991"/>
                      <a:pt x="1031239" y="893945"/>
                      <a:pt x="1006181" y="893945"/>
                    </a:cubicBezTo>
                    <a:lnTo>
                      <a:pt x="94480" y="893945"/>
                    </a:lnTo>
                    <a:cubicBezTo>
                      <a:pt x="42300" y="893945"/>
                      <a:pt x="0" y="851645"/>
                      <a:pt x="0" y="799465"/>
                    </a:cubicBezTo>
                    <a:lnTo>
                      <a:pt x="0" y="94480"/>
                    </a:lnTo>
                    <a:cubicBezTo>
                      <a:pt x="0" y="69422"/>
                      <a:pt x="9954" y="45391"/>
                      <a:pt x="27673" y="27673"/>
                    </a:cubicBezTo>
                    <a:cubicBezTo>
                      <a:pt x="45391" y="9954"/>
                      <a:pt x="69422" y="0"/>
                      <a:pt x="94480" y="0"/>
                    </a:cubicBezTo>
                    <a:close/>
                  </a:path>
                </a:pathLst>
              </a:custGeom>
              <a:solidFill>
                <a:srgbClr val="FFFFFF"/>
              </a:solidFill>
            </p:spPr>
            <p:txBody>
              <a:bodyPr/>
              <a:lstStyle/>
              <a:p>
                <a:endParaRPr lang="en-US">
                  <a:latin typeface="Arial" panose="020B0604020202020204" pitchFamily="34" charset="0"/>
                  <a:cs typeface="Arial" panose="020B0604020202020204" pitchFamily="34" charset="0"/>
                </a:endParaRPr>
              </a:p>
            </p:txBody>
          </p:sp>
          <p:sp>
            <p:nvSpPr>
              <p:cNvPr id="6" name="TextBox 10">
                <a:extLst>
                  <a:ext uri="{FF2B5EF4-FFF2-40B4-BE49-F238E27FC236}">
                    <a16:creationId xmlns:a16="http://schemas.microsoft.com/office/drawing/2014/main" xmlns="" id="{6921695B-5AE1-C8BB-9A9E-3E31B28F7013}"/>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pic>
          <p:nvPicPr>
            <p:cNvPr id="4" name="Picture 3" descr="A cartoon of two boys flying a kite&#10;&#10;Description automatically generated">
              <a:extLst>
                <a:ext uri="{FF2B5EF4-FFF2-40B4-BE49-F238E27FC236}">
                  <a16:creationId xmlns:a16="http://schemas.microsoft.com/office/drawing/2014/main" xmlns="" id="{3B822F54-F638-0CA1-F39D-301EBCA32978}"/>
                </a:ext>
              </a:extLst>
            </p:cNvPr>
            <p:cNvPicPr>
              <a:picLocks noChangeAspect="1"/>
            </p:cNvPicPr>
            <p:nvPr/>
          </p:nvPicPr>
          <p:blipFill rotWithShape="1">
            <a:blip r:embed="rId8">
              <a:extLst>
                <a:ext uri="{28A0092B-C50C-407E-A947-70E740481C1C}">
                  <a14:useLocalDpi xmlns:a14="http://schemas.microsoft.com/office/drawing/2010/main" val="0"/>
                </a:ext>
              </a:extLst>
            </a:blip>
            <a:srcRect t="10253" b="7241"/>
            <a:stretch/>
          </p:blipFill>
          <p:spPr>
            <a:xfrm>
              <a:off x="1820777" y="3834664"/>
              <a:ext cx="4247107" cy="3504132"/>
            </a:xfrm>
            <a:prstGeom prst="rect">
              <a:avLst/>
            </a:prstGeom>
          </p:spPr>
        </p:pic>
      </p:grpSp>
    </p:spTree>
    <p:extLst>
      <p:ext uri="{BB962C8B-B14F-4D97-AF65-F5344CB8AC3E}">
        <p14:creationId xmlns:p14="http://schemas.microsoft.com/office/powerpoint/2010/main" val="27510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7" dur="500"/>
                                        <p:tgtEl>
                                          <p:spTgt spid="25">
                                            <p:txEl>
                                              <p:pRg st="0" end="0"/>
                                            </p:txEl>
                                          </p:spTgt>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11" dur="500"/>
                                        <p:tgtEl>
                                          <p:spTgt spid="25">
                                            <p:txEl>
                                              <p:pRg st="1" end="1"/>
                                            </p:txEl>
                                          </p:spTgt>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15"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6" name="Freeform 16"/>
          <p:cNvSpPr/>
          <p:nvPr/>
        </p:nvSpPr>
        <p:spPr>
          <a:xfrm rot="9591631">
            <a:off x="17332667" y="-179701"/>
            <a:ext cx="986837" cy="1390406"/>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p>
        </p:txBody>
      </p:sp>
      <p:grpSp>
        <p:nvGrpSpPr>
          <p:cNvPr id="15" name="Group 14">
            <a:extLst>
              <a:ext uri="{FF2B5EF4-FFF2-40B4-BE49-F238E27FC236}">
                <a16:creationId xmlns:a16="http://schemas.microsoft.com/office/drawing/2014/main" xmlns="" id="{5375720C-4946-FD4C-E088-CB055F1F5C8A}"/>
              </a:ext>
            </a:extLst>
          </p:cNvPr>
          <p:cNvGrpSpPr/>
          <p:nvPr/>
        </p:nvGrpSpPr>
        <p:grpSpPr>
          <a:xfrm>
            <a:off x="381000" y="739287"/>
            <a:ext cx="7028537" cy="3624691"/>
            <a:chOff x="375403" y="1064663"/>
            <a:chExt cx="7028537" cy="3624691"/>
          </a:xfrm>
        </p:grpSpPr>
        <p:sp>
          <p:nvSpPr>
            <p:cNvPr id="17" name="Rounded Rectangle 21">
              <a:extLst>
                <a:ext uri="{FF2B5EF4-FFF2-40B4-BE49-F238E27FC236}">
                  <a16:creationId xmlns:a16="http://schemas.microsoft.com/office/drawing/2014/main" xmlns="" id="{348A911A-439F-E8E5-FFFC-21A6B760ABA0}"/>
                </a:ext>
              </a:extLst>
            </p:cNvPr>
            <p:cNvSpPr/>
            <p:nvPr/>
          </p:nvSpPr>
          <p:spPr>
            <a:xfrm>
              <a:off x="807037" y="1663462"/>
              <a:ext cx="6596903" cy="3025892"/>
            </a:xfrm>
            <a:prstGeom prst="roundRect">
              <a:avLst/>
            </a:prstGeom>
            <a:solidFill>
              <a:schemeClr val="bg1"/>
            </a:solidFill>
            <a:ln w="57150">
              <a:solidFill>
                <a:schemeClr val="accent5">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en-US" sz="4200" b="1">
                  <a:solidFill>
                    <a:srgbClr val="C00000"/>
                  </a:solidFill>
                  <a:latin typeface="Arial" panose="020B0604020202020204" pitchFamily="34" charset="0"/>
                  <a:cs typeface="Arial" panose="020B0604020202020204" pitchFamily="34" charset="0"/>
                </a:rPr>
                <a:t>Câu 5: </a:t>
              </a:r>
              <a:r>
                <a:rPr lang="en-US" sz="4200">
                  <a:solidFill>
                    <a:schemeClr val="tx1"/>
                  </a:solidFill>
                  <a:latin typeface="Arial" panose="020B0604020202020204" pitchFamily="34" charset="0"/>
                  <a:cs typeface="Arial" panose="020B0604020202020204" pitchFamily="34" charset="0"/>
                </a:rPr>
                <a:t>Nêu ý chính của mỗi đoạn trong bài</a:t>
              </a:r>
              <a:endParaRPr lang="en-US" sz="4200" dirty="0">
                <a:solidFill>
                  <a:schemeClr val="tx1"/>
                </a:solidFill>
                <a:latin typeface="Arial" panose="020B0604020202020204" pitchFamily="34" charset="0"/>
                <a:cs typeface="Arial" panose="020B0604020202020204" pitchFamily="34" charset="0"/>
              </a:endParaRPr>
            </a:p>
          </p:txBody>
        </p:sp>
        <p:pic>
          <p:nvPicPr>
            <p:cNvPr id="18" name="Picture 4">
              <a:extLst>
                <a:ext uri="{FF2B5EF4-FFF2-40B4-BE49-F238E27FC236}">
                  <a16:creationId xmlns:a16="http://schemas.microsoft.com/office/drawing/2014/main" xmlns="" id="{F91430B8-A89C-7F74-F05E-428AC9B85F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75403" y="1064663"/>
              <a:ext cx="1376549" cy="1197597"/>
            </a:xfrm>
            <a:prstGeom prst="rect">
              <a:avLst/>
            </a:prstGeom>
          </p:spPr>
        </p:pic>
      </p:grpSp>
      <p:sp>
        <p:nvSpPr>
          <p:cNvPr id="19" name="Freeform 5">
            <a:extLst>
              <a:ext uri="{FF2B5EF4-FFF2-40B4-BE49-F238E27FC236}">
                <a16:creationId xmlns:a16="http://schemas.microsoft.com/office/drawing/2014/main" xmlns="" id="{BCFCD65E-0FB1-3563-BB14-4E0F7D0A2F54}"/>
              </a:ext>
            </a:extLst>
          </p:cNvPr>
          <p:cNvSpPr/>
          <p:nvPr/>
        </p:nvSpPr>
        <p:spPr>
          <a:xfrm flipH="1">
            <a:off x="2622532" y="4947390"/>
            <a:ext cx="2877744" cy="5413082"/>
          </a:xfrm>
          <a:custGeom>
            <a:avLst/>
            <a:gdLst/>
            <a:ahLst/>
            <a:cxnLst/>
            <a:rect l="l" t="t" r="r" b="b"/>
            <a:pathLst>
              <a:path w="4788131" h="8229600">
                <a:moveTo>
                  <a:pt x="4788131" y="0"/>
                </a:moveTo>
                <a:lnTo>
                  <a:pt x="0" y="0"/>
                </a:lnTo>
                <a:lnTo>
                  <a:pt x="0" y="8229600"/>
                </a:lnTo>
                <a:lnTo>
                  <a:pt x="4788131" y="8229600"/>
                </a:lnTo>
                <a:lnTo>
                  <a:pt x="4788131"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xmlns="" id="{4D4B2A58-F3D3-CA09-E76E-AB89BACB327D}"/>
              </a:ext>
            </a:extLst>
          </p:cNvPr>
          <p:cNvSpPr/>
          <p:nvPr/>
        </p:nvSpPr>
        <p:spPr>
          <a:xfrm>
            <a:off x="8915399" y="4258694"/>
            <a:ext cx="8390581"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2: </a:t>
            </a:r>
            <a:r>
              <a:rPr lang="en-US" sz="4000">
                <a:latin typeface="Arial" panose="020B0604020202020204" pitchFamily="34" charset="0"/>
                <a:cs typeface="Arial" panose="020B0604020202020204" pitchFamily="34" charset="0"/>
              </a:rPr>
              <a:t>Cảnh vật ngoài ô đẹp và đáng yêu trong ráng chiều.</a:t>
            </a:r>
            <a:endParaRPr lang="en-US" sz="4000" i="1" dirty="0">
              <a:solidFill>
                <a:srgbClr val="FF0000"/>
              </a:solidFill>
              <a:latin typeface="Arial" panose="020B0604020202020204" pitchFamily="34" charset="0"/>
              <a:cs typeface="Arial" panose="020B0604020202020204" pitchFamily="34" charset="0"/>
            </a:endParaRPr>
          </a:p>
        </p:txBody>
      </p:sp>
      <p:sp>
        <p:nvSpPr>
          <p:cNvPr id="21" name="Rounded Rectangle 23">
            <a:extLst>
              <a:ext uri="{FF2B5EF4-FFF2-40B4-BE49-F238E27FC236}">
                <a16:creationId xmlns:a16="http://schemas.microsoft.com/office/drawing/2014/main" xmlns="" id="{E9DAC1F1-AA20-19FE-B737-293B5D8272DE}"/>
              </a:ext>
            </a:extLst>
          </p:cNvPr>
          <p:cNvSpPr/>
          <p:nvPr/>
        </p:nvSpPr>
        <p:spPr>
          <a:xfrm>
            <a:off x="8915401" y="7353300"/>
            <a:ext cx="8390579"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3: </a:t>
            </a:r>
            <a:r>
              <a:rPr lang="vi-VN" sz="4000">
                <a:cs typeface="Arial" panose="020B0604020202020204" pitchFamily="34" charset="0"/>
              </a:rPr>
              <a:t>Chơi thả diều ở ngoại ô thật thú vị và thơ mộng.</a:t>
            </a:r>
            <a:endParaRPr lang="en-US" sz="4000" dirty="0">
              <a:solidFill>
                <a:schemeClr val="tx1"/>
              </a:solidFill>
              <a:latin typeface="Arial" panose="020B0604020202020204" pitchFamily="34" charset="0"/>
              <a:cs typeface="Arial" panose="020B0604020202020204" pitchFamily="34" charset="0"/>
            </a:endParaRPr>
          </a:p>
        </p:txBody>
      </p:sp>
      <p:sp>
        <p:nvSpPr>
          <p:cNvPr id="22" name="Rounded Rectangle 19">
            <a:extLst>
              <a:ext uri="{FF2B5EF4-FFF2-40B4-BE49-F238E27FC236}">
                <a16:creationId xmlns:a16="http://schemas.microsoft.com/office/drawing/2014/main" xmlns="" id="{E1730E5E-82DD-CDDF-1573-8FD06AD04CA8}"/>
              </a:ext>
            </a:extLst>
          </p:cNvPr>
          <p:cNvSpPr/>
          <p:nvPr/>
        </p:nvSpPr>
        <p:spPr>
          <a:xfrm>
            <a:off x="8915401" y="1207373"/>
            <a:ext cx="8390579" cy="2463106"/>
          </a:xfrm>
          <a:prstGeom prst="roundRect">
            <a:avLst/>
          </a:prstGeom>
          <a:solidFill>
            <a:schemeClr val="bg1"/>
          </a:solidFill>
          <a:ln w="57150">
            <a:solidFill>
              <a:schemeClr val="accent2">
                <a:lumMod val="50000"/>
              </a:schemeClr>
            </a:solidFill>
            <a:prstDash val="sysDash"/>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lnSpc>
                <a:spcPct val="150000"/>
              </a:lnSpc>
            </a:pPr>
            <a:r>
              <a:rPr lang="vi-VN" sz="4000" b="1">
                <a:latin typeface="Arial" panose="020B0604020202020204" pitchFamily="34" charset="0"/>
                <a:cs typeface="Arial" panose="020B0604020202020204" pitchFamily="34" charset="0"/>
              </a:rPr>
              <a:t>Đoạn 1: </a:t>
            </a:r>
            <a:r>
              <a:rPr lang="en-US" sz="4000">
                <a:latin typeface="Arial" panose="020B0604020202020204" pitchFamily="34" charset="0"/>
                <a:cs typeface="Arial" panose="020B0604020202020204" pitchFamily="34" charset="0"/>
              </a:rPr>
              <a:t>Chiều hè ngoại ô mát mẻ và yên tĩnh.</a:t>
            </a:r>
            <a:endParaRPr lang="en-US" sz="4000" i="1" dirty="0">
              <a:solidFill>
                <a:srgbClr val="FF0000"/>
              </a:solidFill>
              <a:latin typeface="Arial" panose="020B0604020202020204" pitchFamily="34" charset="0"/>
              <a:cs typeface="Arial" panose="020B0604020202020204" pitchFamily="34" charset="0"/>
            </a:endParaRPr>
          </a:p>
        </p:txBody>
      </p:sp>
      <p:grpSp>
        <p:nvGrpSpPr>
          <p:cNvPr id="23" name="Group 22">
            <a:extLst>
              <a:ext uri="{FF2B5EF4-FFF2-40B4-BE49-F238E27FC236}">
                <a16:creationId xmlns:a16="http://schemas.microsoft.com/office/drawing/2014/main" xmlns="" id="{0C5CB87A-D88D-6ABF-8F7A-A14C16FC1DCD}"/>
              </a:ext>
            </a:extLst>
          </p:cNvPr>
          <p:cNvGrpSpPr/>
          <p:nvPr/>
        </p:nvGrpSpPr>
        <p:grpSpPr>
          <a:xfrm rot="16200000">
            <a:off x="6998762" y="3738129"/>
            <a:ext cx="3025874" cy="807406"/>
            <a:chOff x="6498137" y="3625822"/>
            <a:chExt cx="558104" cy="973671"/>
          </a:xfrm>
        </p:grpSpPr>
        <p:cxnSp>
          <p:nvCxnSpPr>
            <p:cNvPr id="24" name="Straight Connector 23">
              <a:extLst>
                <a:ext uri="{FF2B5EF4-FFF2-40B4-BE49-F238E27FC236}">
                  <a16:creationId xmlns:a16="http://schemas.microsoft.com/office/drawing/2014/main" xmlns="" id="{A043694C-86E2-B1FC-C7F1-5F544942ABE0}"/>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31AF2202-5B71-2DE8-6439-5D0CDEFED382}"/>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6" name="Group 25">
            <a:extLst>
              <a:ext uri="{FF2B5EF4-FFF2-40B4-BE49-F238E27FC236}">
                <a16:creationId xmlns:a16="http://schemas.microsoft.com/office/drawing/2014/main" xmlns="" id="{33E01A91-B324-1DA5-4F57-7A488A2BD55B}"/>
              </a:ext>
            </a:extLst>
          </p:cNvPr>
          <p:cNvGrpSpPr/>
          <p:nvPr/>
        </p:nvGrpSpPr>
        <p:grpSpPr>
          <a:xfrm rot="16200000" flipH="1">
            <a:off x="5549441" y="5035056"/>
            <a:ext cx="5924514" cy="807406"/>
            <a:chOff x="6498137" y="3625822"/>
            <a:chExt cx="558104" cy="973671"/>
          </a:xfrm>
        </p:grpSpPr>
        <p:cxnSp>
          <p:nvCxnSpPr>
            <p:cNvPr id="27" name="Straight Connector 26">
              <a:extLst>
                <a:ext uri="{FF2B5EF4-FFF2-40B4-BE49-F238E27FC236}">
                  <a16:creationId xmlns:a16="http://schemas.microsoft.com/office/drawing/2014/main" xmlns="" id="{B7134532-77D9-6C93-3F01-C8211D77ABE7}"/>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5D381201-408E-3433-B6EB-8C8AC03A32B8}"/>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xmlns="" id="{2BC3974D-C917-0223-AE70-4551C44D82E8}"/>
              </a:ext>
            </a:extLst>
          </p:cNvPr>
          <p:cNvGrpSpPr/>
          <p:nvPr/>
        </p:nvGrpSpPr>
        <p:grpSpPr>
          <a:xfrm rot="16200000">
            <a:off x="7203949" y="6841953"/>
            <a:ext cx="2615499" cy="807408"/>
            <a:chOff x="6498137" y="3625822"/>
            <a:chExt cx="558104" cy="973671"/>
          </a:xfrm>
        </p:grpSpPr>
        <p:cxnSp>
          <p:nvCxnSpPr>
            <p:cNvPr id="30" name="Straight Connector 29">
              <a:extLst>
                <a:ext uri="{FF2B5EF4-FFF2-40B4-BE49-F238E27FC236}">
                  <a16:creationId xmlns:a16="http://schemas.microsoft.com/office/drawing/2014/main" xmlns="" id="{29A24F71-8AB8-793D-3EB6-07C21636AAF6}"/>
                </a:ext>
              </a:extLst>
            </p:cNvPr>
            <p:cNvCxnSpPr>
              <a:cxnSpLocks/>
            </p:cNvCxnSpPr>
            <p:nvPr/>
          </p:nvCxnSpPr>
          <p:spPr>
            <a:xfrm flipH="1">
              <a:off x="6498137" y="3625823"/>
              <a:ext cx="558104"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xmlns="" id="{9E79661A-19AA-43AC-A028-7245800CACF0}"/>
                </a:ext>
              </a:extLst>
            </p:cNvPr>
            <p:cNvCxnSpPr>
              <a:cxnSpLocks/>
            </p:cNvCxnSpPr>
            <p:nvPr/>
          </p:nvCxnSpPr>
          <p:spPr>
            <a:xfrm>
              <a:off x="6498137" y="3625822"/>
              <a:ext cx="0" cy="973671"/>
            </a:xfrm>
            <a:prstGeom prst="line">
              <a:avLst/>
            </a:prstGeom>
            <a:ln w="28575">
              <a:solidFill>
                <a:schemeClr val="accent2">
                  <a:lumMod val="50000"/>
                </a:schemeClr>
              </a:solidFill>
              <a:tailEnd type="diamond"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365824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randombar(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left)">
                                      <p:cBhvr>
                                        <p:cTn id="24" dur="500"/>
                                        <p:tgtEl>
                                          <p:spTgt spid="23"/>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par>
                          <p:cTn id="34" fill="hold">
                            <p:stCondLst>
                              <p:cond delay="500"/>
                            </p:stCondLst>
                            <p:childTnLst>
                              <p:par>
                                <p:cTn id="35" presetID="14" presetClass="entr" presetSubtype="10" fill="hold" grpId="0"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randombar(horizontal)">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1" name="Freeform 11"/>
          <p:cNvSpPr/>
          <p:nvPr/>
        </p:nvSpPr>
        <p:spPr>
          <a:xfrm flipV="1">
            <a:off x="0" y="0"/>
            <a:ext cx="2514600" cy="2166168"/>
          </a:xfrm>
          <a:custGeom>
            <a:avLst/>
            <a:gdLst/>
            <a:ahLst/>
            <a:cxnLst/>
            <a:rect l="l" t="t" r="r" b="b"/>
            <a:pathLst>
              <a:path w="2899368" h="2899368">
                <a:moveTo>
                  <a:pt x="0" y="2899368"/>
                </a:moveTo>
                <a:lnTo>
                  <a:pt x="2899368" y="2899368"/>
                </a:lnTo>
                <a:lnTo>
                  <a:pt x="2899368" y="0"/>
                </a:lnTo>
                <a:lnTo>
                  <a:pt x="0" y="0"/>
                </a:lnTo>
                <a:lnTo>
                  <a:pt x="0"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2" name="Freeform 12"/>
          <p:cNvSpPr/>
          <p:nvPr/>
        </p:nvSpPr>
        <p:spPr>
          <a:xfrm flipH="1" flipV="1">
            <a:off x="16154400" y="0"/>
            <a:ext cx="2131018" cy="2324100"/>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xmlns="" r:embed="rId5"/>
                </a:ext>
              </a:extLst>
            </a:blip>
            <a:stretch>
              <a:fillRect r="-23617"/>
            </a:stretch>
          </a:blipFill>
        </p:spPr>
        <p:txBody>
          <a:bodyPr/>
          <a:lstStyle/>
          <a:p>
            <a:endParaRPr lang="en-US">
              <a:latin typeface="Arial" panose="020B0604020202020204" pitchFamily="34" charset="0"/>
              <a:cs typeface="Arial" panose="020B0604020202020204" pitchFamily="34" charset="0"/>
            </a:endParaRPr>
          </a:p>
        </p:txBody>
      </p:sp>
      <p:sp>
        <p:nvSpPr>
          <p:cNvPr id="7" name="Freeform 5">
            <a:extLst>
              <a:ext uri="{FF2B5EF4-FFF2-40B4-BE49-F238E27FC236}">
                <a16:creationId xmlns:a16="http://schemas.microsoft.com/office/drawing/2014/main" xmlns="" id="{9E8BD3C7-9048-A17A-BC2D-592C496FFF32}"/>
              </a:ext>
            </a:extLst>
          </p:cNvPr>
          <p:cNvSpPr/>
          <p:nvPr/>
        </p:nvSpPr>
        <p:spPr>
          <a:xfrm rot="10800000">
            <a:off x="6317440" y="1284171"/>
            <a:ext cx="11387825" cy="8238081"/>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8" name="Freeform 12">
            <a:extLst>
              <a:ext uri="{FF2B5EF4-FFF2-40B4-BE49-F238E27FC236}">
                <a16:creationId xmlns:a16="http://schemas.microsoft.com/office/drawing/2014/main" xmlns="" id="{6CA3F575-CF78-8A9A-413B-66F6526E7FB7}"/>
              </a:ext>
            </a:extLst>
          </p:cNvPr>
          <p:cNvSpPr/>
          <p:nvPr/>
        </p:nvSpPr>
        <p:spPr>
          <a:xfrm rot="10800000">
            <a:off x="838200" y="1284170"/>
            <a:ext cx="4945207" cy="8238082"/>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solidFill>
            <a:schemeClr val="accent3">
              <a:lumMod val="60000"/>
              <a:lumOff val="40000"/>
            </a:schemeClr>
          </a:solidFill>
        </p:spPr>
        <p:txBody>
          <a:bodyPr/>
          <a:lstStyle/>
          <a:p>
            <a:endParaRPr lang="en-US">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xmlns="" id="{E39D77FF-6F8B-2373-0697-72D8AF55E23A}"/>
              </a:ext>
            </a:extLst>
          </p:cNvPr>
          <p:cNvGrpSpPr/>
          <p:nvPr/>
        </p:nvGrpSpPr>
        <p:grpSpPr>
          <a:xfrm>
            <a:off x="8333180" y="2187939"/>
            <a:ext cx="7356337" cy="1342962"/>
            <a:chOff x="6925564" y="2053540"/>
            <a:chExt cx="7356337" cy="1342962"/>
          </a:xfrm>
        </p:grpSpPr>
        <p:sp>
          <p:nvSpPr>
            <p:cNvPr id="10" name="Freeform 8">
              <a:extLst>
                <a:ext uri="{FF2B5EF4-FFF2-40B4-BE49-F238E27FC236}">
                  <a16:creationId xmlns:a16="http://schemas.microsoft.com/office/drawing/2014/main" xmlns="" id="{B592FDEE-5BF4-F313-3235-4F001E96DADD}"/>
                </a:ext>
              </a:extLst>
            </p:cNvPr>
            <p:cNvSpPr/>
            <p:nvPr/>
          </p:nvSpPr>
          <p:spPr>
            <a:xfrm>
              <a:off x="6925564" y="2053540"/>
              <a:ext cx="7356337" cy="1342962"/>
            </a:xfrm>
            <a:custGeom>
              <a:avLst/>
              <a:gdLst/>
              <a:ahLst/>
              <a:cxnLst/>
              <a:rect l="l" t="t" r="r" b="b"/>
              <a:pathLst>
                <a:path w="1838701" h="258118">
                  <a:moveTo>
                    <a:pt x="56556" y="0"/>
                  </a:moveTo>
                  <a:lnTo>
                    <a:pt x="1782144" y="0"/>
                  </a:lnTo>
                  <a:cubicBezTo>
                    <a:pt x="1813380" y="0"/>
                    <a:pt x="1838701" y="25321"/>
                    <a:pt x="1838701" y="56556"/>
                  </a:cubicBezTo>
                  <a:lnTo>
                    <a:pt x="1838701" y="201561"/>
                  </a:lnTo>
                  <a:cubicBezTo>
                    <a:pt x="1838701" y="232797"/>
                    <a:pt x="1813380" y="258118"/>
                    <a:pt x="1782144" y="258118"/>
                  </a:cubicBezTo>
                  <a:lnTo>
                    <a:pt x="56556" y="258118"/>
                  </a:lnTo>
                  <a:cubicBezTo>
                    <a:pt x="25321" y="258118"/>
                    <a:pt x="0" y="232797"/>
                    <a:pt x="0" y="201561"/>
                  </a:cubicBezTo>
                  <a:lnTo>
                    <a:pt x="0" y="56556"/>
                  </a:lnTo>
                  <a:cubicBezTo>
                    <a:pt x="0" y="25321"/>
                    <a:pt x="25321" y="0"/>
                    <a:pt x="56556" y="0"/>
                  </a:cubicBezTo>
                  <a:close/>
                </a:path>
              </a:pathLst>
            </a:custGeom>
            <a:solidFill>
              <a:srgbClr val="F9705A"/>
            </a:solidFill>
          </p:spPr>
          <p:txBody>
            <a:bodyPr/>
            <a:lstStyle/>
            <a:p>
              <a:endParaRPr lang="en-US">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xmlns="" id="{39062771-A1CF-7E8B-346C-47624C737FDE}"/>
                </a:ext>
              </a:extLst>
            </p:cNvPr>
            <p:cNvSpPr txBox="1"/>
            <p:nvPr/>
          </p:nvSpPr>
          <p:spPr>
            <a:xfrm>
              <a:off x="7059267" y="2247967"/>
              <a:ext cx="7088930" cy="954107"/>
            </a:xfrm>
            <a:prstGeom prst="rect">
              <a:avLst/>
            </a:prstGeom>
            <a:noFill/>
          </p:spPr>
          <p:txBody>
            <a:bodyPr wrap="square" rtlCol="0">
              <a:spAutoFit/>
            </a:bodyPr>
            <a:lstStyle/>
            <a:p>
              <a:pPr algn="ctr"/>
              <a:r>
                <a:rPr lang="en-US" sz="5600" b="1">
                  <a:solidFill>
                    <a:schemeClr val="bg1"/>
                  </a:solidFill>
                  <a:latin typeface="Arial" panose="020B0604020202020204" pitchFamily="34" charset="0"/>
                  <a:cs typeface="Arial" panose="020B0604020202020204" pitchFamily="34" charset="0"/>
                </a:rPr>
                <a:t>NHẤN MẠNH</a:t>
              </a:r>
            </a:p>
          </p:txBody>
        </p:sp>
      </p:grpSp>
      <p:sp>
        <p:nvSpPr>
          <p:cNvPr id="16" name="TextBox 15">
            <a:extLst>
              <a:ext uri="{FF2B5EF4-FFF2-40B4-BE49-F238E27FC236}">
                <a16:creationId xmlns:a16="http://schemas.microsoft.com/office/drawing/2014/main" xmlns="" id="{3EBCEBCC-9EA2-A3E4-29CD-13806B63175C}"/>
              </a:ext>
            </a:extLst>
          </p:cNvPr>
          <p:cNvSpPr txBox="1"/>
          <p:nvPr/>
        </p:nvSpPr>
        <p:spPr>
          <a:xfrm>
            <a:off x="6859481" y="3586969"/>
            <a:ext cx="10303737" cy="4825745"/>
          </a:xfrm>
          <a:prstGeom prst="rect">
            <a:avLst/>
          </a:prstGeom>
          <a:noFill/>
        </p:spPr>
        <p:txBody>
          <a:bodyPr wrap="square">
            <a:spAutoFit/>
          </a:bodyPr>
          <a:lstStyle/>
          <a:p>
            <a:pPr algn="just">
              <a:lnSpc>
                <a:spcPct val="200000"/>
              </a:lnSpc>
            </a:pPr>
            <a:r>
              <a:rPr lang="vi-VN" sz="4000">
                <a:latin typeface="Arial" panose="020B0604020202020204" pitchFamily="34" charset="0"/>
                <a:ea typeface="Calibri" panose="020F0502020204030204" pitchFamily="34" charset="0"/>
                <a:cs typeface="Arial" panose="020B0604020202020204" pitchFamily="34" charset="0"/>
              </a:rPr>
              <a:t>Tác giả cảm thấy vui, thấy thú vị, có cảm giác lâng lâng khi được hoà mình vào cảnh vật ngoại ô, để cảm nhận và phát hiện vẻ đẹp bình dị, thân thuộc của quê hương.</a:t>
            </a:r>
          </a:p>
        </p:txBody>
      </p:sp>
      <p:pic>
        <p:nvPicPr>
          <p:cNvPr id="22" name="Picture 10">
            <a:extLst>
              <a:ext uri="{FF2B5EF4-FFF2-40B4-BE49-F238E27FC236}">
                <a16:creationId xmlns:a16="http://schemas.microsoft.com/office/drawing/2014/main" xmlns="" id="{E55E9DA2-EDD2-74FD-1DF5-BFC97F77419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00669" y="5398969"/>
            <a:ext cx="5393624" cy="4341868"/>
          </a:xfrm>
          <a:prstGeom prst="rect">
            <a:avLst/>
          </a:prstGeom>
        </p:spPr>
      </p:pic>
    </p:spTree>
    <p:extLst>
      <p:ext uri="{BB962C8B-B14F-4D97-AF65-F5344CB8AC3E}">
        <p14:creationId xmlns:p14="http://schemas.microsoft.com/office/powerpoint/2010/main" val="35769116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16">
                                            <p:txEl>
                                              <p:pRg st="0" end="0"/>
                                            </p:txEl>
                                          </p:spTgt>
                                        </p:tgtEl>
                                        <p:attrNameLst>
                                          <p:attrName>style.visibility</p:attrName>
                                        </p:attrNameLst>
                                      </p:cBhvr>
                                      <p:to>
                                        <p:strVal val="visible"/>
                                      </p:to>
                                    </p:set>
                                    <p:animEffect transition="in" filter="barn(outVertical)">
                                      <p:cBhvr>
                                        <p:cTn id="2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xmlns=""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3</a:t>
            </a:r>
            <a:r>
              <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LUYỆN</a:t>
            </a:r>
            <a:r>
              <a:rPr kumimoji="0" lang="en-US" sz="6800" b="1" i="0" u="none" strike="noStrike" kern="1200" cap="none" spc="0" normalizeH="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 ĐỌC LẠI</a:t>
            </a:r>
            <a:endParaRPr kumimoji="0" lang="vi-VN" sz="68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1196611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7" name="Freeform 12">
            <a:extLst>
              <a:ext uri="{FF2B5EF4-FFF2-40B4-BE49-F238E27FC236}">
                <a16:creationId xmlns:a16="http://schemas.microsoft.com/office/drawing/2014/main" xmlns="" id="{B65FA36E-C8B8-3842-65E6-F1BCD2941087}"/>
              </a:ext>
            </a:extLst>
          </p:cNvPr>
          <p:cNvSpPr/>
          <p:nvPr/>
        </p:nvSpPr>
        <p:spPr>
          <a:xfrm flipH="1" flipV="1">
            <a:off x="16383000" y="0"/>
            <a:ext cx="1902418" cy="1738296"/>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6">
            <a:extLst>
              <a:ext uri="{FF2B5EF4-FFF2-40B4-BE49-F238E27FC236}">
                <a16:creationId xmlns:a16="http://schemas.microsoft.com/office/drawing/2014/main" xmlns="" id="{566A3112-9056-AE00-6E4C-EA72E5F802BD}"/>
              </a:ext>
            </a:extLst>
          </p:cNvPr>
          <p:cNvSpPr/>
          <p:nvPr/>
        </p:nvSpPr>
        <p:spPr>
          <a:xfrm>
            <a:off x="590916" y="1790700"/>
            <a:ext cx="17173632" cy="7511349"/>
          </a:xfrm>
          <a:custGeom>
            <a:avLst/>
            <a:gdLst/>
            <a:ahLst/>
            <a:cxnLst/>
            <a:rect l="l" t="t" r="r" b="b"/>
            <a:pathLst>
              <a:path w="15013220" h="6361849">
                <a:moveTo>
                  <a:pt x="0" y="0"/>
                </a:moveTo>
                <a:lnTo>
                  <a:pt x="15013221" y="0"/>
                </a:lnTo>
                <a:lnTo>
                  <a:pt x="15013221" y="6361849"/>
                </a:lnTo>
                <a:lnTo>
                  <a:pt x="0" y="6361849"/>
                </a:lnTo>
                <a:lnTo>
                  <a:pt x="0" y="0"/>
                </a:lnTo>
                <a:close/>
              </a:path>
            </a:pathLst>
          </a:custGeom>
          <a:solidFill>
            <a:schemeClr val="bg1"/>
          </a:solidFill>
        </p:spPr>
        <p:txBody>
          <a:bodyP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xmlns="" id="{F14FD2D5-6433-5983-8BC4-51246C844349}"/>
              </a:ext>
            </a:extLst>
          </p:cNvPr>
          <p:cNvGrpSpPr/>
          <p:nvPr/>
        </p:nvGrpSpPr>
        <p:grpSpPr>
          <a:xfrm>
            <a:off x="1184947" y="2880365"/>
            <a:ext cx="7687407" cy="5337854"/>
            <a:chOff x="1120467" y="2871884"/>
            <a:chExt cx="7687407" cy="5337854"/>
          </a:xfrm>
        </p:grpSpPr>
        <p:grpSp>
          <p:nvGrpSpPr>
            <p:cNvPr id="6" name="Group 7">
              <a:extLst>
                <a:ext uri="{FF2B5EF4-FFF2-40B4-BE49-F238E27FC236}">
                  <a16:creationId xmlns:a16="http://schemas.microsoft.com/office/drawing/2014/main" xmlns="" id="{D22A3CC5-65E0-F4D9-3FCD-2DAF25302848}"/>
                </a:ext>
              </a:extLst>
            </p:cNvPr>
            <p:cNvGrpSpPr/>
            <p:nvPr/>
          </p:nvGrpSpPr>
          <p:grpSpPr>
            <a:xfrm>
              <a:off x="1120467" y="2871884"/>
              <a:ext cx="7687407" cy="5337854"/>
              <a:chOff x="-1375354" y="-203175"/>
              <a:chExt cx="10249874" cy="7117141"/>
            </a:xfrm>
          </p:grpSpPr>
          <p:grpSp>
            <p:nvGrpSpPr>
              <p:cNvPr id="10" name="Group 8">
                <a:extLst>
                  <a:ext uri="{FF2B5EF4-FFF2-40B4-BE49-F238E27FC236}">
                    <a16:creationId xmlns:a16="http://schemas.microsoft.com/office/drawing/2014/main" xmlns="" id="{82197983-53EB-1C6E-EE32-BCAFAC805905}"/>
                  </a:ext>
                </a:extLst>
              </p:cNvPr>
              <p:cNvGrpSpPr/>
              <p:nvPr/>
            </p:nvGrpSpPr>
            <p:grpSpPr>
              <a:xfrm>
                <a:off x="-1375354" y="478181"/>
                <a:ext cx="10249874" cy="6435785"/>
                <a:chOff x="-271675" y="-88333"/>
                <a:chExt cx="2024667" cy="1271266"/>
              </a:xfrm>
            </p:grpSpPr>
            <p:sp>
              <p:nvSpPr>
                <p:cNvPr id="14" name="Freeform 9">
                  <a:extLst>
                    <a:ext uri="{FF2B5EF4-FFF2-40B4-BE49-F238E27FC236}">
                      <a16:creationId xmlns:a16="http://schemas.microsoft.com/office/drawing/2014/main" xmlns="" id="{D1E50BD5-DC17-892A-847E-557DF091D18F}"/>
                    </a:ext>
                  </a:extLst>
                </p:cNvPr>
                <p:cNvSpPr/>
                <p:nvPr/>
              </p:nvSpPr>
              <p:spPr>
                <a:xfrm>
                  <a:off x="-271675" y="-88333"/>
                  <a:ext cx="2024667" cy="1271266"/>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15" name="TextBox 10">
                  <a:extLst>
                    <a:ext uri="{FF2B5EF4-FFF2-40B4-BE49-F238E27FC236}">
                      <a16:creationId xmlns:a16="http://schemas.microsoft.com/office/drawing/2014/main" xmlns="" id="{571B20F0-3050-ECDB-CA61-A793844C6A65}"/>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11" name="Group 11">
                <a:extLst>
                  <a:ext uri="{FF2B5EF4-FFF2-40B4-BE49-F238E27FC236}">
                    <a16:creationId xmlns:a16="http://schemas.microsoft.com/office/drawing/2014/main" xmlns="" id="{76747361-1E1A-223F-87B0-12CAA2C370AE}"/>
                  </a:ext>
                </a:extLst>
              </p:cNvPr>
              <p:cNvGrpSpPr/>
              <p:nvPr/>
            </p:nvGrpSpPr>
            <p:grpSpPr>
              <a:xfrm>
                <a:off x="1692181" y="-203175"/>
                <a:ext cx="4437652" cy="4317983"/>
                <a:chOff x="-63773" y="-40133"/>
                <a:chExt cx="876573" cy="852933"/>
              </a:xfrm>
            </p:grpSpPr>
            <p:sp>
              <p:nvSpPr>
                <p:cNvPr id="12" name="Freeform 12">
                  <a:extLst>
                    <a:ext uri="{FF2B5EF4-FFF2-40B4-BE49-F238E27FC236}">
                      <a16:creationId xmlns:a16="http://schemas.microsoft.com/office/drawing/2014/main" xmlns="" id="{1DD988EC-DCDC-6D96-4C48-E955BEC7ED7E}"/>
                    </a:ext>
                  </a:extLst>
                </p:cNvPr>
                <p:cNvSpPr/>
                <p:nvPr/>
              </p:nvSpPr>
              <p:spPr>
                <a:xfrm>
                  <a:off x="-63773" y="-40133"/>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13" name="TextBox 13">
                  <a:extLst>
                    <a:ext uri="{FF2B5EF4-FFF2-40B4-BE49-F238E27FC236}">
                      <a16:creationId xmlns:a16="http://schemas.microsoft.com/office/drawing/2014/main" xmlns="" id="{DFFA9429-1365-EBB0-4A64-03F29AF0EC69}"/>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9" name="TextBox 8">
              <a:extLst>
                <a:ext uri="{FF2B5EF4-FFF2-40B4-BE49-F238E27FC236}">
                  <a16:creationId xmlns:a16="http://schemas.microsoft.com/office/drawing/2014/main" xmlns="" id="{E1C52408-847B-2220-DEA0-8869A1C6A458}"/>
                </a:ext>
              </a:extLst>
            </p:cNvPr>
            <p:cNvSpPr txBox="1"/>
            <p:nvPr/>
          </p:nvSpPr>
          <p:spPr>
            <a:xfrm>
              <a:off x="1391564" y="4021938"/>
              <a:ext cx="7190788" cy="367158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cả lớp</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Đại diện 3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HS</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đọc nối tiếp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các</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đoạn trước lớp</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và</a:t>
              </a:r>
              <a:r>
                <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rPr>
                <a:t> cả lớp góp ý cách đọc diễn cảm</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 của các bạn.</a:t>
              </a:r>
              <a:endParaRPr lang="vi-VN" sz="4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xmlns="" id="{44F337E4-7D70-2246-0425-52909E874709}"/>
              </a:ext>
            </a:extLst>
          </p:cNvPr>
          <p:cNvGrpSpPr/>
          <p:nvPr/>
        </p:nvGrpSpPr>
        <p:grpSpPr>
          <a:xfrm>
            <a:off x="3564617" y="1037529"/>
            <a:ext cx="11454830" cy="1433677"/>
            <a:chOff x="2732279" y="1081457"/>
            <a:chExt cx="11454830" cy="1433677"/>
          </a:xfrm>
        </p:grpSpPr>
        <p:pic>
          <p:nvPicPr>
            <p:cNvPr id="27" name="Picture 9">
              <a:extLst>
                <a:ext uri="{FF2B5EF4-FFF2-40B4-BE49-F238E27FC236}">
                  <a16:creationId xmlns:a16="http://schemas.microsoft.com/office/drawing/2014/main" xmlns="" id="{42E12B25-D4E2-4015-9030-A1B15C80C28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209749" y="1081457"/>
              <a:ext cx="10445463" cy="1433677"/>
            </a:xfrm>
            <a:prstGeom prst="rect">
              <a:avLst/>
            </a:prstGeom>
          </p:spPr>
        </p:pic>
        <p:sp>
          <p:nvSpPr>
            <p:cNvPr id="28" name="TextBox 27">
              <a:extLst>
                <a:ext uri="{FF2B5EF4-FFF2-40B4-BE49-F238E27FC236}">
                  <a16:creationId xmlns:a16="http://schemas.microsoft.com/office/drawing/2014/main" xmlns="" id="{D7770B08-B08D-BCDD-B203-9BA31A8B35D4}"/>
                </a:ext>
              </a:extLst>
            </p:cNvPr>
            <p:cNvSpPr txBox="1"/>
            <p:nvPr/>
          </p:nvSpPr>
          <p:spPr>
            <a:xfrm>
              <a:off x="2732279" y="1407089"/>
              <a:ext cx="11454830" cy="769441"/>
            </a:xfrm>
            <a:prstGeom prst="rect">
              <a:avLst/>
            </a:prstGeom>
            <a:noFill/>
          </p:spPr>
          <p:txBody>
            <a:bodyPr wrap="square" rtlCol="0">
              <a:spAutoFit/>
            </a:bodyPr>
            <a:lstStyle/>
            <a:p>
              <a:pPr algn="ctr"/>
              <a:r>
                <a:rPr lang="en-US" sz="4400" b="1">
                  <a:solidFill>
                    <a:srgbClr val="C00000"/>
                  </a:solidFill>
                  <a:latin typeface="Arial" panose="020B0604020202020204" pitchFamily="34" charset="0"/>
                  <a:cs typeface="Arial" panose="020B0604020202020204" pitchFamily="34" charset="0"/>
                </a:rPr>
                <a:t>Hướng dẫn đọc diễn cảm bài đọc</a:t>
              </a:r>
              <a:endParaRPr lang="en-US" sz="4400" b="1" dirty="0">
                <a:solidFill>
                  <a:srgbClr val="C00000"/>
                </a:solidFill>
                <a:latin typeface="Arial" panose="020B060402020202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xmlns="" id="{17719DEA-FEC8-C2FA-82FC-AC456307BBF6}"/>
              </a:ext>
            </a:extLst>
          </p:cNvPr>
          <p:cNvGrpSpPr/>
          <p:nvPr/>
        </p:nvGrpSpPr>
        <p:grpSpPr>
          <a:xfrm>
            <a:off x="9474747" y="2880365"/>
            <a:ext cx="7687407" cy="5337853"/>
            <a:chOff x="1416475" y="2884900"/>
            <a:chExt cx="7687407" cy="5337853"/>
          </a:xfrm>
        </p:grpSpPr>
        <p:grpSp>
          <p:nvGrpSpPr>
            <p:cNvPr id="30" name="Group 7">
              <a:extLst>
                <a:ext uri="{FF2B5EF4-FFF2-40B4-BE49-F238E27FC236}">
                  <a16:creationId xmlns:a16="http://schemas.microsoft.com/office/drawing/2014/main" xmlns="" id="{13174C40-EB01-BF57-FB5F-9C52FE2D147D}"/>
                </a:ext>
              </a:extLst>
            </p:cNvPr>
            <p:cNvGrpSpPr/>
            <p:nvPr/>
          </p:nvGrpSpPr>
          <p:grpSpPr>
            <a:xfrm>
              <a:off x="1416475" y="2884900"/>
              <a:ext cx="7687407" cy="5337853"/>
              <a:chOff x="-980677" y="-185821"/>
              <a:chExt cx="10249874" cy="7117141"/>
            </a:xfrm>
          </p:grpSpPr>
          <p:grpSp>
            <p:nvGrpSpPr>
              <p:cNvPr id="32" name="Group 8">
                <a:extLst>
                  <a:ext uri="{FF2B5EF4-FFF2-40B4-BE49-F238E27FC236}">
                    <a16:creationId xmlns:a16="http://schemas.microsoft.com/office/drawing/2014/main" xmlns="" id="{50804713-FF3A-6A40-3A03-DC0E5B594255}"/>
                  </a:ext>
                </a:extLst>
              </p:cNvPr>
              <p:cNvGrpSpPr/>
              <p:nvPr/>
            </p:nvGrpSpPr>
            <p:grpSpPr>
              <a:xfrm>
                <a:off x="-980677" y="478181"/>
                <a:ext cx="10249874" cy="6453139"/>
                <a:chOff x="-193714" y="-88333"/>
                <a:chExt cx="2024667" cy="1274694"/>
              </a:xfrm>
            </p:grpSpPr>
            <p:sp>
              <p:nvSpPr>
                <p:cNvPr id="36" name="Freeform 9">
                  <a:extLst>
                    <a:ext uri="{FF2B5EF4-FFF2-40B4-BE49-F238E27FC236}">
                      <a16:creationId xmlns:a16="http://schemas.microsoft.com/office/drawing/2014/main" xmlns="" id="{6B2F5109-A1AE-F5D8-17E2-C7CC0C61E6AB}"/>
                    </a:ext>
                  </a:extLst>
                </p:cNvPr>
                <p:cNvSpPr/>
                <p:nvPr/>
              </p:nvSpPr>
              <p:spPr>
                <a:xfrm>
                  <a:off x="-193714" y="-88333"/>
                  <a:ext cx="2024667" cy="1274694"/>
                </a:xfrm>
                <a:custGeom>
                  <a:avLst/>
                  <a:gdLst/>
                  <a:ahLst/>
                  <a:cxnLst/>
                  <a:rect l="l" t="t" r="r" b="b"/>
                  <a:pathLst>
                    <a:path w="1618115" h="1182933">
                      <a:moveTo>
                        <a:pt x="64266" y="0"/>
                      </a:moveTo>
                      <a:lnTo>
                        <a:pt x="1553848" y="0"/>
                      </a:lnTo>
                      <a:cubicBezTo>
                        <a:pt x="1589342" y="0"/>
                        <a:pt x="1618115" y="28773"/>
                        <a:pt x="1618115" y="64266"/>
                      </a:cubicBezTo>
                      <a:lnTo>
                        <a:pt x="1618115" y="1118667"/>
                      </a:lnTo>
                      <a:cubicBezTo>
                        <a:pt x="1618115" y="1154160"/>
                        <a:pt x="1589342" y="1182933"/>
                        <a:pt x="1553848" y="1182933"/>
                      </a:cubicBezTo>
                      <a:lnTo>
                        <a:pt x="64266" y="1182933"/>
                      </a:lnTo>
                      <a:cubicBezTo>
                        <a:pt x="28773" y="1182933"/>
                        <a:pt x="0" y="1154160"/>
                        <a:pt x="0" y="1118667"/>
                      </a:cubicBezTo>
                      <a:lnTo>
                        <a:pt x="0" y="64266"/>
                      </a:lnTo>
                      <a:cubicBezTo>
                        <a:pt x="0" y="28773"/>
                        <a:pt x="28773" y="0"/>
                        <a:pt x="64266" y="0"/>
                      </a:cubicBezTo>
                      <a:close/>
                    </a:path>
                  </a:pathLst>
                </a:custGeom>
                <a:solidFill>
                  <a:srgbClr val="FDE2CB"/>
                </a:solidFill>
              </p:spPr>
              <p:txBody>
                <a:bodyPr/>
                <a:lstStyle/>
                <a:p>
                  <a:endParaRPr lang="en-US">
                    <a:latin typeface="Arial" panose="020B0604020202020204" pitchFamily="34" charset="0"/>
                    <a:cs typeface="Arial" panose="020B0604020202020204" pitchFamily="34" charset="0"/>
                  </a:endParaRPr>
                </a:p>
              </p:txBody>
            </p:sp>
            <p:sp>
              <p:nvSpPr>
                <p:cNvPr id="37" name="TextBox 10">
                  <a:extLst>
                    <a:ext uri="{FF2B5EF4-FFF2-40B4-BE49-F238E27FC236}">
                      <a16:creationId xmlns:a16="http://schemas.microsoft.com/office/drawing/2014/main" xmlns="" id="{98505A0E-5AA4-6AB5-F7CE-82321F748B71}"/>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nvGrpSpPr>
              <p:cNvPr id="33" name="Group 11">
                <a:extLst>
                  <a:ext uri="{FF2B5EF4-FFF2-40B4-BE49-F238E27FC236}">
                    <a16:creationId xmlns:a16="http://schemas.microsoft.com/office/drawing/2014/main" xmlns="" id="{A61FC199-393A-2599-8CF0-DCE1F45E7959}"/>
                  </a:ext>
                </a:extLst>
              </p:cNvPr>
              <p:cNvGrpSpPr/>
              <p:nvPr/>
            </p:nvGrpSpPr>
            <p:grpSpPr>
              <a:xfrm>
                <a:off x="2015032" y="-185821"/>
                <a:ext cx="4437070" cy="4300629"/>
                <a:chOff x="0" y="-36705"/>
                <a:chExt cx="876458" cy="849505"/>
              </a:xfrm>
            </p:grpSpPr>
            <p:sp>
              <p:nvSpPr>
                <p:cNvPr id="34" name="Freeform 12">
                  <a:extLst>
                    <a:ext uri="{FF2B5EF4-FFF2-40B4-BE49-F238E27FC236}">
                      <a16:creationId xmlns:a16="http://schemas.microsoft.com/office/drawing/2014/main" xmlns="" id="{C9AD628B-D085-D1C3-6457-2AA15F8FA31E}"/>
                    </a:ext>
                  </a:extLst>
                </p:cNvPr>
                <p:cNvSpPr/>
                <p:nvPr/>
              </p:nvSpPr>
              <p:spPr>
                <a:xfrm>
                  <a:off x="63658" y="-36705"/>
                  <a:ext cx="812800" cy="238984"/>
                </a:xfrm>
                <a:custGeom>
                  <a:avLst/>
                  <a:gdLst/>
                  <a:ahLst/>
                  <a:cxnLst/>
                  <a:rect l="l" t="t" r="r" b="b"/>
                  <a:pathLst>
                    <a:path w="812800" h="238984">
                      <a:moveTo>
                        <a:pt x="119492" y="0"/>
                      </a:moveTo>
                      <a:lnTo>
                        <a:pt x="693308" y="0"/>
                      </a:lnTo>
                      <a:cubicBezTo>
                        <a:pt x="724999" y="0"/>
                        <a:pt x="755392" y="12589"/>
                        <a:pt x="777802" y="34998"/>
                      </a:cubicBezTo>
                      <a:cubicBezTo>
                        <a:pt x="800211" y="57408"/>
                        <a:pt x="812800" y="87801"/>
                        <a:pt x="812800" y="119492"/>
                      </a:cubicBezTo>
                      <a:lnTo>
                        <a:pt x="812800" y="119492"/>
                      </a:lnTo>
                      <a:cubicBezTo>
                        <a:pt x="812800" y="185486"/>
                        <a:pt x="759302" y="238984"/>
                        <a:pt x="693308" y="238984"/>
                      </a:cubicBezTo>
                      <a:lnTo>
                        <a:pt x="119492" y="238984"/>
                      </a:lnTo>
                      <a:cubicBezTo>
                        <a:pt x="87801" y="238984"/>
                        <a:pt x="57408" y="226395"/>
                        <a:pt x="34998" y="203986"/>
                      </a:cubicBezTo>
                      <a:cubicBezTo>
                        <a:pt x="12589" y="181577"/>
                        <a:pt x="0" y="151184"/>
                        <a:pt x="0" y="119492"/>
                      </a:cubicBezTo>
                      <a:lnTo>
                        <a:pt x="0" y="119492"/>
                      </a:lnTo>
                      <a:cubicBezTo>
                        <a:pt x="0" y="87801"/>
                        <a:pt x="12589" y="57408"/>
                        <a:pt x="34998" y="34998"/>
                      </a:cubicBezTo>
                      <a:cubicBezTo>
                        <a:pt x="57408" y="12589"/>
                        <a:pt x="87801" y="0"/>
                        <a:pt x="119492" y="0"/>
                      </a:cubicBezTo>
                      <a:close/>
                    </a:path>
                  </a:pathLst>
                </a:custGeom>
                <a:solidFill>
                  <a:srgbClr val="B27659"/>
                </a:solidFill>
              </p:spPr>
              <p:txBody>
                <a:bodyPr/>
                <a:lstStyle/>
                <a:p>
                  <a:endParaRPr lang="en-US">
                    <a:latin typeface="Arial" panose="020B0604020202020204" pitchFamily="34" charset="0"/>
                    <a:cs typeface="Arial" panose="020B0604020202020204" pitchFamily="34" charset="0"/>
                  </a:endParaRPr>
                </a:p>
              </p:txBody>
            </p:sp>
            <p:sp>
              <p:nvSpPr>
                <p:cNvPr id="35" name="TextBox 13">
                  <a:extLst>
                    <a:ext uri="{FF2B5EF4-FFF2-40B4-BE49-F238E27FC236}">
                      <a16:creationId xmlns:a16="http://schemas.microsoft.com/office/drawing/2014/main" xmlns="" id="{A3038DF9-2192-6C5B-3613-00680D2506C0}"/>
                    </a:ext>
                  </a:extLst>
                </p:cNvPr>
                <p:cNvSpPr txBox="1"/>
                <p:nvPr/>
              </p:nvSpPr>
              <p:spPr>
                <a:xfrm>
                  <a:off x="0" y="0"/>
                  <a:ext cx="812800" cy="812800"/>
                </a:xfrm>
                <a:prstGeom prst="rect">
                  <a:avLst/>
                </a:prstGeom>
              </p:spPr>
              <p:txBody>
                <a:bodyPr lIns="50800" tIns="50800" rIns="50800" bIns="50800" rtlCol="0" anchor="ctr"/>
                <a:lstStyle/>
                <a:p>
                  <a:pPr algn="ctr">
                    <a:lnSpc>
                      <a:spcPts val="3089"/>
                    </a:lnSpc>
                  </a:pPr>
                  <a:endParaRPr>
                    <a:latin typeface="Arial" panose="020B0604020202020204" pitchFamily="34" charset="0"/>
                    <a:cs typeface="Arial" panose="020B0604020202020204" pitchFamily="34" charset="0"/>
                  </a:endParaRPr>
                </a:p>
              </p:txBody>
            </p:sp>
          </p:grpSp>
        </p:grpSp>
        <p:sp>
          <p:nvSpPr>
            <p:cNvPr id="31" name="TextBox 30">
              <a:extLst>
                <a:ext uri="{FF2B5EF4-FFF2-40B4-BE49-F238E27FC236}">
                  <a16:creationId xmlns:a16="http://schemas.microsoft.com/office/drawing/2014/main" xmlns="" id="{303B43E1-7778-756C-1F89-410DE87815BA}"/>
                </a:ext>
              </a:extLst>
            </p:cNvPr>
            <p:cNvSpPr txBox="1"/>
            <p:nvPr/>
          </p:nvSpPr>
          <p:spPr>
            <a:xfrm>
              <a:off x="2151983" y="4877140"/>
              <a:ext cx="6477545" cy="1824923"/>
            </a:xfrm>
            <a:prstGeom prst="rect">
              <a:avLst/>
            </a:prstGeom>
            <a:noFill/>
          </p:spPr>
          <p:txBody>
            <a:bodyPr wrap="square">
              <a:spAutoFit/>
            </a:bodyPr>
            <a:lstStyle/>
            <a:p>
              <a:pPr algn="just">
                <a:lnSpc>
                  <a:spcPct val="150000"/>
                </a:lnSpc>
              </a:pPr>
              <a:r>
                <a:rPr lang="vi-VN" sz="4000" b="1">
                  <a:solidFill>
                    <a:srgbClr val="000000"/>
                  </a:solidFill>
                  <a:effectLst/>
                  <a:latin typeface="Arial" panose="020B0604020202020204" pitchFamily="34" charset="0"/>
                  <a:ea typeface="Calibri" panose="020F0502020204030204" pitchFamily="34" charset="0"/>
                  <a:cs typeface="Arial" panose="020B0604020202020204" pitchFamily="34" charset="0"/>
                </a:rPr>
                <a:t>Làm việc cá nhân: </a:t>
              </a:r>
              <a:r>
                <a:rPr lang="en-US" sz="4000">
                  <a:solidFill>
                    <a:srgbClr val="000000"/>
                  </a:solidFill>
                  <a:effectLst/>
                  <a:latin typeface="Arial" panose="020B0604020202020204" pitchFamily="34" charset="0"/>
                  <a:ea typeface="Calibri" panose="020F0502020204030204" pitchFamily="34" charset="0"/>
                  <a:cs typeface="Arial" panose="020B0604020202020204" pitchFamily="34" charset="0"/>
                </a:rPr>
                <a:t>Mỗi em hãy tự đọc toàn bài đọc.</a:t>
              </a:r>
              <a:endParaRPr lang="en-US" sz="4000" dirty="0">
                <a:latin typeface="Arial" panose="020B0604020202020204" pitchFamily="34" charset="0"/>
                <a:cs typeface="Arial" panose="020B0604020202020204" pitchFamily="34" charset="0"/>
              </a:endParaRPr>
            </a:p>
          </p:txBody>
        </p:sp>
      </p:grpSp>
      <p:pic>
        <p:nvPicPr>
          <p:cNvPr id="38" name="Picture 11">
            <a:extLst>
              <a:ext uri="{FF2B5EF4-FFF2-40B4-BE49-F238E27FC236}">
                <a16:creationId xmlns:a16="http://schemas.microsoft.com/office/drawing/2014/main" xmlns="" id="{67EC5A4A-0FF2-5B86-9959-4277F0FB8E3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99820" y="7553861"/>
            <a:ext cx="3191003" cy="2836004"/>
          </a:xfrm>
          <a:prstGeom prst="rect">
            <a:avLst/>
          </a:prstGeom>
        </p:spPr>
      </p:pic>
      <p:sp>
        <p:nvSpPr>
          <p:cNvPr id="16" name="Freeform 8">
            <a:extLst>
              <a:ext uri="{FF2B5EF4-FFF2-40B4-BE49-F238E27FC236}">
                <a16:creationId xmlns:a16="http://schemas.microsoft.com/office/drawing/2014/main" xmlns="" id="{98AB6F4D-06C1-161D-3E27-558B7265C7D1}"/>
              </a:ext>
            </a:extLst>
          </p:cNvPr>
          <p:cNvSpPr/>
          <p:nvPr/>
        </p:nvSpPr>
        <p:spPr>
          <a:xfrm>
            <a:off x="183460" y="8782953"/>
            <a:ext cx="1045029" cy="1143000"/>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369879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outVertical)">
                                      <p:cBhvr>
                                        <p:cTn id="7" dur="500"/>
                                        <p:tgtEl>
                                          <p:spTgt spid="38"/>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2AD4D77-8759-BE81-122E-1C75CB86B32E}"/>
              </a:ext>
            </a:extLst>
          </p:cNvPr>
          <p:cNvGrpSpPr/>
          <p:nvPr/>
        </p:nvGrpSpPr>
        <p:grpSpPr>
          <a:xfrm>
            <a:off x="974271" y="3802208"/>
            <a:ext cx="7882214" cy="5979873"/>
            <a:chOff x="1073702" y="2500941"/>
            <a:chExt cx="7882214" cy="5979873"/>
          </a:xfrm>
        </p:grpSpPr>
        <p:sp>
          <p:nvSpPr>
            <p:cNvPr id="3" name="Freeform 8">
              <a:extLst>
                <a:ext uri="{FF2B5EF4-FFF2-40B4-BE49-F238E27FC236}">
                  <a16:creationId xmlns:a16="http://schemas.microsoft.com/office/drawing/2014/main" xmlns="" id="{8721C2ED-C4B8-88F0-72E3-73B0B4A2A92A}"/>
                </a:ext>
              </a:extLst>
            </p:cNvPr>
            <p:cNvSpPr/>
            <p:nvPr/>
          </p:nvSpPr>
          <p:spPr>
            <a:xfrm>
              <a:off x="1073702"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4" name="Freeform 12">
              <a:extLst>
                <a:ext uri="{FF2B5EF4-FFF2-40B4-BE49-F238E27FC236}">
                  <a16:creationId xmlns:a16="http://schemas.microsoft.com/office/drawing/2014/main" xmlns="" id="{15B5FFC1-DD2B-33E5-937F-F6FB8EBAC5EE}"/>
                </a:ext>
              </a:extLst>
            </p:cNvPr>
            <p:cNvSpPr/>
            <p:nvPr/>
          </p:nvSpPr>
          <p:spPr>
            <a:xfrm>
              <a:off x="4174231" y="2500941"/>
              <a:ext cx="1371600" cy="1337007"/>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5" name="TextBox 4">
              <a:extLst>
                <a:ext uri="{FF2B5EF4-FFF2-40B4-BE49-F238E27FC236}">
                  <a16:creationId xmlns:a16="http://schemas.microsoft.com/office/drawing/2014/main" xmlns="" id="{827CA59B-6DEF-6F27-8226-F7C25E9F935B}"/>
                </a:ext>
              </a:extLst>
            </p:cNvPr>
            <p:cNvSpPr txBox="1"/>
            <p:nvPr/>
          </p:nvSpPr>
          <p:spPr>
            <a:xfrm>
              <a:off x="1169550" y="4060918"/>
              <a:ext cx="7690518" cy="3671583"/>
            </a:xfrm>
            <a:prstGeom prst="rect">
              <a:avLst/>
            </a:prstGeom>
            <a:noFill/>
          </p:spPr>
          <p:txBody>
            <a:bodyPr wrap="square">
              <a:spAutoFit/>
            </a:bodyPr>
            <a:lstStyle/>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Bước mỗi bước say mê</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Như giữa trang cổ tích.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Đất nước mình thanh lịch</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Nên núi rừng cũng thơ.</a:t>
              </a:r>
            </a:p>
          </p:txBody>
        </p:sp>
      </p:grpSp>
      <p:grpSp>
        <p:nvGrpSpPr>
          <p:cNvPr id="6" name="Group 5">
            <a:extLst>
              <a:ext uri="{FF2B5EF4-FFF2-40B4-BE49-F238E27FC236}">
                <a16:creationId xmlns:a16="http://schemas.microsoft.com/office/drawing/2014/main" xmlns="" id="{7740704B-BE95-F149-A5F7-EA685284C5EB}"/>
              </a:ext>
            </a:extLst>
          </p:cNvPr>
          <p:cNvGrpSpPr/>
          <p:nvPr/>
        </p:nvGrpSpPr>
        <p:grpSpPr>
          <a:xfrm>
            <a:off x="9440960" y="3802209"/>
            <a:ext cx="7882214" cy="5979872"/>
            <a:chOff x="9476534" y="2500942"/>
            <a:chExt cx="7882214" cy="5979872"/>
          </a:xfrm>
        </p:grpSpPr>
        <p:sp>
          <p:nvSpPr>
            <p:cNvPr id="9" name="Freeform 8">
              <a:extLst>
                <a:ext uri="{FF2B5EF4-FFF2-40B4-BE49-F238E27FC236}">
                  <a16:creationId xmlns:a16="http://schemas.microsoft.com/office/drawing/2014/main" xmlns="" id="{5AEEB92C-CE72-D924-382B-959BDC7E8AA1}"/>
                </a:ext>
              </a:extLst>
            </p:cNvPr>
            <p:cNvSpPr/>
            <p:nvPr/>
          </p:nvSpPr>
          <p:spPr>
            <a:xfrm>
              <a:off x="9476534" y="3232599"/>
              <a:ext cx="7882214" cy="5248215"/>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p>
          </p:txBody>
        </p:sp>
        <p:sp>
          <p:nvSpPr>
            <p:cNvPr id="10" name="Freeform 12">
              <a:extLst>
                <a:ext uri="{FF2B5EF4-FFF2-40B4-BE49-F238E27FC236}">
                  <a16:creationId xmlns:a16="http://schemas.microsoft.com/office/drawing/2014/main" xmlns="" id="{D213EAD9-8135-D645-8F02-1BD62B2B310D}"/>
                </a:ext>
              </a:extLst>
            </p:cNvPr>
            <p:cNvSpPr/>
            <p:nvPr/>
          </p:nvSpPr>
          <p:spPr>
            <a:xfrm>
              <a:off x="12759314" y="2500942"/>
              <a:ext cx="1371600" cy="1345966"/>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CAA9F"/>
            </a:solidFill>
          </p:spPr>
          <p:txBody>
            <a:bodyPr/>
            <a:lstStyle/>
            <a:p>
              <a:endParaRPr lang="en-US"/>
            </a:p>
          </p:txBody>
        </p:sp>
        <p:sp>
          <p:nvSpPr>
            <p:cNvPr id="11" name="TextBox 10">
              <a:extLst>
                <a:ext uri="{FF2B5EF4-FFF2-40B4-BE49-F238E27FC236}">
                  <a16:creationId xmlns:a16="http://schemas.microsoft.com/office/drawing/2014/main" xmlns="" id="{2F5CECED-00F3-4E00-B1D3-134E405A0291}"/>
                </a:ext>
              </a:extLst>
            </p:cNvPr>
            <p:cNvSpPr txBox="1"/>
            <p:nvPr/>
          </p:nvSpPr>
          <p:spPr>
            <a:xfrm>
              <a:off x="9636774" y="4212736"/>
              <a:ext cx="7616681" cy="3671583"/>
            </a:xfrm>
            <a:prstGeom prst="rect">
              <a:avLst/>
            </a:prstGeom>
            <a:noFill/>
          </p:spPr>
          <p:txBody>
            <a:bodyPr wrap="square">
              <a:spAutoFit/>
            </a:bodyPr>
            <a:lstStyle/>
            <a:p>
              <a:pPr marR="0" algn="ctr">
                <a:lnSpc>
                  <a:spcPct val="150000"/>
                </a:lnSpc>
                <a:spcBef>
                  <a:spcPts val="0"/>
                </a:spcBef>
                <a:spcAft>
                  <a:spcPts val="0"/>
                </a:spcAft>
              </a:pP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 </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Tiên, chùa Hương</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Đá còn vang tiếng nhạc.</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Động chùa núi Hinh Bồng </a:t>
              </a:r>
            </a:p>
            <a:p>
              <a:pPr marR="0" algn="ctr">
                <a:lnSpc>
                  <a:spcPct val="150000"/>
                </a:lnSpc>
                <a:spcBef>
                  <a:spcPts val="0"/>
                </a:spcBef>
                <a:spcAft>
                  <a:spcPts val="0"/>
                </a:spcAft>
              </a:pP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Gió còn ng</a:t>
              </a:r>
              <a:r>
                <a:rPr lang="en-US" sz="4000">
                  <a:solidFill>
                    <a:srgbClr val="000000"/>
                  </a:solidFill>
                  <a:latin typeface="Arial" panose="020B0604020202020204" pitchFamily="34" charset="0"/>
                  <a:ea typeface="Calibri" panose="020F0502020204030204" pitchFamily="34" charset="0"/>
                  <a:cs typeface="Arial" panose="020B0604020202020204" pitchFamily="34" charset="0"/>
                </a:rPr>
                <a:t>â</a:t>
              </a:r>
              <a:r>
                <a:rPr lang="vi-VN" sz="4000">
                  <a:solidFill>
                    <a:srgbClr val="000000"/>
                  </a:solidFill>
                  <a:latin typeface="Arial" panose="020B0604020202020204" pitchFamily="34" charset="0"/>
                  <a:ea typeface="Calibri" panose="020F0502020204030204" pitchFamily="34" charset="0"/>
                  <a:cs typeface="Arial" panose="020B0604020202020204" pitchFamily="34" charset="0"/>
                </a:rPr>
                <a:t>n khúc hát.</a:t>
              </a:r>
            </a:p>
          </p:txBody>
        </p:sp>
      </p:grpSp>
      <p:sp>
        <p:nvSpPr>
          <p:cNvPr id="8" name="Freeform 8"/>
          <p:cNvSpPr/>
          <p:nvPr/>
        </p:nvSpPr>
        <p:spPr>
          <a:xfrm>
            <a:off x="0" y="0"/>
            <a:ext cx="1095382" cy="1253232"/>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15" name="Group 14">
            <a:extLst>
              <a:ext uri="{FF2B5EF4-FFF2-40B4-BE49-F238E27FC236}">
                <a16:creationId xmlns:a16="http://schemas.microsoft.com/office/drawing/2014/main" xmlns="" id="{7A8AC5BD-ED7A-B324-7522-20F7423DBB6B}"/>
              </a:ext>
            </a:extLst>
          </p:cNvPr>
          <p:cNvGrpSpPr/>
          <p:nvPr/>
        </p:nvGrpSpPr>
        <p:grpSpPr>
          <a:xfrm>
            <a:off x="5446400" y="0"/>
            <a:ext cx="7583876" cy="1388058"/>
            <a:chOff x="4834930" y="84191"/>
            <a:chExt cx="7359542" cy="1232175"/>
          </a:xfrm>
        </p:grpSpPr>
        <p:sp>
          <p:nvSpPr>
            <p:cNvPr id="16" name="Round Same Side Corner Rectangle 11">
              <a:extLst>
                <a:ext uri="{FF2B5EF4-FFF2-40B4-BE49-F238E27FC236}">
                  <a16:creationId xmlns:a16="http://schemas.microsoft.com/office/drawing/2014/main" xmlns="" id="{F922F19E-F462-5C0B-2EA3-17E3A540396D}"/>
                </a:ext>
              </a:extLst>
            </p:cNvPr>
            <p:cNvSpPr/>
            <p:nvPr/>
          </p:nvSpPr>
          <p:spPr>
            <a:xfrm flipV="1">
              <a:off x="4834930" y="84191"/>
              <a:ext cx="7359542" cy="1232175"/>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3CB20642-FFDB-CE2A-98AF-B444F38E1A88}"/>
                </a:ext>
              </a:extLst>
            </p:cNvPr>
            <p:cNvSpPr txBox="1"/>
            <p:nvPr/>
          </p:nvSpPr>
          <p:spPr>
            <a:xfrm>
              <a:off x="5313042" y="337067"/>
              <a:ext cx="6403317" cy="737674"/>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CÂU TRẢ LỜI</a:t>
              </a:r>
              <a:endParaRPr lang="en-US" sz="4800" b="1" dirty="0">
                <a:solidFill>
                  <a:schemeClr val="bg1"/>
                </a:solidFill>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xmlns="" id="{0B3D0862-60BF-3A64-E222-FF9DCE633158}"/>
              </a:ext>
            </a:extLst>
          </p:cNvPr>
          <p:cNvGrpSpPr/>
          <p:nvPr/>
        </p:nvGrpSpPr>
        <p:grpSpPr>
          <a:xfrm>
            <a:off x="0" y="1709173"/>
            <a:ext cx="17749823" cy="1933777"/>
            <a:chOff x="0" y="1641015"/>
            <a:chExt cx="17749823" cy="1933777"/>
          </a:xfrm>
        </p:grpSpPr>
        <p:sp>
          <p:nvSpPr>
            <p:cNvPr id="19" name="Rectangle 18">
              <a:extLst>
                <a:ext uri="{FF2B5EF4-FFF2-40B4-BE49-F238E27FC236}">
                  <a16:creationId xmlns:a16="http://schemas.microsoft.com/office/drawing/2014/main" xmlns="" id="{DBD8F8E2-8B96-F64B-2778-4402CD893AF0}"/>
                </a:ext>
              </a:extLst>
            </p:cNvPr>
            <p:cNvSpPr/>
            <p:nvPr/>
          </p:nvSpPr>
          <p:spPr>
            <a:xfrm>
              <a:off x="0" y="1913875"/>
              <a:ext cx="16535400" cy="138805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a:solidFill>
                    <a:schemeClr val="tx1"/>
                  </a:solidFill>
                  <a:latin typeface="Arial" panose="020B0604020202020204" pitchFamily="34" charset="0"/>
                  <a:cs typeface="Arial" panose="020B0604020202020204" pitchFamily="34" charset="0"/>
                </a:rPr>
                <a:t>Những câu thơ thể hiện niềm tự hào về quê hương đất nước</a:t>
              </a:r>
              <a:endParaRPr lang="en-US" sz="4000" b="1" dirty="0">
                <a:solidFill>
                  <a:schemeClr val="tx1"/>
                </a:solidFill>
                <a:latin typeface="Arial" panose="020B0604020202020204" pitchFamily="34" charset="0"/>
                <a:cs typeface="Arial" panose="020B0604020202020204" pitchFamily="34" charset="0"/>
              </a:endParaRPr>
            </a:p>
          </p:txBody>
        </p:sp>
        <p:pic>
          <p:nvPicPr>
            <p:cNvPr id="20" name="Picture 19" descr="Icon&#10;&#10;Description automatically generated">
              <a:extLst>
                <a:ext uri="{FF2B5EF4-FFF2-40B4-BE49-F238E27FC236}">
                  <a16:creationId xmlns:a16="http://schemas.microsoft.com/office/drawing/2014/main" xmlns="" id="{4549768D-7FF8-3473-D3DD-E4930C65A9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6046" y="1641015"/>
              <a:ext cx="1933777" cy="1933777"/>
            </a:xfrm>
            <a:prstGeom prst="rect">
              <a:avLst/>
            </a:prstGeom>
          </p:spPr>
        </p:pic>
      </p:grpSp>
      <p:sp>
        <p:nvSpPr>
          <p:cNvPr id="7" name="Freeform 7"/>
          <p:cNvSpPr/>
          <p:nvPr/>
        </p:nvSpPr>
        <p:spPr>
          <a:xfrm>
            <a:off x="16782935" y="8604605"/>
            <a:ext cx="1515951" cy="1627699"/>
          </a:xfrm>
          <a:custGeom>
            <a:avLst/>
            <a:gdLst/>
            <a:ahLst/>
            <a:cxnLst/>
            <a:rect l="l" t="t" r="r" b="b"/>
            <a:pathLst>
              <a:path w="1515951" h="1627699">
                <a:moveTo>
                  <a:pt x="0" y="0"/>
                </a:moveTo>
                <a:lnTo>
                  <a:pt x="1515951" y="0"/>
                </a:lnTo>
                <a:lnTo>
                  <a:pt x="1515951" y="1627699"/>
                </a:lnTo>
                <a:lnTo>
                  <a:pt x="0" y="16276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left)">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out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20">
            <a:extLst>
              <a:ext uri="{FF2B5EF4-FFF2-40B4-BE49-F238E27FC236}">
                <a16:creationId xmlns:a16="http://schemas.microsoft.com/office/drawing/2014/main" xmlns=""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HOẠT ĐỘNG </a:t>
            </a:r>
            <a:r>
              <a:rPr lang="en-US"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4</a:t>
            </a:r>
            <a:r>
              <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defRPr/>
            </a:pPr>
            <a:r>
              <a:rPr lang="en-US" sz="6600" b="1">
                <a:solidFill>
                  <a:srgbClr val="1F497D">
                    <a:lumMod val="50000"/>
                  </a:srgbClr>
                </a:solidFill>
                <a:latin typeface="Arial" panose="020B0604020202020204" pitchFamily="34" charset="0"/>
                <a:ea typeface="Calibri" panose="020F0502020204030204" pitchFamily="34" charset="0"/>
                <a:cs typeface="Arial" panose="020B0604020202020204" pitchFamily="34" charset="0"/>
              </a:rPr>
              <a:t>LUYỆN TẬP THEO VĂN BẢN ĐỌC</a:t>
            </a:r>
            <a:endParaRPr kumimoji="0" lang="vi-VN" sz="6600" b="1" i="0" u="none" strike="noStrike" kern="1200" cap="none" spc="0" normalizeH="0" baseline="0" noProof="0">
              <a:ln>
                <a:noFill/>
              </a:ln>
              <a:solidFill>
                <a:srgbClr val="1F497D">
                  <a:lumMod val="50000"/>
                </a:srgb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900908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6" name="Freeform 16"/>
          <p:cNvSpPr/>
          <p:nvPr/>
        </p:nvSpPr>
        <p:spPr>
          <a:xfrm rot="9591631">
            <a:off x="213919" y="-103510"/>
            <a:ext cx="992153" cy="1608493"/>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latin typeface="Arial" panose="020B0604020202020204" pitchFamily="34" charset="0"/>
              <a:cs typeface="Arial" panose="020B0604020202020204" pitchFamily="34" charset="0"/>
            </a:endParaRPr>
          </a:p>
        </p:txBody>
      </p:sp>
      <p:sp>
        <p:nvSpPr>
          <p:cNvPr id="4" name="Freeform 24">
            <a:extLst>
              <a:ext uri="{FF2B5EF4-FFF2-40B4-BE49-F238E27FC236}">
                <a16:creationId xmlns:a16="http://schemas.microsoft.com/office/drawing/2014/main" xmlns="" id="{D1361C2A-FDE4-DDE1-B764-5D0C82CA110A}"/>
              </a:ext>
            </a:extLst>
          </p:cNvPr>
          <p:cNvSpPr/>
          <p:nvPr/>
        </p:nvSpPr>
        <p:spPr>
          <a:xfrm rot="1981402">
            <a:off x="16985348" y="132683"/>
            <a:ext cx="993492" cy="1309230"/>
          </a:xfrm>
          <a:custGeom>
            <a:avLst/>
            <a:gdLst/>
            <a:ahLst/>
            <a:cxnLst/>
            <a:rect l="l" t="t" r="r" b="b"/>
            <a:pathLst>
              <a:path w="675282" h="675282">
                <a:moveTo>
                  <a:pt x="0" y="0"/>
                </a:moveTo>
                <a:lnTo>
                  <a:pt x="675282" y="0"/>
                </a:lnTo>
                <a:lnTo>
                  <a:pt x="675282" y="675282"/>
                </a:lnTo>
                <a:lnTo>
                  <a:pt x="0" y="67528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Plaque 5">
            <a:extLst>
              <a:ext uri="{FF2B5EF4-FFF2-40B4-BE49-F238E27FC236}">
                <a16:creationId xmlns:a16="http://schemas.microsoft.com/office/drawing/2014/main" xmlns="" id="{3D54AD1F-DA10-47E6-9C5D-F3A95C363E87}"/>
              </a:ext>
            </a:extLst>
          </p:cNvPr>
          <p:cNvSpPr/>
          <p:nvPr/>
        </p:nvSpPr>
        <p:spPr>
          <a:xfrm>
            <a:off x="8238971" y="5524500"/>
            <a:ext cx="9437775" cy="4267200"/>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Chiều chiều, từ bãi cỏ gần nhà tôi, </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diều cốc, diều tu, diều sáo đua nhau bay lên cao. </a:t>
            </a:r>
            <a:r>
              <a:rPr lang="vi-VN" sz="4000">
                <a:solidFill>
                  <a:srgbClr val="FF0000"/>
                </a:solidFill>
                <a:latin typeface="Arial" panose="020B0604020202020204" pitchFamily="34" charset="0"/>
                <a:ea typeface="Calibri" panose="020F0502020204030204" pitchFamily="34" charset="0"/>
                <a:cs typeface="Arial" panose="020B0604020202020204" pitchFamily="34" charset="0"/>
              </a:rPr>
              <a:t>Trên không trung bao la</a:t>
            </a: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 tiếng sáo diều vi vu trầm bổng.</a:t>
            </a:r>
            <a:endParaRPr lang="en-US"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sp>
        <p:nvSpPr>
          <p:cNvPr id="8" name="Plaque 7">
            <a:extLst>
              <a:ext uri="{FF2B5EF4-FFF2-40B4-BE49-F238E27FC236}">
                <a16:creationId xmlns:a16="http://schemas.microsoft.com/office/drawing/2014/main" xmlns="" id="{0A2F0E1E-74B5-97F2-ABD7-D7CEACEEAB77}"/>
              </a:ext>
            </a:extLst>
          </p:cNvPr>
          <p:cNvSpPr/>
          <p:nvPr/>
        </p:nvSpPr>
        <p:spPr>
          <a:xfrm>
            <a:off x="8238971" y="876300"/>
            <a:ext cx="9437774" cy="3886200"/>
          </a:xfrm>
          <a:prstGeom prst="plaque">
            <a:avLst/>
          </a:prstGeom>
          <a:solidFill>
            <a:schemeClr val="bg1"/>
          </a:solidFill>
          <a:ln w="381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ea typeface="Calibri" panose="020F0502020204030204" pitchFamily="34" charset="0"/>
                <a:cs typeface="Arial" panose="020B0604020202020204" pitchFamily="34" charset="0"/>
              </a:rPr>
              <a:t>Diều cốc, diều tu, diều sáo đua nhau bay lên cao. Tiếng sáo diều vi vu trầm bổng.</a:t>
            </a:r>
            <a:endParaRPr lang="vi-VN" sz="4000" dirty="0">
              <a:solidFill>
                <a:schemeClr val="tx1"/>
              </a:solidFill>
              <a:latin typeface="Arial" panose="020B0604020202020204" pitchFamily="34" charset="0"/>
              <a:ea typeface="Calibri" panose="020F0502020204030204" pitchFamily="34" charset="0"/>
              <a:cs typeface="Arial" panose="020B0604020202020204" pitchFamily="34" charset="0"/>
            </a:endParaRPr>
          </a:p>
        </p:txBody>
      </p:sp>
      <p:cxnSp>
        <p:nvCxnSpPr>
          <p:cNvPr id="9" name="Straight Arrow Connector 8">
            <a:extLst>
              <a:ext uri="{FF2B5EF4-FFF2-40B4-BE49-F238E27FC236}">
                <a16:creationId xmlns:a16="http://schemas.microsoft.com/office/drawing/2014/main" xmlns="" id="{F56B5353-E5B9-5A97-CC5A-F99C961A3C17}"/>
              </a:ext>
            </a:extLst>
          </p:cNvPr>
          <p:cNvCxnSpPr>
            <a:cxnSpLocks/>
            <a:stCxn id="8" idx="2"/>
            <a:endCxn id="6" idx="0"/>
          </p:cNvCxnSpPr>
          <p:nvPr/>
        </p:nvCxnSpPr>
        <p:spPr>
          <a:xfrm>
            <a:off x="12957858" y="4762500"/>
            <a:ext cx="1" cy="762000"/>
          </a:xfrm>
          <a:prstGeom prst="straightConnector1">
            <a:avLst/>
          </a:prstGeom>
          <a:ln w="38100">
            <a:solidFill>
              <a:schemeClr val="accent4">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C1568B15-D0AC-543A-5299-C07805FDFB69}"/>
              </a:ext>
            </a:extLst>
          </p:cNvPr>
          <p:cNvGrpSpPr/>
          <p:nvPr/>
        </p:nvGrpSpPr>
        <p:grpSpPr>
          <a:xfrm>
            <a:off x="611255" y="1495768"/>
            <a:ext cx="7049118" cy="6939481"/>
            <a:chOff x="441246" y="-513427"/>
            <a:chExt cx="7049118" cy="7281632"/>
          </a:xfrm>
        </p:grpSpPr>
        <p:sp>
          <p:nvSpPr>
            <p:cNvPr id="11" name="Rectangle: Rounded Corners 10">
              <a:extLst>
                <a:ext uri="{FF2B5EF4-FFF2-40B4-BE49-F238E27FC236}">
                  <a16:creationId xmlns:a16="http://schemas.microsoft.com/office/drawing/2014/main" xmlns="" id="{66758C59-AA22-D729-A1B5-086EAE751B70}"/>
                </a:ext>
              </a:extLst>
            </p:cNvPr>
            <p:cNvSpPr/>
            <p:nvPr/>
          </p:nvSpPr>
          <p:spPr>
            <a:xfrm>
              <a:off x="441246" y="-376132"/>
              <a:ext cx="7049118" cy="7144337"/>
            </a:xfrm>
            <a:prstGeom prst="roundRect">
              <a:avLst/>
            </a:prstGeom>
            <a:solidFill>
              <a:srgbClr val="ECE7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400" b="1" i="0" u="none" strike="noStrike" kern="1200" cap="none" spc="0" normalizeH="0" baseline="0" noProof="0">
                  <a:ln>
                    <a:noFill/>
                  </a:ln>
                  <a:solidFill>
                    <a:schemeClr val="accent4">
                      <a:lumMod val="50000"/>
                    </a:schemeClr>
                  </a:solidFill>
                  <a:effectLst/>
                  <a:uLnTx/>
                  <a:uFillTx/>
                  <a:latin typeface="Arial" panose="020B0604020202020204" pitchFamily="34" charset="0"/>
                  <a:cs typeface="Arial" panose="020B0604020202020204" pitchFamily="34" charset="0"/>
                </a:rPr>
                <a:t>HOẠT ĐỘNG NHÓM</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000" b="1"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Câu hỏi 1: </a:t>
              </a:r>
              <a:r>
                <a:rPr kumimoji="0" lang="vi-VN"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Thêm trạng ngữ cho mỗi câu dưới đây:</a:t>
              </a:r>
              <a:r>
                <a:rPr kumimoji="0" lang="en-US"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endParaRPr kumimoji="0" lang="vi-VN" sz="400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pic>
          <p:nvPicPr>
            <p:cNvPr id="12" name="Picture 6">
              <a:extLst>
                <a:ext uri="{FF2B5EF4-FFF2-40B4-BE49-F238E27FC236}">
                  <a16:creationId xmlns:a16="http://schemas.microsoft.com/office/drawing/2014/main" xmlns="" id="{F58A81C5-E436-56D1-F793-ADFC3C58ABDA}"/>
                </a:ext>
              </a:extLst>
            </p:cNvPr>
            <p:cNvPicPr>
              <a:picLocks noChangeAspect="1"/>
            </p:cNvPicPr>
            <p:nvPr/>
          </p:nvPicPr>
          <p:blipFill>
            <a:blip r:embed="rId6" cstate="print">
              <a:duotone>
                <a:prstClr val="black"/>
                <a:schemeClr val="accent4">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074420" y="-513427"/>
              <a:ext cx="1782770" cy="1740433"/>
            </a:xfrm>
            <a:prstGeom prst="rect">
              <a:avLst/>
            </a:prstGeom>
          </p:spPr>
        </p:pic>
      </p:grpSp>
      <p:pic>
        <p:nvPicPr>
          <p:cNvPr id="2" name="Picture 1" descr="A picture containing toy, doll&#10;&#10;Description automatically generated">
            <a:extLst>
              <a:ext uri="{FF2B5EF4-FFF2-40B4-BE49-F238E27FC236}">
                <a16:creationId xmlns:a16="http://schemas.microsoft.com/office/drawing/2014/main" xmlns="" id="{AAFAEE81-F01A-910B-F99F-ECF43F04124C}"/>
              </a:ext>
            </a:extLst>
          </p:cNvPr>
          <p:cNvPicPr>
            <a:picLocks noChangeAspect="1"/>
          </p:cNvPicPr>
          <p:nvPr/>
        </p:nvPicPr>
        <p:blipFill rotWithShape="1">
          <a:blip r:embed="rId8">
            <a:extLst>
              <a:ext uri="{28A0092B-C50C-407E-A947-70E740481C1C}">
                <a14:useLocalDpi xmlns:a14="http://schemas.microsoft.com/office/drawing/2010/main" val="0"/>
              </a:ext>
            </a:extLst>
          </a:blip>
          <a:srcRect t="26331"/>
          <a:stretch/>
        </p:blipFill>
        <p:spPr>
          <a:xfrm>
            <a:off x="891310" y="6656024"/>
            <a:ext cx="6489007" cy="3558449"/>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par>
                          <p:cTn id="18" fill="hold">
                            <p:stCondLst>
                              <p:cond delay="500"/>
                            </p:stCondLst>
                            <p:childTnLst>
                              <p:par>
                                <p:cTn id="19" presetID="16" presetClass="entr" presetSubtype="2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7198444" y="9204994"/>
            <a:ext cx="1051456" cy="1076172"/>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20" name="Group 19">
            <a:extLst>
              <a:ext uri="{FF2B5EF4-FFF2-40B4-BE49-F238E27FC236}">
                <a16:creationId xmlns:a16="http://schemas.microsoft.com/office/drawing/2014/main" xmlns="" id="{CED4D8DB-7362-2D75-E457-EC106FF80D1E}"/>
              </a:ext>
            </a:extLst>
          </p:cNvPr>
          <p:cNvGrpSpPr/>
          <p:nvPr/>
        </p:nvGrpSpPr>
        <p:grpSpPr>
          <a:xfrm>
            <a:off x="762000" y="3441479"/>
            <a:ext cx="10668000" cy="6490799"/>
            <a:chOff x="407900" y="2027872"/>
            <a:chExt cx="10668000" cy="6490799"/>
          </a:xfrm>
        </p:grpSpPr>
        <p:sp>
          <p:nvSpPr>
            <p:cNvPr id="22" name="Freeform 8">
              <a:extLst>
                <a:ext uri="{FF2B5EF4-FFF2-40B4-BE49-F238E27FC236}">
                  <a16:creationId xmlns:a16="http://schemas.microsoft.com/office/drawing/2014/main" xmlns="" id="{24972FE2-D2D6-A5F9-F416-6A470C7C3ED3}"/>
                </a:ext>
              </a:extLst>
            </p:cNvPr>
            <p:cNvSpPr/>
            <p:nvPr/>
          </p:nvSpPr>
          <p:spPr>
            <a:xfrm>
              <a:off x="407900" y="2027872"/>
              <a:ext cx="10668000" cy="6490799"/>
            </a:xfrm>
            <a:custGeom>
              <a:avLst/>
              <a:gdLst/>
              <a:ahLst/>
              <a:cxnLst/>
              <a:rect l="l" t="t" r="r" b="b"/>
              <a:pathLst>
                <a:path w="1855339" h="1474531">
                  <a:moveTo>
                    <a:pt x="56049" y="0"/>
                  </a:moveTo>
                  <a:lnTo>
                    <a:pt x="1799290" y="0"/>
                  </a:lnTo>
                  <a:cubicBezTo>
                    <a:pt x="1830245" y="0"/>
                    <a:pt x="1855339" y="25094"/>
                    <a:pt x="1855339" y="56049"/>
                  </a:cubicBezTo>
                  <a:lnTo>
                    <a:pt x="1855339" y="1418482"/>
                  </a:lnTo>
                  <a:cubicBezTo>
                    <a:pt x="1855339" y="1433347"/>
                    <a:pt x="1849434" y="1447604"/>
                    <a:pt x="1838923" y="1458115"/>
                  </a:cubicBezTo>
                  <a:cubicBezTo>
                    <a:pt x="1828411" y="1468626"/>
                    <a:pt x="1814155" y="1474531"/>
                    <a:pt x="1799290" y="1474531"/>
                  </a:cubicBezTo>
                  <a:lnTo>
                    <a:pt x="56049" y="1474531"/>
                  </a:lnTo>
                  <a:cubicBezTo>
                    <a:pt x="41184" y="1474531"/>
                    <a:pt x="26928" y="1468626"/>
                    <a:pt x="16416" y="1458115"/>
                  </a:cubicBezTo>
                  <a:cubicBezTo>
                    <a:pt x="5905" y="1447604"/>
                    <a:pt x="0" y="1433347"/>
                    <a:pt x="0" y="1418482"/>
                  </a:cubicBezTo>
                  <a:lnTo>
                    <a:pt x="0" y="56049"/>
                  </a:lnTo>
                  <a:cubicBezTo>
                    <a:pt x="0" y="25094"/>
                    <a:pt x="25094" y="0"/>
                    <a:pt x="56049" y="0"/>
                  </a:cubicBezTo>
                  <a:close/>
                </a:path>
              </a:pathLst>
            </a:custGeom>
            <a:solidFill>
              <a:schemeClr val="accent5">
                <a:lumMod val="20000"/>
                <a:lumOff val="80000"/>
              </a:schemeClr>
            </a:solidFill>
          </p:spPr>
          <p:txBody>
            <a:bodyPr/>
            <a:lstStyle/>
            <a:p>
              <a:endParaRPr lang="en-US">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xmlns="" id="{7C9A5280-A836-93F6-B0A8-52940B5453B7}"/>
                </a:ext>
              </a:extLst>
            </p:cNvPr>
            <p:cNvSpPr txBox="1"/>
            <p:nvPr/>
          </p:nvSpPr>
          <p:spPr>
            <a:xfrm>
              <a:off x="929968" y="2369944"/>
              <a:ext cx="9623864" cy="5806654"/>
            </a:xfrm>
            <a:prstGeom prst="rect">
              <a:avLst/>
            </a:prstGeom>
            <a:noFill/>
          </p:spPr>
          <p:txBody>
            <a:bodyPr wrap="square">
              <a:spAutoFit/>
            </a:bodyPr>
            <a:lstStyle/>
            <a:p>
              <a:pPr marR="0" algn="just">
                <a:lnSpc>
                  <a:spcPct val="150000"/>
                </a:lnSpc>
                <a:spcBef>
                  <a:spcPts val="0"/>
                </a:spcBef>
                <a:spcAft>
                  <a:spcPts val="0"/>
                </a:spcAft>
              </a:pPr>
              <a:r>
                <a:rPr lang="en-US" sz="3600">
                  <a:solidFill>
                    <a:srgbClr val="000000"/>
                  </a:solidFill>
                  <a:latin typeface="Arial" panose="020B0604020202020204" pitchFamily="34" charset="0"/>
                  <a:ea typeface="Calibri" panose="020F0502020204030204" pitchFamily="34" charset="0"/>
                  <a:cs typeface="Arial" panose="020B0604020202020204" pitchFamily="34" charset="0"/>
                </a:rPr>
                <a:t>Đọc “Chiều ngoại ô” của Nguyễn Thụy Kha, tôi nhớ đến “Buổi sáng mùa hè trong thung lũng” của Hoàng Hữu Bội, “Nắng trưa” của Băng Sơn,… Các nhà văn đã cảm nhận cảnh vật trong mỗi mùa bằng nhiều giác quan, tạo nên những bức tranh phong cảnh mang sắc màu, âm thanh, hương vị,… của cuộc sống</a:t>
              </a:r>
            </a:p>
          </p:txBody>
        </p:sp>
      </p:grpSp>
      <p:sp>
        <p:nvSpPr>
          <p:cNvPr id="5" name="Freeform 5"/>
          <p:cNvSpPr/>
          <p:nvPr/>
        </p:nvSpPr>
        <p:spPr>
          <a:xfrm>
            <a:off x="-177387" y="9458172"/>
            <a:ext cx="1280057" cy="822994"/>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grpSp>
        <p:nvGrpSpPr>
          <p:cNvPr id="31" name="Group 30">
            <a:extLst>
              <a:ext uri="{FF2B5EF4-FFF2-40B4-BE49-F238E27FC236}">
                <a16:creationId xmlns:a16="http://schemas.microsoft.com/office/drawing/2014/main" xmlns="" id="{6DCE7842-C908-9B88-5E3D-EB7C7229BA42}"/>
              </a:ext>
            </a:extLst>
          </p:cNvPr>
          <p:cNvGrpSpPr/>
          <p:nvPr/>
        </p:nvGrpSpPr>
        <p:grpSpPr>
          <a:xfrm>
            <a:off x="462643" y="126753"/>
            <a:ext cx="16644708" cy="2806947"/>
            <a:chOff x="462643" y="126753"/>
            <a:chExt cx="16644708" cy="2806947"/>
          </a:xfrm>
        </p:grpSpPr>
        <p:sp>
          <p:nvSpPr>
            <p:cNvPr id="17" name="Line Callout 1 (Border and Accent Bar) 3">
              <a:extLst>
                <a:ext uri="{FF2B5EF4-FFF2-40B4-BE49-F238E27FC236}">
                  <a16:creationId xmlns:a16="http://schemas.microsoft.com/office/drawing/2014/main" xmlns="" id="{FF0157F8-F2E4-D107-2835-832D8E03D41D}"/>
                </a:ext>
              </a:extLst>
            </p:cNvPr>
            <p:cNvSpPr/>
            <p:nvPr/>
          </p:nvSpPr>
          <p:spPr>
            <a:xfrm>
              <a:off x="462643" y="570154"/>
              <a:ext cx="16072758" cy="2363546"/>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000" b="1">
                  <a:solidFill>
                    <a:srgbClr val="C00000"/>
                  </a:solidFill>
                  <a:latin typeface="Arial" panose="020B0604020202020204" pitchFamily="34" charset="0"/>
                  <a:cs typeface="Arial" panose="020B0604020202020204" pitchFamily="34" charset="0"/>
                </a:rPr>
                <a:t>CÂU HỎI 2: </a:t>
              </a:r>
              <a:r>
                <a:rPr lang="en-US" sz="4000">
                  <a:solidFill>
                    <a:schemeClr val="tx1"/>
                  </a:solidFill>
                  <a:latin typeface="Arial" panose="020B0604020202020204" pitchFamily="34" charset="0"/>
                  <a:cs typeface="Arial" panose="020B0604020202020204" pitchFamily="34" charset="0"/>
                </a:rPr>
                <a:t>Các em làm việc cá nhân để nêu công dụng của </a:t>
              </a:r>
              <a:r>
                <a:rPr lang="en-US" sz="4000">
                  <a:solidFill>
                    <a:srgbClr val="FF0000"/>
                  </a:solidFill>
                  <a:latin typeface="Arial" panose="020B0604020202020204" pitchFamily="34" charset="0"/>
                  <a:cs typeface="Arial" panose="020B0604020202020204" pitchFamily="34" charset="0"/>
                </a:rPr>
                <a:t>dấu ngoặc kép </a:t>
              </a:r>
              <a:r>
                <a:rPr lang="en-US" sz="4000">
                  <a:solidFill>
                    <a:schemeClr val="tx1"/>
                  </a:solidFill>
                  <a:latin typeface="Arial" panose="020B0604020202020204" pitchFamily="34" charset="0"/>
                  <a:cs typeface="Arial" panose="020B0604020202020204" pitchFamily="34" charset="0"/>
                </a:rPr>
                <a:t>trong đoạn dưới đây, sau đó chia sẻ theo nhóm</a:t>
              </a:r>
            </a:p>
          </p:txBody>
        </p:sp>
        <p:pic>
          <p:nvPicPr>
            <p:cNvPr id="30" name="Picture 29" descr="Icon&#10;&#10;Description automatically generated">
              <a:extLst>
                <a:ext uri="{FF2B5EF4-FFF2-40B4-BE49-F238E27FC236}">
                  <a16:creationId xmlns:a16="http://schemas.microsoft.com/office/drawing/2014/main" xmlns="" id="{3EA2D008-CBF3-BD73-FF72-021611343F4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63450" y="126753"/>
              <a:ext cx="1143901" cy="1143901"/>
            </a:xfrm>
            <a:prstGeom prst="rect">
              <a:avLst/>
            </a:prstGeom>
          </p:spPr>
        </p:pic>
      </p:grpSp>
      <p:sp>
        <p:nvSpPr>
          <p:cNvPr id="32" name="Rectangle: Rounded Corners 31">
            <a:extLst>
              <a:ext uri="{FF2B5EF4-FFF2-40B4-BE49-F238E27FC236}">
                <a16:creationId xmlns:a16="http://schemas.microsoft.com/office/drawing/2014/main" xmlns="" id="{40DBD737-E534-F0F8-7CA5-96070B5CEDDE}"/>
              </a:ext>
            </a:extLst>
          </p:cNvPr>
          <p:cNvSpPr/>
          <p:nvPr/>
        </p:nvSpPr>
        <p:spPr>
          <a:xfrm>
            <a:off x="13563599" y="4515736"/>
            <a:ext cx="3962401" cy="4342287"/>
          </a:xfrm>
          <a:prstGeom prst="roundRect">
            <a:avLst>
              <a:gd name="adj" fmla="val 10011"/>
            </a:avLst>
          </a:prstGeom>
          <a:solidFill>
            <a:schemeClr val="bg1"/>
          </a:solidFill>
          <a:ln w="38100">
            <a:solidFill>
              <a:schemeClr val="accent5">
                <a:lumMod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50000"/>
              </a:lnSpc>
            </a:pPr>
            <a:r>
              <a:rPr lang="vi-VN" sz="3800">
                <a:solidFill>
                  <a:srgbClr val="C00000"/>
                </a:solidFill>
                <a:latin typeface="Arial" panose="020B0604020202020204" pitchFamily="34" charset="0"/>
                <a:cs typeface="Arial" panose="020B0604020202020204" pitchFamily="34" charset="0"/>
              </a:rPr>
              <a:t>Dấu ngoặc kép đánh dấu tên tác phẩm, tên văn bản.</a:t>
            </a:r>
            <a:endParaRPr lang="en-US" sz="3800" dirty="0">
              <a:solidFill>
                <a:srgbClr val="C00000"/>
              </a:solidFill>
              <a:latin typeface="Arial" panose="020B0604020202020204" pitchFamily="34" charset="0"/>
              <a:cs typeface="Arial" panose="020B0604020202020204" pitchFamily="34" charset="0"/>
            </a:endParaRPr>
          </a:p>
        </p:txBody>
      </p:sp>
      <p:sp>
        <p:nvSpPr>
          <p:cNvPr id="33" name="Arrow: Down 32">
            <a:extLst>
              <a:ext uri="{FF2B5EF4-FFF2-40B4-BE49-F238E27FC236}">
                <a16:creationId xmlns:a16="http://schemas.microsoft.com/office/drawing/2014/main" xmlns="" id="{0979E7D7-7FF4-9C0F-4CEC-B9455CE03FA6}"/>
              </a:ext>
            </a:extLst>
          </p:cNvPr>
          <p:cNvSpPr/>
          <p:nvPr/>
        </p:nvSpPr>
        <p:spPr>
          <a:xfrm rot="16200000">
            <a:off x="12230102" y="6237068"/>
            <a:ext cx="533400" cy="1089464"/>
          </a:xfrm>
          <a:prstGeom prst="downArrow">
            <a:avLst/>
          </a:prstGeom>
          <a:solidFill>
            <a:schemeClr val="accent6">
              <a:lumMod val="20000"/>
              <a:lumOff val="8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75764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2" presetClass="entr" presetSubtype="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up)">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randombar(horizontal)">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8" name="Freeform 18"/>
          <p:cNvSpPr/>
          <p:nvPr/>
        </p:nvSpPr>
        <p:spPr>
          <a:xfrm flipH="1" flipV="1">
            <a:off x="16992599" y="0"/>
            <a:ext cx="1295400" cy="1400591"/>
          </a:xfrm>
          <a:custGeom>
            <a:avLst/>
            <a:gdLst/>
            <a:ahLst/>
            <a:cxnLst/>
            <a:rect l="l" t="t" r="r" b="b"/>
            <a:pathLst>
              <a:path w="1820775" h="2259898">
                <a:moveTo>
                  <a:pt x="1820775" y="2259898"/>
                </a:moveTo>
                <a:lnTo>
                  <a:pt x="0" y="2259898"/>
                </a:lnTo>
                <a:lnTo>
                  <a:pt x="0" y="0"/>
                </a:lnTo>
                <a:lnTo>
                  <a:pt x="1820775" y="0"/>
                </a:lnTo>
                <a:lnTo>
                  <a:pt x="1820775" y="2259898"/>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33" name="Freeform 4">
            <a:extLst>
              <a:ext uri="{FF2B5EF4-FFF2-40B4-BE49-F238E27FC236}">
                <a16:creationId xmlns:a16="http://schemas.microsoft.com/office/drawing/2014/main" xmlns="" id="{5DC48D07-7335-EA98-1F58-739E76B1E5BF}"/>
              </a:ext>
            </a:extLst>
          </p:cNvPr>
          <p:cNvSpPr/>
          <p:nvPr/>
        </p:nvSpPr>
        <p:spPr>
          <a:xfrm>
            <a:off x="990600" y="1400591"/>
            <a:ext cx="11049000" cy="7391401"/>
          </a:xfrm>
          <a:custGeom>
            <a:avLst/>
            <a:gdLst/>
            <a:ahLst/>
            <a:cxnLst/>
            <a:rect l="l" t="t" r="r" b="b"/>
            <a:pathLst>
              <a:path w="2729626" h="2002089">
                <a:moveTo>
                  <a:pt x="38097" y="0"/>
                </a:moveTo>
                <a:lnTo>
                  <a:pt x="2691530" y="0"/>
                </a:lnTo>
                <a:cubicBezTo>
                  <a:pt x="2712570" y="0"/>
                  <a:pt x="2729626" y="17057"/>
                  <a:pt x="2729626" y="38097"/>
                </a:cubicBezTo>
                <a:lnTo>
                  <a:pt x="2729626" y="1963992"/>
                </a:lnTo>
                <a:cubicBezTo>
                  <a:pt x="2729626" y="1985032"/>
                  <a:pt x="2712570" y="2002089"/>
                  <a:pt x="2691530" y="2002089"/>
                </a:cubicBezTo>
                <a:lnTo>
                  <a:pt x="38097" y="2002089"/>
                </a:lnTo>
                <a:cubicBezTo>
                  <a:pt x="17057" y="2002089"/>
                  <a:pt x="0" y="1985032"/>
                  <a:pt x="0" y="1963992"/>
                </a:cubicBezTo>
                <a:lnTo>
                  <a:pt x="0" y="38097"/>
                </a:lnTo>
                <a:cubicBezTo>
                  <a:pt x="0" y="17057"/>
                  <a:pt x="17057" y="0"/>
                  <a:pt x="38097" y="0"/>
                </a:cubicBezTo>
                <a:close/>
              </a:path>
            </a:pathLst>
          </a:custGeom>
          <a:solidFill>
            <a:srgbClr val="F5F3F7"/>
          </a:solidFill>
        </p:spPr>
        <p:txBody>
          <a:bodyPr/>
          <a:lstStyle/>
          <a:p>
            <a:endParaRPr lang="en-US">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xmlns="" id="{9E99E02D-A2E0-3053-8E14-9FA953B08629}"/>
              </a:ext>
            </a:extLst>
          </p:cNvPr>
          <p:cNvSpPr txBox="1"/>
          <p:nvPr/>
        </p:nvSpPr>
        <p:spPr>
          <a:xfrm>
            <a:off x="1981200" y="2384379"/>
            <a:ext cx="8770049" cy="5518242"/>
          </a:xfrm>
          <a:prstGeom prst="rect">
            <a:avLst/>
          </a:prstGeom>
          <a:noFill/>
        </p:spPr>
        <p:txBody>
          <a:bodyPr wrap="square">
            <a:spAutoFit/>
          </a:bodyPr>
          <a:lstStyle/>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lại bài </a:t>
            </a:r>
            <a:r>
              <a:rPr lang="vi-VN" sz="4000" b="1">
                <a:latin typeface="Arial" panose="020B0604020202020204" pitchFamily="34" charset="0"/>
                <a:ea typeface="Calibri" panose="020F0502020204030204" pitchFamily="34" charset="0"/>
                <a:cs typeface="Arial" panose="020B0604020202020204" pitchFamily="34" charset="0"/>
              </a:rPr>
              <a:t>Chiều ngoại ô</a:t>
            </a:r>
            <a:r>
              <a:rPr lang="vi-VN" sz="4000">
                <a:latin typeface="Arial" panose="020B0604020202020204" pitchFamily="34" charset="0"/>
                <a:ea typeface="Calibri" panose="020F0502020204030204" pitchFamily="34" charset="0"/>
                <a:cs typeface="Arial" panose="020B0604020202020204" pitchFamily="34" charset="0"/>
              </a:rPr>
              <a:t>, hiểu ý nghĩa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Chia sẻ với người thân về bài đọc.</a:t>
            </a:r>
          </a:p>
          <a:p>
            <a:pPr marL="571500" marR="0" indent="-571500" algn="just">
              <a:lnSpc>
                <a:spcPct val="150000"/>
              </a:lnSpc>
              <a:spcBef>
                <a:spcPts val="0"/>
              </a:spcBef>
              <a:spcAft>
                <a:spcPts val="0"/>
              </a:spcAft>
              <a:buFont typeface="Wingdings" panose="05000000000000000000" pitchFamily="2" charset="2"/>
              <a:buChar char="§"/>
            </a:pPr>
            <a:r>
              <a:rPr lang="vi-VN" sz="4000">
                <a:latin typeface="Arial" panose="020B0604020202020204" pitchFamily="34" charset="0"/>
                <a:ea typeface="Calibri" panose="020F0502020204030204" pitchFamily="34" charset="0"/>
                <a:cs typeface="Arial" panose="020B0604020202020204" pitchFamily="34" charset="0"/>
              </a:rPr>
              <a:t>Đọc trước </a:t>
            </a:r>
            <a:r>
              <a:rPr lang="vi-VN" sz="4000" b="1">
                <a:latin typeface="Arial" panose="020B0604020202020204" pitchFamily="34" charset="0"/>
                <a:ea typeface="Calibri" panose="020F0502020204030204" pitchFamily="34" charset="0"/>
                <a:cs typeface="Arial" panose="020B0604020202020204" pitchFamily="34" charset="0"/>
              </a:rPr>
              <a:t>Tiết học sau: Luyện viết đoạn văn miêu tả cây cối </a:t>
            </a:r>
            <a:r>
              <a:rPr lang="en-US" sz="4000" i="1">
                <a:latin typeface="Arial" panose="020B0604020202020204" pitchFamily="34" charset="0"/>
                <a:ea typeface="Calibri" panose="020F0502020204030204" pitchFamily="34" charset="0"/>
                <a:cs typeface="Arial" panose="020B0604020202020204" pitchFamily="34" charset="0"/>
              </a:rPr>
              <a:t>(SGK – tr.91)</a:t>
            </a:r>
            <a:endParaRPr lang="vi-VN" sz="4000" i="1">
              <a:latin typeface="Arial" panose="020B0604020202020204" pitchFamily="34" charset="0"/>
              <a:ea typeface="Calibri" panose="020F0502020204030204" pitchFamily="34" charset="0"/>
              <a:cs typeface="Arial" panose="020B0604020202020204" pitchFamily="34" charset="0"/>
            </a:endParaRPr>
          </a:p>
        </p:txBody>
      </p:sp>
      <p:grpSp>
        <p:nvGrpSpPr>
          <p:cNvPr id="35" name="Group 34">
            <a:extLst>
              <a:ext uri="{FF2B5EF4-FFF2-40B4-BE49-F238E27FC236}">
                <a16:creationId xmlns:a16="http://schemas.microsoft.com/office/drawing/2014/main" xmlns="" id="{38850F25-BCBE-27A5-A3B7-77268BB98E38}"/>
              </a:ext>
            </a:extLst>
          </p:cNvPr>
          <p:cNvGrpSpPr/>
          <p:nvPr/>
        </p:nvGrpSpPr>
        <p:grpSpPr>
          <a:xfrm>
            <a:off x="11571667" y="2089636"/>
            <a:ext cx="6348073" cy="5988836"/>
            <a:chOff x="11246548" y="2101875"/>
            <a:chExt cx="6348073" cy="5988836"/>
          </a:xfrm>
        </p:grpSpPr>
        <p:sp>
          <p:nvSpPr>
            <p:cNvPr id="36" name="Oval 35">
              <a:extLst>
                <a:ext uri="{FF2B5EF4-FFF2-40B4-BE49-F238E27FC236}">
                  <a16:creationId xmlns:a16="http://schemas.microsoft.com/office/drawing/2014/main" xmlns="" id="{8C0A4BD5-A4EC-E3E7-C61B-D129F958326E}"/>
                </a:ext>
              </a:extLst>
            </p:cNvPr>
            <p:cNvSpPr/>
            <p:nvPr/>
          </p:nvSpPr>
          <p:spPr>
            <a:xfrm>
              <a:off x="11246548" y="2101875"/>
              <a:ext cx="6348073" cy="5988836"/>
            </a:xfrm>
            <a:prstGeom prst="ellipse">
              <a:avLst/>
            </a:prstGeom>
            <a:solidFill>
              <a:schemeClr val="bg1"/>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ACA4B466-4F6B-1940-EF60-8BC2B93595B1}"/>
                </a:ext>
              </a:extLst>
            </p:cNvPr>
            <p:cNvSpPr txBox="1"/>
            <p:nvPr/>
          </p:nvSpPr>
          <p:spPr>
            <a:xfrm>
              <a:off x="11372584" y="3797875"/>
              <a:ext cx="6095999" cy="2691250"/>
            </a:xfrm>
            <a:prstGeom prst="rect">
              <a:avLst/>
            </a:prstGeom>
            <a:noFill/>
          </p:spPr>
          <p:txBody>
            <a:bodyPr wrap="square" rtlCol="0">
              <a:spAutoFit/>
            </a:bodyPr>
            <a:lstStyle/>
            <a:p>
              <a:pPr algn="ctr">
                <a:lnSpc>
                  <a:spcPct val="150000"/>
                </a:lnSpc>
              </a:pPr>
              <a:r>
                <a:rPr lang="en-US" sz="6000" b="1">
                  <a:solidFill>
                    <a:schemeClr val="accent4">
                      <a:lumMod val="75000"/>
                    </a:schemeClr>
                  </a:solidFill>
                  <a:latin typeface="Arial" panose="020B0604020202020204" pitchFamily="34" charset="0"/>
                  <a:cs typeface="Arial" panose="020B0604020202020204" pitchFamily="34" charset="0"/>
                </a:rPr>
                <a:t>HƯỚNG DẪN VỀ NHÀ</a:t>
              </a:r>
              <a:endParaRPr lang="en-US" sz="6000" b="1" dirty="0">
                <a:solidFill>
                  <a:schemeClr val="accent4">
                    <a:lumMod val="75000"/>
                  </a:schemeClr>
                </a:solidFill>
                <a:latin typeface="Arial" panose="020B0604020202020204" pitchFamily="34" charset="0"/>
                <a:cs typeface="Arial" panose="020B0604020202020204" pitchFamily="34" charset="0"/>
              </a:endParaRPr>
            </a:p>
          </p:txBody>
        </p:sp>
        <p:pic>
          <p:nvPicPr>
            <p:cNvPr id="38" name="Picture 11">
              <a:extLst>
                <a:ext uri="{FF2B5EF4-FFF2-40B4-BE49-F238E27FC236}">
                  <a16:creationId xmlns:a16="http://schemas.microsoft.com/office/drawing/2014/main" xmlns="" id="{E6DCCD28-135F-CEF7-C215-A10F76940CC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305052" y="2166299"/>
              <a:ext cx="4508695" cy="1073889"/>
            </a:xfrm>
            <a:prstGeom prst="rect">
              <a:avLst/>
            </a:prstGeom>
          </p:spPr>
        </p:pic>
      </p:grpSp>
      <p:pic>
        <p:nvPicPr>
          <p:cNvPr id="39" name="Picture 7">
            <a:extLst>
              <a:ext uri="{FF2B5EF4-FFF2-40B4-BE49-F238E27FC236}">
                <a16:creationId xmlns:a16="http://schemas.microsoft.com/office/drawing/2014/main" xmlns="" id="{946029F8-ABB3-D223-81D3-CE05F0434C0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246549" y="6737138"/>
            <a:ext cx="6773137" cy="3549862"/>
          </a:xfrm>
          <a:prstGeom prst="rect">
            <a:avLst/>
          </a:prstGeom>
        </p:spPr>
      </p:pic>
      <p:sp>
        <p:nvSpPr>
          <p:cNvPr id="17" name="Freeform 17"/>
          <p:cNvSpPr/>
          <p:nvPr/>
        </p:nvSpPr>
        <p:spPr>
          <a:xfrm>
            <a:off x="-25263" y="8093935"/>
            <a:ext cx="1820775" cy="2259898"/>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2">
              <a:extLst>
                <a:ext uri="{96DAC541-7B7A-43D3-8B79-37D633B846F1}">
                  <asvg:svgBlip xmlns:asvg="http://schemas.microsoft.com/office/drawing/2016/SVG/main" xmlns="" r:embed="rId3"/>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16" name="Freeform 16"/>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494590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4">
                                            <p:txEl>
                                              <p:pRg st="0" end="0"/>
                                            </p:txEl>
                                          </p:spTgt>
                                        </p:tgtEl>
                                        <p:attrNameLst>
                                          <p:attrName>style.visibility</p:attrName>
                                        </p:attrNameLst>
                                      </p:cBhvr>
                                      <p:to>
                                        <p:strVal val="visible"/>
                                      </p:to>
                                    </p:set>
                                    <p:animEffect transition="in" filter="wipe(left)">
                                      <p:cBhvr>
                                        <p:cTn id="7" dur="500"/>
                                        <p:tgtEl>
                                          <p:spTgt spid="3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4">
                                            <p:txEl>
                                              <p:pRg st="1" end="1"/>
                                            </p:txEl>
                                          </p:spTgt>
                                        </p:tgtEl>
                                        <p:attrNameLst>
                                          <p:attrName>style.visibility</p:attrName>
                                        </p:attrNameLst>
                                      </p:cBhvr>
                                      <p:to>
                                        <p:strVal val="visible"/>
                                      </p:to>
                                    </p:set>
                                    <p:animEffect transition="in" filter="wipe(left)">
                                      <p:cBhvr>
                                        <p:cTn id="12" dur="500"/>
                                        <p:tgtEl>
                                          <p:spTgt spid="3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4">
                                            <p:txEl>
                                              <p:pRg st="2" end="2"/>
                                            </p:txEl>
                                          </p:spTgt>
                                        </p:tgtEl>
                                        <p:attrNameLst>
                                          <p:attrName>style.visibility</p:attrName>
                                        </p:attrNameLst>
                                      </p:cBhvr>
                                      <p:to>
                                        <p:strVal val="visible"/>
                                      </p:to>
                                    </p:set>
                                    <p:animEffect transition="in" filter="wipe(left)">
                                      <p:cBhvr>
                                        <p:cTn id="17" dur="500"/>
                                        <p:tgtEl>
                                          <p:spTgt spid="3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2" name="Freeform 2"/>
          <p:cNvSpPr/>
          <p:nvPr/>
        </p:nvSpPr>
        <p:spPr>
          <a:xfrm>
            <a:off x="14316808" y="6956158"/>
            <a:ext cx="4092660" cy="3348594"/>
          </a:xfrm>
          <a:custGeom>
            <a:avLst/>
            <a:gdLst/>
            <a:ahLst/>
            <a:cxnLst/>
            <a:rect l="l" t="t" r="r" b="b"/>
            <a:pathLst>
              <a:path w="4092660" h="3348594">
                <a:moveTo>
                  <a:pt x="0" y="0"/>
                </a:moveTo>
                <a:lnTo>
                  <a:pt x="4092660" y="0"/>
                </a:lnTo>
                <a:lnTo>
                  <a:pt x="4092660" y="3348594"/>
                </a:lnTo>
                <a:lnTo>
                  <a:pt x="0" y="3348594"/>
                </a:lnTo>
                <a:lnTo>
                  <a:pt x="0" y="0"/>
                </a:lnTo>
                <a:close/>
              </a:path>
            </a:pathLst>
          </a:custGeom>
          <a:blipFill>
            <a:blip r:embed="rId2">
              <a:extLst>
                <a:ext uri="{96DAC541-7B7A-43D3-8B79-37D633B846F1}">
                  <asvg:svgBlip xmlns:asvg="http://schemas.microsoft.com/office/drawing/2016/SVG/main" xmlns="" r:embed="rId3"/>
                </a:ext>
              </a:extLst>
            </a:blip>
            <a:stretch>
              <a:fillRect r="-20443" b="-1134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0" y="6953945"/>
            <a:ext cx="4095365" cy="3350807"/>
          </a:xfrm>
          <a:custGeom>
            <a:avLst/>
            <a:gdLst/>
            <a:ahLst/>
            <a:cxnLst/>
            <a:rect l="l" t="t" r="r" b="b"/>
            <a:pathLst>
              <a:path w="4095365" h="3350807">
                <a:moveTo>
                  <a:pt x="4095365" y="0"/>
                </a:moveTo>
                <a:lnTo>
                  <a:pt x="0" y="0"/>
                </a:lnTo>
                <a:lnTo>
                  <a:pt x="0" y="3350807"/>
                </a:lnTo>
                <a:lnTo>
                  <a:pt x="4095365" y="3350807"/>
                </a:lnTo>
                <a:lnTo>
                  <a:pt x="4095365" y="0"/>
                </a:lnTo>
                <a:close/>
              </a:path>
            </a:pathLst>
          </a:custGeom>
          <a:blipFill>
            <a:blip r:embed="rId2">
              <a:extLst>
                <a:ext uri="{96DAC541-7B7A-43D3-8B79-37D633B846F1}">
                  <asvg:svgBlip xmlns:asvg="http://schemas.microsoft.com/office/drawing/2016/SVG/main" xmlns="" r:embed="rId3"/>
                </a:ext>
              </a:extLst>
            </a:blip>
            <a:stretch>
              <a:fillRect r="-20443" b="-1134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10015176">
            <a:off x="378754" y="-475512"/>
            <a:ext cx="2783163" cy="2344815"/>
          </a:xfrm>
          <a:custGeom>
            <a:avLst/>
            <a:gdLst/>
            <a:ahLst/>
            <a:cxnLst/>
            <a:rect l="l" t="t" r="r" b="b"/>
            <a:pathLst>
              <a:path w="2783163" h="2344815">
                <a:moveTo>
                  <a:pt x="0" y="0"/>
                </a:moveTo>
                <a:lnTo>
                  <a:pt x="2783163" y="0"/>
                </a:lnTo>
                <a:lnTo>
                  <a:pt x="2783163" y="2344815"/>
                </a:lnTo>
                <a:lnTo>
                  <a:pt x="0" y="234481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10015176">
            <a:off x="-202157" y="-337446"/>
            <a:ext cx="1370930" cy="1665320"/>
          </a:xfrm>
          <a:custGeom>
            <a:avLst/>
            <a:gdLst/>
            <a:ahLst/>
            <a:cxnLst/>
            <a:rect l="l" t="t" r="r" b="b"/>
            <a:pathLst>
              <a:path w="1370930" h="1665320">
                <a:moveTo>
                  <a:pt x="0" y="0"/>
                </a:moveTo>
                <a:lnTo>
                  <a:pt x="1370930" y="0"/>
                </a:lnTo>
                <a:lnTo>
                  <a:pt x="1370930" y="1665320"/>
                </a:lnTo>
                <a:lnTo>
                  <a:pt x="0" y="1665320"/>
                </a:lnTo>
                <a:lnTo>
                  <a:pt x="0" y="0"/>
                </a:lnTo>
                <a:close/>
              </a:path>
            </a:pathLst>
          </a:custGeom>
          <a:blipFill>
            <a:blip r:embed="rId6">
              <a:extLst>
                <a:ext uri="{96DAC541-7B7A-43D3-8B79-37D633B846F1}">
                  <asvg:svgBlip xmlns:asvg="http://schemas.microsoft.com/office/drawing/2016/SVG/main" xmlns="" r:embed="rId7"/>
                </a:ext>
              </a:extLst>
            </a:blip>
            <a:stretch>
              <a:fillRect r="-23617" b="-92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rot="9967411" flipH="1">
            <a:off x="15483213" y="-285147"/>
            <a:ext cx="2567011" cy="2162707"/>
          </a:xfrm>
          <a:custGeom>
            <a:avLst/>
            <a:gdLst/>
            <a:ahLst/>
            <a:cxnLst/>
            <a:rect l="l" t="t" r="r" b="b"/>
            <a:pathLst>
              <a:path w="2567011" h="2162707">
                <a:moveTo>
                  <a:pt x="2567011" y="0"/>
                </a:moveTo>
                <a:lnTo>
                  <a:pt x="0" y="0"/>
                </a:lnTo>
                <a:lnTo>
                  <a:pt x="0" y="2162707"/>
                </a:lnTo>
                <a:lnTo>
                  <a:pt x="2567011" y="2162707"/>
                </a:lnTo>
                <a:lnTo>
                  <a:pt x="2567011"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rot="-10015176" flipH="1">
            <a:off x="17204202" y="-320858"/>
            <a:ext cx="1264457" cy="1535984"/>
          </a:xfrm>
          <a:custGeom>
            <a:avLst/>
            <a:gdLst/>
            <a:ahLst/>
            <a:cxnLst/>
            <a:rect l="l" t="t" r="r" b="b"/>
            <a:pathLst>
              <a:path w="1264457" h="1535984">
                <a:moveTo>
                  <a:pt x="1264457" y="0"/>
                </a:moveTo>
                <a:lnTo>
                  <a:pt x="0" y="0"/>
                </a:lnTo>
                <a:lnTo>
                  <a:pt x="0" y="1535984"/>
                </a:lnTo>
                <a:lnTo>
                  <a:pt x="1264457" y="1535984"/>
                </a:lnTo>
                <a:lnTo>
                  <a:pt x="1264457" y="0"/>
                </a:lnTo>
                <a:close/>
              </a:path>
            </a:pathLst>
          </a:custGeom>
          <a:blipFill>
            <a:blip r:embed="rId6">
              <a:extLst>
                <a:ext uri="{96DAC541-7B7A-43D3-8B79-37D633B846F1}">
                  <asvg:svgBlip xmlns:asvg="http://schemas.microsoft.com/office/drawing/2016/SVG/main" xmlns="" r:embed="rId7"/>
                </a:ext>
              </a:extLst>
            </a:blip>
            <a:stretch>
              <a:fillRect r="-23617" b="-926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xmlns="" id="{868779AE-453D-2AED-9A81-9A0404263347}"/>
              </a:ext>
            </a:extLst>
          </p:cNvPr>
          <p:cNvSpPr txBox="1"/>
          <p:nvPr/>
        </p:nvSpPr>
        <p:spPr>
          <a:xfrm>
            <a:off x="685800" y="3452273"/>
            <a:ext cx="16916399" cy="3378554"/>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CẢM</a:t>
            </a:r>
            <a:r>
              <a:rPr kumimoji="0" lang="en-US" sz="7800" b="1" i="0" u="none" strike="noStrike" kern="1200" cap="none" spc="0" normalizeH="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 ƠN CÁC EM ĐÃ LẮNG NGHE, TẠM BIỆT VÀ HẸN GẶP LẠI</a:t>
            </a:r>
            <a:r>
              <a:rPr kumimoji="0" lang="en-US" sz="7800" b="1" i="0" u="none" strike="noStrike" kern="1200" cap="none" spc="0" normalizeH="0" baseline="0" noProof="0">
                <a:ln>
                  <a:noFill/>
                </a:ln>
                <a:solidFill>
                  <a:srgbClr val="C0504D">
                    <a:lumMod val="50000"/>
                  </a:srgbClr>
                </a:solidFill>
                <a:effectLst/>
                <a:uLnTx/>
                <a:uFillTx/>
                <a:latin typeface="Arial" panose="020B0604020202020204" pitchFamily="34" charset="0"/>
                <a:ea typeface="+mn-ea"/>
                <a:cs typeface="Arial" panose="020B0604020202020204" pitchFamily="34" charset="0"/>
              </a:rPr>
              <a:t>!</a:t>
            </a:r>
            <a:endParaRPr kumimoji="0" lang="en-US" sz="7800" b="1" i="0" u="none" strike="noStrike" kern="1200" cap="none" spc="0" normalizeH="0" baseline="0" noProof="0" dirty="0">
              <a:ln>
                <a:noFill/>
              </a:ln>
              <a:solidFill>
                <a:srgbClr val="C0504D">
                  <a:lumMod val="50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00400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6" name="Freeform 6"/>
          <p:cNvSpPr/>
          <p:nvPr/>
        </p:nvSpPr>
        <p:spPr>
          <a:xfrm flipH="1" flipV="1">
            <a:off x="16611600" y="-1"/>
            <a:ext cx="1673818" cy="1874745"/>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5" name="Freeform 5"/>
          <p:cNvSpPr/>
          <p:nvPr/>
        </p:nvSpPr>
        <p:spPr>
          <a:xfrm>
            <a:off x="0" y="8565062"/>
            <a:ext cx="1766115" cy="1721937"/>
          </a:xfrm>
          <a:custGeom>
            <a:avLst/>
            <a:gdLst/>
            <a:ahLst/>
            <a:cxnLst/>
            <a:rect l="l" t="t" r="r" b="b"/>
            <a:pathLst>
              <a:path w="2899368" h="2899368">
                <a:moveTo>
                  <a:pt x="0" y="0"/>
                </a:moveTo>
                <a:lnTo>
                  <a:pt x="2899368" y="0"/>
                </a:lnTo>
                <a:lnTo>
                  <a:pt x="2899368" y="2899368"/>
                </a:lnTo>
                <a:lnTo>
                  <a:pt x="0" y="289936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4" name="Freeform 4">
            <a:extLst>
              <a:ext uri="{FF2B5EF4-FFF2-40B4-BE49-F238E27FC236}">
                <a16:creationId xmlns:a16="http://schemas.microsoft.com/office/drawing/2014/main" xmlns="" id="{F7B4DD2B-1CA3-7173-8800-79D16DD1EEC6}"/>
              </a:ext>
            </a:extLst>
          </p:cNvPr>
          <p:cNvSpPr/>
          <p:nvPr/>
        </p:nvSpPr>
        <p:spPr>
          <a:xfrm>
            <a:off x="138885" y="-197939"/>
            <a:ext cx="1627230" cy="1721937"/>
          </a:xfrm>
          <a:custGeom>
            <a:avLst/>
            <a:gdLst/>
            <a:ahLst/>
            <a:cxnLst/>
            <a:rect l="l" t="t" r="r" b="b"/>
            <a:pathLst>
              <a:path w="1627230" h="1721937">
                <a:moveTo>
                  <a:pt x="0" y="0"/>
                </a:moveTo>
                <a:lnTo>
                  <a:pt x="1627231" y="0"/>
                </a:lnTo>
                <a:lnTo>
                  <a:pt x="1627231" y="1721937"/>
                </a:lnTo>
                <a:lnTo>
                  <a:pt x="0" y="172193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xmlns="" id="{3BA0D190-ABB3-43FD-EC32-1F444D86F24A}"/>
              </a:ext>
            </a:extLst>
          </p:cNvPr>
          <p:cNvGrpSpPr/>
          <p:nvPr/>
        </p:nvGrpSpPr>
        <p:grpSpPr>
          <a:xfrm>
            <a:off x="5981700" y="-28898"/>
            <a:ext cx="6324600" cy="1580477"/>
            <a:chOff x="5715000" y="-1"/>
            <a:chExt cx="6324600" cy="1563773"/>
          </a:xfrm>
        </p:grpSpPr>
        <p:sp>
          <p:nvSpPr>
            <p:cNvPr id="16" name="Round Same Side Corner Rectangle 11">
              <a:extLst>
                <a:ext uri="{FF2B5EF4-FFF2-40B4-BE49-F238E27FC236}">
                  <a16:creationId xmlns:a16="http://schemas.microsoft.com/office/drawing/2014/main" xmlns="" id="{376A2642-B32C-CB21-16AD-76F8BA981023}"/>
                </a:ext>
              </a:extLst>
            </p:cNvPr>
            <p:cNvSpPr/>
            <p:nvPr/>
          </p:nvSpPr>
          <p:spPr>
            <a:xfrm flipV="1">
              <a:off x="5715000" y="-1"/>
              <a:ext cx="6324600" cy="1563773"/>
            </a:xfrm>
            <a:prstGeom prst="round2SameRect">
              <a:avLst>
                <a:gd name="adj1" fmla="val 37720"/>
                <a:gd name="adj2" fmla="val 0"/>
              </a:avLst>
            </a:prstGeom>
            <a:solidFill>
              <a:schemeClr val="accent2">
                <a:lumMod val="75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477B1737-E62C-7EA1-5CDF-740E76870F35}"/>
                </a:ext>
              </a:extLst>
            </p:cNvPr>
            <p:cNvSpPr txBox="1"/>
            <p:nvPr/>
          </p:nvSpPr>
          <p:spPr>
            <a:xfrm>
              <a:off x="6515100" y="285157"/>
              <a:ext cx="4724400" cy="1004929"/>
            </a:xfrm>
            <a:prstGeom prst="rect">
              <a:avLst/>
            </a:prstGeom>
            <a:noFill/>
          </p:spPr>
          <p:txBody>
            <a:bodyPr wrap="square" rtlCol="0">
              <a:spAutoFit/>
            </a:bodyPr>
            <a:lstStyle/>
            <a:p>
              <a:pPr algn="ctr"/>
              <a:r>
                <a:rPr lang="en-US" sz="6000" b="1" dirty="0">
                  <a:solidFill>
                    <a:schemeClr val="bg1"/>
                  </a:solidFill>
                  <a:latin typeface="Arial" panose="020B0604020202020204" pitchFamily="34" charset="0"/>
                  <a:cs typeface="Arial" panose="020B0604020202020204" pitchFamily="34" charset="0"/>
                </a:rPr>
                <a:t>KHỞI ĐỘNG</a:t>
              </a:r>
            </a:p>
          </p:txBody>
        </p:sp>
      </p:grpSp>
      <p:sp>
        <p:nvSpPr>
          <p:cNvPr id="20" name="Line Callout 1 (Border and Accent Bar) 3">
            <a:extLst>
              <a:ext uri="{FF2B5EF4-FFF2-40B4-BE49-F238E27FC236}">
                <a16:creationId xmlns:a16="http://schemas.microsoft.com/office/drawing/2014/main" xmlns="" id="{1386D010-8911-5BF7-9099-EBE61EDE4F2D}"/>
              </a:ext>
            </a:extLst>
          </p:cNvPr>
          <p:cNvSpPr/>
          <p:nvPr/>
        </p:nvSpPr>
        <p:spPr>
          <a:xfrm>
            <a:off x="533400" y="2252473"/>
            <a:ext cx="16535400" cy="1580477"/>
          </a:xfrm>
          <a:prstGeom prst="accentBorderCallout1">
            <a:avLst>
              <a:gd name="adj1" fmla="val 18750"/>
              <a:gd name="adj2" fmla="val -3127"/>
              <a:gd name="adj3" fmla="val 17954"/>
              <a:gd name="adj4" fmla="val -17509"/>
            </a:avLst>
          </a:prstGeom>
          <a:solidFill>
            <a:schemeClr val="bg1"/>
          </a:solidFill>
          <a:ln>
            <a:solidFill>
              <a:schemeClr val="accent2">
                <a:lumMod val="50000"/>
              </a:schemeClr>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a:solidFill>
                  <a:srgbClr val="C00000"/>
                </a:solidFill>
                <a:latin typeface="Arial" panose="020B0604020202020204" pitchFamily="34" charset="0"/>
                <a:cs typeface="Arial" panose="020B0604020202020204" pitchFamily="34" charset="0"/>
              </a:rPr>
              <a:t>Quan sát </a:t>
            </a:r>
            <a:r>
              <a:rPr lang="en-US" sz="4000">
                <a:solidFill>
                  <a:srgbClr val="C00000"/>
                </a:solidFill>
                <a:latin typeface="Arial" panose="020B0604020202020204" pitchFamily="34" charset="0"/>
                <a:cs typeface="Arial" panose="020B0604020202020204" pitchFamily="34" charset="0"/>
              </a:rPr>
              <a:t>một số </a:t>
            </a:r>
            <a:r>
              <a:rPr lang="vi-VN" sz="4000">
                <a:solidFill>
                  <a:srgbClr val="C00000"/>
                </a:solidFill>
                <a:latin typeface="Arial" panose="020B0604020202020204" pitchFamily="34" charset="0"/>
                <a:cs typeface="Arial" panose="020B0604020202020204" pitchFamily="34" charset="0"/>
              </a:rPr>
              <a:t>hình ảnh</a:t>
            </a:r>
            <a:r>
              <a:rPr lang="en-US" sz="4000">
                <a:solidFill>
                  <a:srgbClr val="C00000"/>
                </a:solidFill>
                <a:latin typeface="Arial" panose="020B0604020202020204" pitchFamily="34" charset="0"/>
                <a:cs typeface="Arial" panose="020B0604020202020204" pitchFamily="34" charset="0"/>
              </a:rPr>
              <a:t> sau về</a:t>
            </a:r>
            <a:r>
              <a:rPr lang="vi-VN" sz="4000">
                <a:solidFill>
                  <a:srgbClr val="C00000"/>
                </a:solidFill>
                <a:latin typeface="Arial" panose="020B0604020202020204" pitchFamily="34" charset="0"/>
                <a:cs typeface="Arial" panose="020B0604020202020204" pitchFamily="34" charset="0"/>
              </a:rPr>
              <a:t> </a:t>
            </a:r>
            <a:r>
              <a:rPr lang="vi-VN" sz="4000">
                <a:solidFill>
                  <a:srgbClr val="C00000"/>
                </a:solidFill>
                <a:cs typeface="Arial" panose="020B0604020202020204" pitchFamily="34" charset="0"/>
              </a:rPr>
              <a:t>thiên nhiên thành phố và nông thôn</a:t>
            </a:r>
            <a:endParaRPr lang="en-US" sz="4000" dirty="0">
              <a:solidFill>
                <a:srgbClr val="C00000"/>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7B706556-4432-C15D-3BDE-86FDA49CEECF}"/>
              </a:ext>
            </a:extLst>
          </p:cNvPr>
          <p:cNvSpPr txBox="1"/>
          <p:nvPr/>
        </p:nvSpPr>
        <p:spPr>
          <a:xfrm>
            <a:off x="1664734" y="9148342"/>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Thành phố</a:t>
            </a:r>
            <a:endParaRPr lang="en-US" sz="3600" i="1" dirty="0">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xmlns="" id="{ADDDE1FF-6F05-4718-AA46-7959138773AC}"/>
              </a:ext>
            </a:extLst>
          </p:cNvPr>
          <p:cNvSpPr txBox="1"/>
          <p:nvPr/>
        </p:nvSpPr>
        <p:spPr>
          <a:xfrm>
            <a:off x="8991600" y="9148342"/>
            <a:ext cx="6629400" cy="646331"/>
          </a:xfrm>
          <a:prstGeom prst="rect">
            <a:avLst/>
          </a:prstGeom>
          <a:noFill/>
        </p:spPr>
        <p:txBody>
          <a:bodyPr wrap="square">
            <a:spAutoFit/>
          </a:bodyPr>
          <a:lstStyle/>
          <a:p>
            <a:pPr lvl="0" algn="ctr">
              <a:spcBef>
                <a:spcPct val="0"/>
              </a:spcBef>
            </a:pPr>
            <a:r>
              <a:rPr lang="en-US" sz="3600" i="1">
                <a:latin typeface="Arial" panose="020B0604020202020204" pitchFamily="34" charset="0"/>
                <a:cs typeface="Arial" panose="020B0604020202020204" pitchFamily="34" charset="0"/>
              </a:rPr>
              <a:t>Nông thôn</a:t>
            </a:r>
            <a:endParaRPr lang="en-US" sz="3600" i="1" dirty="0">
              <a:latin typeface="Arial" panose="020B0604020202020204" pitchFamily="34" charset="0"/>
              <a:cs typeface="Arial" panose="020B0604020202020204" pitchFamily="34" charset="0"/>
            </a:endParaRPr>
          </a:p>
        </p:txBody>
      </p:sp>
      <p:pic>
        <p:nvPicPr>
          <p:cNvPr id="1028" name="Picture 4" descr="Những địa danh, tên gọi đường phố dễ nhầm amp;#34;gây lúamp;#34;: Chợ Long Biên không nằm ở quận Long Biên, Hồ Tùng Mậu không phải là hồ - 1">
            <a:extLst>
              <a:ext uri="{FF2B5EF4-FFF2-40B4-BE49-F238E27FC236}">
                <a16:creationId xmlns:a16="http://schemas.microsoft.com/office/drawing/2014/main" xmlns="" id="{19D59D9C-15F2-42B7-78DA-94E42A9A91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38282" y="4357724"/>
            <a:ext cx="4682304" cy="4514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32" name="Picture 8" descr="12 ý tưởng kinh doanh tại nông thôn">
            <a:extLst>
              <a:ext uri="{FF2B5EF4-FFF2-40B4-BE49-F238E27FC236}">
                <a16:creationId xmlns:a16="http://schemas.microsoft.com/office/drawing/2014/main" xmlns="" id="{32472C2F-776D-E1A9-A54D-4046570DD5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08571" y="4357724"/>
            <a:ext cx="7146524" cy="45142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009418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nodeType="with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barn(inVertical)">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barn(outVertical)">
                                      <p:cBhvr>
                                        <p:cTn id="20" dur="500"/>
                                        <p:tgtEl>
                                          <p:spTgt spid="24"/>
                                        </p:tgtEl>
                                      </p:cBhvr>
                                    </p:animEffect>
                                  </p:childTnLst>
                                </p:cTn>
                              </p:par>
                              <p:par>
                                <p:cTn id="21" presetID="16" presetClass="entr" presetSubtype="37" fill="hold" nodeType="with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barn(outVertical)">
                                      <p:cBhvr>
                                        <p:cTn id="23"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5" name="Freeform 5"/>
          <p:cNvSpPr/>
          <p:nvPr/>
        </p:nvSpPr>
        <p:spPr>
          <a:xfrm>
            <a:off x="16649043" y="13925"/>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6" name="Freeform 6"/>
          <p:cNvSpPr/>
          <p:nvPr/>
        </p:nvSpPr>
        <p:spPr>
          <a:xfrm flipH="1" flipV="1">
            <a:off x="16780329" y="8735949"/>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latin typeface="Arial" panose="020B0604020202020204" pitchFamily="34" charset="0"/>
              <a:cs typeface="Arial" panose="020B0604020202020204" pitchFamily="34" charset="0"/>
            </a:endParaRPr>
          </a:p>
        </p:txBody>
      </p:sp>
      <p:sp>
        <p:nvSpPr>
          <p:cNvPr id="9" name="Freeform 9"/>
          <p:cNvSpPr/>
          <p:nvPr/>
        </p:nvSpPr>
        <p:spPr>
          <a:xfrm>
            <a:off x="101353" y="55337"/>
            <a:ext cx="1041647" cy="897163"/>
          </a:xfrm>
          <a:custGeom>
            <a:avLst/>
            <a:gdLst/>
            <a:ahLst/>
            <a:cxnLst/>
            <a:rect l="l" t="t" r="r" b="b"/>
            <a:pathLst>
              <a:path w="1820775" h="2259898">
                <a:moveTo>
                  <a:pt x="0" y="0"/>
                </a:moveTo>
                <a:lnTo>
                  <a:pt x="1820775" y="0"/>
                </a:lnTo>
                <a:lnTo>
                  <a:pt x="1820775" y="2259898"/>
                </a:lnTo>
                <a:lnTo>
                  <a:pt x="0" y="2259898"/>
                </a:lnTo>
                <a:lnTo>
                  <a:pt x="0" y="0"/>
                </a:lnTo>
                <a:close/>
              </a:path>
            </a:pathLst>
          </a:custGeom>
          <a:blipFill>
            <a:blip r:embed="rId4">
              <a:extLst>
                <a:ext uri="{96DAC541-7B7A-43D3-8B79-37D633B846F1}">
                  <asvg:svgBlip xmlns:asvg="http://schemas.microsoft.com/office/drawing/2016/SVG/main" xmlns="" r:embed="rId5"/>
                </a:ext>
              </a:extLst>
            </a:blip>
            <a:stretch>
              <a:fillRect l="-97225" b="-82079"/>
            </a:stretch>
          </a:blipFill>
        </p:spPr>
        <p:txBody>
          <a:bodyPr/>
          <a:lstStyle/>
          <a:p>
            <a:endParaRPr lang="en-US">
              <a:latin typeface="Arial" panose="020B0604020202020204" pitchFamily="34" charset="0"/>
              <a:cs typeface="Arial" panose="020B0604020202020204" pitchFamily="34" charset="0"/>
            </a:endParaRPr>
          </a:p>
        </p:txBody>
      </p:sp>
      <p:sp>
        <p:nvSpPr>
          <p:cNvPr id="8" name="Rounded Rectangular Callout 13">
            <a:extLst>
              <a:ext uri="{FF2B5EF4-FFF2-40B4-BE49-F238E27FC236}">
                <a16:creationId xmlns:a16="http://schemas.microsoft.com/office/drawing/2014/main" xmlns="" id="{A7B4A0B9-7301-2C33-0E72-31B22AB422E9}"/>
              </a:ext>
            </a:extLst>
          </p:cNvPr>
          <p:cNvSpPr/>
          <p:nvPr/>
        </p:nvSpPr>
        <p:spPr>
          <a:xfrm>
            <a:off x="862250" y="1562100"/>
            <a:ext cx="6452950" cy="2209800"/>
          </a:xfrm>
          <a:prstGeom prst="wedgeRoundRectCallout">
            <a:avLst>
              <a:gd name="adj1" fmla="val -12154"/>
              <a:gd name="adj2" fmla="val 104991"/>
              <a:gd name="adj3" fmla="val 16667"/>
            </a:avLst>
          </a:prstGeom>
          <a:solidFill>
            <a:schemeClr val="bg1"/>
          </a:solidFill>
          <a:ln w="38100">
            <a:solidFill>
              <a:schemeClr val="accent5">
                <a:lumMod val="75000"/>
              </a:schemeClr>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lumMod val="50000"/>
                  </a:schemeClr>
                </a:solidFill>
                <a:latin typeface="Arial" panose="020B0604020202020204" pitchFamily="34" charset="0"/>
                <a:cs typeface="Arial" panose="020B0604020202020204" pitchFamily="34" charset="0"/>
              </a:rPr>
              <a:t>Làm việc nhóm đôi</a:t>
            </a:r>
            <a:endParaRPr lang="en-US" sz="4800" b="1" dirty="0">
              <a:solidFill>
                <a:schemeClr val="tx2">
                  <a:lumMod val="50000"/>
                </a:schemeClr>
              </a:solidFill>
              <a:latin typeface="Arial" panose="020B0604020202020204" pitchFamily="34" charset="0"/>
              <a:cs typeface="Arial" panose="020B0604020202020204" pitchFamily="34" charset="0"/>
            </a:endParaRPr>
          </a:p>
        </p:txBody>
      </p:sp>
      <p:pic>
        <p:nvPicPr>
          <p:cNvPr id="10" name="Picture 4">
            <a:extLst>
              <a:ext uri="{FF2B5EF4-FFF2-40B4-BE49-F238E27FC236}">
                <a16:creationId xmlns:a16="http://schemas.microsoft.com/office/drawing/2014/main" xmlns="" id="{2E2026D9-DB69-25D9-D712-57A26959258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V="1">
            <a:off x="6553200" y="9005260"/>
            <a:ext cx="1678934" cy="600219"/>
          </a:xfrm>
          <a:prstGeom prst="rect">
            <a:avLst/>
          </a:prstGeom>
        </p:spPr>
      </p:pic>
      <p:grpSp>
        <p:nvGrpSpPr>
          <p:cNvPr id="11" name="Group 10">
            <a:extLst>
              <a:ext uri="{FF2B5EF4-FFF2-40B4-BE49-F238E27FC236}">
                <a16:creationId xmlns:a16="http://schemas.microsoft.com/office/drawing/2014/main" xmlns="" id="{1AF0B128-311B-FBFC-1C53-755EFFC8634F}"/>
              </a:ext>
            </a:extLst>
          </p:cNvPr>
          <p:cNvGrpSpPr/>
          <p:nvPr/>
        </p:nvGrpSpPr>
        <p:grpSpPr>
          <a:xfrm>
            <a:off x="8592178" y="952500"/>
            <a:ext cx="8833572" cy="7754367"/>
            <a:chOff x="8305800" y="965944"/>
            <a:chExt cx="9372600" cy="7682757"/>
          </a:xfrm>
        </p:grpSpPr>
        <p:grpSp>
          <p:nvGrpSpPr>
            <p:cNvPr id="13" name="Group 12">
              <a:extLst>
                <a:ext uri="{FF2B5EF4-FFF2-40B4-BE49-F238E27FC236}">
                  <a16:creationId xmlns:a16="http://schemas.microsoft.com/office/drawing/2014/main" xmlns="" id="{004133F9-A601-8D7D-AE19-C2462988FF9A}"/>
                </a:ext>
              </a:extLst>
            </p:cNvPr>
            <p:cNvGrpSpPr/>
            <p:nvPr/>
          </p:nvGrpSpPr>
          <p:grpSpPr>
            <a:xfrm>
              <a:off x="8305800" y="2035551"/>
              <a:ext cx="9372600" cy="6613150"/>
              <a:chOff x="702894" y="3376974"/>
              <a:chExt cx="16350489" cy="5252191"/>
            </a:xfrm>
          </p:grpSpPr>
          <p:sp>
            <p:nvSpPr>
              <p:cNvPr id="18" name="Rectangle: Rounded Corners 17">
                <a:extLst>
                  <a:ext uri="{FF2B5EF4-FFF2-40B4-BE49-F238E27FC236}">
                    <a16:creationId xmlns:a16="http://schemas.microsoft.com/office/drawing/2014/main" xmlns="" id="{0F0B8DD5-AA51-36EF-AEF4-99BB74528688}"/>
                  </a:ext>
                </a:extLst>
              </p:cNvPr>
              <p:cNvSpPr/>
              <p:nvPr/>
            </p:nvSpPr>
            <p:spPr>
              <a:xfrm>
                <a:off x="702894" y="3376974"/>
                <a:ext cx="16350489" cy="5252191"/>
              </a:xfrm>
              <a:prstGeom prst="roundRect">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xmlns="" id="{46A22D7A-E427-DB40-8143-F7AFF43C2CF4}"/>
                  </a:ext>
                </a:extLst>
              </p:cNvPr>
              <p:cNvSpPr/>
              <p:nvPr/>
            </p:nvSpPr>
            <p:spPr>
              <a:xfrm>
                <a:off x="1442787" y="3848213"/>
                <a:ext cx="14870701" cy="4315466"/>
              </a:xfrm>
              <a:prstGeom prst="roundRect">
                <a:avLst/>
              </a:prstGeom>
              <a:solidFill>
                <a:schemeClr val="bg1"/>
              </a:solidFill>
              <a:ln w="3810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a:solidFill>
                      <a:schemeClr val="tx1"/>
                    </a:solidFill>
                    <a:latin typeface="Arial" panose="020B0604020202020204" pitchFamily="34" charset="0"/>
                    <a:cs typeface="Arial" panose="020B0604020202020204" pitchFamily="34" charset="0"/>
                  </a:rPr>
                  <a:t>Sau khi quan sát, các em hãy thảo luận, trao đổi với bạn về những điểm khác biệt của thiên nhiên ở thành phố và nông thôn</a:t>
                </a:r>
                <a:endParaRPr lang="en-US" sz="4000" b="1" dirty="0">
                  <a:solidFill>
                    <a:srgbClr val="FF0000"/>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83C21F15-EDC0-5B9D-1017-165298C33046}"/>
                </a:ext>
              </a:extLst>
            </p:cNvPr>
            <p:cNvPicPr>
              <a:picLocks noChangeAspect="1"/>
            </p:cNvPicPr>
            <p:nvPr/>
          </p:nvPicPr>
          <p:blipFill>
            <a:blip r:embed="rId8" cstate="print">
              <a:duotone>
                <a:prstClr val="black"/>
                <a:srgbClr val="D9C3A5">
                  <a:tint val="50000"/>
                  <a:satMod val="180000"/>
                </a:srgbClr>
              </a:duotone>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2115800" y="965944"/>
              <a:ext cx="1406996" cy="1337106"/>
            </a:xfrm>
            <a:prstGeom prst="rect">
              <a:avLst/>
            </a:prstGeom>
          </p:spPr>
        </p:pic>
      </p:grpSp>
      <p:pic>
        <p:nvPicPr>
          <p:cNvPr id="25" name="Picture 24" descr="A picture containing toy, doll&#10;&#10;Description automatically generated">
            <a:extLst>
              <a:ext uri="{FF2B5EF4-FFF2-40B4-BE49-F238E27FC236}">
                <a16:creationId xmlns:a16="http://schemas.microsoft.com/office/drawing/2014/main" xmlns="" id="{C2819F6D-7AA5-523F-8C31-6203114CF5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24000" y="5440135"/>
            <a:ext cx="4254467" cy="5012871"/>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randombar(horizont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xmlns=""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11" descr="A group of kids running on a road&#10;&#10;Description automatically generated">
            <a:extLst>
              <a:ext uri="{FF2B5EF4-FFF2-40B4-BE49-F238E27FC236}">
                <a16:creationId xmlns:a16="http://schemas.microsoft.com/office/drawing/2014/main" xmlns="" id="{B0E5AC20-4F2C-4127-9F50-E954A07A07C7}"/>
              </a:ext>
            </a:extLst>
          </p:cNvPr>
          <p:cNvPicPr>
            <a:picLocks noChangeAspect="1"/>
          </p:cNvPicPr>
          <p:nvPr/>
        </p:nvPicPr>
        <p:blipFill rotWithShape="1">
          <a:blip r:embed="rId2">
            <a:extLst>
              <a:ext uri="{28A0092B-C50C-407E-A947-70E740481C1C}">
                <a14:useLocalDpi xmlns:a14="http://schemas.microsoft.com/office/drawing/2010/main" val="0"/>
              </a:ext>
            </a:extLst>
          </a:blip>
          <a:srcRect l="13511" r="1140"/>
          <a:stretch/>
        </p:blipFill>
        <p:spPr>
          <a:xfrm>
            <a:off x="20" y="1923"/>
            <a:ext cx="18287980" cy="10285077"/>
          </a:xfrm>
          <a:prstGeom prst="rect">
            <a:avLst/>
          </a:prstGeom>
        </p:spPr>
      </p:pic>
      <p:grpSp>
        <p:nvGrpSpPr>
          <p:cNvPr id="14" name="Group 13">
            <a:extLst>
              <a:ext uri="{FF2B5EF4-FFF2-40B4-BE49-F238E27FC236}">
                <a16:creationId xmlns:a16="http://schemas.microsoft.com/office/drawing/2014/main" xmlns="" id="{194BE83D-F427-0A19-BCBA-64F8CB610245}"/>
              </a:ext>
            </a:extLst>
          </p:cNvPr>
          <p:cNvGrpSpPr/>
          <p:nvPr/>
        </p:nvGrpSpPr>
        <p:grpSpPr>
          <a:xfrm>
            <a:off x="0" y="723900"/>
            <a:ext cx="9448800" cy="4572000"/>
            <a:chOff x="-1" y="3086103"/>
            <a:chExt cx="9448800" cy="4572000"/>
          </a:xfrm>
        </p:grpSpPr>
        <p:sp>
          <p:nvSpPr>
            <p:cNvPr id="15" name="Round Same Side Corner Rectangle 3">
              <a:extLst>
                <a:ext uri="{FF2B5EF4-FFF2-40B4-BE49-F238E27FC236}">
                  <a16:creationId xmlns:a16="http://schemas.microsoft.com/office/drawing/2014/main" xmlns="" id="{6E6BA4A0-15F8-FC0B-EDDB-65834F3655F8}"/>
                </a:ext>
              </a:extLst>
            </p:cNvPr>
            <p:cNvSpPr/>
            <p:nvPr/>
          </p:nvSpPr>
          <p:spPr>
            <a:xfrm rot="5400000">
              <a:off x="2438399" y="647703"/>
              <a:ext cx="4572000" cy="9448800"/>
            </a:xfrm>
            <a:prstGeom prst="round2SameRect">
              <a:avLst/>
            </a:prstGeom>
            <a:solidFill>
              <a:srgbClr val="FFF4D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A9B9096F-5D65-DD7E-F720-08745CD8C11F}"/>
                </a:ext>
              </a:extLst>
            </p:cNvPr>
            <p:cNvSpPr txBox="1"/>
            <p:nvPr/>
          </p:nvSpPr>
          <p:spPr>
            <a:xfrm>
              <a:off x="1002505" y="3536311"/>
              <a:ext cx="7443788" cy="3671583"/>
            </a:xfrm>
            <a:prstGeom prst="rect">
              <a:avLst/>
            </a:prstGeom>
            <a:noFill/>
          </p:spPr>
          <p:txBody>
            <a:bodyPr wrap="square" rtlCol="0">
              <a:spAutoFit/>
            </a:bodyPr>
            <a:lstStyle/>
            <a:p>
              <a:pPr algn="just">
                <a:lnSpc>
                  <a:spcPct val="150000"/>
                </a:lnSpc>
              </a:pPr>
              <a:r>
                <a:rPr lang="vi-VN" sz="4000">
                  <a:latin typeface="Arial" panose="020B0604020202020204" pitchFamily="34" charset="0"/>
                  <a:cs typeface="Arial" panose="020B0604020202020204" pitchFamily="34" charset="0"/>
                </a:rPr>
                <a:t>Các em hãy quan sát tranh minh họa </a:t>
              </a:r>
              <a:r>
                <a:rPr lang="vi-VN" sz="4000" i="1">
                  <a:latin typeface="Arial" panose="020B0604020202020204" pitchFamily="34" charset="0"/>
                  <a:cs typeface="Arial" panose="020B0604020202020204" pitchFamily="34" charset="0"/>
                </a:rPr>
                <a:t>(SGK – tr.</a:t>
              </a:r>
              <a:r>
                <a:rPr lang="en-US" sz="4000" i="1">
                  <a:latin typeface="Arial" panose="020B0604020202020204" pitchFamily="34" charset="0"/>
                  <a:cs typeface="Arial" panose="020B0604020202020204" pitchFamily="34" charset="0"/>
                </a:rPr>
                <a:t>93</a:t>
              </a:r>
              <a:r>
                <a:rPr lang="vi-VN" sz="4000" i="1">
                  <a:latin typeface="Arial" panose="020B0604020202020204" pitchFamily="34" charset="0"/>
                  <a:cs typeface="Arial" panose="020B0604020202020204" pitchFamily="34" charset="0"/>
                </a:rPr>
                <a:t>), </a:t>
              </a:r>
              <a:r>
                <a:rPr lang="vi-VN" sz="4000">
                  <a:latin typeface="Arial" panose="020B0604020202020204" pitchFamily="34" charset="0"/>
                  <a:cs typeface="Arial" panose="020B0604020202020204" pitchFamily="34" charset="0"/>
                </a:rPr>
                <a:t>đọc nội dung bài đọc và lắng nghe GV giới thiệu về bài</a:t>
              </a:r>
              <a:r>
                <a:rPr lang="en-US" sz="4000">
                  <a:latin typeface="Arial" panose="020B0604020202020204" pitchFamily="34" charset="0"/>
                  <a:cs typeface="Arial" panose="020B0604020202020204" pitchFamily="34" charset="0"/>
                </a:rPr>
                <a:t>.</a:t>
              </a:r>
              <a:endParaRPr lang="vi-VN" sz="40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878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12" name="Freeform 12"/>
          <p:cNvSpPr/>
          <p:nvPr/>
        </p:nvSpPr>
        <p:spPr>
          <a:xfrm flipH="1" flipV="1">
            <a:off x="16154400" y="0"/>
            <a:ext cx="2131018" cy="2324100"/>
          </a:xfrm>
          <a:custGeom>
            <a:avLst/>
            <a:gdLst/>
            <a:ahLst/>
            <a:cxnLst/>
            <a:rect l="l" t="t" r="r" b="b"/>
            <a:pathLst>
              <a:path w="2899368" h="2899368">
                <a:moveTo>
                  <a:pt x="2899368" y="2899368"/>
                </a:moveTo>
                <a:lnTo>
                  <a:pt x="0" y="2899368"/>
                </a:lnTo>
                <a:lnTo>
                  <a:pt x="0" y="0"/>
                </a:lnTo>
                <a:lnTo>
                  <a:pt x="2899368" y="0"/>
                </a:lnTo>
                <a:lnTo>
                  <a:pt x="2899368" y="2899368"/>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3" name="Freeform 13"/>
          <p:cNvSpPr/>
          <p:nvPr/>
        </p:nvSpPr>
        <p:spPr>
          <a:xfrm rot="9591631">
            <a:off x="-103891"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xmlns="" r:embed="rId5"/>
                </a:ext>
              </a:extLst>
            </a:blip>
            <a:stretch>
              <a:fillRect r="-23617"/>
            </a:stretch>
          </a:blipFill>
        </p:spPr>
        <p:txBody>
          <a:bodyPr/>
          <a:lstStyle/>
          <a:p>
            <a:endParaRPr lang="en-US"/>
          </a:p>
        </p:txBody>
      </p:sp>
      <p:sp>
        <p:nvSpPr>
          <p:cNvPr id="14" name="Freeform 14"/>
          <p:cNvSpPr/>
          <p:nvPr/>
        </p:nvSpPr>
        <p:spPr>
          <a:xfrm rot="238043">
            <a:off x="17045179" y="8972652"/>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4">
              <a:extLst>
                <a:ext uri="{96DAC541-7B7A-43D3-8B79-37D633B846F1}">
                  <asvg:svgBlip xmlns:asvg="http://schemas.microsoft.com/office/drawing/2016/SVG/main" xmlns="" r:embed="rId5"/>
                </a:ext>
              </a:extLst>
            </a:blip>
            <a:stretch>
              <a:fillRect r="-23617"/>
            </a:stretch>
          </a:blipFill>
        </p:spPr>
        <p:txBody>
          <a:bodyPr/>
          <a:lstStyle/>
          <a:p>
            <a:endParaRPr lang="en-US"/>
          </a:p>
        </p:txBody>
      </p:sp>
      <p:sp>
        <p:nvSpPr>
          <p:cNvPr id="5" name="Arrow: Pentagon 4">
            <a:extLst>
              <a:ext uri="{FF2B5EF4-FFF2-40B4-BE49-F238E27FC236}">
                <a16:creationId xmlns:a16="http://schemas.microsoft.com/office/drawing/2014/main" xmlns="" id="{61066C2C-B00F-7B84-0207-C94D2A2C873D}"/>
              </a:ext>
            </a:extLst>
          </p:cNvPr>
          <p:cNvSpPr/>
          <p:nvPr/>
        </p:nvSpPr>
        <p:spPr>
          <a:xfrm>
            <a:off x="-32657" y="1028701"/>
            <a:ext cx="11565354" cy="2057399"/>
          </a:xfrm>
          <a:prstGeom prst="homePlate">
            <a:avLst/>
          </a:prstGeom>
          <a:solidFill>
            <a:schemeClr val="accent5">
              <a:lumMod val="20000"/>
              <a:lumOff val="80000"/>
            </a:scheme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a:solidFill>
                  <a:schemeClr val="tx2">
                    <a:lumMod val="50000"/>
                  </a:schemeClr>
                </a:solidFill>
                <a:latin typeface="Arial" panose="020B0604020202020204" pitchFamily="34" charset="0"/>
                <a:cs typeface="Arial" panose="020B0604020202020204" pitchFamily="34" charset="0"/>
              </a:rPr>
              <a:t>BÀI 20</a:t>
            </a:r>
          </a:p>
        </p:txBody>
      </p:sp>
      <p:sp>
        <p:nvSpPr>
          <p:cNvPr id="6" name="TextBox 5">
            <a:extLst>
              <a:ext uri="{FF2B5EF4-FFF2-40B4-BE49-F238E27FC236}">
                <a16:creationId xmlns:a16="http://schemas.microsoft.com/office/drawing/2014/main" xmlns="" id="{4F274AC2-696B-C99C-20FB-EE693864E2C6}"/>
              </a:ext>
            </a:extLst>
          </p:cNvPr>
          <p:cNvSpPr txBox="1"/>
          <p:nvPr/>
        </p:nvSpPr>
        <p:spPr>
          <a:xfrm>
            <a:off x="2948269" y="3516470"/>
            <a:ext cx="12391461" cy="3774110"/>
          </a:xfrm>
          <a:prstGeom prst="rect">
            <a:avLst/>
          </a:prstGeom>
          <a:noFill/>
        </p:spPr>
        <p:txBody>
          <a:bodyPr wrap="square">
            <a:spAutoFit/>
          </a:bodyPr>
          <a:lstStyle/>
          <a:p>
            <a:pPr algn="ctr">
              <a:lnSpc>
                <a:spcPct val="150000"/>
              </a:lnSpc>
            </a:pP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TIẾT 1,2</a:t>
            </a: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 – TẬ</a:t>
            </a:r>
            <a:r>
              <a:rPr lang="en-US" sz="8500" b="1">
                <a:solidFill>
                  <a:srgbClr val="C00000"/>
                </a:solidFill>
                <a:effectLst/>
                <a:latin typeface="Arial" panose="020B0604020202020204" pitchFamily="34" charset="0"/>
                <a:ea typeface="Calibri" panose="020F0502020204030204" pitchFamily="34" charset="0"/>
                <a:cs typeface="Arial" panose="020B0604020202020204" pitchFamily="34" charset="0"/>
              </a:rPr>
              <a:t>P ĐỌC:</a:t>
            </a:r>
          </a:p>
          <a:p>
            <a:pPr algn="ctr">
              <a:lnSpc>
                <a:spcPct val="150000"/>
              </a:lnSpc>
            </a:pPr>
            <a:r>
              <a:rPr lang="en-US" sz="8500" b="1">
                <a:solidFill>
                  <a:srgbClr val="C00000"/>
                </a:solidFill>
                <a:latin typeface="Arial" panose="020B0604020202020204" pitchFamily="34" charset="0"/>
                <a:ea typeface="Calibri" panose="020F0502020204030204" pitchFamily="34" charset="0"/>
                <a:cs typeface="Arial" panose="020B0604020202020204" pitchFamily="34" charset="0"/>
              </a:rPr>
              <a:t>CHIỀU NGOẠI Ô</a:t>
            </a:r>
            <a:endParaRPr lang="en-US" sz="8500" dirty="0">
              <a:solidFill>
                <a:srgbClr val="C00000"/>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7" name="Picture 16">
            <a:extLst>
              <a:ext uri="{FF2B5EF4-FFF2-40B4-BE49-F238E27FC236}">
                <a16:creationId xmlns:a16="http://schemas.microsoft.com/office/drawing/2014/main" xmlns="" id="{6ABAE6AA-49B7-ECB6-9586-45CCBFDDAD0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6399" y="7536180"/>
            <a:ext cx="7315200" cy="278892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sp>
        <p:nvSpPr>
          <p:cNvPr id="4" name="Freeform 4"/>
          <p:cNvSpPr/>
          <p:nvPr/>
        </p:nvSpPr>
        <p:spPr>
          <a:xfrm rot="9591631">
            <a:off x="36970" y="8816776"/>
            <a:ext cx="1262019" cy="1494938"/>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p>
        </p:txBody>
      </p:sp>
      <p:sp>
        <p:nvSpPr>
          <p:cNvPr id="5" name="Freeform 5"/>
          <p:cNvSpPr/>
          <p:nvPr/>
        </p:nvSpPr>
        <p:spPr>
          <a:xfrm rot="238043">
            <a:off x="17033919" y="-114701"/>
            <a:ext cx="1296468" cy="1720795"/>
          </a:xfrm>
          <a:custGeom>
            <a:avLst/>
            <a:gdLst/>
            <a:ahLst/>
            <a:cxnLst/>
            <a:rect l="l" t="t" r="r" b="b"/>
            <a:pathLst>
              <a:path w="1296468" h="1720795">
                <a:moveTo>
                  <a:pt x="0" y="0"/>
                </a:moveTo>
                <a:lnTo>
                  <a:pt x="1296468" y="0"/>
                </a:lnTo>
                <a:lnTo>
                  <a:pt x="1296468" y="1720796"/>
                </a:lnTo>
                <a:lnTo>
                  <a:pt x="0" y="1720796"/>
                </a:lnTo>
                <a:lnTo>
                  <a:pt x="0" y="0"/>
                </a:lnTo>
                <a:close/>
              </a:path>
            </a:pathLst>
          </a:custGeom>
          <a:blipFill>
            <a:blip r:embed="rId2">
              <a:extLst>
                <a:ext uri="{96DAC541-7B7A-43D3-8B79-37D633B846F1}">
                  <asvg:svgBlip xmlns:asvg="http://schemas.microsoft.com/office/drawing/2016/SVG/main" xmlns="" r:embed="rId3"/>
                </a:ext>
              </a:extLst>
            </a:blip>
            <a:stretch>
              <a:fillRect r="-23617"/>
            </a:stretch>
          </a:blipFill>
        </p:spPr>
        <p:txBody>
          <a:bodyPr/>
          <a:lstStyle/>
          <a:p>
            <a:endParaRPr lang="en-US"/>
          </a:p>
        </p:txBody>
      </p:sp>
      <p:grpSp>
        <p:nvGrpSpPr>
          <p:cNvPr id="6" name="Group 5">
            <a:extLst>
              <a:ext uri="{FF2B5EF4-FFF2-40B4-BE49-F238E27FC236}">
                <a16:creationId xmlns:a16="http://schemas.microsoft.com/office/drawing/2014/main" xmlns="" id="{9DF2D096-B4B7-CF35-5973-BE1CBBD650B4}"/>
              </a:ext>
            </a:extLst>
          </p:cNvPr>
          <p:cNvGrpSpPr/>
          <p:nvPr/>
        </p:nvGrpSpPr>
        <p:grpSpPr>
          <a:xfrm>
            <a:off x="5186788" y="0"/>
            <a:ext cx="8371462" cy="1497784"/>
            <a:chOff x="4734746" y="-10887"/>
            <a:chExt cx="8229642" cy="1497784"/>
          </a:xfrm>
        </p:grpSpPr>
        <p:sp>
          <p:nvSpPr>
            <p:cNvPr id="7" name="Round Same Side Corner Rectangle 11">
              <a:extLst>
                <a:ext uri="{FF2B5EF4-FFF2-40B4-BE49-F238E27FC236}">
                  <a16:creationId xmlns:a16="http://schemas.microsoft.com/office/drawing/2014/main" xmlns="" id="{5AB18FD3-C3FA-E8A1-3CAC-76CBDAF139E8}"/>
                </a:ext>
              </a:extLst>
            </p:cNvPr>
            <p:cNvSpPr/>
            <p:nvPr/>
          </p:nvSpPr>
          <p:spPr>
            <a:xfrm flipV="1">
              <a:off x="4734746" y="-10887"/>
              <a:ext cx="8229642" cy="1497784"/>
            </a:xfrm>
            <a:prstGeom prst="round2SameRect">
              <a:avLst>
                <a:gd name="adj1" fmla="val 37720"/>
                <a:gd name="adj2" fmla="val 0"/>
              </a:avLst>
            </a:prstGeom>
            <a:solidFill>
              <a:schemeClr val="accent5">
                <a:lumMod val="7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a:extLst>
                <a:ext uri="{FF2B5EF4-FFF2-40B4-BE49-F238E27FC236}">
                  <a16:creationId xmlns:a16="http://schemas.microsoft.com/office/drawing/2014/main" xmlns="" id="{9AA9B5FD-9587-ED85-8E81-8B5FC0DA2CBB}"/>
                </a:ext>
              </a:extLst>
            </p:cNvPr>
            <p:cNvSpPr txBox="1"/>
            <p:nvPr/>
          </p:nvSpPr>
          <p:spPr>
            <a:xfrm>
              <a:off x="4890330" y="188967"/>
              <a:ext cx="7929290" cy="1046440"/>
            </a:xfrm>
            <a:prstGeom prst="rect">
              <a:avLst/>
            </a:prstGeom>
            <a:noFill/>
          </p:spPr>
          <p:txBody>
            <a:bodyPr wrap="square" rtlCol="0">
              <a:spAutoFit/>
            </a:bodyPr>
            <a:lstStyle/>
            <a:p>
              <a:pPr algn="ctr"/>
              <a:r>
                <a:rPr lang="en-US" sz="6200" b="1" dirty="0">
                  <a:solidFill>
                    <a:schemeClr val="bg1"/>
                  </a:solidFill>
                  <a:latin typeface="Arial" panose="020B0604020202020204" pitchFamily="34" charset="0"/>
                  <a:cs typeface="Arial" panose="020B0604020202020204" pitchFamily="34" charset="0"/>
                </a:rPr>
                <a:t>NỘI DUNG BÀI HỌC</a:t>
              </a:r>
            </a:p>
          </p:txBody>
        </p:sp>
      </p:grpSp>
      <p:grpSp>
        <p:nvGrpSpPr>
          <p:cNvPr id="9" name="Group 8">
            <a:extLst>
              <a:ext uri="{FF2B5EF4-FFF2-40B4-BE49-F238E27FC236}">
                <a16:creationId xmlns:a16="http://schemas.microsoft.com/office/drawing/2014/main" xmlns="" id="{948EC63C-3A64-8B83-CAC6-69C25AC87A6F}"/>
              </a:ext>
            </a:extLst>
          </p:cNvPr>
          <p:cNvGrpSpPr/>
          <p:nvPr/>
        </p:nvGrpSpPr>
        <p:grpSpPr>
          <a:xfrm>
            <a:off x="1164714" y="2095500"/>
            <a:ext cx="7385521" cy="3423768"/>
            <a:chOff x="920280" y="2057925"/>
            <a:chExt cx="7385521" cy="3423768"/>
          </a:xfrm>
        </p:grpSpPr>
        <p:grpSp>
          <p:nvGrpSpPr>
            <p:cNvPr id="10" name="Group 9">
              <a:extLst>
                <a:ext uri="{FF2B5EF4-FFF2-40B4-BE49-F238E27FC236}">
                  <a16:creationId xmlns:a16="http://schemas.microsoft.com/office/drawing/2014/main" xmlns="" id="{1D4B89EF-7589-9B9D-5849-2091ED2C531E}"/>
                </a:ext>
              </a:extLst>
            </p:cNvPr>
            <p:cNvGrpSpPr/>
            <p:nvPr/>
          </p:nvGrpSpPr>
          <p:grpSpPr>
            <a:xfrm>
              <a:off x="1219201" y="2353721"/>
              <a:ext cx="7086600" cy="3127972"/>
              <a:chOff x="1760101" y="2354219"/>
              <a:chExt cx="15162573" cy="3127972"/>
            </a:xfrm>
          </p:grpSpPr>
          <p:sp>
            <p:nvSpPr>
              <p:cNvPr id="15" name="Freeform 9">
                <a:extLst>
                  <a:ext uri="{FF2B5EF4-FFF2-40B4-BE49-F238E27FC236}">
                    <a16:creationId xmlns:a16="http://schemas.microsoft.com/office/drawing/2014/main" xmlns="" id="{82AB6A6B-E9C3-7946-8FD9-0D9D01DE6583}"/>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31" name="Freeform 12">
                <a:extLst>
                  <a:ext uri="{FF2B5EF4-FFF2-40B4-BE49-F238E27FC236}">
                    <a16:creationId xmlns:a16="http://schemas.microsoft.com/office/drawing/2014/main" xmlns="" id="{E7F78DCD-0D74-73F2-2BFA-E58D8FD71AA5}"/>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11" name="Group 24">
              <a:extLst>
                <a:ext uri="{FF2B5EF4-FFF2-40B4-BE49-F238E27FC236}">
                  <a16:creationId xmlns:a16="http://schemas.microsoft.com/office/drawing/2014/main" xmlns="" id="{6088923E-557A-8E9D-325C-542FE2D0E8A2}"/>
                </a:ext>
              </a:extLst>
            </p:cNvPr>
            <p:cNvGrpSpPr/>
            <p:nvPr/>
          </p:nvGrpSpPr>
          <p:grpSpPr>
            <a:xfrm>
              <a:off x="920280" y="2057925"/>
              <a:ext cx="930778" cy="930778"/>
              <a:chOff x="0" y="0"/>
              <a:chExt cx="812800" cy="812800"/>
            </a:xfrm>
          </p:grpSpPr>
          <p:sp>
            <p:nvSpPr>
              <p:cNvPr id="13" name="Freeform 25">
                <a:extLst>
                  <a:ext uri="{FF2B5EF4-FFF2-40B4-BE49-F238E27FC236}">
                    <a16:creationId xmlns:a16="http://schemas.microsoft.com/office/drawing/2014/main" xmlns="" id="{3C609378-324A-32F6-96AB-6165E5C8CFE9}"/>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14" name="TextBox 26">
                <a:extLst>
                  <a:ext uri="{FF2B5EF4-FFF2-40B4-BE49-F238E27FC236}">
                    <a16:creationId xmlns:a16="http://schemas.microsoft.com/office/drawing/2014/main" xmlns="" id="{94CE8BE2-7C9B-F3FE-AA41-4914F92B157E}"/>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12" name="TextBox 11">
              <a:extLst>
                <a:ext uri="{FF2B5EF4-FFF2-40B4-BE49-F238E27FC236}">
                  <a16:creationId xmlns:a16="http://schemas.microsoft.com/office/drawing/2014/main" xmlns="" id="{E36D3C45-CEB6-4532-D51E-36FD9C148AA4}"/>
                </a:ext>
              </a:extLst>
            </p:cNvPr>
            <p:cNvSpPr txBox="1"/>
            <p:nvPr/>
          </p:nvSpPr>
          <p:spPr>
            <a:xfrm>
              <a:off x="1515299" y="2969868"/>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1:</a:t>
              </a:r>
            </a:p>
            <a:p>
              <a:pPr marR="0" algn="ctr">
                <a:lnSpc>
                  <a:spcPct val="150000"/>
                </a:lnSpc>
                <a:spcBef>
                  <a:spcPts val="0"/>
                </a:spcBef>
                <a:spcAft>
                  <a:spcPts val="0"/>
                </a:spcAft>
              </a:pPr>
              <a:r>
                <a:rPr lang="en-US" sz="4400">
                  <a:latin typeface="Arial" panose="020B0604020202020204" pitchFamily="34" charset="0"/>
                  <a:ea typeface="Calibri" panose="020F0502020204030204" pitchFamily="34" charset="0"/>
                  <a:cs typeface="Arial" panose="020B0604020202020204" pitchFamily="34" charset="0"/>
                </a:rPr>
                <a:t>Đọc văn bản</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xmlns="" id="{622F5CF9-3EAD-75D6-5882-519237E9DDC6}"/>
              </a:ext>
            </a:extLst>
          </p:cNvPr>
          <p:cNvGrpSpPr/>
          <p:nvPr/>
        </p:nvGrpSpPr>
        <p:grpSpPr>
          <a:xfrm>
            <a:off x="9388434" y="2095500"/>
            <a:ext cx="7385521" cy="3423768"/>
            <a:chOff x="920280" y="2057925"/>
            <a:chExt cx="7385521" cy="3423768"/>
          </a:xfrm>
        </p:grpSpPr>
        <p:grpSp>
          <p:nvGrpSpPr>
            <p:cNvPr id="40" name="Group 39">
              <a:extLst>
                <a:ext uri="{FF2B5EF4-FFF2-40B4-BE49-F238E27FC236}">
                  <a16:creationId xmlns:a16="http://schemas.microsoft.com/office/drawing/2014/main" xmlns="" id="{34510086-2361-D2E0-12FB-9EB7368BC8B4}"/>
                </a:ext>
              </a:extLst>
            </p:cNvPr>
            <p:cNvGrpSpPr/>
            <p:nvPr/>
          </p:nvGrpSpPr>
          <p:grpSpPr>
            <a:xfrm>
              <a:off x="1219201" y="2353721"/>
              <a:ext cx="7086600" cy="3127972"/>
              <a:chOff x="1760101" y="2354219"/>
              <a:chExt cx="15162573" cy="3127972"/>
            </a:xfrm>
          </p:grpSpPr>
          <p:sp>
            <p:nvSpPr>
              <p:cNvPr id="45" name="Freeform 9">
                <a:extLst>
                  <a:ext uri="{FF2B5EF4-FFF2-40B4-BE49-F238E27FC236}">
                    <a16:creationId xmlns:a16="http://schemas.microsoft.com/office/drawing/2014/main" xmlns="" id="{10E3C914-1F8C-4DF4-CC88-606245E540B2}"/>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46" name="Freeform 12">
                <a:extLst>
                  <a:ext uri="{FF2B5EF4-FFF2-40B4-BE49-F238E27FC236}">
                    <a16:creationId xmlns:a16="http://schemas.microsoft.com/office/drawing/2014/main" xmlns="" id="{4304ACB0-A97E-1D87-61EF-8A61738D8AEC}"/>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41" name="Group 24">
              <a:extLst>
                <a:ext uri="{FF2B5EF4-FFF2-40B4-BE49-F238E27FC236}">
                  <a16:creationId xmlns:a16="http://schemas.microsoft.com/office/drawing/2014/main" xmlns="" id="{5DE67707-C72C-7A2E-27EE-3B9D3A06EBF5}"/>
                </a:ext>
              </a:extLst>
            </p:cNvPr>
            <p:cNvGrpSpPr/>
            <p:nvPr/>
          </p:nvGrpSpPr>
          <p:grpSpPr>
            <a:xfrm>
              <a:off x="920280" y="2057925"/>
              <a:ext cx="930778" cy="930778"/>
              <a:chOff x="0" y="0"/>
              <a:chExt cx="812800" cy="812800"/>
            </a:xfrm>
          </p:grpSpPr>
          <p:sp>
            <p:nvSpPr>
              <p:cNvPr id="43" name="Freeform 25">
                <a:extLst>
                  <a:ext uri="{FF2B5EF4-FFF2-40B4-BE49-F238E27FC236}">
                    <a16:creationId xmlns:a16="http://schemas.microsoft.com/office/drawing/2014/main" xmlns="" id="{112C2E6F-8805-723E-F5F5-204EE064C960}"/>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44" name="TextBox 26">
                <a:extLst>
                  <a:ext uri="{FF2B5EF4-FFF2-40B4-BE49-F238E27FC236}">
                    <a16:creationId xmlns:a16="http://schemas.microsoft.com/office/drawing/2014/main" xmlns="" id="{B0F62508-FAF4-26FB-833B-3DBEBA3E0156}"/>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42" name="TextBox 41">
              <a:extLst>
                <a:ext uri="{FF2B5EF4-FFF2-40B4-BE49-F238E27FC236}">
                  <a16:creationId xmlns:a16="http://schemas.microsoft.com/office/drawing/2014/main" xmlns="" id="{F8D64881-3773-9CA0-122D-4DB285B67AF6}"/>
                </a:ext>
              </a:extLst>
            </p:cNvPr>
            <p:cNvSpPr txBox="1"/>
            <p:nvPr/>
          </p:nvSpPr>
          <p:spPr>
            <a:xfrm>
              <a:off x="1553428" y="2906621"/>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2:</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Trả lời câu hỏi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xmlns="" id="{B7563BD5-1523-B490-7C2B-F4D21EAB3C70}"/>
              </a:ext>
            </a:extLst>
          </p:cNvPr>
          <p:cNvGrpSpPr/>
          <p:nvPr/>
        </p:nvGrpSpPr>
        <p:grpSpPr>
          <a:xfrm>
            <a:off x="1071169" y="5955956"/>
            <a:ext cx="7385521" cy="3423768"/>
            <a:chOff x="920280" y="2057925"/>
            <a:chExt cx="7385521" cy="3423768"/>
          </a:xfrm>
        </p:grpSpPr>
        <p:grpSp>
          <p:nvGrpSpPr>
            <p:cNvPr id="48" name="Group 47">
              <a:extLst>
                <a:ext uri="{FF2B5EF4-FFF2-40B4-BE49-F238E27FC236}">
                  <a16:creationId xmlns:a16="http://schemas.microsoft.com/office/drawing/2014/main" xmlns="" id="{28534BCA-8FBA-2892-EFAE-59C4C2FCBCF0}"/>
                </a:ext>
              </a:extLst>
            </p:cNvPr>
            <p:cNvGrpSpPr/>
            <p:nvPr/>
          </p:nvGrpSpPr>
          <p:grpSpPr>
            <a:xfrm>
              <a:off x="1219201" y="2353721"/>
              <a:ext cx="7086600" cy="3127972"/>
              <a:chOff x="1760101" y="2354219"/>
              <a:chExt cx="15162573" cy="3127972"/>
            </a:xfrm>
          </p:grpSpPr>
          <p:sp>
            <p:nvSpPr>
              <p:cNvPr id="53" name="Freeform 9">
                <a:extLst>
                  <a:ext uri="{FF2B5EF4-FFF2-40B4-BE49-F238E27FC236}">
                    <a16:creationId xmlns:a16="http://schemas.microsoft.com/office/drawing/2014/main" xmlns="" id="{BDD7A6BE-4C4A-F8D0-BFA2-F7CC3C04DC60}"/>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54" name="Freeform 12">
                <a:extLst>
                  <a:ext uri="{FF2B5EF4-FFF2-40B4-BE49-F238E27FC236}">
                    <a16:creationId xmlns:a16="http://schemas.microsoft.com/office/drawing/2014/main" xmlns="" id="{CD01292B-2918-1EDA-9B33-1C7E2F01DEE0}"/>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49" name="Group 24">
              <a:extLst>
                <a:ext uri="{FF2B5EF4-FFF2-40B4-BE49-F238E27FC236}">
                  <a16:creationId xmlns:a16="http://schemas.microsoft.com/office/drawing/2014/main" xmlns="" id="{E19D7352-D86A-80C3-FF7E-299C9DCEC0B0}"/>
                </a:ext>
              </a:extLst>
            </p:cNvPr>
            <p:cNvGrpSpPr/>
            <p:nvPr/>
          </p:nvGrpSpPr>
          <p:grpSpPr>
            <a:xfrm>
              <a:off x="920280" y="2057925"/>
              <a:ext cx="930778" cy="930778"/>
              <a:chOff x="0" y="0"/>
              <a:chExt cx="812800" cy="812800"/>
            </a:xfrm>
          </p:grpSpPr>
          <p:sp>
            <p:nvSpPr>
              <p:cNvPr id="51" name="Freeform 25">
                <a:extLst>
                  <a:ext uri="{FF2B5EF4-FFF2-40B4-BE49-F238E27FC236}">
                    <a16:creationId xmlns:a16="http://schemas.microsoft.com/office/drawing/2014/main" xmlns="" id="{70E2AA8A-F2F8-828A-620B-E476ED74ABF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52" name="TextBox 26">
                <a:extLst>
                  <a:ext uri="{FF2B5EF4-FFF2-40B4-BE49-F238E27FC236}">
                    <a16:creationId xmlns:a16="http://schemas.microsoft.com/office/drawing/2014/main" xmlns="" id="{AA1A0D1A-F0AA-4506-747F-F261EFEAEF8D}"/>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50" name="TextBox 49">
              <a:extLst>
                <a:ext uri="{FF2B5EF4-FFF2-40B4-BE49-F238E27FC236}">
                  <a16:creationId xmlns:a16="http://schemas.microsoft.com/office/drawing/2014/main" xmlns="" id="{40C7F251-29D0-C015-EFF0-91F7020D6FF9}"/>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dirty="0"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động</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3:</a:t>
              </a:r>
            </a:p>
            <a:p>
              <a:pPr marR="0" algn="ctr">
                <a:lnSpc>
                  <a:spcPct val="150000"/>
                </a:lnSpc>
                <a:spcBef>
                  <a:spcPts val="0"/>
                </a:spcBef>
                <a:spcAft>
                  <a:spcPts val="0"/>
                </a:spcAft>
              </a:pPr>
              <a:r>
                <a:rPr lang="en-US" sz="4400">
                  <a:effectLst/>
                  <a:latin typeface="Arial" panose="020B0604020202020204" pitchFamily="34" charset="0"/>
                  <a:ea typeface="Calibri" panose="020F0502020204030204" pitchFamily="34" charset="0"/>
                  <a:cs typeface="Arial" panose="020B0604020202020204" pitchFamily="34" charset="0"/>
                </a:rPr>
                <a:t>Luyện </a:t>
              </a:r>
              <a:r>
                <a:rPr lang="en-US" sz="4400">
                  <a:latin typeface="Arial" panose="020B0604020202020204" pitchFamily="34" charset="0"/>
                  <a:ea typeface="Calibri" panose="020F0502020204030204" pitchFamily="34" charset="0"/>
                  <a:cs typeface="Arial" panose="020B0604020202020204" pitchFamily="34" charset="0"/>
                </a:rPr>
                <a:t>đọc lại</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grpSp>
        <p:nvGrpSpPr>
          <p:cNvPr id="55" name="Group 54">
            <a:extLst>
              <a:ext uri="{FF2B5EF4-FFF2-40B4-BE49-F238E27FC236}">
                <a16:creationId xmlns:a16="http://schemas.microsoft.com/office/drawing/2014/main" xmlns="" id="{2D0ADF41-2E17-1522-4098-BEFC8AE2197D}"/>
              </a:ext>
            </a:extLst>
          </p:cNvPr>
          <p:cNvGrpSpPr/>
          <p:nvPr/>
        </p:nvGrpSpPr>
        <p:grpSpPr>
          <a:xfrm>
            <a:off x="9388434" y="5955956"/>
            <a:ext cx="7385521" cy="3423768"/>
            <a:chOff x="920280" y="2057925"/>
            <a:chExt cx="7385521" cy="3423768"/>
          </a:xfrm>
        </p:grpSpPr>
        <p:grpSp>
          <p:nvGrpSpPr>
            <p:cNvPr id="56" name="Group 55">
              <a:extLst>
                <a:ext uri="{FF2B5EF4-FFF2-40B4-BE49-F238E27FC236}">
                  <a16:creationId xmlns:a16="http://schemas.microsoft.com/office/drawing/2014/main" xmlns="" id="{053FDAD6-EA20-6FC7-03A1-FF6F394CBD4E}"/>
                </a:ext>
              </a:extLst>
            </p:cNvPr>
            <p:cNvGrpSpPr/>
            <p:nvPr/>
          </p:nvGrpSpPr>
          <p:grpSpPr>
            <a:xfrm>
              <a:off x="1219201" y="2353721"/>
              <a:ext cx="7086600" cy="3127972"/>
              <a:chOff x="1760101" y="2354219"/>
              <a:chExt cx="15162573" cy="3127972"/>
            </a:xfrm>
          </p:grpSpPr>
          <p:sp>
            <p:nvSpPr>
              <p:cNvPr id="61" name="Freeform 9">
                <a:extLst>
                  <a:ext uri="{FF2B5EF4-FFF2-40B4-BE49-F238E27FC236}">
                    <a16:creationId xmlns:a16="http://schemas.microsoft.com/office/drawing/2014/main" xmlns="" id="{EA09AF1A-E3CC-2CF2-F2AA-46AF6DA06BB4}"/>
                  </a:ext>
                </a:extLst>
              </p:cNvPr>
              <p:cNvSpPr/>
              <p:nvPr/>
            </p:nvSpPr>
            <p:spPr>
              <a:xfrm>
                <a:off x="9159730" y="2354219"/>
                <a:ext cx="7762944" cy="874976"/>
              </a:xfrm>
              <a:custGeom>
                <a:avLst/>
                <a:gdLst/>
                <a:ahLst/>
                <a:cxnLst/>
                <a:rect l="l" t="t" r="r" b="b"/>
                <a:pathLst>
                  <a:path w="2044561" h="230446">
                    <a:moveTo>
                      <a:pt x="0" y="0"/>
                    </a:moveTo>
                    <a:lnTo>
                      <a:pt x="2044561" y="0"/>
                    </a:lnTo>
                    <a:lnTo>
                      <a:pt x="2044561" y="230446"/>
                    </a:lnTo>
                    <a:lnTo>
                      <a:pt x="0" y="230446"/>
                    </a:lnTo>
                    <a:close/>
                  </a:path>
                </a:pathLst>
              </a:custGeom>
              <a:solidFill>
                <a:schemeClr val="accent5">
                  <a:lumMod val="75000"/>
                </a:schemeClr>
              </a:solidFill>
            </p:spPr>
            <p:txBody>
              <a:bodyPr/>
              <a:lstStyle/>
              <a:p>
                <a:endParaRPr lang="en-US"/>
              </a:p>
            </p:txBody>
          </p:sp>
          <p:sp>
            <p:nvSpPr>
              <p:cNvPr id="62" name="Freeform 12">
                <a:extLst>
                  <a:ext uri="{FF2B5EF4-FFF2-40B4-BE49-F238E27FC236}">
                    <a16:creationId xmlns:a16="http://schemas.microsoft.com/office/drawing/2014/main" xmlns="" id="{FEAE28A0-FFAF-800C-3744-CD5108E520C1}"/>
                  </a:ext>
                </a:extLst>
              </p:cNvPr>
              <p:cNvSpPr/>
              <p:nvPr/>
            </p:nvSpPr>
            <p:spPr>
              <a:xfrm>
                <a:off x="1760101" y="2538741"/>
                <a:ext cx="14962424" cy="2943450"/>
              </a:xfrm>
              <a:custGeom>
                <a:avLst/>
                <a:gdLst/>
                <a:ahLst/>
                <a:cxnLst/>
                <a:rect l="l" t="t" r="r" b="b"/>
                <a:pathLst>
                  <a:path w="3940721" h="775230">
                    <a:moveTo>
                      <a:pt x="0" y="0"/>
                    </a:moveTo>
                    <a:lnTo>
                      <a:pt x="3940721" y="0"/>
                    </a:lnTo>
                    <a:lnTo>
                      <a:pt x="3940721" y="775230"/>
                    </a:lnTo>
                    <a:lnTo>
                      <a:pt x="0" y="775230"/>
                    </a:lnTo>
                    <a:close/>
                  </a:path>
                </a:pathLst>
              </a:custGeom>
              <a:solidFill>
                <a:srgbClr val="FFFFFF"/>
              </a:solidFill>
            </p:spPr>
            <p:txBody>
              <a:bodyPr/>
              <a:lstStyle/>
              <a:p>
                <a:endParaRPr lang="en-US"/>
              </a:p>
            </p:txBody>
          </p:sp>
        </p:grpSp>
        <p:grpSp>
          <p:nvGrpSpPr>
            <p:cNvPr id="57" name="Group 24">
              <a:extLst>
                <a:ext uri="{FF2B5EF4-FFF2-40B4-BE49-F238E27FC236}">
                  <a16:creationId xmlns:a16="http://schemas.microsoft.com/office/drawing/2014/main" xmlns="" id="{CD4B5B66-F4C5-4AAB-EC1D-5AF45CB176F8}"/>
                </a:ext>
              </a:extLst>
            </p:cNvPr>
            <p:cNvGrpSpPr/>
            <p:nvPr/>
          </p:nvGrpSpPr>
          <p:grpSpPr>
            <a:xfrm>
              <a:off x="920280" y="2057925"/>
              <a:ext cx="930778" cy="930778"/>
              <a:chOff x="0" y="0"/>
              <a:chExt cx="812800" cy="812800"/>
            </a:xfrm>
          </p:grpSpPr>
          <p:sp>
            <p:nvSpPr>
              <p:cNvPr id="59" name="Freeform 25">
                <a:extLst>
                  <a:ext uri="{FF2B5EF4-FFF2-40B4-BE49-F238E27FC236}">
                    <a16:creationId xmlns:a16="http://schemas.microsoft.com/office/drawing/2014/main" xmlns="" id="{930ED640-1C1D-AEFA-3630-3232EC24D89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chemeClr val="accent5">
                  <a:lumMod val="75000"/>
                </a:schemeClr>
              </a:solidFill>
            </p:spPr>
            <p:txBody>
              <a:bodyPr/>
              <a:lstStyle/>
              <a:p>
                <a:endParaRPr lang="en-US"/>
              </a:p>
            </p:txBody>
          </p:sp>
          <p:sp>
            <p:nvSpPr>
              <p:cNvPr id="60" name="TextBox 26">
                <a:extLst>
                  <a:ext uri="{FF2B5EF4-FFF2-40B4-BE49-F238E27FC236}">
                    <a16:creationId xmlns:a16="http://schemas.microsoft.com/office/drawing/2014/main" xmlns="" id="{BACC7476-205A-B7B3-D019-1F067A88888B}"/>
                  </a:ext>
                </a:extLst>
              </p:cNvPr>
              <p:cNvSpPr txBox="1"/>
              <p:nvPr/>
            </p:nvSpPr>
            <p:spPr>
              <a:xfrm>
                <a:off x="76200" y="38100"/>
                <a:ext cx="660400" cy="698500"/>
              </a:xfrm>
              <a:prstGeom prst="rect">
                <a:avLst/>
              </a:prstGeom>
            </p:spPr>
            <p:txBody>
              <a:bodyPr lIns="50800" tIns="50800" rIns="50800" bIns="50800" rtlCol="0" anchor="ctr"/>
              <a:lstStyle/>
              <a:p>
                <a:pPr algn="ctr">
                  <a:lnSpc>
                    <a:spcPts val="2659"/>
                  </a:lnSpc>
                </a:pPr>
                <a:endParaRPr sz="4400"/>
              </a:p>
            </p:txBody>
          </p:sp>
        </p:grpSp>
        <p:sp>
          <p:nvSpPr>
            <p:cNvPr id="58" name="TextBox 57">
              <a:extLst>
                <a:ext uri="{FF2B5EF4-FFF2-40B4-BE49-F238E27FC236}">
                  <a16:creationId xmlns:a16="http://schemas.microsoft.com/office/drawing/2014/main" xmlns="" id="{9256580F-F1D7-6552-ABEC-A2942C1FDC32}"/>
                </a:ext>
              </a:extLst>
            </p:cNvPr>
            <p:cNvSpPr txBox="1"/>
            <p:nvPr/>
          </p:nvSpPr>
          <p:spPr>
            <a:xfrm>
              <a:off x="1515299" y="3032333"/>
              <a:ext cx="6324600" cy="1998176"/>
            </a:xfrm>
            <a:prstGeom prst="rect">
              <a:avLst/>
            </a:prstGeom>
            <a:noFill/>
          </p:spPr>
          <p:txBody>
            <a:bodyPr wrap="square">
              <a:spAutoFit/>
            </a:bodyPr>
            <a:lstStyle/>
            <a:p>
              <a:pPr marR="0" algn="ctr">
                <a:lnSpc>
                  <a:spcPct val="150000"/>
                </a:lnSpc>
                <a:spcBef>
                  <a:spcPts val="0"/>
                </a:spcBef>
                <a:spcAft>
                  <a:spcPts val="0"/>
                </a:spcAft>
              </a:pPr>
              <a:r>
                <a:rPr lang="en-US" sz="4400" b="1" err="1">
                  <a:solidFill>
                    <a:srgbClr val="000000"/>
                  </a:solidFill>
                  <a:effectLst/>
                  <a:latin typeface="Arial" panose="020B0604020202020204" pitchFamily="34" charset="0"/>
                  <a:ea typeface="Calibri" panose="020F0502020204030204" pitchFamily="34" charset="0"/>
                  <a:cs typeface="Arial" panose="020B0604020202020204" pitchFamily="34" charset="0"/>
                </a:rPr>
                <a:t>Hoạt</a:t>
              </a:r>
              <a:r>
                <a:rPr lang="en-US" sz="4400" b="1">
                  <a:solidFill>
                    <a:srgbClr val="000000"/>
                  </a:solidFill>
                  <a:effectLst/>
                  <a:latin typeface="Arial" panose="020B0604020202020204" pitchFamily="34" charset="0"/>
                  <a:ea typeface="Calibri" panose="020F0502020204030204" pitchFamily="34" charset="0"/>
                  <a:cs typeface="Arial" panose="020B0604020202020204" pitchFamily="34" charset="0"/>
                </a:rPr>
                <a:t> động 4:</a:t>
              </a:r>
              <a:r>
                <a:rPr lang="en-US" sz="4400" b="1">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4400">
                  <a:effectLst/>
                  <a:latin typeface="Arial" panose="020B0604020202020204" pitchFamily="34" charset="0"/>
                  <a:ea typeface="Calibri" panose="020F0502020204030204" pitchFamily="34" charset="0"/>
                  <a:cs typeface="Arial" panose="020B0604020202020204" pitchFamily="34" charset="0"/>
                </a:rPr>
                <a:t>Luyện tập theo văn bản đọc</a:t>
              </a:r>
              <a:endParaRPr lang="en-US" sz="4400" dirty="0">
                <a:effectLst/>
                <a:latin typeface="Arial" panose="020B0604020202020204" pitchFamily="34" charset="0"/>
                <a:ea typeface="Calibri" panose="020F0502020204030204" pitchFamily="34" charset="0"/>
                <a:cs typeface="Arial" panose="020B0604020202020204" pitchFamily="34"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1+#ppt_w/2"/>
                                          </p:val>
                                        </p:tav>
                                        <p:tav tm="100000">
                                          <p:val>
                                            <p:strVal val="#ppt_x"/>
                                          </p:val>
                                        </p:tav>
                                      </p:tavLst>
                                    </p:anim>
                                    <p:anim calcmode="lin" valueType="num">
                                      <p:cBhvr additive="base">
                                        <p:cTn id="14" dur="500" fill="hold"/>
                                        <p:tgtEl>
                                          <p:spTgt spid="3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5"/>
                                        </p:tgtEl>
                                        <p:attrNameLst>
                                          <p:attrName>style.visibility</p:attrName>
                                        </p:attrNameLst>
                                      </p:cBhvr>
                                      <p:to>
                                        <p:strVal val="visible"/>
                                      </p:to>
                                    </p:set>
                                    <p:anim calcmode="lin" valueType="num">
                                      <p:cBhvr additive="base">
                                        <p:cTn id="25" dur="500" fill="hold"/>
                                        <p:tgtEl>
                                          <p:spTgt spid="55"/>
                                        </p:tgtEl>
                                        <p:attrNameLst>
                                          <p:attrName>ppt_x</p:attrName>
                                        </p:attrNameLst>
                                      </p:cBhvr>
                                      <p:tavLst>
                                        <p:tav tm="0">
                                          <p:val>
                                            <p:strVal val="#ppt_x"/>
                                          </p:val>
                                        </p:tav>
                                        <p:tav tm="100000">
                                          <p:val>
                                            <p:strVal val="#ppt_x"/>
                                          </p:val>
                                        </p:tav>
                                      </p:tavLst>
                                    </p:anim>
                                    <p:anim calcmode="lin" valueType="num">
                                      <p:cBhvr additive="base">
                                        <p:cTn id="26"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6D5"/>
        </a:solidFill>
        <a:effectLst/>
      </p:bgPr>
    </p:bg>
    <p:spTree>
      <p:nvGrpSpPr>
        <p:cNvPr id="1" name=""/>
        <p:cNvGrpSpPr/>
        <p:nvPr/>
      </p:nvGrpSpPr>
      <p:grpSpPr>
        <a:xfrm>
          <a:off x="0" y="0"/>
          <a:ext cx="0" cy="0"/>
          <a:chOff x="0" y="0"/>
          <a:chExt cx="0" cy="0"/>
        </a:xfrm>
      </p:grpSpPr>
      <p:grpSp>
        <p:nvGrpSpPr>
          <p:cNvPr id="2" name="Group 2"/>
          <p:cNvGrpSpPr/>
          <p:nvPr/>
        </p:nvGrpSpPr>
        <p:grpSpPr>
          <a:xfrm>
            <a:off x="1795513" y="2326122"/>
            <a:ext cx="14816088" cy="6105682"/>
            <a:chOff x="0" y="0"/>
            <a:chExt cx="3590715" cy="1432335"/>
          </a:xfrm>
        </p:grpSpPr>
        <p:sp>
          <p:nvSpPr>
            <p:cNvPr id="3" name="Freeform 3"/>
            <p:cNvSpPr/>
            <p:nvPr/>
          </p:nvSpPr>
          <p:spPr>
            <a:xfrm>
              <a:off x="0" y="0"/>
              <a:ext cx="3590715" cy="1432335"/>
            </a:xfrm>
            <a:custGeom>
              <a:avLst/>
              <a:gdLst/>
              <a:ahLst/>
              <a:cxnLst/>
              <a:rect l="l" t="t" r="r" b="b"/>
              <a:pathLst>
                <a:path w="3590715" h="1432335">
                  <a:moveTo>
                    <a:pt x="28961" y="0"/>
                  </a:moveTo>
                  <a:lnTo>
                    <a:pt x="3561754" y="0"/>
                  </a:lnTo>
                  <a:cubicBezTo>
                    <a:pt x="3569434" y="0"/>
                    <a:pt x="3576801" y="3051"/>
                    <a:pt x="3582232" y="8482"/>
                  </a:cubicBezTo>
                  <a:cubicBezTo>
                    <a:pt x="3587663" y="13914"/>
                    <a:pt x="3590715" y="21280"/>
                    <a:pt x="3590715" y="28961"/>
                  </a:cubicBezTo>
                  <a:lnTo>
                    <a:pt x="3590715" y="1403374"/>
                  </a:lnTo>
                  <a:cubicBezTo>
                    <a:pt x="3590715" y="1419369"/>
                    <a:pt x="3577748" y="1432335"/>
                    <a:pt x="3561754" y="1432335"/>
                  </a:cubicBezTo>
                  <a:lnTo>
                    <a:pt x="28961" y="1432335"/>
                  </a:lnTo>
                  <a:cubicBezTo>
                    <a:pt x="12966" y="1432335"/>
                    <a:pt x="0" y="1419369"/>
                    <a:pt x="0" y="1403374"/>
                  </a:cubicBezTo>
                  <a:lnTo>
                    <a:pt x="0" y="28961"/>
                  </a:lnTo>
                  <a:cubicBezTo>
                    <a:pt x="0" y="12966"/>
                    <a:pt x="12966" y="0"/>
                    <a:pt x="28961" y="0"/>
                  </a:cubicBezTo>
                  <a:close/>
                </a:path>
              </a:pathLst>
            </a:custGeom>
            <a:solidFill>
              <a:schemeClr val="accent5">
                <a:lumMod val="20000"/>
                <a:lumOff val="80000"/>
              </a:schemeClr>
            </a:solidFill>
          </p:spPr>
          <p:txBody>
            <a:bodyPr/>
            <a:lstStyle/>
            <a:p>
              <a:endParaRPr lang="en-US"/>
            </a:p>
          </p:txBody>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5360882" y="2076010"/>
            <a:ext cx="1611743" cy="1358660"/>
          </a:xfrm>
          <a:custGeom>
            <a:avLst/>
            <a:gdLst/>
            <a:ahLst/>
            <a:cxnLst/>
            <a:rect l="l" t="t" r="r" b="b"/>
            <a:pathLst>
              <a:path w="1611743" h="1358660">
                <a:moveTo>
                  <a:pt x="0" y="0"/>
                </a:moveTo>
                <a:lnTo>
                  <a:pt x="1611743" y="0"/>
                </a:lnTo>
                <a:lnTo>
                  <a:pt x="1611743" y="1358660"/>
                </a:lnTo>
                <a:lnTo>
                  <a:pt x="0" y="13586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flipH="1" flipV="1">
            <a:off x="1282717" y="7275264"/>
            <a:ext cx="1611743" cy="1358660"/>
          </a:xfrm>
          <a:custGeom>
            <a:avLst/>
            <a:gdLst/>
            <a:ahLst/>
            <a:cxnLst/>
            <a:rect l="l" t="t" r="r" b="b"/>
            <a:pathLst>
              <a:path w="1611743" h="1358660">
                <a:moveTo>
                  <a:pt x="1611743" y="1358660"/>
                </a:moveTo>
                <a:lnTo>
                  <a:pt x="0" y="1358660"/>
                </a:lnTo>
                <a:lnTo>
                  <a:pt x="0" y="0"/>
                </a:lnTo>
                <a:lnTo>
                  <a:pt x="1611743" y="0"/>
                </a:lnTo>
                <a:lnTo>
                  <a:pt x="1611743" y="135866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7" name="Freeform 7"/>
          <p:cNvSpPr/>
          <p:nvPr/>
        </p:nvSpPr>
        <p:spPr>
          <a:xfrm flipH="1">
            <a:off x="15722565" y="7151700"/>
            <a:ext cx="2565435" cy="3135300"/>
          </a:xfrm>
          <a:custGeom>
            <a:avLst/>
            <a:gdLst/>
            <a:ahLst/>
            <a:cxnLst/>
            <a:rect l="l" t="t" r="r" b="b"/>
            <a:pathLst>
              <a:path w="2565435" h="3135300">
                <a:moveTo>
                  <a:pt x="2565435" y="0"/>
                </a:moveTo>
                <a:lnTo>
                  <a:pt x="0" y="0"/>
                </a:lnTo>
                <a:lnTo>
                  <a:pt x="0" y="3135300"/>
                </a:lnTo>
                <a:lnTo>
                  <a:pt x="2565435" y="3135300"/>
                </a:lnTo>
                <a:lnTo>
                  <a:pt x="2565435"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flipV="1">
            <a:off x="0" y="0"/>
            <a:ext cx="2565435" cy="3135300"/>
          </a:xfrm>
          <a:custGeom>
            <a:avLst/>
            <a:gdLst/>
            <a:ahLst/>
            <a:cxnLst/>
            <a:rect l="l" t="t" r="r" b="b"/>
            <a:pathLst>
              <a:path w="2565435" h="3135300">
                <a:moveTo>
                  <a:pt x="0" y="3135300"/>
                </a:moveTo>
                <a:lnTo>
                  <a:pt x="2565435" y="3135300"/>
                </a:lnTo>
                <a:lnTo>
                  <a:pt x="2565435" y="0"/>
                </a:lnTo>
                <a:lnTo>
                  <a:pt x="0" y="0"/>
                </a:lnTo>
                <a:lnTo>
                  <a:pt x="0" y="313530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3" name="TextBox 20">
            <a:extLst>
              <a:ext uri="{FF2B5EF4-FFF2-40B4-BE49-F238E27FC236}">
                <a16:creationId xmlns:a16="http://schemas.microsoft.com/office/drawing/2014/main" xmlns="" id="{16883FAC-093C-34D2-6947-470711F0DD1D}"/>
              </a:ext>
            </a:extLst>
          </p:cNvPr>
          <p:cNvSpPr txBox="1"/>
          <p:nvPr/>
        </p:nvSpPr>
        <p:spPr>
          <a:xfrm>
            <a:off x="2201135" y="3775916"/>
            <a:ext cx="13885729" cy="2945422"/>
          </a:xfrm>
          <a:prstGeom prst="rect">
            <a:avLst/>
          </a:prstGeom>
        </p:spPr>
        <p:txBody>
          <a:bodyPr wrap="square" lIns="0" tIns="0" rIns="0" bIns="0" rtlCol="0" anchor="t">
            <a:spAutoFit/>
          </a:bodyPr>
          <a:lstStyle/>
          <a:p>
            <a:pPr algn="ctr">
              <a:lnSpc>
                <a:spcPct val="150000"/>
              </a:lnSpc>
            </a:pP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HOẠT ĐỘNG 1:</a:t>
            </a:r>
          </a:p>
          <a:p>
            <a:pPr algn="ctr">
              <a:lnSpc>
                <a:spcPct val="150000"/>
              </a:lnSpc>
            </a:pPr>
            <a:r>
              <a:rPr lang="en-US"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Đ</a:t>
            </a:r>
            <a:r>
              <a:rPr lang="vi-VN" sz="6800" b="1">
                <a:solidFill>
                  <a:schemeClr val="tx2">
                    <a:lumMod val="50000"/>
                  </a:schemeClr>
                </a:solidFill>
                <a:latin typeface="Arial" panose="020B0604020202020204" pitchFamily="34" charset="0"/>
                <a:ea typeface="Calibri" panose="020F0502020204030204" pitchFamily="34" charset="0"/>
                <a:cs typeface="Arial" panose="020B0604020202020204" pitchFamily="34" charset="0"/>
              </a:rPr>
              <a:t>ỌC VĂN BẢN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TotalTime>
  <Words>1679</Words>
  <Application>Microsoft Office PowerPoint</Application>
  <PresentationFormat>Custom</PresentationFormat>
  <Paragraphs>138</Paragraphs>
  <Slides>34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34</vt:i4>
      </vt:variant>
    </vt:vector>
  </HeadingPairs>
  <TitlesOfParts>
    <vt:vector size="40" baseType="lpstr">
      <vt:lpstr>Arial</vt:lpstr>
      <vt:lpstr>Calibri</vt:lpstr>
      <vt:lpstr>Wingdings</vt:lpstr>
      <vt:lpstr>SimSun</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Abstract Cute Group Project Presentation</dc:title>
  <dc:creator>Linh Phan</dc:creator>
  <cp:lastModifiedBy>A</cp:lastModifiedBy>
  <cp:revision>11</cp:revision>
  <dcterms:created xsi:type="dcterms:W3CDTF">2006-08-16T00:00:00Z</dcterms:created>
  <dcterms:modified xsi:type="dcterms:W3CDTF">2025-04-05T02:09:39Z</dcterms:modified>
  <dc:identifier>DAFwcZR2rW8</dc:identifier>
</cp:coreProperties>
</file>