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0" r:id="rId4"/>
    <p:sldId id="259" r:id="rId5"/>
    <p:sldId id="262" r:id="rId6"/>
    <p:sldId id="277" r:id="rId7"/>
    <p:sldId id="291" r:id="rId8"/>
    <p:sldId id="290" r:id="rId9"/>
    <p:sldId id="265" r:id="rId10"/>
    <p:sldId id="292" r:id="rId11"/>
    <p:sldId id="293" r:id="rId12"/>
    <p:sldId id="278" r:id="rId13"/>
    <p:sldId id="279" r:id="rId14"/>
    <p:sldId id="266" r:id="rId15"/>
    <p:sldId id="294" r:id="rId16"/>
    <p:sldId id="295" r:id="rId17"/>
    <p:sldId id="274" r:id="rId18"/>
    <p:sldId id="296" r:id="rId19"/>
    <p:sldId id="297" r:id="rId20"/>
    <p:sldId id="298" r:id="rId21"/>
    <p:sldId id="258" r:id="rId22"/>
    <p:sldId id="267" r:id="rId23"/>
    <p:sldId id="271" r:id="rId24"/>
    <p:sldId id="288" r:id="rId25"/>
    <p:sldId id="289" r:id="rId26"/>
  </p:sldIdLst>
  <p:sldSz cx="18288000" cy="10287000"/>
  <p:notesSz cx="6858000" cy="9144000"/>
  <p:embeddedFontLst>
    <p:embeddedFont>
      <p:font typeface="Calibri" pitchFamily="34" charset="0"/>
      <p:regular r:id="rId28"/>
      <p:bold r:id="rId29"/>
      <p:italic r:id="rId30"/>
      <p:boldItalic r:id="rId31"/>
    </p:embeddedFont>
    <p:embeddedFont>
      <p:font typeface="SimSun" pitchFamily="2" charset="-122"/>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457" autoAdjust="0"/>
  </p:normalViewPr>
  <p:slideViewPr>
    <p:cSldViewPr>
      <p:cViewPr varScale="1">
        <p:scale>
          <a:sx n="46" d="100"/>
          <a:sy n="46"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8DA5E-5E1E-41DA-8226-65FCA25433B6}"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ADB94-34B1-4B42-9A31-C066DEAC7B5F}" type="slidenum">
              <a:rPr lang="en-US" smtClean="0"/>
              <a:t>‹#›</a:t>
            </a:fld>
            <a:endParaRPr lang="en-US"/>
          </a:p>
        </p:txBody>
      </p:sp>
    </p:spTree>
    <p:extLst>
      <p:ext uri="{BB962C8B-B14F-4D97-AF65-F5344CB8AC3E}">
        <p14:creationId xmlns:p14="http://schemas.microsoft.com/office/powerpoint/2010/main" val="175737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ADB94-34B1-4B42-9A31-C066DEAC7B5F}" type="slidenum">
              <a:rPr lang="en-US" smtClean="0"/>
              <a:t>6</a:t>
            </a:fld>
            <a:endParaRPr lang="en-US"/>
          </a:p>
        </p:txBody>
      </p:sp>
    </p:spTree>
    <p:extLst>
      <p:ext uri="{BB962C8B-B14F-4D97-AF65-F5344CB8AC3E}">
        <p14:creationId xmlns:p14="http://schemas.microsoft.com/office/powerpoint/2010/main" val="323159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ADB94-34B1-4B42-9A31-C066DEAC7B5F}" type="slidenum">
              <a:rPr lang="en-US" smtClean="0"/>
              <a:t>7</a:t>
            </a:fld>
            <a:endParaRPr lang="en-US"/>
          </a:p>
        </p:txBody>
      </p:sp>
    </p:spTree>
    <p:extLst>
      <p:ext uri="{BB962C8B-B14F-4D97-AF65-F5344CB8AC3E}">
        <p14:creationId xmlns:p14="http://schemas.microsoft.com/office/powerpoint/2010/main" val="96909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ADB94-34B1-4B42-9A31-C066DEAC7B5F}" type="slidenum">
              <a:rPr lang="en-US" smtClean="0"/>
              <a:t>22</a:t>
            </a:fld>
            <a:endParaRPr lang="en-US"/>
          </a:p>
        </p:txBody>
      </p:sp>
    </p:spTree>
    <p:extLst>
      <p:ext uri="{BB962C8B-B14F-4D97-AF65-F5344CB8AC3E}">
        <p14:creationId xmlns:p14="http://schemas.microsoft.com/office/powerpoint/2010/main" val="415452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4.svg"/><Relationship Id="rId7" Type="http://schemas.openxmlformats.org/officeDocument/2006/relationships/image" Target="../media/image5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8.svg"/><Relationship Id="rId4" Type="http://schemas.openxmlformats.org/officeDocument/2006/relationships/image" Target="../media/image20.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4.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8.svg"/><Relationship Id="rId7" Type="http://schemas.openxmlformats.org/officeDocument/2006/relationships/image" Target="../media/image61.svg"/><Relationship Id="rId12"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63.sv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4.svg"/><Relationship Id="rId7" Type="http://schemas.openxmlformats.org/officeDocument/2006/relationships/image" Target="../media/image6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4.svg"/><Relationship Id="rId7" Type="http://schemas.openxmlformats.org/officeDocument/2006/relationships/image" Target="../media/image6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svg"/><Relationship Id="rId7" Type="http://schemas.openxmlformats.org/officeDocument/2006/relationships/image" Target="../media/image6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4.svg"/><Relationship Id="rId7" Type="http://schemas.openxmlformats.org/officeDocument/2006/relationships/image" Target="../media/image7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73.svg"/><Relationship Id="rId10" Type="http://schemas.openxmlformats.org/officeDocument/2006/relationships/image" Target="../media/image78.svg"/><Relationship Id="rId4" Type="http://schemas.openxmlformats.org/officeDocument/2006/relationships/image" Target="../media/image45.pn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0.png"/><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1.png"/><Relationship Id="rId10" Type="http://schemas.openxmlformats.org/officeDocument/2006/relationships/image" Target="../media/image80.svg"/><Relationship Id="rId4" Type="http://schemas.openxmlformats.org/officeDocument/2006/relationships/image" Target="../media/image38.sv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23.svg"/><Relationship Id="rId7" Type="http://schemas.openxmlformats.org/officeDocument/2006/relationships/image" Target="../media/image8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85.svg"/><Relationship Id="rId10" Type="http://schemas.openxmlformats.org/officeDocument/2006/relationships/image" Target="../media/image14.svg"/><Relationship Id="rId4" Type="http://schemas.openxmlformats.org/officeDocument/2006/relationships/image" Target="../media/image53.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1.png"/><Relationship Id="rId10" Type="http://schemas.openxmlformats.org/officeDocument/2006/relationships/image" Target="../media/image24.jpeg"/><Relationship Id="rId4" Type="http://schemas.openxmlformats.org/officeDocument/2006/relationships/image" Target="../media/image38.sv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38.sv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4.svg"/><Relationship Id="rId7" Type="http://schemas.openxmlformats.org/officeDocument/2006/relationships/image" Target="../media/image5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8.svg"/><Relationship Id="rId4" Type="http://schemas.openxmlformats.org/officeDocument/2006/relationships/image" Target="../media/image20.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rot="-332567">
            <a:off x="15859241" y="6292152"/>
            <a:ext cx="3471862" cy="4114800"/>
          </a:xfrm>
          <a:custGeom>
            <a:avLst/>
            <a:gdLst/>
            <a:ahLst/>
            <a:cxnLst/>
            <a:rect l="l" t="t" r="r" b="b"/>
            <a:pathLst>
              <a:path w="3471862" h="4114800">
                <a:moveTo>
                  <a:pt x="0" y="0"/>
                </a:moveTo>
                <a:lnTo>
                  <a:pt x="3471863" y="0"/>
                </a:lnTo>
                <a:lnTo>
                  <a:pt x="347186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213318" flipH="1">
            <a:off x="-805844" y="6068511"/>
            <a:ext cx="3471862" cy="4114800"/>
          </a:xfrm>
          <a:custGeom>
            <a:avLst/>
            <a:gdLst/>
            <a:ahLst/>
            <a:cxnLst/>
            <a:rect l="l" t="t" r="r" b="b"/>
            <a:pathLst>
              <a:path w="3471862" h="4114800">
                <a:moveTo>
                  <a:pt x="3471863" y="0"/>
                </a:moveTo>
                <a:lnTo>
                  <a:pt x="0" y="0"/>
                </a:lnTo>
                <a:lnTo>
                  <a:pt x="0" y="4114800"/>
                </a:lnTo>
                <a:lnTo>
                  <a:pt x="3471863" y="4114800"/>
                </a:lnTo>
                <a:lnTo>
                  <a:pt x="347186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0" y="573461"/>
            <a:ext cx="1860174" cy="1880690"/>
          </a:xfrm>
          <a:custGeom>
            <a:avLst/>
            <a:gdLst/>
            <a:ahLst/>
            <a:cxnLst/>
            <a:rect l="l" t="t" r="r" b="b"/>
            <a:pathLst>
              <a:path w="1860174" h="1880690">
                <a:moveTo>
                  <a:pt x="0" y="0"/>
                </a:moveTo>
                <a:lnTo>
                  <a:pt x="1860174" y="0"/>
                </a:lnTo>
                <a:lnTo>
                  <a:pt x="1860174" y="1880691"/>
                </a:lnTo>
                <a:lnTo>
                  <a:pt x="0" y="18806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flipH="1">
            <a:off x="16230600" y="663784"/>
            <a:ext cx="1860174" cy="1880690"/>
          </a:xfrm>
          <a:custGeom>
            <a:avLst/>
            <a:gdLst/>
            <a:ahLst/>
            <a:cxnLst/>
            <a:rect l="l" t="t" r="r" b="b"/>
            <a:pathLst>
              <a:path w="1860174" h="1880690">
                <a:moveTo>
                  <a:pt x="1860174" y="0"/>
                </a:moveTo>
                <a:lnTo>
                  <a:pt x="0" y="0"/>
                </a:lnTo>
                <a:lnTo>
                  <a:pt x="0" y="1880691"/>
                </a:lnTo>
                <a:lnTo>
                  <a:pt x="1860174" y="1880691"/>
                </a:lnTo>
                <a:lnTo>
                  <a:pt x="186017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rot="61420">
            <a:off x="-238139" y="-3276582"/>
            <a:ext cx="19443313" cy="3815750"/>
          </a:xfrm>
          <a:custGeom>
            <a:avLst/>
            <a:gdLst/>
            <a:ahLst/>
            <a:cxnLst/>
            <a:rect l="l" t="t" r="r" b="b"/>
            <a:pathLst>
              <a:path w="19443313" h="3815750">
                <a:moveTo>
                  <a:pt x="0" y="0"/>
                </a:moveTo>
                <a:lnTo>
                  <a:pt x="19443312" y="0"/>
                </a:lnTo>
                <a:lnTo>
                  <a:pt x="19443312" y="3815750"/>
                </a:lnTo>
                <a:lnTo>
                  <a:pt x="0" y="38157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rot="-60647" flipV="1">
            <a:off x="-237749" y="9716925"/>
            <a:ext cx="19443313" cy="3815750"/>
          </a:xfrm>
          <a:custGeom>
            <a:avLst/>
            <a:gdLst/>
            <a:ahLst/>
            <a:cxnLst/>
            <a:rect l="l" t="t" r="r" b="b"/>
            <a:pathLst>
              <a:path w="19443313" h="3815750">
                <a:moveTo>
                  <a:pt x="0" y="3815751"/>
                </a:moveTo>
                <a:lnTo>
                  <a:pt x="19443312" y="3815751"/>
                </a:lnTo>
                <a:lnTo>
                  <a:pt x="19443312" y="0"/>
                </a:lnTo>
                <a:lnTo>
                  <a:pt x="0" y="0"/>
                </a:lnTo>
                <a:lnTo>
                  <a:pt x="0" y="3815751"/>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TextBox 16">
            <a:extLst>
              <a:ext uri="{FF2B5EF4-FFF2-40B4-BE49-F238E27FC236}">
                <a16:creationId xmlns:a16="http://schemas.microsoft.com/office/drawing/2014/main" xmlns="" id="{45B373F5-F1B9-6AAB-D080-BD61E1C9E78C}"/>
              </a:ext>
            </a:extLst>
          </p:cNvPr>
          <p:cNvSpPr txBox="1"/>
          <p:nvPr/>
        </p:nvSpPr>
        <p:spPr>
          <a:xfrm>
            <a:off x="1104900" y="3454408"/>
            <a:ext cx="16078200" cy="3465179"/>
          </a:xfrm>
          <a:prstGeom prst="rect">
            <a:avLst/>
          </a:prstGeom>
        </p:spPr>
        <p:txBody>
          <a:bodyPr wrap="square" lIns="0" tIns="0" rIns="0" bIns="0" rtlCol="0" anchor="t">
            <a:spAutoFit/>
          </a:bodyPr>
          <a:lstStyle/>
          <a:p>
            <a:pPr algn="ctr">
              <a:lnSpc>
                <a:spcPct val="150000"/>
              </a:lnSpc>
            </a:pPr>
            <a:r>
              <a:rPr lang="vi-VN" sz="8000" b="1" dirty="0">
                <a:solidFill>
                  <a:schemeClr val="accent2">
                    <a:lumMod val="50000"/>
                  </a:schemeClr>
                </a:solidFill>
                <a:latin typeface="Arial" panose="020B0604020202020204" pitchFamily="34" charset="0"/>
                <a:cs typeface="Arial" panose="020B0604020202020204" pitchFamily="34" charset="0"/>
              </a:rPr>
              <a:t>CHÀO MỪNG CÁC EM ĐẾN VỚI BÀI </a:t>
            </a:r>
            <a:r>
              <a:rPr lang="en-US" sz="8000" b="1" dirty="0">
                <a:solidFill>
                  <a:schemeClr val="accent2">
                    <a:lumMod val="50000"/>
                  </a:schemeClr>
                </a:solidFill>
                <a:latin typeface="Arial" panose="020B0604020202020204" pitchFamily="34" charset="0"/>
                <a:cs typeface="Arial" panose="020B0604020202020204" pitchFamily="34" charset="0"/>
              </a:rPr>
              <a:t>GIẢNG NGÀY </a:t>
            </a:r>
            <a:r>
              <a:rPr lang="vi-VN" sz="8000" b="1" dirty="0">
                <a:solidFill>
                  <a:schemeClr val="accent2">
                    <a:lumMod val="50000"/>
                  </a:schemeClr>
                </a:solidFill>
                <a:latin typeface="Arial" panose="020B0604020202020204" pitchFamily="34" charset="0"/>
                <a:cs typeface="Arial" panose="020B0604020202020204" pitchFamily="34" charset="0"/>
              </a:rPr>
              <a:t>HÔM NAY!</a:t>
            </a:r>
            <a:endParaRPr lang="en-US" sz="8000" b="1"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C671B7D5-6E46-EBB0-F21C-8BCE023533A4}"/>
              </a:ext>
            </a:extLst>
          </p:cNvPr>
          <p:cNvGrpSpPr/>
          <p:nvPr/>
        </p:nvGrpSpPr>
        <p:grpSpPr>
          <a:xfrm>
            <a:off x="16350811" y="8789905"/>
            <a:ext cx="1870380" cy="1730741"/>
            <a:chOff x="4451483" y="4754703"/>
            <a:chExt cx="1870380" cy="1730741"/>
          </a:xfrm>
        </p:grpSpPr>
        <p:sp>
          <p:nvSpPr>
            <p:cNvPr id="5" name="Freeform 5"/>
            <p:cNvSpPr/>
            <p:nvPr/>
          </p:nvSpPr>
          <p:spPr>
            <a:xfrm rot="-296385">
              <a:off x="5262938" y="5021340"/>
              <a:ext cx="1058925" cy="1464104"/>
            </a:xfrm>
            <a:custGeom>
              <a:avLst/>
              <a:gdLst/>
              <a:ahLst/>
              <a:cxnLst/>
              <a:rect l="l" t="t" r="r" b="b"/>
              <a:pathLst>
                <a:path w="1058925" h="1464104">
                  <a:moveTo>
                    <a:pt x="0" y="0"/>
                  </a:moveTo>
                  <a:lnTo>
                    <a:pt x="1058926" y="0"/>
                  </a:lnTo>
                  <a:lnTo>
                    <a:pt x="1058926" y="1464103"/>
                  </a:lnTo>
                  <a:lnTo>
                    <a:pt x="0" y="1464103"/>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4451483" y="475470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7" name="Freeform 7"/>
          <p:cNvSpPr/>
          <p:nvPr/>
        </p:nvSpPr>
        <p:spPr>
          <a:xfrm rot="-327708">
            <a:off x="-185696" y="8074447"/>
            <a:ext cx="2455471" cy="2339487"/>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01068">
            <a:off x="16172923" y="-552257"/>
            <a:ext cx="2248953" cy="2264515"/>
          </a:xfrm>
          <a:custGeom>
            <a:avLst/>
            <a:gdLst/>
            <a:ahLst/>
            <a:cxnLst/>
            <a:rect l="l" t="t" r="r" b="b"/>
            <a:pathLst>
              <a:path w="5207416" h="6055135">
                <a:moveTo>
                  <a:pt x="0" y="0"/>
                </a:moveTo>
                <a:lnTo>
                  <a:pt x="5207416" y="0"/>
                </a:lnTo>
                <a:lnTo>
                  <a:pt x="5207416" y="6055135"/>
                </a:lnTo>
                <a:lnTo>
                  <a:pt x="0" y="60551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xmlns="" id="{988216BB-7AE3-D5E2-A34F-093A0E1A50CD}"/>
              </a:ext>
            </a:extLst>
          </p:cNvPr>
          <p:cNvGrpSpPr/>
          <p:nvPr/>
        </p:nvGrpSpPr>
        <p:grpSpPr>
          <a:xfrm>
            <a:off x="5410200" y="0"/>
            <a:ext cx="7181851" cy="1485900"/>
            <a:chOff x="4854375" y="84191"/>
            <a:chExt cx="6969409" cy="1319029"/>
          </a:xfrm>
        </p:grpSpPr>
        <p:sp>
          <p:nvSpPr>
            <p:cNvPr id="21" name="Round Same Side Corner Rectangle 11">
              <a:extLst>
                <a:ext uri="{FF2B5EF4-FFF2-40B4-BE49-F238E27FC236}">
                  <a16:creationId xmlns:a16="http://schemas.microsoft.com/office/drawing/2014/main" xmlns="" id="{DA16B772-F6E2-2853-7905-44BE4661C2BA}"/>
                </a:ext>
              </a:extLst>
            </p:cNvPr>
            <p:cNvSpPr/>
            <p:nvPr/>
          </p:nvSpPr>
          <p:spPr>
            <a:xfrm flipV="1">
              <a:off x="4854375" y="84191"/>
              <a:ext cx="6969409" cy="1319029"/>
            </a:xfrm>
            <a:prstGeom prst="round2SameRect">
              <a:avLst>
                <a:gd name="adj1" fmla="val 37720"/>
                <a:gd name="adj2" fmla="val 0"/>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1D8EB27-3736-6E14-D0D6-BC754AFB0075}"/>
                </a:ext>
              </a:extLst>
            </p:cNvPr>
            <p:cNvSpPr txBox="1"/>
            <p:nvPr/>
          </p:nvSpPr>
          <p:spPr>
            <a:xfrm>
              <a:off x="5261188" y="361208"/>
              <a:ext cx="6155781" cy="764994"/>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CÂU TRẢ LỜI</a:t>
              </a:r>
              <a:endParaRPr lang="en-US" sz="5000" b="1" dirty="0">
                <a:solidFill>
                  <a:schemeClr val="bg1"/>
                </a:solidFill>
                <a:latin typeface="Arial" panose="020B0604020202020204" pitchFamily="34" charset="0"/>
                <a:cs typeface="Arial" panose="020B0604020202020204" pitchFamily="34" charset="0"/>
              </a:endParaRPr>
            </a:p>
          </p:txBody>
        </p:sp>
      </p:grpSp>
      <p:sp>
        <p:nvSpPr>
          <p:cNvPr id="2" name="Rectangle: Rounded Corners 1">
            <a:extLst>
              <a:ext uri="{FF2B5EF4-FFF2-40B4-BE49-F238E27FC236}">
                <a16:creationId xmlns:a16="http://schemas.microsoft.com/office/drawing/2014/main" xmlns="" id="{BA5BA265-AB7A-F90A-2695-C21EC88E4926}"/>
              </a:ext>
            </a:extLst>
          </p:cNvPr>
          <p:cNvSpPr/>
          <p:nvPr/>
        </p:nvSpPr>
        <p:spPr>
          <a:xfrm>
            <a:off x="659892" y="2171701"/>
            <a:ext cx="6753566" cy="3124199"/>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Arial" panose="020B0604020202020204" pitchFamily="34" charset="0"/>
                <a:cs typeface="Arial" panose="020B0604020202020204" pitchFamily="34" charset="0"/>
              </a:rPr>
              <a:t>Trình tự tả lá bàng:</a:t>
            </a:r>
            <a:endParaRPr lang="en-US" sz="4000" b="1" dirty="0">
              <a:solidFill>
                <a:srgbClr val="C00000"/>
              </a:solidFill>
              <a:latin typeface="Arial" panose="020B0604020202020204" pitchFamily="34" charset="0"/>
              <a:cs typeface="Arial" panose="020B0604020202020204" pitchFamily="34" charset="0"/>
            </a:endParaRPr>
          </a:p>
        </p:txBody>
      </p:sp>
      <p:pic>
        <p:nvPicPr>
          <p:cNvPr id="3" name="Graphic 2" descr="Back with solid fill">
            <a:extLst>
              <a:ext uri="{FF2B5EF4-FFF2-40B4-BE49-F238E27FC236}">
                <a16:creationId xmlns:a16="http://schemas.microsoft.com/office/drawing/2014/main" xmlns="" id="{21C95CE1-99C8-8C78-78F3-1C34BCB4B6DF}"/>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073579" y="3207546"/>
            <a:ext cx="1553300" cy="1307306"/>
          </a:xfrm>
          <a:prstGeom prst="rect">
            <a:avLst/>
          </a:prstGeom>
        </p:spPr>
      </p:pic>
      <p:sp>
        <p:nvSpPr>
          <p:cNvPr id="4" name="Rectangle: Rounded Corners 3">
            <a:extLst>
              <a:ext uri="{FF2B5EF4-FFF2-40B4-BE49-F238E27FC236}">
                <a16:creationId xmlns:a16="http://schemas.microsoft.com/office/drawing/2014/main" xmlns="" id="{944051DD-C1C1-E93B-F0A7-205816A94353}"/>
              </a:ext>
            </a:extLst>
          </p:cNvPr>
          <p:cNvSpPr/>
          <p:nvPr/>
        </p:nvSpPr>
        <p:spPr>
          <a:xfrm>
            <a:off x="10287000" y="2171700"/>
            <a:ext cx="7341107" cy="3124199"/>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 Lá bàng được tả theo trình tự 4 mùa xuân, hạ, thu, đông.</a:t>
            </a:r>
            <a:endParaRPr lang="en-US" sz="4000" dirty="0">
              <a:solidFill>
                <a:schemeClr val="tx1"/>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5D05A48A-2587-C302-4604-6C1731D6C99B}"/>
              </a:ext>
            </a:extLst>
          </p:cNvPr>
          <p:cNvGrpSpPr/>
          <p:nvPr/>
        </p:nvGrpSpPr>
        <p:grpSpPr>
          <a:xfrm>
            <a:off x="6300237" y="5471805"/>
            <a:ext cx="5401775" cy="4364775"/>
            <a:chOff x="6300237" y="5471805"/>
            <a:chExt cx="5401775" cy="4364775"/>
          </a:xfrm>
        </p:grpSpPr>
        <p:pic>
          <p:nvPicPr>
            <p:cNvPr id="4098" name="Picture 2" descr="Hồ Thị Hồng Nhung: Cây bàng">
              <a:extLst>
                <a:ext uri="{FF2B5EF4-FFF2-40B4-BE49-F238E27FC236}">
                  <a16:creationId xmlns:a16="http://schemas.microsoft.com/office/drawing/2014/main" xmlns="" id="{1CB09A3A-A165-6B99-3FF4-BA9AF160E2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237" y="5785248"/>
              <a:ext cx="5401775" cy="40513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1" name="Picture 2" descr="Push pin ">
              <a:extLst>
                <a:ext uri="{FF2B5EF4-FFF2-40B4-BE49-F238E27FC236}">
                  <a16:creationId xmlns:a16="http://schemas.microsoft.com/office/drawing/2014/main" xmlns="" id="{3D9FCA00-6D84-25BB-0D6D-D108345E9D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16614">
              <a:off x="8776270" y="5471805"/>
              <a:ext cx="626886" cy="6268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17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8" name="Freeform 8"/>
          <p:cNvSpPr/>
          <p:nvPr/>
        </p:nvSpPr>
        <p:spPr>
          <a:xfrm rot="-301068">
            <a:off x="16172923" y="-552257"/>
            <a:ext cx="2248953" cy="2264515"/>
          </a:xfrm>
          <a:custGeom>
            <a:avLst/>
            <a:gdLst/>
            <a:ahLst/>
            <a:cxnLst/>
            <a:rect l="l" t="t" r="r" b="b"/>
            <a:pathLst>
              <a:path w="5207416" h="6055135">
                <a:moveTo>
                  <a:pt x="0" y="0"/>
                </a:moveTo>
                <a:lnTo>
                  <a:pt x="5207416" y="0"/>
                </a:lnTo>
                <a:lnTo>
                  <a:pt x="5207416" y="6055135"/>
                </a:lnTo>
                <a:lnTo>
                  <a:pt x="0" y="60551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xmlns="" id="{988216BB-7AE3-D5E2-A34F-093A0E1A50CD}"/>
              </a:ext>
            </a:extLst>
          </p:cNvPr>
          <p:cNvGrpSpPr/>
          <p:nvPr/>
        </p:nvGrpSpPr>
        <p:grpSpPr>
          <a:xfrm>
            <a:off x="5410200" y="0"/>
            <a:ext cx="7181851" cy="1485900"/>
            <a:chOff x="4854375" y="84191"/>
            <a:chExt cx="6969409" cy="1319029"/>
          </a:xfrm>
        </p:grpSpPr>
        <p:sp>
          <p:nvSpPr>
            <p:cNvPr id="21" name="Round Same Side Corner Rectangle 11">
              <a:extLst>
                <a:ext uri="{FF2B5EF4-FFF2-40B4-BE49-F238E27FC236}">
                  <a16:creationId xmlns:a16="http://schemas.microsoft.com/office/drawing/2014/main" xmlns="" id="{DA16B772-F6E2-2853-7905-44BE4661C2BA}"/>
                </a:ext>
              </a:extLst>
            </p:cNvPr>
            <p:cNvSpPr/>
            <p:nvPr/>
          </p:nvSpPr>
          <p:spPr>
            <a:xfrm flipV="1">
              <a:off x="4854375" y="84191"/>
              <a:ext cx="6969409" cy="1319029"/>
            </a:xfrm>
            <a:prstGeom prst="round2SameRect">
              <a:avLst>
                <a:gd name="adj1" fmla="val 37720"/>
                <a:gd name="adj2" fmla="val 0"/>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1D8EB27-3736-6E14-D0D6-BC754AFB0075}"/>
                </a:ext>
              </a:extLst>
            </p:cNvPr>
            <p:cNvSpPr txBox="1"/>
            <p:nvPr/>
          </p:nvSpPr>
          <p:spPr>
            <a:xfrm>
              <a:off x="5261188" y="361208"/>
              <a:ext cx="6155781" cy="764994"/>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CÂU TRẢ LỜI</a:t>
              </a:r>
              <a:endParaRPr lang="en-US" sz="5000" b="1" dirty="0">
                <a:solidFill>
                  <a:schemeClr val="bg1"/>
                </a:solidFill>
                <a:latin typeface="Arial" panose="020B0604020202020204" pitchFamily="34" charset="0"/>
                <a:cs typeface="Arial" panose="020B0604020202020204" pitchFamily="34" charset="0"/>
              </a:endParaRPr>
            </a:p>
          </p:txBody>
        </p:sp>
      </p:grpSp>
      <p:sp>
        <p:nvSpPr>
          <p:cNvPr id="9" name="Freeform 3">
            <a:extLst>
              <a:ext uri="{FF2B5EF4-FFF2-40B4-BE49-F238E27FC236}">
                <a16:creationId xmlns:a16="http://schemas.microsoft.com/office/drawing/2014/main" xmlns="" id="{BC360C6C-97BC-9B34-3A51-E5730DBBB0D0}"/>
              </a:ext>
            </a:extLst>
          </p:cNvPr>
          <p:cNvSpPr/>
          <p:nvPr/>
        </p:nvSpPr>
        <p:spPr>
          <a:xfrm>
            <a:off x="723900" y="2118335"/>
            <a:ext cx="16840199" cy="7673365"/>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r>
              <a:rPr lang="en-US">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66D2C2A5-61A4-84BC-4E8A-50A2BE2E9F08}"/>
              </a:ext>
            </a:extLst>
          </p:cNvPr>
          <p:cNvSpPr txBox="1"/>
          <p:nvPr/>
        </p:nvSpPr>
        <p:spPr>
          <a:xfrm>
            <a:off x="6183073" y="2279541"/>
            <a:ext cx="10688758" cy="7287957"/>
          </a:xfrm>
          <a:prstGeom prst="rect">
            <a:avLst/>
          </a:prstGeom>
          <a:noFill/>
        </p:spPr>
        <p:txBody>
          <a:bodyPr wrap="square">
            <a:spAutoFit/>
          </a:bodyPr>
          <a:lstStyle/>
          <a:p>
            <a:pPr marL="571500" indent="-571500" algn="just">
              <a:lnSpc>
                <a:spcPct val="200000"/>
              </a:lnSpc>
              <a:buFont typeface="Wingdings" panose="05000000000000000000" pitchFamily="2" charset="2"/>
              <a:buChar char="Ø"/>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Tác giả yêu thích màu lá cây bàng vào mùa đông nhất</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200000"/>
              </a:lnSpc>
              <a:buFont typeface="Wingdings" panose="05000000000000000000" pitchFamily="2" charset="2"/>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Sang đến những ngày cuối đông, mùa của lá rụng, nó lại có vẻ đẹp riêng. </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buFont typeface="Wingdings" panose="05000000000000000000" pitchFamily="2" charset="2"/>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Những lá bàng mùa đông đỏ như đồng ấy, tôi có thể nhìn cả ngày không chín.</a:t>
            </a:r>
          </a:p>
        </p:txBody>
      </p:sp>
      <p:grpSp>
        <p:nvGrpSpPr>
          <p:cNvPr id="15" name="Group 14">
            <a:extLst>
              <a:ext uri="{FF2B5EF4-FFF2-40B4-BE49-F238E27FC236}">
                <a16:creationId xmlns:a16="http://schemas.microsoft.com/office/drawing/2014/main" xmlns="" id="{C671B7D5-6E46-EBB0-F21C-8BCE023533A4}"/>
              </a:ext>
            </a:extLst>
          </p:cNvPr>
          <p:cNvGrpSpPr/>
          <p:nvPr/>
        </p:nvGrpSpPr>
        <p:grpSpPr>
          <a:xfrm>
            <a:off x="16350811" y="8789905"/>
            <a:ext cx="1870380" cy="1730741"/>
            <a:chOff x="4451483" y="4754703"/>
            <a:chExt cx="1870380" cy="1730741"/>
          </a:xfrm>
        </p:grpSpPr>
        <p:sp>
          <p:nvSpPr>
            <p:cNvPr id="5" name="Freeform 5"/>
            <p:cNvSpPr/>
            <p:nvPr/>
          </p:nvSpPr>
          <p:spPr>
            <a:xfrm rot="-296385">
              <a:off x="5262938" y="5021340"/>
              <a:ext cx="1058925" cy="1464104"/>
            </a:xfrm>
            <a:custGeom>
              <a:avLst/>
              <a:gdLst/>
              <a:ahLst/>
              <a:cxnLst/>
              <a:rect l="l" t="t" r="r" b="b"/>
              <a:pathLst>
                <a:path w="1058925" h="1464104">
                  <a:moveTo>
                    <a:pt x="0" y="0"/>
                  </a:moveTo>
                  <a:lnTo>
                    <a:pt x="1058926" y="0"/>
                  </a:lnTo>
                  <a:lnTo>
                    <a:pt x="1058926" y="1464103"/>
                  </a:lnTo>
                  <a:lnTo>
                    <a:pt x="0" y="1464103"/>
                  </a:lnTo>
                  <a:lnTo>
                    <a:pt x="0" y="0"/>
                  </a:lnTo>
                  <a:close/>
                </a:path>
              </a:pathLst>
            </a:custGeom>
            <a:blipFill>
              <a:blip r:embed="rId4">
                <a:extLst>
                  <a:ext uri="{96DAC541-7B7A-43D3-8B79-37D633B846F1}">
                    <asvg:svgBlip xmlns:asvg="http://schemas.microsoft.com/office/drawing/2016/SVG/main" xmlns="" r:embed="rId5"/>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4451483" y="475470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4">
                <a:extLst>
                  <a:ext uri="{96DAC541-7B7A-43D3-8B79-37D633B846F1}">
                    <asvg:svgBlip xmlns:asvg="http://schemas.microsoft.com/office/drawing/2016/SVG/main" xmlns="" r:embed="rId5"/>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7" name="Freeform 7"/>
          <p:cNvSpPr/>
          <p:nvPr/>
        </p:nvSpPr>
        <p:spPr>
          <a:xfrm rot="-327708">
            <a:off x="-185696" y="8074447"/>
            <a:ext cx="2455471" cy="2339487"/>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xmlns="" id="{9A519C8A-16FC-867A-523A-0419A2848462}"/>
              </a:ext>
            </a:extLst>
          </p:cNvPr>
          <p:cNvGrpSpPr/>
          <p:nvPr/>
        </p:nvGrpSpPr>
        <p:grpSpPr>
          <a:xfrm>
            <a:off x="1381357" y="4087953"/>
            <a:ext cx="4179071" cy="3671134"/>
            <a:chOff x="1381357" y="4087953"/>
            <a:chExt cx="4179071" cy="3671134"/>
          </a:xfrm>
        </p:grpSpPr>
        <p:grpSp>
          <p:nvGrpSpPr>
            <p:cNvPr id="13" name="Group 8">
              <a:extLst>
                <a:ext uri="{FF2B5EF4-FFF2-40B4-BE49-F238E27FC236}">
                  <a16:creationId xmlns:a16="http://schemas.microsoft.com/office/drawing/2014/main" xmlns="" id="{F1044DA7-3A85-9E72-3815-D01F0AA3FBC6}"/>
                </a:ext>
              </a:extLst>
            </p:cNvPr>
            <p:cNvGrpSpPr/>
            <p:nvPr/>
          </p:nvGrpSpPr>
          <p:grpSpPr>
            <a:xfrm>
              <a:off x="1381357" y="4087953"/>
              <a:ext cx="4179071" cy="3671134"/>
              <a:chOff x="0" y="0"/>
              <a:chExt cx="1100661" cy="893945"/>
            </a:xfrm>
          </p:grpSpPr>
          <p:sp>
            <p:nvSpPr>
              <p:cNvPr id="17" name="Freeform 9">
                <a:extLst>
                  <a:ext uri="{FF2B5EF4-FFF2-40B4-BE49-F238E27FC236}">
                    <a16:creationId xmlns:a16="http://schemas.microsoft.com/office/drawing/2014/main" xmlns="" id="{1DD6FB74-031B-45F0-2CA5-5293E5F837D8}"/>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3E719324-7F16-EB09-BDE4-A1D12D01484C}"/>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23" name="Picture 22" descr="A tree with leaves on it&#10;&#10;Description automatically generated">
              <a:extLst>
                <a:ext uri="{FF2B5EF4-FFF2-40B4-BE49-F238E27FC236}">
                  <a16:creationId xmlns:a16="http://schemas.microsoft.com/office/drawing/2014/main" xmlns="" id="{14E71BDF-892A-E862-3474-3FF667ED0C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9967" y="4152663"/>
              <a:ext cx="2983623" cy="3541711"/>
            </a:xfrm>
            <a:prstGeom prst="rect">
              <a:avLst/>
            </a:prstGeom>
          </p:spPr>
        </p:pic>
      </p:grpSp>
    </p:spTree>
    <p:extLst>
      <p:ext uri="{BB962C8B-B14F-4D97-AF65-F5344CB8AC3E}">
        <p14:creationId xmlns:p14="http://schemas.microsoft.com/office/powerpoint/2010/main" val="18089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0" dur="500"/>
                                        <p:tgtEl>
                                          <p:spTgt spid="10">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500"/>
                                        <p:tgtEl>
                                          <p:spTgt spid="10">
                                            <p:txEl>
                                              <p:pRg st="1" end="1"/>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left)">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80CA103-574F-B291-7F8D-E2EB89DFD71E}"/>
              </a:ext>
            </a:extLst>
          </p:cNvPr>
          <p:cNvPicPr>
            <a:picLocks noChangeAspect="1"/>
          </p:cNvPicPr>
          <p:nvPr/>
        </p:nvPicPr>
        <p:blipFill>
          <a:blip r:embed="rId2"/>
          <a:srcRect t="7037" b="7037"/>
          <a:stretch>
            <a:fillRect/>
          </a:stretch>
        </p:blipFill>
        <p:spPr>
          <a:xfrm>
            <a:off x="958363" y="1409700"/>
            <a:ext cx="16371254" cy="8877300"/>
          </a:xfrm>
          <a:prstGeom prst="rect">
            <a:avLst/>
          </a:prstGeom>
        </p:spPr>
      </p:pic>
      <p:sp>
        <p:nvSpPr>
          <p:cNvPr id="4" name="Rectangle 3">
            <a:extLst>
              <a:ext uri="{FF2B5EF4-FFF2-40B4-BE49-F238E27FC236}">
                <a16:creationId xmlns:a16="http://schemas.microsoft.com/office/drawing/2014/main" xmlns="" id="{78A06A33-648F-515C-830B-7C466D5C920C}"/>
              </a:ext>
            </a:extLst>
          </p:cNvPr>
          <p:cNvSpPr/>
          <p:nvPr/>
        </p:nvSpPr>
        <p:spPr>
          <a:xfrm>
            <a:off x="1702897" y="2259107"/>
            <a:ext cx="14882180" cy="659546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000">
                <a:latin typeface="Arial" panose="020B0604020202020204" pitchFamily="34" charset="0"/>
                <a:ea typeface="Calibri" panose="020F0502020204030204" pitchFamily="34" charset="0"/>
                <a:cs typeface="Arial" panose="020B0604020202020204" pitchFamily="34" charset="0"/>
              </a:rPr>
              <a:t>Lá bàng được tả theo các mùa xuân – hạ – thu – đông. Mỗi mùa lá bàng mang một vẻ đẹp riêng. </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Ø"/>
            </a:pPr>
            <a:r>
              <a:rPr lang="vi-VN" sz="4000">
                <a:latin typeface="Arial" panose="020B0604020202020204" pitchFamily="34" charset="0"/>
                <a:ea typeface="Calibri" panose="020F0502020204030204" pitchFamily="34" charset="0"/>
                <a:cs typeface="Arial" panose="020B0604020202020204" pitchFamily="34" charset="0"/>
              </a:rPr>
              <a:t>Tác giả cho rằng cây bàng thuộc những loài cây mùa nào cũng đẹp, nhưng có lẽ tác giả yêu thích chiếc lá bàng mang sắc đỏ trong mùa đông nhất. </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Ø"/>
            </a:pPr>
            <a:r>
              <a:rPr lang="vi-VN" sz="4000">
                <a:latin typeface="Arial" panose="020B0604020202020204" pitchFamily="34" charset="0"/>
                <a:ea typeface="Calibri" panose="020F0502020204030204" pitchFamily="34" charset="0"/>
                <a:cs typeface="Arial" panose="020B0604020202020204" pitchFamily="34" charset="0"/>
              </a:rPr>
              <a:t>Tác giả đã tả đặc điểm của lá cây theo mùa, kết hợp bộc lộ tình cảm, cảm xúc của mình dành cho cây</a:t>
            </a:r>
            <a:endParaRPr lang="vi-VN" sz="3800">
              <a:latin typeface="Arial" panose="020B060402020202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77479ECA-9521-55CB-EDD4-C9EE0A0D1CBD}"/>
              </a:ext>
            </a:extLst>
          </p:cNvPr>
          <p:cNvGrpSpPr/>
          <p:nvPr/>
        </p:nvGrpSpPr>
        <p:grpSpPr>
          <a:xfrm>
            <a:off x="5904416" y="739438"/>
            <a:ext cx="6479144" cy="1360323"/>
            <a:chOff x="2078673" y="1010321"/>
            <a:chExt cx="6479144" cy="1360323"/>
          </a:xfrm>
        </p:grpSpPr>
        <p:sp>
          <p:nvSpPr>
            <p:cNvPr id="14" name="Freeform 6">
              <a:extLst>
                <a:ext uri="{FF2B5EF4-FFF2-40B4-BE49-F238E27FC236}">
                  <a16:creationId xmlns:a16="http://schemas.microsoft.com/office/drawing/2014/main" xmlns="" id="{AAF24791-30F5-E24E-E331-3CD7781CE3E6}"/>
                </a:ext>
              </a:extLst>
            </p:cNvPr>
            <p:cNvSpPr/>
            <p:nvPr/>
          </p:nvSpPr>
          <p:spPr>
            <a:xfrm>
              <a:off x="2078673" y="1010321"/>
              <a:ext cx="6479144" cy="1360323"/>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69406D7F-EFE5-64CD-A0EA-B26D704C0D86}"/>
                </a:ext>
              </a:extLst>
            </p:cNvPr>
            <p:cNvSpPr txBox="1"/>
            <p:nvPr/>
          </p:nvSpPr>
          <p:spPr>
            <a:xfrm>
              <a:off x="2452270" y="1182650"/>
              <a:ext cx="5731949" cy="1015663"/>
            </a:xfrm>
            <a:prstGeom prst="rect">
              <a:avLst/>
            </a:prstGeom>
            <a:noFill/>
          </p:spPr>
          <p:txBody>
            <a:bodyPr wrap="square">
              <a:spAutoFit/>
            </a:bodyPr>
            <a:lstStyle/>
            <a:p>
              <a:pPr marL="0" marR="0" algn="ctr">
                <a:spcBef>
                  <a:spcPts val="0"/>
                </a:spcBef>
                <a:spcAft>
                  <a:spcPts val="0"/>
                </a:spcAft>
              </a:pP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xmlns="" id="{ECB5545E-31B6-A9A2-38DB-6DD041BF8D9B}"/>
              </a:ext>
            </a:extLst>
          </p:cNvPr>
          <p:cNvGrpSpPr/>
          <p:nvPr/>
        </p:nvGrpSpPr>
        <p:grpSpPr>
          <a:xfrm>
            <a:off x="16306800" y="360879"/>
            <a:ext cx="1594861" cy="2097641"/>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3">
                <a:extLst>
                  <a:ext uri="{96DAC541-7B7A-43D3-8B79-37D633B846F1}">
                    <asvg:svgBlip xmlns:asvg="http://schemas.microsoft.com/office/drawing/2016/SVG/main" xmlns="" r:embed="rId4"/>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3">
                <a:extLst>
                  <a:ext uri="{96DAC541-7B7A-43D3-8B79-37D633B846F1}">
                    <asvg:svgBlip xmlns:asvg="http://schemas.microsoft.com/office/drawing/2016/SVG/main" xmlns="" r:embed="rId4"/>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3" name="Freeform 3"/>
          <p:cNvSpPr/>
          <p:nvPr/>
        </p:nvSpPr>
        <p:spPr>
          <a:xfrm>
            <a:off x="0" y="45869"/>
            <a:ext cx="1828799" cy="20574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22" name="Picture 21" descr="A cartoon of a child reading a book&#10;&#10;Description automatically generated">
            <a:extLst>
              <a:ext uri="{FF2B5EF4-FFF2-40B4-BE49-F238E27FC236}">
                <a16:creationId xmlns:a16="http://schemas.microsoft.com/office/drawing/2014/main" xmlns="" id="{5CF6F211-8641-C173-3AE1-9560C92E5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00132" y="8033336"/>
            <a:ext cx="2334131" cy="2414945"/>
          </a:xfrm>
          <a:prstGeom prst="rect">
            <a:avLst/>
          </a:prstGeom>
        </p:spPr>
      </p:pic>
    </p:spTree>
    <p:extLst>
      <p:ext uri="{BB962C8B-B14F-4D97-AF65-F5344CB8AC3E}">
        <p14:creationId xmlns:p14="http://schemas.microsoft.com/office/powerpoint/2010/main" val="36787987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Freeform 7"/>
          <p:cNvSpPr/>
          <p:nvPr/>
        </p:nvSpPr>
        <p:spPr>
          <a:xfrm rot="-327708">
            <a:off x="-185696" y="8074447"/>
            <a:ext cx="2455471" cy="2339487"/>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11">
            <a:extLst>
              <a:ext uri="{FF2B5EF4-FFF2-40B4-BE49-F238E27FC236}">
                <a16:creationId xmlns:a16="http://schemas.microsoft.com/office/drawing/2014/main" xmlns="" id="{393A0118-AEA7-025C-5747-33F810876651}"/>
              </a:ext>
            </a:extLst>
          </p:cNvPr>
          <p:cNvSpPr/>
          <p:nvPr/>
        </p:nvSpPr>
        <p:spPr>
          <a:xfrm rot="-7694192">
            <a:off x="17375063" y="504126"/>
            <a:ext cx="719569" cy="546873"/>
          </a:xfrm>
          <a:custGeom>
            <a:avLst/>
            <a:gdLst/>
            <a:ahLst/>
            <a:cxnLst/>
            <a:rect l="l" t="t" r="r" b="b"/>
            <a:pathLst>
              <a:path w="719569" h="546873">
                <a:moveTo>
                  <a:pt x="0" y="0"/>
                </a:moveTo>
                <a:lnTo>
                  <a:pt x="719569" y="0"/>
                </a:lnTo>
                <a:lnTo>
                  <a:pt x="719569" y="546873"/>
                </a:lnTo>
                <a:lnTo>
                  <a:pt x="0" y="5468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xmlns="" id="{6DC5947F-5A93-0DDF-D2CB-639F2979B3F7}"/>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26406"/>
          <a:stretch>
            <a:fillRect/>
          </a:stretch>
        </p:blipFill>
        <p:spPr>
          <a:xfrm>
            <a:off x="4083661" y="-571500"/>
            <a:ext cx="10302513" cy="8458200"/>
          </a:xfrm>
          <a:prstGeom prst="rect">
            <a:avLst/>
          </a:prstGeom>
        </p:spPr>
      </p:pic>
      <p:sp>
        <p:nvSpPr>
          <p:cNvPr id="9" name="TextBox 8">
            <a:extLst>
              <a:ext uri="{FF2B5EF4-FFF2-40B4-BE49-F238E27FC236}">
                <a16:creationId xmlns:a16="http://schemas.microsoft.com/office/drawing/2014/main" xmlns="" id="{C5A49016-FE9C-C9C0-0D68-A2E3D06E12D8}"/>
              </a:ext>
            </a:extLst>
          </p:cNvPr>
          <p:cNvSpPr txBox="1"/>
          <p:nvPr/>
        </p:nvSpPr>
        <p:spPr>
          <a:xfrm>
            <a:off x="4822329" y="3860064"/>
            <a:ext cx="8825176" cy="3671583"/>
          </a:xfrm>
          <a:prstGeom prst="rect">
            <a:avLst/>
          </a:prstGeom>
          <a:noFill/>
        </p:spPr>
        <p:txBody>
          <a:bodyPr wrap="square">
            <a:spAutoFit/>
          </a:bodyPr>
          <a:lstStyle/>
          <a:p>
            <a:pPr algn="ctr">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 hãy đọc 3 đoạn văn b,c,d và các câu hỏi cho sẵn ở từng đoạn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(SGK – tr.95,96),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thảo luận với nhau và trả lời những câu hỏi đó</a:t>
            </a:r>
            <a:endParaRPr lang="en-US" sz="4000" dirty="0">
              <a:latin typeface="Arial" panose="020B0604020202020204" pitchFamily="34" charset="0"/>
              <a:cs typeface="Arial" panose="020B0604020202020204" pitchFamily="34" charset="0"/>
            </a:endParaRPr>
          </a:p>
        </p:txBody>
      </p:sp>
      <p:sp>
        <p:nvSpPr>
          <p:cNvPr id="10" name="AutoShape 24">
            <a:extLst>
              <a:ext uri="{FF2B5EF4-FFF2-40B4-BE49-F238E27FC236}">
                <a16:creationId xmlns:a16="http://schemas.microsoft.com/office/drawing/2014/main" xmlns="" id="{9A15B2E0-298C-920D-0770-154539EF4303}"/>
              </a:ext>
            </a:extLst>
          </p:cNvPr>
          <p:cNvSpPr/>
          <p:nvPr/>
        </p:nvSpPr>
        <p:spPr>
          <a:xfrm>
            <a:off x="-1981200" y="527627"/>
            <a:ext cx="22250400" cy="1499851"/>
          </a:xfrm>
          <a:prstGeom prst="rect">
            <a:avLst/>
          </a:pr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A0D87B8A-B174-10BE-48D6-0FF1B0492D1C}"/>
              </a:ext>
            </a:extLst>
          </p:cNvPr>
          <p:cNvSpPr txBox="1"/>
          <p:nvPr/>
        </p:nvSpPr>
        <p:spPr>
          <a:xfrm>
            <a:off x="3305315" y="798506"/>
            <a:ext cx="11677370" cy="861774"/>
          </a:xfrm>
          <a:prstGeom prst="rect">
            <a:avLst/>
          </a:prstGeom>
          <a:noFill/>
        </p:spPr>
        <p:txBody>
          <a:bodyPr wrap="square">
            <a:spAutoFit/>
          </a:bodyPr>
          <a:lstStyle/>
          <a:p>
            <a:pPr algn="ctr">
              <a:spcAft>
                <a:spcPts val="1000"/>
              </a:spcAft>
            </a:pPr>
            <a:r>
              <a:rPr lang="en-US" sz="5000" b="1">
                <a:solidFill>
                  <a:srgbClr val="C00000"/>
                </a:solidFill>
                <a:latin typeface="Arial" panose="020B0604020202020204" pitchFamily="34" charset="0"/>
                <a:ea typeface="Calibri" panose="020F0502020204030204" pitchFamily="34" charset="0"/>
                <a:cs typeface="Arial" panose="020B0604020202020204" pitchFamily="34" charset="0"/>
              </a:rPr>
              <a:t>HOẠT ĐỘNG NHÓM</a:t>
            </a:r>
            <a:endParaRPr lang="en-US" sz="5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E75661D5-7530-1C52-646A-0FC07283763C}"/>
              </a:ext>
            </a:extLst>
          </p:cNvPr>
          <p:cNvGrpSpPr/>
          <p:nvPr/>
        </p:nvGrpSpPr>
        <p:grpSpPr>
          <a:xfrm rot="702940">
            <a:off x="15917540" y="521419"/>
            <a:ext cx="2499012" cy="1705583"/>
            <a:chOff x="15794001" y="8493661"/>
            <a:chExt cx="2246574" cy="1599902"/>
          </a:xfrm>
        </p:grpSpPr>
        <p:sp>
          <p:nvSpPr>
            <p:cNvPr id="14" name="Freeform 9">
              <a:extLst>
                <a:ext uri="{FF2B5EF4-FFF2-40B4-BE49-F238E27FC236}">
                  <a16:creationId xmlns:a16="http://schemas.microsoft.com/office/drawing/2014/main" xmlns="" id="{9EC7745A-E4FD-0154-76B2-DABFD1CC27D4}"/>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8" name="Freeform 11">
              <a:extLst>
                <a:ext uri="{FF2B5EF4-FFF2-40B4-BE49-F238E27FC236}">
                  <a16:creationId xmlns:a16="http://schemas.microsoft.com/office/drawing/2014/main" xmlns="" id="{9C933D81-1776-D8B1-A725-D356A2931FEF}"/>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xmlns="" id="{4619CB5A-619B-3C2C-7FB5-FF431EBC5E23}"/>
              </a:ext>
            </a:extLst>
          </p:cNvPr>
          <p:cNvGrpSpPr/>
          <p:nvPr/>
        </p:nvGrpSpPr>
        <p:grpSpPr>
          <a:xfrm rot="6949130">
            <a:off x="351203" y="384659"/>
            <a:ext cx="2506785" cy="1782556"/>
            <a:chOff x="15794001" y="8493661"/>
            <a:chExt cx="2246574" cy="1599902"/>
          </a:xfrm>
        </p:grpSpPr>
        <p:sp>
          <p:nvSpPr>
            <p:cNvPr id="23" name="Freeform 9">
              <a:extLst>
                <a:ext uri="{FF2B5EF4-FFF2-40B4-BE49-F238E27FC236}">
                  <a16:creationId xmlns:a16="http://schemas.microsoft.com/office/drawing/2014/main" xmlns="" id="{F44B9FC9-976E-E8FB-FEFF-F852E905E4EE}"/>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4" name="Freeform 11">
              <a:extLst>
                <a:ext uri="{FF2B5EF4-FFF2-40B4-BE49-F238E27FC236}">
                  <a16:creationId xmlns:a16="http://schemas.microsoft.com/office/drawing/2014/main" xmlns="" id="{5BA6322A-09E6-CCA1-7020-1A6EE0738B73}"/>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pic>
        <p:nvPicPr>
          <p:cNvPr id="25" name="Picture 24" descr="A group of people using laptops&#10;&#10;Description automatically generated with medium confidence">
            <a:extLst>
              <a:ext uri="{FF2B5EF4-FFF2-40B4-BE49-F238E27FC236}">
                <a16:creationId xmlns:a16="http://schemas.microsoft.com/office/drawing/2014/main" xmlns="" id="{B1BAC692-55A2-D666-FD49-88CB9E7D90F6}"/>
              </a:ext>
            </a:extLst>
          </p:cNvPr>
          <p:cNvPicPr>
            <a:picLocks noChangeAspect="1"/>
          </p:cNvPicPr>
          <p:nvPr/>
        </p:nvPicPr>
        <p:blipFill rotWithShape="1">
          <a:blip r:embed="rId12">
            <a:extLst>
              <a:ext uri="{28A0092B-C50C-407E-A947-70E740481C1C}">
                <a14:useLocalDpi xmlns:a14="http://schemas.microsoft.com/office/drawing/2010/main" val="0"/>
              </a:ext>
            </a:extLst>
          </a:blip>
          <a:srcRect t="13421" b="21109"/>
          <a:stretch/>
        </p:blipFill>
        <p:spPr>
          <a:xfrm>
            <a:off x="11991457" y="6498531"/>
            <a:ext cx="5629289" cy="3685450"/>
          </a:xfrm>
          <a:prstGeom prst="rect">
            <a:avLst/>
          </a:prstGeom>
        </p:spPr>
      </p:pic>
    </p:spTree>
    <p:extLst>
      <p:ext uri="{BB962C8B-B14F-4D97-AF65-F5344CB8AC3E}">
        <p14:creationId xmlns:p14="http://schemas.microsoft.com/office/powerpoint/2010/main" val="24700778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ECB5545E-31B6-A9A2-38DB-6DD041BF8D9B}"/>
              </a:ext>
            </a:extLst>
          </p:cNvPr>
          <p:cNvGrpSpPr/>
          <p:nvPr/>
        </p:nvGrpSpPr>
        <p:grpSpPr>
          <a:xfrm>
            <a:off x="16565229" y="256695"/>
            <a:ext cx="1605502" cy="1849717"/>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p>
          </p:txBody>
        </p:sp>
      </p:grpSp>
      <p:sp>
        <p:nvSpPr>
          <p:cNvPr id="3" name="Freeform 3"/>
          <p:cNvSpPr/>
          <p:nvPr/>
        </p:nvSpPr>
        <p:spPr>
          <a:xfrm>
            <a:off x="-404109" y="-465009"/>
            <a:ext cx="1981200" cy="23622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1" name="Rounded Rectangle 17">
            <a:extLst>
              <a:ext uri="{FF2B5EF4-FFF2-40B4-BE49-F238E27FC236}">
                <a16:creationId xmlns:a16="http://schemas.microsoft.com/office/drawing/2014/main" xmlns="" id="{A044C24D-B827-6DD3-8849-7B6C869928BE}"/>
              </a:ext>
            </a:extLst>
          </p:cNvPr>
          <p:cNvSpPr/>
          <p:nvPr/>
        </p:nvSpPr>
        <p:spPr>
          <a:xfrm>
            <a:off x="1071279" y="2106412"/>
            <a:ext cx="7833235" cy="1817888"/>
          </a:xfrm>
          <a:prstGeom prst="roundRect">
            <a:avLst/>
          </a:prstGeom>
          <a:solidFill>
            <a:srgbClr val="549E87"/>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CÂU HỎI Ở ĐOẠN VĂN B</a:t>
            </a:r>
            <a:endParaRPr lang="en-US" sz="4000" b="1" dirty="0">
              <a:solidFill>
                <a:schemeClr val="bg1"/>
              </a:solidFill>
              <a:latin typeface="Arial" panose="020B0604020202020204" pitchFamily="34" charset="0"/>
              <a:cs typeface="Arial" panose="020B0604020202020204" pitchFamily="34" charset="0"/>
            </a:endParaRPr>
          </a:p>
        </p:txBody>
      </p:sp>
      <p:sp>
        <p:nvSpPr>
          <p:cNvPr id="32" name="Rounded Rectangle 18">
            <a:extLst>
              <a:ext uri="{FF2B5EF4-FFF2-40B4-BE49-F238E27FC236}">
                <a16:creationId xmlns:a16="http://schemas.microsoft.com/office/drawing/2014/main" xmlns="" id="{0FBE7B57-7798-3171-CF9E-3B6A21DA1699}"/>
              </a:ext>
            </a:extLst>
          </p:cNvPr>
          <p:cNvSpPr/>
          <p:nvPr/>
        </p:nvSpPr>
        <p:spPr>
          <a:xfrm>
            <a:off x="1566205" y="7353300"/>
            <a:ext cx="8153400" cy="2298704"/>
          </a:xfrm>
          <a:prstGeom prst="roundRect">
            <a:avLst/>
          </a:prstGeom>
          <a:solidFill>
            <a:schemeClr val="bg1"/>
          </a:solidFill>
          <a:ln w="57150">
            <a:solidFill>
              <a:srgbClr val="44645A"/>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800">
                <a:latin typeface="Arial" panose="020B0604020202020204" pitchFamily="34" charset="0"/>
                <a:cs typeface="Arial" panose="020B0604020202020204" pitchFamily="34" charset="0"/>
              </a:rPr>
              <a:t>Biện pháp so sánh giúp làm nổi bật đặc điểm nào của hoa?</a:t>
            </a:r>
            <a:endParaRPr lang="en-US" sz="3800" dirty="0">
              <a:solidFill>
                <a:schemeClr val="tx1"/>
              </a:solidFill>
              <a:latin typeface="Arial" panose="020B0604020202020204" pitchFamily="34" charset="0"/>
              <a:cs typeface="Arial" panose="020B0604020202020204" pitchFamily="34" charset="0"/>
            </a:endParaRPr>
          </a:p>
        </p:txBody>
      </p:sp>
      <p:sp>
        <p:nvSpPr>
          <p:cNvPr id="33" name="Rounded Rectangle 19">
            <a:extLst>
              <a:ext uri="{FF2B5EF4-FFF2-40B4-BE49-F238E27FC236}">
                <a16:creationId xmlns:a16="http://schemas.microsoft.com/office/drawing/2014/main" xmlns="" id="{32517685-279D-7019-56FD-150E270B6C48}"/>
              </a:ext>
            </a:extLst>
          </p:cNvPr>
          <p:cNvSpPr/>
          <p:nvPr/>
        </p:nvSpPr>
        <p:spPr>
          <a:xfrm>
            <a:off x="1566205" y="4489448"/>
            <a:ext cx="8153400" cy="2298703"/>
          </a:xfrm>
          <a:prstGeom prst="roundRect">
            <a:avLst/>
          </a:prstGeom>
          <a:solidFill>
            <a:schemeClr val="bg1"/>
          </a:solidFill>
          <a:ln w="57150">
            <a:solidFill>
              <a:srgbClr val="44645A"/>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800">
                <a:latin typeface="Arial" panose="020B0604020202020204" pitchFamily="34" charset="0"/>
                <a:cs typeface="Arial" panose="020B0604020202020204" pitchFamily="34" charset="0"/>
              </a:rPr>
              <a:t>Đoạn văn tả những đặc điểm nào của hoa sầu riêng?</a:t>
            </a:r>
            <a:endParaRPr lang="en-US" sz="3800" dirty="0">
              <a:solidFill>
                <a:schemeClr val="tx1"/>
              </a:solidFill>
              <a:latin typeface="Arial" panose="020B0604020202020204" pitchFamily="34" charset="0"/>
              <a:cs typeface="Arial" panose="020B0604020202020204" pitchFamily="34" charset="0"/>
            </a:endParaRPr>
          </a:p>
        </p:txBody>
      </p:sp>
      <p:cxnSp>
        <p:nvCxnSpPr>
          <p:cNvPr id="34" name="Elbow Connector 3">
            <a:extLst>
              <a:ext uri="{FF2B5EF4-FFF2-40B4-BE49-F238E27FC236}">
                <a16:creationId xmlns:a16="http://schemas.microsoft.com/office/drawing/2014/main" xmlns="" id="{91820621-1BE4-AC6E-0656-7624A0DD6DA1}"/>
              </a:ext>
            </a:extLst>
          </p:cNvPr>
          <p:cNvCxnSpPr>
            <a:cxnSpLocks/>
            <a:stCxn id="31" idx="1"/>
            <a:endCxn id="33" idx="1"/>
          </p:cNvCxnSpPr>
          <p:nvPr/>
        </p:nvCxnSpPr>
        <p:spPr>
          <a:xfrm rot="10800000" flipH="1" flipV="1">
            <a:off x="1071279" y="3015356"/>
            <a:ext cx="494926" cy="2623444"/>
          </a:xfrm>
          <a:prstGeom prst="bentConnector3">
            <a:avLst>
              <a:gd name="adj1" fmla="val -46189"/>
            </a:avLst>
          </a:prstGeom>
          <a:ln w="38100">
            <a:solidFill>
              <a:srgbClr val="44645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25">
            <a:extLst>
              <a:ext uri="{FF2B5EF4-FFF2-40B4-BE49-F238E27FC236}">
                <a16:creationId xmlns:a16="http://schemas.microsoft.com/office/drawing/2014/main" xmlns="" id="{03C45D25-E73F-550D-7331-7FA5E995254D}"/>
              </a:ext>
            </a:extLst>
          </p:cNvPr>
          <p:cNvCxnSpPr>
            <a:cxnSpLocks/>
            <a:stCxn id="31" idx="1"/>
            <a:endCxn id="32" idx="1"/>
          </p:cNvCxnSpPr>
          <p:nvPr/>
        </p:nvCxnSpPr>
        <p:spPr>
          <a:xfrm rot="10800000" flipH="1" flipV="1">
            <a:off x="1071279" y="3015356"/>
            <a:ext cx="494926" cy="5487296"/>
          </a:xfrm>
          <a:prstGeom prst="bentConnector3">
            <a:avLst>
              <a:gd name="adj1" fmla="val -46189"/>
            </a:avLst>
          </a:prstGeom>
          <a:ln w="38100">
            <a:solidFill>
              <a:srgbClr val="44645A"/>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xmlns="" id="{DD282A95-4717-8713-FED9-8CE29ABEBAA7}"/>
              </a:ext>
            </a:extLst>
          </p:cNvPr>
          <p:cNvGrpSpPr/>
          <p:nvPr/>
        </p:nvGrpSpPr>
        <p:grpSpPr>
          <a:xfrm>
            <a:off x="5158865" y="0"/>
            <a:ext cx="7970270" cy="1562100"/>
            <a:chOff x="5322947" y="831974"/>
            <a:chExt cx="7970270" cy="1562100"/>
          </a:xfrm>
        </p:grpSpPr>
        <p:sp>
          <p:nvSpPr>
            <p:cNvPr id="42" name="Freeform 3">
              <a:extLst>
                <a:ext uri="{FF2B5EF4-FFF2-40B4-BE49-F238E27FC236}">
                  <a16:creationId xmlns:a16="http://schemas.microsoft.com/office/drawing/2014/main" xmlns="" id="{31BD9081-32DB-370E-2375-27DEE900C5D4}"/>
                </a:ext>
              </a:extLst>
            </p:cNvPr>
            <p:cNvSpPr/>
            <p:nvPr/>
          </p:nvSpPr>
          <p:spPr>
            <a:xfrm>
              <a:off x="5322947" y="831974"/>
              <a:ext cx="7970270" cy="1562100"/>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duotone>
                  <a:schemeClr val="accent5">
                    <a:shade val="45000"/>
                    <a:satMod val="135000"/>
                  </a:schemeClr>
                  <a:prstClr val="white"/>
                </a:duotone>
                <a:extLst>
                  <a:ext uri="{96DAC541-7B7A-43D3-8B79-37D633B846F1}">
                    <asvg:svgBlip xmlns:asvg="http://schemas.microsoft.com/office/drawing/2016/SVG/main" xmlns="" r:embed="rId7"/>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C6482E46-9C72-3798-71AC-695915E79481}"/>
                </a:ext>
              </a:extLst>
            </p:cNvPr>
            <p:cNvSpPr txBox="1"/>
            <p:nvPr/>
          </p:nvSpPr>
          <p:spPr>
            <a:xfrm>
              <a:off x="6237347" y="1151879"/>
              <a:ext cx="614147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CÂU HỎI ĐƯA RA</a:t>
              </a:r>
              <a:endParaRPr kumimoji="0" lang="en-US" sz="5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xmlns="" id="{184BA6F4-261A-1202-A28B-8906AB9DD77E}"/>
              </a:ext>
            </a:extLst>
          </p:cNvPr>
          <p:cNvGrpSpPr/>
          <p:nvPr/>
        </p:nvGrpSpPr>
        <p:grpSpPr>
          <a:xfrm>
            <a:off x="10678886" y="3138804"/>
            <a:ext cx="6619511" cy="5146232"/>
            <a:chOff x="10678886" y="3138804"/>
            <a:chExt cx="6619511" cy="5146232"/>
          </a:xfrm>
        </p:grpSpPr>
        <p:pic>
          <p:nvPicPr>
            <p:cNvPr id="5122" name="Picture 2">
              <a:extLst>
                <a:ext uri="{FF2B5EF4-FFF2-40B4-BE49-F238E27FC236}">
                  <a16:creationId xmlns:a16="http://schemas.microsoft.com/office/drawing/2014/main" xmlns="" id="{AE72E8A1-CB32-ED17-25FD-BBD854E954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8886" y="3924300"/>
              <a:ext cx="6537835" cy="4360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6" name="Picture 2" descr="Push pin ">
              <a:extLst>
                <a:ext uri="{FF2B5EF4-FFF2-40B4-BE49-F238E27FC236}">
                  <a16:creationId xmlns:a16="http://schemas.microsoft.com/office/drawing/2014/main" xmlns="" id="{78F09DEB-1E49-8DBA-FAD3-101A1977DA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16614">
              <a:off x="16506448" y="3138804"/>
              <a:ext cx="791949" cy="7919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33693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randombar(horizontal)">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ECB5545E-31B6-A9A2-38DB-6DD041BF8D9B}"/>
              </a:ext>
            </a:extLst>
          </p:cNvPr>
          <p:cNvGrpSpPr/>
          <p:nvPr/>
        </p:nvGrpSpPr>
        <p:grpSpPr>
          <a:xfrm>
            <a:off x="16565229" y="256695"/>
            <a:ext cx="1605502" cy="1849717"/>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p>
          </p:txBody>
        </p:sp>
      </p:grpSp>
      <p:sp>
        <p:nvSpPr>
          <p:cNvPr id="3" name="Freeform 3"/>
          <p:cNvSpPr/>
          <p:nvPr/>
        </p:nvSpPr>
        <p:spPr>
          <a:xfrm>
            <a:off x="-404109" y="-465009"/>
            <a:ext cx="1981200" cy="23622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1" name="Rounded Rectangle 17">
            <a:extLst>
              <a:ext uri="{FF2B5EF4-FFF2-40B4-BE49-F238E27FC236}">
                <a16:creationId xmlns:a16="http://schemas.microsoft.com/office/drawing/2014/main" xmlns="" id="{A044C24D-B827-6DD3-8849-7B6C869928BE}"/>
              </a:ext>
            </a:extLst>
          </p:cNvPr>
          <p:cNvSpPr/>
          <p:nvPr/>
        </p:nvSpPr>
        <p:spPr>
          <a:xfrm>
            <a:off x="1071279" y="2106412"/>
            <a:ext cx="8301321" cy="1906790"/>
          </a:xfrm>
          <a:prstGeom prst="roundRect">
            <a:avLst/>
          </a:prstGeom>
          <a:solidFill>
            <a:schemeClr val="accent4">
              <a:lumMod val="75000"/>
            </a:schemeClr>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CÂU HỎI Ở ĐOẠN VĂN C</a:t>
            </a:r>
            <a:endParaRPr lang="en-US" sz="4000" b="1" dirty="0">
              <a:solidFill>
                <a:schemeClr val="bg1"/>
              </a:solidFill>
              <a:latin typeface="Arial" panose="020B0604020202020204" pitchFamily="34" charset="0"/>
              <a:cs typeface="Arial" panose="020B0604020202020204" pitchFamily="34" charset="0"/>
            </a:endParaRPr>
          </a:p>
        </p:txBody>
      </p:sp>
      <p:sp>
        <p:nvSpPr>
          <p:cNvPr id="32" name="Rounded Rectangle 18">
            <a:extLst>
              <a:ext uri="{FF2B5EF4-FFF2-40B4-BE49-F238E27FC236}">
                <a16:creationId xmlns:a16="http://schemas.microsoft.com/office/drawing/2014/main" xmlns="" id="{0FBE7B57-7798-3171-CF9E-3B6A21DA1699}"/>
              </a:ext>
            </a:extLst>
          </p:cNvPr>
          <p:cNvSpPr/>
          <p:nvPr/>
        </p:nvSpPr>
        <p:spPr>
          <a:xfrm>
            <a:off x="1577091" y="7505700"/>
            <a:ext cx="8557508" cy="2057400"/>
          </a:xfrm>
          <a:prstGeom prst="roundRect">
            <a:avLst/>
          </a:prstGeom>
          <a:solidFill>
            <a:schemeClr val="bg1"/>
          </a:solidFill>
          <a:ln w="57150">
            <a:solidFill>
              <a:schemeClr val="accent4">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a:latin typeface="Arial" panose="020B0604020202020204" pitchFamily="34" charset="0"/>
                <a:cs typeface="Arial" panose="020B0604020202020204" pitchFamily="34" charset="0"/>
              </a:rPr>
              <a:t>Nêu tác dụng của những biện pháp đó</a:t>
            </a:r>
            <a:endParaRPr lang="en-US" sz="3600" dirty="0">
              <a:solidFill>
                <a:schemeClr val="tx1"/>
              </a:solidFill>
              <a:latin typeface="Arial" panose="020B0604020202020204" pitchFamily="34" charset="0"/>
              <a:cs typeface="Arial" panose="020B0604020202020204" pitchFamily="34" charset="0"/>
            </a:endParaRPr>
          </a:p>
        </p:txBody>
      </p:sp>
      <p:sp>
        <p:nvSpPr>
          <p:cNvPr id="33" name="Rounded Rectangle 19">
            <a:extLst>
              <a:ext uri="{FF2B5EF4-FFF2-40B4-BE49-F238E27FC236}">
                <a16:creationId xmlns:a16="http://schemas.microsoft.com/office/drawing/2014/main" xmlns="" id="{32517685-279D-7019-56FD-150E270B6C48}"/>
              </a:ext>
            </a:extLst>
          </p:cNvPr>
          <p:cNvSpPr/>
          <p:nvPr/>
        </p:nvSpPr>
        <p:spPr>
          <a:xfrm>
            <a:off x="1566204" y="4730751"/>
            <a:ext cx="8568395" cy="2057400"/>
          </a:xfrm>
          <a:prstGeom prst="roundRect">
            <a:avLst/>
          </a:prstGeom>
          <a:solidFill>
            <a:schemeClr val="bg1"/>
          </a:solidFill>
          <a:ln w="57150">
            <a:solidFill>
              <a:schemeClr val="accent4">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a:latin typeface="Arial" panose="020B0604020202020204" pitchFamily="34" charset="0"/>
                <a:cs typeface="Arial" panose="020B0604020202020204" pitchFamily="34" charset="0"/>
              </a:rPr>
              <a:t>Tìm câu văn sử dụng biện pháp so sánh, nhân hóa để tả quả nhãn</a:t>
            </a:r>
            <a:endParaRPr lang="en-US" sz="3600" dirty="0">
              <a:solidFill>
                <a:schemeClr val="tx1"/>
              </a:solidFill>
              <a:latin typeface="Arial" panose="020B0604020202020204" pitchFamily="34" charset="0"/>
              <a:cs typeface="Arial" panose="020B0604020202020204" pitchFamily="34" charset="0"/>
            </a:endParaRPr>
          </a:p>
        </p:txBody>
      </p:sp>
      <p:cxnSp>
        <p:nvCxnSpPr>
          <p:cNvPr id="34" name="Elbow Connector 3">
            <a:extLst>
              <a:ext uri="{FF2B5EF4-FFF2-40B4-BE49-F238E27FC236}">
                <a16:creationId xmlns:a16="http://schemas.microsoft.com/office/drawing/2014/main" xmlns="" id="{91820621-1BE4-AC6E-0656-7624A0DD6DA1}"/>
              </a:ext>
            </a:extLst>
          </p:cNvPr>
          <p:cNvCxnSpPr>
            <a:cxnSpLocks/>
            <a:stCxn id="31" idx="1"/>
            <a:endCxn id="33" idx="1"/>
          </p:cNvCxnSpPr>
          <p:nvPr/>
        </p:nvCxnSpPr>
        <p:spPr>
          <a:xfrm rot="10800000" flipH="1" flipV="1">
            <a:off x="1071278" y="3059807"/>
            <a:ext cx="494925" cy="2699644"/>
          </a:xfrm>
          <a:prstGeom prst="bentConnector3">
            <a:avLst>
              <a:gd name="adj1" fmla="val -46189"/>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25">
            <a:extLst>
              <a:ext uri="{FF2B5EF4-FFF2-40B4-BE49-F238E27FC236}">
                <a16:creationId xmlns:a16="http://schemas.microsoft.com/office/drawing/2014/main" xmlns="" id="{03C45D25-E73F-550D-7331-7FA5E995254D}"/>
              </a:ext>
            </a:extLst>
          </p:cNvPr>
          <p:cNvCxnSpPr>
            <a:cxnSpLocks/>
            <a:stCxn id="31" idx="1"/>
            <a:endCxn id="32" idx="1"/>
          </p:cNvCxnSpPr>
          <p:nvPr/>
        </p:nvCxnSpPr>
        <p:spPr>
          <a:xfrm rot="10800000" flipH="1" flipV="1">
            <a:off x="1071279" y="3059806"/>
            <a:ext cx="505812" cy="5474593"/>
          </a:xfrm>
          <a:prstGeom prst="bentConnector3">
            <a:avLst>
              <a:gd name="adj1" fmla="val -45195"/>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xmlns="" id="{DD282A95-4717-8713-FED9-8CE29ABEBAA7}"/>
              </a:ext>
            </a:extLst>
          </p:cNvPr>
          <p:cNvGrpSpPr/>
          <p:nvPr/>
        </p:nvGrpSpPr>
        <p:grpSpPr>
          <a:xfrm>
            <a:off x="5158865" y="0"/>
            <a:ext cx="7970270" cy="1562100"/>
            <a:chOff x="5322947" y="831974"/>
            <a:chExt cx="7970270" cy="1562100"/>
          </a:xfrm>
        </p:grpSpPr>
        <p:sp>
          <p:nvSpPr>
            <p:cNvPr id="42" name="Freeform 3">
              <a:extLst>
                <a:ext uri="{FF2B5EF4-FFF2-40B4-BE49-F238E27FC236}">
                  <a16:creationId xmlns:a16="http://schemas.microsoft.com/office/drawing/2014/main" xmlns="" id="{31BD9081-32DB-370E-2375-27DEE900C5D4}"/>
                </a:ext>
              </a:extLst>
            </p:cNvPr>
            <p:cNvSpPr/>
            <p:nvPr/>
          </p:nvSpPr>
          <p:spPr>
            <a:xfrm>
              <a:off x="5322947" y="831974"/>
              <a:ext cx="7970270" cy="1562100"/>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duotone>
                  <a:schemeClr val="accent5">
                    <a:shade val="45000"/>
                    <a:satMod val="135000"/>
                  </a:schemeClr>
                  <a:prstClr val="white"/>
                </a:duotone>
                <a:extLst>
                  <a:ext uri="{96DAC541-7B7A-43D3-8B79-37D633B846F1}">
                    <asvg:svgBlip xmlns:asvg="http://schemas.microsoft.com/office/drawing/2016/SVG/main" xmlns="" r:embed="rId7"/>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C6482E46-9C72-3798-71AC-695915E79481}"/>
                </a:ext>
              </a:extLst>
            </p:cNvPr>
            <p:cNvSpPr txBox="1"/>
            <p:nvPr/>
          </p:nvSpPr>
          <p:spPr>
            <a:xfrm>
              <a:off x="6237347" y="1151879"/>
              <a:ext cx="614147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CÂU HỎI ĐƯA RA</a:t>
              </a:r>
              <a:endParaRPr kumimoji="0" lang="en-US" sz="5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xmlns="" id="{EC1CDABC-86E9-B1A4-D6FA-116BB70F0065}"/>
              </a:ext>
            </a:extLst>
          </p:cNvPr>
          <p:cNvGrpSpPr/>
          <p:nvPr/>
        </p:nvGrpSpPr>
        <p:grpSpPr>
          <a:xfrm>
            <a:off x="11291287" y="3619500"/>
            <a:ext cx="6305469" cy="4567674"/>
            <a:chOff x="11113287" y="3574051"/>
            <a:chExt cx="6305469" cy="4567674"/>
          </a:xfrm>
        </p:grpSpPr>
        <p:pic>
          <p:nvPicPr>
            <p:cNvPr id="6146" name="Picture 2" descr="tiểu đường vẫn có thể ăn nhãn">
              <a:extLst>
                <a:ext uri="{FF2B5EF4-FFF2-40B4-BE49-F238E27FC236}">
                  <a16:creationId xmlns:a16="http://schemas.microsoft.com/office/drawing/2014/main" xmlns="" id="{CCB29A4A-E72D-2962-0C1F-67B55E6682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3287" y="4327078"/>
              <a:ext cx="6103435" cy="3814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6" name="Picture 2" descr="Push pin ">
              <a:extLst>
                <a:ext uri="{FF2B5EF4-FFF2-40B4-BE49-F238E27FC236}">
                  <a16:creationId xmlns:a16="http://schemas.microsoft.com/office/drawing/2014/main" xmlns="" id="{78F09DEB-1E49-8DBA-FAD3-101A1977DA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16614">
              <a:off x="16626807" y="3574051"/>
              <a:ext cx="791949" cy="7919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19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ECB5545E-31B6-A9A2-38DB-6DD041BF8D9B}"/>
              </a:ext>
            </a:extLst>
          </p:cNvPr>
          <p:cNvGrpSpPr/>
          <p:nvPr/>
        </p:nvGrpSpPr>
        <p:grpSpPr>
          <a:xfrm>
            <a:off x="16565229" y="256695"/>
            <a:ext cx="1605502" cy="1849717"/>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3" name="Freeform 3"/>
          <p:cNvSpPr/>
          <p:nvPr/>
        </p:nvSpPr>
        <p:spPr>
          <a:xfrm>
            <a:off x="-404109" y="-465009"/>
            <a:ext cx="1981200" cy="23622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xmlns="" id="{DD282A95-4717-8713-FED9-8CE29ABEBAA7}"/>
              </a:ext>
            </a:extLst>
          </p:cNvPr>
          <p:cNvGrpSpPr/>
          <p:nvPr/>
        </p:nvGrpSpPr>
        <p:grpSpPr>
          <a:xfrm>
            <a:off x="5158865" y="0"/>
            <a:ext cx="7970270" cy="1562100"/>
            <a:chOff x="5322947" y="831974"/>
            <a:chExt cx="7970270" cy="1562100"/>
          </a:xfrm>
        </p:grpSpPr>
        <p:sp>
          <p:nvSpPr>
            <p:cNvPr id="42" name="Freeform 3">
              <a:extLst>
                <a:ext uri="{FF2B5EF4-FFF2-40B4-BE49-F238E27FC236}">
                  <a16:creationId xmlns:a16="http://schemas.microsoft.com/office/drawing/2014/main" xmlns="" id="{31BD9081-32DB-370E-2375-27DEE900C5D4}"/>
                </a:ext>
              </a:extLst>
            </p:cNvPr>
            <p:cNvSpPr/>
            <p:nvPr/>
          </p:nvSpPr>
          <p:spPr>
            <a:xfrm>
              <a:off x="5322947" y="831974"/>
              <a:ext cx="7970270" cy="1562100"/>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duotone>
                  <a:schemeClr val="accent5">
                    <a:shade val="45000"/>
                    <a:satMod val="135000"/>
                  </a:schemeClr>
                  <a:prstClr val="white"/>
                </a:duotone>
                <a:extLst>
                  <a:ext uri="{96DAC541-7B7A-43D3-8B79-37D633B846F1}">
                    <asvg:svgBlip xmlns:asvg="http://schemas.microsoft.com/office/drawing/2016/SVG/main" xmlns="" r:embed="rId7"/>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C6482E46-9C72-3798-71AC-695915E79481}"/>
                </a:ext>
              </a:extLst>
            </p:cNvPr>
            <p:cNvSpPr txBox="1"/>
            <p:nvPr/>
          </p:nvSpPr>
          <p:spPr>
            <a:xfrm>
              <a:off x="6237347" y="1151879"/>
              <a:ext cx="614147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CÂU HỎI ĐƯA RA</a:t>
              </a:r>
              <a:endParaRPr kumimoji="0" lang="en-US" sz="5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Plaque 1">
            <a:extLst>
              <a:ext uri="{FF2B5EF4-FFF2-40B4-BE49-F238E27FC236}">
                <a16:creationId xmlns:a16="http://schemas.microsoft.com/office/drawing/2014/main" xmlns="" id="{7AE04B86-B171-EC42-7B5A-64C2F583D0D4}"/>
              </a:ext>
            </a:extLst>
          </p:cNvPr>
          <p:cNvSpPr/>
          <p:nvPr/>
        </p:nvSpPr>
        <p:spPr>
          <a:xfrm>
            <a:off x="990601" y="5753100"/>
            <a:ext cx="8763000" cy="3886200"/>
          </a:xfrm>
          <a:prstGeom prst="plaqu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Những từ ngữ nào tả thân cây </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sồ</a:t>
            </a: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i gây ấn tượng mạnh đối với em?</a:t>
            </a:r>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Plaque 3">
            <a:extLst>
              <a:ext uri="{FF2B5EF4-FFF2-40B4-BE49-F238E27FC236}">
                <a16:creationId xmlns:a16="http://schemas.microsoft.com/office/drawing/2014/main" xmlns="" id="{110B9909-104A-F585-28E2-3ECDF1AFE2CC}"/>
              </a:ext>
            </a:extLst>
          </p:cNvPr>
          <p:cNvSpPr/>
          <p:nvPr/>
        </p:nvSpPr>
        <p:spPr>
          <a:xfrm>
            <a:off x="990600" y="2217096"/>
            <a:ext cx="8762999" cy="2743200"/>
          </a:xfrm>
          <a:prstGeom prst="plaqu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CÂU HỎI Ở ĐOẠN VĂN </a:t>
            </a:r>
            <a:r>
              <a:rPr lang="en-US" sz="4000" b="1">
                <a:solidFill>
                  <a:srgbClr val="C00000"/>
                </a:solidFill>
                <a:latin typeface="Arial" panose="020B0604020202020204" pitchFamily="34" charset="0"/>
                <a:ea typeface="Calibri" panose="020F0502020204030204" pitchFamily="34" charset="0"/>
                <a:cs typeface="Arial" panose="020B0604020202020204" pitchFamily="34" charset="0"/>
              </a:rPr>
              <a:t>D</a:t>
            </a:r>
            <a:endParaRPr lang="vi-VN" sz="4000" b="1">
              <a:solidFill>
                <a:srgbClr val="C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xmlns="" id="{A79924F6-F229-FBBC-71C5-CECCD3224232}"/>
              </a:ext>
            </a:extLst>
          </p:cNvPr>
          <p:cNvCxnSpPr>
            <a:cxnSpLocks/>
            <a:stCxn id="4" idx="2"/>
            <a:endCxn id="2" idx="0"/>
          </p:cNvCxnSpPr>
          <p:nvPr/>
        </p:nvCxnSpPr>
        <p:spPr>
          <a:xfrm>
            <a:off x="5372100" y="4960296"/>
            <a:ext cx="1" cy="79280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xmlns="" id="{293A2837-7E4B-FB12-3705-B7C103A5E2DB}"/>
              </a:ext>
            </a:extLst>
          </p:cNvPr>
          <p:cNvGrpSpPr/>
          <p:nvPr/>
        </p:nvGrpSpPr>
        <p:grpSpPr>
          <a:xfrm>
            <a:off x="10527654" y="3528325"/>
            <a:ext cx="6769745" cy="4900781"/>
            <a:chOff x="10527654" y="3528325"/>
            <a:chExt cx="6769745" cy="4900781"/>
          </a:xfrm>
        </p:grpSpPr>
        <p:pic>
          <p:nvPicPr>
            <p:cNvPr id="37" name="Picture 36" descr="A large tree in a grassy field&#10;&#10;Description automatically generated">
              <a:extLst>
                <a:ext uri="{FF2B5EF4-FFF2-40B4-BE49-F238E27FC236}">
                  <a16:creationId xmlns:a16="http://schemas.microsoft.com/office/drawing/2014/main" xmlns="" id="{CB950A2C-AA34-2911-A48E-EB1B3E89D4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7654" y="3924300"/>
              <a:ext cx="6769745" cy="45048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4" name="Picture 2" descr="Push pin ">
              <a:extLst>
                <a:ext uri="{FF2B5EF4-FFF2-40B4-BE49-F238E27FC236}">
                  <a16:creationId xmlns:a16="http://schemas.microsoft.com/office/drawing/2014/main" xmlns="" id="{8633FD98-32BB-54A2-0934-504944CA70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16614">
              <a:off x="13839448" y="3528325"/>
              <a:ext cx="791949" cy="7919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88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E454CB7-B135-D4BC-C65F-A8F84323F988}"/>
              </a:ext>
            </a:extLst>
          </p:cNvPr>
          <p:cNvGrpSpPr/>
          <p:nvPr/>
        </p:nvGrpSpPr>
        <p:grpSpPr>
          <a:xfrm>
            <a:off x="5410200" y="0"/>
            <a:ext cx="7181851" cy="1257299"/>
            <a:chOff x="4854375" y="84191"/>
            <a:chExt cx="6969409" cy="1116101"/>
          </a:xfrm>
        </p:grpSpPr>
        <p:sp>
          <p:nvSpPr>
            <p:cNvPr id="4" name="Round Same Side Corner Rectangle 11">
              <a:extLst>
                <a:ext uri="{FF2B5EF4-FFF2-40B4-BE49-F238E27FC236}">
                  <a16:creationId xmlns:a16="http://schemas.microsoft.com/office/drawing/2014/main" xmlns="" id="{CAB47451-91C5-0D2B-EAA5-E7C375ADCE28}"/>
                </a:ext>
              </a:extLst>
            </p:cNvPr>
            <p:cNvSpPr/>
            <p:nvPr/>
          </p:nvSpPr>
          <p:spPr>
            <a:xfrm flipV="1">
              <a:off x="4854375" y="84191"/>
              <a:ext cx="6969409" cy="1116101"/>
            </a:xfrm>
            <a:prstGeom prst="round2SameRect">
              <a:avLst>
                <a:gd name="adj1" fmla="val 3772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09E8D74-26D4-0B0F-F187-26A624424064}"/>
                </a:ext>
              </a:extLst>
            </p:cNvPr>
            <p:cNvSpPr txBox="1"/>
            <p:nvPr/>
          </p:nvSpPr>
          <p:spPr>
            <a:xfrm>
              <a:off x="5261188" y="300726"/>
              <a:ext cx="6155781" cy="683030"/>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CÂU TRẢ LỜI</a:t>
              </a:r>
              <a:endParaRPr lang="en-US" sz="4400" b="1" dirty="0">
                <a:solidFill>
                  <a:schemeClr val="bg1"/>
                </a:solidFill>
                <a:latin typeface="Arial" panose="020B0604020202020204" pitchFamily="34" charset="0"/>
                <a:cs typeface="Arial" panose="020B0604020202020204" pitchFamily="34" charset="0"/>
              </a:endParaRPr>
            </a:p>
          </p:txBody>
        </p:sp>
      </p:grpSp>
      <p:graphicFrame>
        <p:nvGraphicFramePr>
          <p:cNvPr id="7" name="Table 6">
            <a:extLst>
              <a:ext uri="{FF2B5EF4-FFF2-40B4-BE49-F238E27FC236}">
                <a16:creationId xmlns:a16="http://schemas.microsoft.com/office/drawing/2014/main" xmlns="" id="{B2264CAC-F650-10EE-4EA2-DEC6CAF81DD6}"/>
              </a:ext>
            </a:extLst>
          </p:cNvPr>
          <p:cNvGraphicFramePr>
            <a:graphicFrameLocks noGrp="1"/>
          </p:cNvGraphicFramePr>
          <p:nvPr>
            <p:extLst>
              <p:ext uri="{D42A27DB-BD31-4B8C-83A1-F6EECF244321}">
                <p14:modId xmlns:p14="http://schemas.microsoft.com/office/powerpoint/2010/main" val="1256186779"/>
              </p:ext>
            </p:extLst>
          </p:nvPr>
        </p:nvGraphicFramePr>
        <p:xfrm>
          <a:off x="514350" y="1638300"/>
          <a:ext cx="17259300" cy="8217858"/>
        </p:xfrm>
        <a:graphic>
          <a:graphicData uri="http://schemas.openxmlformats.org/drawingml/2006/table">
            <a:tbl>
              <a:tblPr firstRow="1" firstCol="1" bandRow="1">
                <a:tableStyleId>{5C22544A-7EE6-4342-B048-85BDC9FD1C3A}</a:tableStyleId>
              </a:tblPr>
              <a:tblGrid>
                <a:gridCol w="2381250">
                  <a:extLst>
                    <a:ext uri="{9D8B030D-6E8A-4147-A177-3AD203B41FA5}">
                      <a16:colId xmlns:a16="http://schemas.microsoft.com/office/drawing/2014/main" xmlns="" val="1317957263"/>
                    </a:ext>
                  </a:extLst>
                </a:gridCol>
                <a:gridCol w="2590800">
                  <a:extLst>
                    <a:ext uri="{9D8B030D-6E8A-4147-A177-3AD203B41FA5}">
                      <a16:colId xmlns:a16="http://schemas.microsoft.com/office/drawing/2014/main" xmlns="" val="21619836"/>
                    </a:ext>
                  </a:extLst>
                </a:gridCol>
                <a:gridCol w="3657600">
                  <a:extLst>
                    <a:ext uri="{9D8B030D-6E8A-4147-A177-3AD203B41FA5}">
                      <a16:colId xmlns:a16="http://schemas.microsoft.com/office/drawing/2014/main" xmlns="" val="3414014492"/>
                    </a:ext>
                  </a:extLst>
                </a:gridCol>
                <a:gridCol w="8629650">
                  <a:extLst>
                    <a:ext uri="{9D8B030D-6E8A-4147-A177-3AD203B41FA5}">
                      <a16:colId xmlns:a16="http://schemas.microsoft.com/office/drawing/2014/main" xmlns="" val="3609162144"/>
                    </a:ext>
                  </a:extLst>
                </a:gridCol>
              </a:tblGrid>
              <a:tr h="914399">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Đoạn</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Bộ phận</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Câu hỏi</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Câu trả lời</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extLst>
                  <a:ext uri="{0D108BD9-81ED-4DB2-BD59-A6C34878D82A}">
                    <a16:rowId xmlns:a16="http://schemas.microsoft.com/office/drawing/2014/main" xmlns="" val="1494696060"/>
                  </a:ext>
                </a:extLst>
              </a:tr>
              <a:tr h="7303459">
                <a:tc>
                  <a:txBody>
                    <a:bodyPr/>
                    <a:lstStyle/>
                    <a:p>
                      <a:pPr marL="0" marR="0" algn="ctr">
                        <a:lnSpc>
                          <a:spcPct val="100000"/>
                        </a:lnSpc>
                        <a:spcBef>
                          <a:spcPts val="0"/>
                        </a:spcBef>
                        <a:spcAft>
                          <a:spcPts val="0"/>
                        </a:spcAft>
                      </a:pPr>
                      <a:r>
                        <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rPr>
                        <a:t>b</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lvl="0" algn="ctr">
                        <a:lnSpc>
                          <a:spcPct val="100000"/>
                        </a:lnSpc>
                        <a:spcBef>
                          <a:spcPts val="0"/>
                        </a:spcBef>
                        <a:spcAft>
                          <a:spcPts val="0"/>
                        </a:spcAft>
                      </a:pPr>
                      <a:r>
                        <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rPr>
                        <a:t>Hoa sầu riêng</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457200" marR="0" lvl="0" indent="-457200" algn="just">
                        <a:lnSpc>
                          <a:spcPct val="150000"/>
                        </a:lnSpc>
                        <a:spcBef>
                          <a:spcPts val="0"/>
                        </a:spcBef>
                        <a:spcAft>
                          <a:spcPts val="0"/>
                        </a:spcAft>
                        <a:buFontTx/>
                        <a:buChar char="−"/>
                      </a:pPr>
                      <a:r>
                        <a:rPr lang="vi-VN" sz="2600" b="0">
                          <a:effectLst/>
                          <a:latin typeface="Arial" panose="020B0604020202020204" pitchFamily="34" charset="0"/>
                          <a:ea typeface="SimSun" panose="02010600030101010101" pitchFamily="2" charset="-122"/>
                          <a:cs typeface="Arial" panose="020B0604020202020204" pitchFamily="34" charset="0"/>
                        </a:rPr>
                        <a:t>Đoạn văn tả những đặc điểm nào của hoa sầu</a:t>
                      </a:r>
                      <a:r>
                        <a:rPr lang="en-US" sz="2600" b="0">
                          <a:effectLst/>
                          <a:latin typeface="Arial" panose="020B0604020202020204" pitchFamily="34" charset="0"/>
                          <a:ea typeface="SimSun" panose="02010600030101010101" pitchFamily="2" charset="-122"/>
                          <a:cs typeface="Arial" panose="020B0604020202020204" pitchFamily="34" charset="0"/>
                        </a:rPr>
                        <a:t> </a:t>
                      </a:r>
                      <a:r>
                        <a:rPr lang="vi-VN" sz="2600" b="0">
                          <a:effectLst/>
                          <a:latin typeface="Arial" panose="020B0604020202020204" pitchFamily="34" charset="0"/>
                          <a:ea typeface="SimSun" panose="02010600030101010101" pitchFamily="2" charset="-122"/>
                          <a:cs typeface="Arial" panose="020B0604020202020204" pitchFamily="34" charset="0"/>
                        </a:rPr>
                        <a:t>riêng?  </a:t>
                      </a:r>
                      <a:endParaRPr lang="en-US" sz="2600" b="0">
                        <a:effectLst/>
                        <a:latin typeface="Arial" panose="020B0604020202020204" pitchFamily="34" charset="0"/>
                        <a:ea typeface="SimSun" panose="02010600030101010101" pitchFamily="2" charset="-122"/>
                        <a:cs typeface="Arial" panose="020B0604020202020204" pitchFamily="34" charset="0"/>
                      </a:endParaRPr>
                    </a:p>
                    <a:p>
                      <a:pPr marL="457200" marR="0" lvl="0" indent="-457200" algn="just">
                        <a:lnSpc>
                          <a:spcPct val="150000"/>
                        </a:lnSpc>
                        <a:spcBef>
                          <a:spcPts val="0"/>
                        </a:spcBef>
                        <a:spcAft>
                          <a:spcPts val="0"/>
                        </a:spcAft>
                        <a:buFontTx/>
                        <a:buChar char="−"/>
                      </a:pPr>
                      <a:endParaRPr lang="en-US" sz="2600" b="0">
                        <a:effectLst/>
                        <a:latin typeface="Arial" panose="020B0604020202020204" pitchFamily="34" charset="0"/>
                        <a:ea typeface="SimSun" panose="02010600030101010101" pitchFamily="2" charset="-122"/>
                        <a:cs typeface="Arial" panose="020B0604020202020204" pitchFamily="34" charset="0"/>
                      </a:endParaRPr>
                    </a:p>
                    <a:p>
                      <a:pPr marL="457200" marR="0" lvl="0" indent="-457200" algn="just">
                        <a:lnSpc>
                          <a:spcPct val="150000"/>
                        </a:lnSpc>
                        <a:spcBef>
                          <a:spcPts val="0"/>
                        </a:spcBef>
                        <a:spcAft>
                          <a:spcPts val="0"/>
                        </a:spcAft>
                        <a:buFontTx/>
                        <a:buChar char="−"/>
                      </a:pPr>
                      <a:endParaRPr lang="en-US" sz="2600" b="0">
                        <a:effectLst/>
                        <a:latin typeface="Arial" panose="020B0604020202020204" pitchFamily="34" charset="0"/>
                        <a:ea typeface="SimSun" panose="02010600030101010101" pitchFamily="2" charset="-122"/>
                        <a:cs typeface="Arial" panose="020B0604020202020204" pitchFamily="34" charset="0"/>
                      </a:endParaRPr>
                    </a:p>
                    <a:p>
                      <a:pPr marL="457200" marR="0" lvl="0" indent="-457200" algn="just">
                        <a:lnSpc>
                          <a:spcPct val="150000"/>
                        </a:lnSpc>
                        <a:spcBef>
                          <a:spcPts val="0"/>
                        </a:spcBef>
                        <a:spcAft>
                          <a:spcPts val="0"/>
                        </a:spcAft>
                        <a:buFontTx/>
                        <a:buChar char="−"/>
                      </a:pPr>
                      <a:r>
                        <a:rPr lang="en-US" sz="2600" b="0">
                          <a:effectLst/>
                          <a:latin typeface="Arial" panose="020B0604020202020204" pitchFamily="34" charset="0"/>
                          <a:ea typeface="SimSun" panose="02010600030101010101" pitchFamily="2" charset="-122"/>
                          <a:cs typeface="Arial" panose="020B0604020202020204" pitchFamily="34" charset="0"/>
                        </a:rPr>
                        <a:t>Biện pháp so sánh giúp làm nổi bật đặc điểm nào của hoạ?</a:t>
                      </a: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457200" marR="0" lvl="0" indent="-4572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Thời gian hoa sầu riêng nở: cuối năm.</a:t>
                      </a:r>
                    </a:p>
                    <a:p>
                      <a:pPr marL="457200" marR="0" lvl="0" indent="-4572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Đặc điểm của hoa sầu riêng:</a:t>
                      </a:r>
                    </a:p>
                    <a:p>
                      <a:pPr marL="457200" marR="0" lvl="0" indent="-457200" algn="just">
                        <a:lnSpc>
                          <a:spcPct val="150000"/>
                        </a:lnSpc>
                        <a:spcBef>
                          <a:spcPts val="0"/>
                        </a:spcBef>
                        <a:spcAft>
                          <a:spcPts val="0"/>
                        </a:spcAft>
                        <a:buFont typeface="Symbol" panose="05050102010706020507" pitchFamily="18" charset="2"/>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Hương hoa sầu riêng thơm ngát như hương cau, hương bưởi.</a:t>
                      </a:r>
                    </a:p>
                    <a:p>
                      <a:pPr marL="457200" marR="0" lvl="0" indent="-457200" algn="just">
                        <a:lnSpc>
                          <a:spcPct val="150000"/>
                        </a:lnSpc>
                        <a:spcBef>
                          <a:spcPts val="0"/>
                        </a:spcBef>
                        <a:spcAft>
                          <a:spcPts val="0"/>
                        </a:spcAft>
                        <a:buFont typeface="Symbol" panose="05050102010706020507" pitchFamily="18" charset="2"/>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Hình dáng của hoa: hoa nở từng chùm, cánh nhỏ như vảy cá, hao hao giống cánh sen con, nhuỵ hoa li ti.</a:t>
                      </a:r>
                    </a:p>
                    <a:p>
                      <a:pPr marL="457200" marR="0" lvl="0" indent="-457200" algn="just">
                        <a:lnSpc>
                          <a:spcPct val="150000"/>
                        </a:lnSpc>
                        <a:spcBef>
                          <a:spcPts val="0"/>
                        </a:spcBef>
                        <a:spcAft>
                          <a:spcPts val="0"/>
                        </a:spcAft>
                        <a:buFont typeface="Symbol" panose="05050102010706020507" pitchFamily="18" charset="2"/>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Màu sắc của hoa: màu trắng ngả.</a:t>
                      </a:r>
                      <a:endPar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Biện pháp so sánh giúp làm nổi bật mùi hương của hoa </a:t>
                      </a:r>
                      <a:r>
                        <a:rPr lang="vi-VN" sz="2600" b="0" i="1">
                          <a:solidFill>
                            <a:srgbClr val="000000"/>
                          </a:solidFill>
                          <a:effectLst/>
                          <a:latin typeface="Arial" panose="020B0604020202020204" pitchFamily="34" charset="0"/>
                          <a:ea typeface="SimSun" panose="02010600030101010101" pitchFamily="2" charset="-122"/>
                          <a:cs typeface="Arial" panose="020B0604020202020204" pitchFamily="34" charset="0"/>
                        </a:rPr>
                        <a:t>(gió đưa hương thơm ngát như hương cau, hương bưởi toả khắp khu vườn)</a:t>
                      </a: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 giúp người đọc dễ dàng hình dung được hình dáng của hoa sầu riêng </a:t>
                      </a:r>
                      <a:r>
                        <a:rPr lang="vi-VN" sz="2600" b="0" i="1">
                          <a:solidFill>
                            <a:srgbClr val="000000"/>
                          </a:solidFill>
                          <a:effectLst/>
                          <a:latin typeface="Arial" panose="020B0604020202020204" pitchFamily="34" charset="0"/>
                          <a:ea typeface="SimSun" panose="02010600030101010101" pitchFamily="2" charset="-122"/>
                          <a:cs typeface="Arial" panose="020B0604020202020204" pitchFamily="34" charset="0"/>
                        </a:rPr>
                        <a:t>(Cánh hoa nhỏ như vậy cá, hao hao giống cánh sen con,...).</a:t>
                      </a: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957363357"/>
                  </a:ext>
                </a:extLst>
              </a:tr>
            </a:tbl>
          </a:graphicData>
        </a:graphic>
      </p:graphicFrame>
    </p:spTree>
    <p:extLst>
      <p:ext uri="{BB962C8B-B14F-4D97-AF65-F5344CB8AC3E}">
        <p14:creationId xmlns:p14="http://schemas.microsoft.com/office/powerpoint/2010/main" val="1969181980"/>
      </p:ext>
    </p:extLst>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E454CB7-B135-D4BC-C65F-A8F84323F988}"/>
              </a:ext>
            </a:extLst>
          </p:cNvPr>
          <p:cNvGrpSpPr/>
          <p:nvPr/>
        </p:nvGrpSpPr>
        <p:grpSpPr>
          <a:xfrm>
            <a:off x="5410200" y="0"/>
            <a:ext cx="7181851" cy="1257299"/>
            <a:chOff x="4854375" y="84191"/>
            <a:chExt cx="6969409" cy="1116101"/>
          </a:xfrm>
        </p:grpSpPr>
        <p:sp>
          <p:nvSpPr>
            <p:cNvPr id="4" name="Round Same Side Corner Rectangle 11">
              <a:extLst>
                <a:ext uri="{FF2B5EF4-FFF2-40B4-BE49-F238E27FC236}">
                  <a16:creationId xmlns:a16="http://schemas.microsoft.com/office/drawing/2014/main" xmlns="" id="{CAB47451-91C5-0D2B-EAA5-E7C375ADCE28}"/>
                </a:ext>
              </a:extLst>
            </p:cNvPr>
            <p:cNvSpPr/>
            <p:nvPr/>
          </p:nvSpPr>
          <p:spPr>
            <a:xfrm flipV="1">
              <a:off x="4854375" y="84191"/>
              <a:ext cx="6969409" cy="1116101"/>
            </a:xfrm>
            <a:prstGeom prst="round2SameRect">
              <a:avLst>
                <a:gd name="adj1" fmla="val 3772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09E8D74-26D4-0B0F-F187-26A624424064}"/>
                </a:ext>
              </a:extLst>
            </p:cNvPr>
            <p:cNvSpPr txBox="1"/>
            <p:nvPr/>
          </p:nvSpPr>
          <p:spPr>
            <a:xfrm>
              <a:off x="5261188" y="300726"/>
              <a:ext cx="6155781" cy="683030"/>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CÂU TRẢ LỜI</a:t>
              </a:r>
              <a:endParaRPr lang="en-US" sz="4400" b="1" dirty="0">
                <a:solidFill>
                  <a:schemeClr val="bg1"/>
                </a:solidFill>
                <a:latin typeface="Arial" panose="020B0604020202020204" pitchFamily="34" charset="0"/>
                <a:cs typeface="Arial" panose="020B0604020202020204" pitchFamily="34" charset="0"/>
              </a:endParaRPr>
            </a:p>
          </p:txBody>
        </p:sp>
      </p:grpSp>
      <p:graphicFrame>
        <p:nvGraphicFramePr>
          <p:cNvPr id="7" name="Table 6">
            <a:extLst>
              <a:ext uri="{FF2B5EF4-FFF2-40B4-BE49-F238E27FC236}">
                <a16:creationId xmlns:a16="http://schemas.microsoft.com/office/drawing/2014/main" xmlns="" id="{B2264CAC-F650-10EE-4EA2-DEC6CAF81DD6}"/>
              </a:ext>
            </a:extLst>
          </p:cNvPr>
          <p:cNvGraphicFramePr>
            <a:graphicFrameLocks noGrp="1"/>
          </p:cNvGraphicFramePr>
          <p:nvPr>
            <p:extLst>
              <p:ext uri="{D42A27DB-BD31-4B8C-83A1-F6EECF244321}">
                <p14:modId xmlns:p14="http://schemas.microsoft.com/office/powerpoint/2010/main" val="144352989"/>
              </p:ext>
            </p:extLst>
          </p:nvPr>
        </p:nvGraphicFramePr>
        <p:xfrm>
          <a:off x="514350" y="1638300"/>
          <a:ext cx="17259300" cy="8217858"/>
        </p:xfrm>
        <a:graphic>
          <a:graphicData uri="http://schemas.openxmlformats.org/drawingml/2006/table">
            <a:tbl>
              <a:tblPr firstRow="1" firstCol="1" bandRow="1">
                <a:tableStyleId>{5C22544A-7EE6-4342-B048-85BDC9FD1C3A}</a:tableStyleId>
              </a:tblPr>
              <a:tblGrid>
                <a:gridCol w="2381250">
                  <a:extLst>
                    <a:ext uri="{9D8B030D-6E8A-4147-A177-3AD203B41FA5}">
                      <a16:colId xmlns:a16="http://schemas.microsoft.com/office/drawing/2014/main" xmlns="" val="1317957263"/>
                    </a:ext>
                  </a:extLst>
                </a:gridCol>
                <a:gridCol w="2590800">
                  <a:extLst>
                    <a:ext uri="{9D8B030D-6E8A-4147-A177-3AD203B41FA5}">
                      <a16:colId xmlns:a16="http://schemas.microsoft.com/office/drawing/2014/main" xmlns="" val="21619836"/>
                    </a:ext>
                  </a:extLst>
                </a:gridCol>
                <a:gridCol w="3657600">
                  <a:extLst>
                    <a:ext uri="{9D8B030D-6E8A-4147-A177-3AD203B41FA5}">
                      <a16:colId xmlns:a16="http://schemas.microsoft.com/office/drawing/2014/main" xmlns="" val="3414014492"/>
                    </a:ext>
                  </a:extLst>
                </a:gridCol>
                <a:gridCol w="8629650">
                  <a:extLst>
                    <a:ext uri="{9D8B030D-6E8A-4147-A177-3AD203B41FA5}">
                      <a16:colId xmlns:a16="http://schemas.microsoft.com/office/drawing/2014/main" xmlns="" val="3609162144"/>
                    </a:ext>
                  </a:extLst>
                </a:gridCol>
              </a:tblGrid>
              <a:tr h="914399">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Đoạn</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Bộ phận</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Câu hỏi</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Câu trả lời</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extLst>
                  <a:ext uri="{0D108BD9-81ED-4DB2-BD59-A6C34878D82A}">
                    <a16:rowId xmlns:a16="http://schemas.microsoft.com/office/drawing/2014/main" xmlns="" val="1494696060"/>
                  </a:ext>
                </a:extLst>
              </a:tr>
              <a:tr h="7303459">
                <a:tc>
                  <a:txBody>
                    <a:bodyPr/>
                    <a:lstStyle/>
                    <a:p>
                      <a:pPr marL="0" marR="0" algn="ctr">
                        <a:lnSpc>
                          <a:spcPct val="100000"/>
                        </a:lnSpc>
                        <a:spcBef>
                          <a:spcPts val="0"/>
                        </a:spcBef>
                        <a:spcAft>
                          <a:spcPts val="0"/>
                        </a:spcAft>
                      </a:pPr>
                      <a:r>
                        <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rPr>
                        <a:t>c</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lvl="0" algn="ctr">
                        <a:lnSpc>
                          <a:spcPct val="100000"/>
                        </a:lnSpc>
                        <a:spcBef>
                          <a:spcPts val="0"/>
                        </a:spcBef>
                        <a:spcAft>
                          <a:spcPts val="0"/>
                        </a:spcAft>
                      </a:pPr>
                      <a:r>
                        <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rPr>
                        <a:t>Quả nhãn</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457200" marR="0" lvl="0" indent="-457200" algn="just">
                        <a:lnSpc>
                          <a:spcPct val="150000"/>
                        </a:lnSpc>
                        <a:spcBef>
                          <a:spcPts val="0"/>
                        </a:spcBef>
                        <a:spcAft>
                          <a:spcPts val="0"/>
                        </a:spcAft>
                        <a:buFontTx/>
                        <a:buChar char="−"/>
                      </a:pPr>
                      <a:r>
                        <a:rPr lang="vi-VN" sz="2600" b="0">
                          <a:effectLst/>
                          <a:latin typeface="Arial" panose="020B0604020202020204" pitchFamily="34" charset="0"/>
                          <a:ea typeface="SimSun" panose="02010600030101010101" pitchFamily="2" charset="-122"/>
                          <a:cs typeface="Arial" panose="020B0604020202020204" pitchFamily="34" charset="0"/>
                        </a:rPr>
                        <a:t>Tìm câu văn sử dụng biện pháp so sánh, nhân hóa để tả quả nhãn</a:t>
                      </a:r>
                      <a:r>
                        <a:rPr lang="en-US" sz="2600" b="0">
                          <a:effectLst/>
                          <a:latin typeface="Arial" panose="020B0604020202020204" pitchFamily="34" charset="0"/>
                          <a:ea typeface="SimSun" panose="02010600030101010101" pitchFamily="2" charset="-122"/>
                          <a:cs typeface="Arial" panose="020B0604020202020204" pitchFamily="34" charset="0"/>
                        </a:rPr>
                        <a:t>.</a:t>
                      </a:r>
                      <a:r>
                        <a:rPr lang="vi-VN" sz="2600" b="0">
                          <a:effectLst/>
                          <a:latin typeface="Arial" panose="020B0604020202020204" pitchFamily="34" charset="0"/>
                          <a:ea typeface="SimSun" panose="02010600030101010101" pitchFamily="2" charset="-122"/>
                          <a:cs typeface="Arial" panose="020B0604020202020204" pitchFamily="34" charset="0"/>
                        </a:rPr>
                        <a:t>  </a:t>
                      </a:r>
                      <a:endParaRPr lang="en-US" sz="2600" b="0">
                        <a:effectLst/>
                        <a:latin typeface="Arial" panose="020B0604020202020204" pitchFamily="34" charset="0"/>
                        <a:ea typeface="SimSun" panose="02010600030101010101" pitchFamily="2" charset="-122"/>
                        <a:cs typeface="Arial" panose="020B0604020202020204" pitchFamily="34" charset="0"/>
                      </a:endParaRPr>
                    </a:p>
                    <a:p>
                      <a:pPr marL="457200" marR="0" lvl="0" indent="-457200" algn="just">
                        <a:lnSpc>
                          <a:spcPct val="150000"/>
                        </a:lnSpc>
                        <a:spcBef>
                          <a:spcPts val="0"/>
                        </a:spcBef>
                        <a:spcAft>
                          <a:spcPts val="0"/>
                        </a:spcAft>
                        <a:buFontTx/>
                        <a:buChar char="−"/>
                      </a:pPr>
                      <a:endParaRPr lang="en-US" sz="2600" b="0">
                        <a:effectLst/>
                        <a:latin typeface="Arial" panose="020B0604020202020204" pitchFamily="34" charset="0"/>
                        <a:ea typeface="SimSun" panose="02010600030101010101" pitchFamily="2" charset="-122"/>
                        <a:cs typeface="Arial" panose="020B0604020202020204" pitchFamily="34" charset="0"/>
                      </a:endParaRPr>
                    </a:p>
                    <a:p>
                      <a:pPr marL="457200" marR="0" lvl="0" indent="-457200" algn="just">
                        <a:lnSpc>
                          <a:spcPct val="150000"/>
                        </a:lnSpc>
                        <a:spcBef>
                          <a:spcPts val="0"/>
                        </a:spcBef>
                        <a:spcAft>
                          <a:spcPts val="0"/>
                        </a:spcAft>
                        <a:buFontTx/>
                        <a:buChar char="−"/>
                      </a:pPr>
                      <a:endParaRPr lang="en-US" sz="2600" b="0">
                        <a:effectLst/>
                        <a:latin typeface="Arial" panose="020B0604020202020204" pitchFamily="34" charset="0"/>
                        <a:ea typeface="SimSun" panose="02010600030101010101" pitchFamily="2" charset="-122"/>
                        <a:cs typeface="Arial" panose="020B0604020202020204" pitchFamily="34" charset="0"/>
                      </a:endParaRPr>
                    </a:p>
                    <a:p>
                      <a:pPr marL="457200" marR="0" lvl="0" indent="-457200" algn="just">
                        <a:lnSpc>
                          <a:spcPct val="150000"/>
                        </a:lnSpc>
                        <a:spcBef>
                          <a:spcPts val="0"/>
                        </a:spcBef>
                        <a:spcAft>
                          <a:spcPts val="0"/>
                        </a:spcAft>
                        <a:buFontTx/>
                        <a:buChar char="−"/>
                      </a:pPr>
                      <a:r>
                        <a:rPr lang="en-US" sz="2600" b="0">
                          <a:effectLst/>
                          <a:latin typeface="Arial" panose="020B0604020202020204" pitchFamily="34" charset="0"/>
                          <a:ea typeface="SimSun" panose="02010600030101010101" pitchFamily="2" charset="-122"/>
                          <a:cs typeface="Arial" panose="020B0604020202020204" pitchFamily="34" charset="0"/>
                        </a:rPr>
                        <a:t>Nêu tác dụng của những biện pháp đó.</a:t>
                      </a: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457200" marR="0" lvl="0" indent="-4572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Đoạn văn sử dụng biện pháp so sánh, nhân hoá để tả quả nhãn: Thế là quả lớn như thổi: bằng hạt ngô, rồi bằng hòn bi, tròn, đều và chắc. Những quả nhãn no đầy sữa mẹ, ngày lại ngày đẫm mưa hè, phơi nắng hè đã chín ngọt lạ.</a:t>
                      </a:r>
                      <a:endPar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vi-VN" sz="2600" b="0">
                          <a:solidFill>
                            <a:srgbClr val="000000"/>
                          </a:solidFill>
                          <a:effectLst/>
                          <a:latin typeface="Arial" panose="020B0604020202020204" pitchFamily="34" charset="0"/>
                          <a:ea typeface="SimSun" panose="02010600030101010101" pitchFamily="2" charset="-122"/>
                          <a:cs typeface="Arial" panose="020B0604020202020204" pitchFamily="34" charset="0"/>
                        </a:rPr>
                        <a:t>Sử dụng biện pháp so sánh, nhân hoá để tả cây, tả quả giúp người đọc dễ dàng hình dung đặc điểm của cây, của quả; làm cho cây cối trở nên đáng yêu hơn, gần gũi hơn với con người. Quả nhãn và cây nhãn giống như con và mẹ</a:t>
                      </a:r>
                      <a:r>
                        <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vi-VN" sz="2600" b="0" i="1">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957363357"/>
                  </a:ext>
                </a:extLst>
              </a:tr>
            </a:tbl>
          </a:graphicData>
        </a:graphic>
      </p:graphicFrame>
    </p:spTree>
    <p:extLst>
      <p:ext uri="{BB962C8B-B14F-4D97-AF65-F5344CB8AC3E}">
        <p14:creationId xmlns:p14="http://schemas.microsoft.com/office/powerpoint/2010/main" val="3010677736"/>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E454CB7-B135-D4BC-C65F-A8F84323F988}"/>
              </a:ext>
            </a:extLst>
          </p:cNvPr>
          <p:cNvGrpSpPr/>
          <p:nvPr/>
        </p:nvGrpSpPr>
        <p:grpSpPr>
          <a:xfrm>
            <a:off x="5410200" y="0"/>
            <a:ext cx="7181851" cy="1257299"/>
            <a:chOff x="4854375" y="84191"/>
            <a:chExt cx="6969409" cy="1116101"/>
          </a:xfrm>
        </p:grpSpPr>
        <p:sp>
          <p:nvSpPr>
            <p:cNvPr id="4" name="Round Same Side Corner Rectangle 11">
              <a:extLst>
                <a:ext uri="{FF2B5EF4-FFF2-40B4-BE49-F238E27FC236}">
                  <a16:creationId xmlns:a16="http://schemas.microsoft.com/office/drawing/2014/main" xmlns="" id="{CAB47451-91C5-0D2B-EAA5-E7C375ADCE28}"/>
                </a:ext>
              </a:extLst>
            </p:cNvPr>
            <p:cNvSpPr/>
            <p:nvPr/>
          </p:nvSpPr>
          <p:spPr>
            <a:xfrm flipV="1">
              <a:off x="4854375" y="84191"/>
              <a:ext cx="6969409" cy="1116101"/>
            </a:xfrm>
            <a:prstGeom prst="round2SameRect">
              <a:avLst>
                <a:gd name="adj1" fmla="val 3772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09E8D74-26D4-0B0F-F187-26A624424064}"/>
                </a:ext>
              </a:extLst>
            </p:cNvPr>
            <p:cNvSpPr txBox="1"/>
            <p:nvPr/>
          </p:nvSpPr>
          <p:spPr>
            <a:xfrm>
              <a:off x="5261188" y="300726"/>
              <a:ext cx="6155781" cy="683030"/>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CÂU TRẢ LỜI</a:t>
              </a:r>
              <a:endParaRPr lang="en-US" sz="4400" b="1" dirty="0">
                <a:solidFill>
                  <a:schemeClr val="bg1"/>
                </a:solidFill>
                <a:latin typeface="Arial" panose="020B0604020202020204" pitchFamily="34" charset="0"/>
                <a:cs typeface="Arial" panose="020B0604020202020204" pitchFamily="34" charset="0"/>
              </a:endParaRPr>
            </a:p>
          </p:txBody>
        </p:sp>
      </p:grpSp>
      <p:graphicFrame>
        <p:nvGraphicFramePr>
          <p:cNvPr id="7" name="Table 6">
            <a:extLst>
              <a:ext uri="{FF2B5EF4-FFF2-40B4-BE49-F238E27FC236}">
                <a16:creationId xmlns:a16="http://schemas.microsoft.com/office/drawing/2014/main" xmlns="" id="{B2264CAC-F650-10EE-4EA2-DEC6CAF81DD6}"/>
              </a:ext>
            </a:extLst>
          </p:cNvPr>
          <p:cNvGraphicFramePr>
            <a:graphicFrameLocks noGrp="1"/>
          </p:cNvGraphicFramePr>
          <p:nvPr>
            <p:extLst>
              <p:ext uri="{D42A27DB-BD31-4B8C-83A1-F6EECF244321}">
                <p14:modId xmlns:p14="http://schemas.microsoft.com/office/powerpoint/2010/main" val="4068509126"/>
              </p:ext>
            </p:extLst>
          </p:nvPr>
        </p:nvGraphicFramePr>
        <p:xfrm>
          <a:off x="514350" y="1638300"/>
          <a:ext cx="17259300" cy="8217858"/>
        </p:xfrm>
        <a:graphic>
          <a:graphicData uri="http://schemas.openxmlformats.org/drawingml/2006/table">
            <a:tbl>
              <a:tblPr firstRow="1" firstCol="1" bandRow="1">
                <a:tableStyleId>{5C22544A-7EE6-4342-B048-85BDC9FD1C3A}</a:tableStyleId>
              </a:tblPr>
              <a:tblGrid>
                <a:gridCol w="2381250">
                  <a:extLst>
                    <a:ext uri="{9D8B030D-6E8A-4147-A177-3AD203B41FA5}">
                      <a16:colId xmlns:a16="http://schemas.microsoft.com/office/drawing/2014/main" xmlns="" val="1317957263"/>
                    </a:ext>
                  </a:extLst>
                </a:gridCol>
                <a:gridCol w="2590800">
                  <a:extLst>
                    <a:ext uri="{9D8B030D-6E8A-4147-A177-3AD203B41FA5}">
                      <a16:colId xmlns:a16="http://schemas.microsoft.com/office/drawing/2014/main" xmlns="" val="21619836"/>
                    </a:ext>
                  </a:extLst>
                </a:gridCol>
                <a:gridCol w="3657600">
                  <a:extLst>
                    <a:ext uri="{9D8B030D-6E8A-4147-A177-3AD203B41FA5}">
                      <a16:colId xmlns:a16="http://schemas.microsoft.com/office/drawing/2014/main" xmlns="" val="3414014492"/>
                    </a:ext>
                  </a:extLst>
                </a:gridCol>
                <a:gridCol w="8629650">
                  <a:extLst>
                    <a:ext uri="{9D8B030D-6E8A-4147-A177-3AD203B41FA5}">
                      <a16:colId xmlns:a16="http://schemas.microsoft.com/office/drawing/2014/main" xmlns="" val="3609162144"/>
                    </a:ext>
                  </a:extLst>
                </a:gridCol>
              </a:tblGrid>
              <a:tr h="914399">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Đoạn</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Bộ phận</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Câu hỏi</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tc>
                  <a:txBody>
                    <a:bodyPr/>
                    <a:lstStyle/>
                    <a:p>
                      <a:pPr marL="0" marR="0" algn="ctr">
                        <a:lnSpc>
                          <a:spcPct val="100000"/>
                        </a:lnSpc>
                        <a:spcBef>
                          <a:spcPts val="0"/>
                        </a:spcBef>
                        <a:spcAft>
                          <a:spcPts val="0"/>
                        </a:spcAft>
                      </a:pPr>
                      <a:r>
                        <a:rPr lang="en-US" sz="2600" b="1">
                          <a:solidFill>
                            <a:srgbClr val="000000"/>
                          </a:solidFill>
                          <a:effectLst/>
                          <a:latin typeface="Arial" panose="020B0604020202020204" pitchFamily="34" charset="0"/>
                          <a:ea typeface="SimSun" panose="02010600030101010101" pitchFamily="2" charset="-122"/>
                          <a:cs typeface="Arial" panose="020B0604020202020204" pitchFamily="34" charset="0"/>
                        </a:rPr>
                        <a:t>Câu trả lời</a:t>
                      </a:r>
                      <a:endParaRPr lang="en-US" sz="2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rgbClr val="D3EBF1"/>
                    </a:solidFill>
                  </a:tcPr>
                </a:tc>
                <a:extLst>
                  <a:ext uri="{0D108BD9-81ED-4DB2-BD59-A6C34878D82A}">
                    <a16:rowId xmlns:a16="http://schemas.microsoft.com/office/drawing/2014/main" xmlns="" val="1494696060"/>
                  </a:ext>
                </a:extLst>
              </a:tr>
              <a:tr h="7303459">
                <a:tc>
                  <a:txBody>
                    <a:bodyPr/>
                    <a:lstStyle/>
                    <a:p>
                      <a:pPr marL="0" marR="0" algn="ctr">
                        <a:lnSpc>
                          <a:spcPct val="100000"/>
                        </a:lnSpc>
                        <a:spcBef>
                          <a:spcPts val="0"/>
                        </a:spcBef>
                        <a:spcAft>
                          <a:spcPts val="0"/>
                        </a:spcAft>
                      </a:pPr>
                      <a:r>
                        <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rPr>
                        <a:t>d</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lvl="0" algn="ctr">
                        <a:lnSpc>
                          <a:spcPct val="100000"/>
                        </a:lnSpc>
                        <a:spcBef>
                          <a:spcPts val="0"/>
                        </a:spcBef>
                        <a:spcAft>
                          <a:spcPts val="0"/>
                        </a:spcAft>
                      </a:pPr>
                      <a:r>
                        <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rPr>
                        <a:t>Thân cây sồi</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lvl="0" indent="0" algn="just">
                        <a:lnSpc>
                          <a:spcPct val="150000"/>
                        </a:lnSpc>
                        <a:spcBef>
                          <a:spcPts val="0"/>
                        </a:spcBef>
                        <a:spcAft>
                          <a:spcPts val="0"/>
                        </a:spcAft>
                        <a:buFontTx/>
                        <a:buNone/>
                      </a:pPr>
                      <a:r>
                        <a:rPr lang="vi-VN" sz="2600" b="0">
                          <a:effectLst/>
                          <a:latin typeface="Arial" panose="020B0604020202020204" pitchFamily="34" charset="0"/>
                          <a:ea typeface="SimSun" panose="02010600030101010101" pitchFamily="2" charset="-122"/>
                          <a:cs typeface="Arial" panose="020B0604020202020204" pitchFamily="34" charset="0"/>
                        </a:rPr>
                        <a:t>Những từ ngữ nào tả thân cây sổi gây ấn tượng mạnh đối với em?</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tc>
                  <a:txBody>
                    <a:bodyPr/>
                    <a:lstStyle/>
                    <a:p>
                      <a:pPr marL="0" marR="0" lvl="0" indent="0" algn="just">
                        <a:lnSpc>
                          <a:spcPct val="150000"/>
                        </a:lnSpc>
                        <a:spcBef>
                          <a:spcPts val="0"/>
                        </a:spcBef>
                        <a:spcAft>
                          <a:spcPts val="0"/>
                        </a:spcAft>
                        <a:buFont typeface="Arial" panose="020B0604020202020204" pitchFamily="34" charset="0"/>
                        <a:buNone/>
                      </a:pPr>
                      <a:r>
                        <a:rPr lang="en-US" sz="2600" b="0">
                          <a:solidFill>
                            <a:srgbClr val="000000"/>
                          </a:solidFill>
                          <a:effectLst/>
                          <a:latin typeface="Arial" panose="020B0604020202020204" pitchFamily="34" charset="0"/>
                          <a:ea typeface="SimSun" panose="02010600030101010101" pitchFamily="2" charset="-122"/>
                          <a:cs typeface="Arial" panose="020B0604020202020204" pitchFamily="34" charset="0"/>
                        </a:rPr>
                        <a:t>Các em phát biểu ý kiến cá nhân. VD:</a:t>
                      </a:r>
                    </a:p>
                    <a:p>
                      <a:pPr marL="342900" marR="0" lvl="0" indent="-342900" algn="just">
                        <a:lnSpc>
                          <a:spcPct val="150000"/>
                        </a:lnSpc>
                        <a:spcBef>
                          <a:spcPts val="0"/>
                        </a:spcBef>
                        <a:spcAft>
                          <a:spcPts val="0"/>
                        </a:spcAft>
                        <a:buFont typeface="Arial" panose="020B0604020202020204" pitchFamily="34" charset="0"/>
                        <a:buChar char="−"/>
                      </a:pPr>
                      <a:r>
                        <a:rPr lang="vi-VN" sz="2600" b="0" i="0">
                          <a:solidFill>
                            <a:srgbClr val="000000"/>
                          </a:solidFill>
                          <a:effectLst/>
                          <a:latin typeface="Arial" panose="020B0604020202020204" pitchFamily="34" charset="0"/>
                          <a:ea typeface="SimSun" panose="02010600030101010101" pitchFamily="2" charset="-122"/>
                          <a:cs typeface="Arial" panose="020B0604020202020204" pitchFamily="34" charset="0"/>
                        </a:rPr>
                        <a:t>Từ ngữ tả vóc dáng của cây: sừng sững, hai người ôm không xuể</a:t>
                      </a:r>
                      <a:r>
                        <a:rPr lang="en-US" sz="2600" b="0" i="0">
                          <a:solidFill>
                            <a:srgbClr val="000000"/>
                          </a:solidFill>
                          <a:effectLst/>
                          <a:latin typeface="Arial" panose="020B0604020202020204" pitchFamily="34" charset="0"/>
                          <a:ea typeface="SimSun" panose="02010600030101010101" pitchFamily="2" charset="-122"/>
                          <a:cs typeface="Arial" panose="020B0604020202020204" pitchFamily="34" charset="0"/>
                        </a:rPr>
                        <a:t>.</a:t>
                      </a:r>
                    </a:p>
                    <a:p>
                      <a:pPr marL="342900" marR="0" lvl="0" indent="-342900" algn="just">
                        <a:lnSpc>
                          <a:spcPct val="150000"/>
                        </a:lnSpc>
                        <a:spcBef>
                          <a:spcPts val="0"/>
                        </a:spcBef>
                        <a:spcAft>
                          <a:spcPts val="0"/>
                        </a:spcAft>
                        <a:buFont typeface="Arial" panose="020B0604020202020204" pitchFamily="34" charset="0"/>
                        <a:buChar char="−"/>
                      </a:pPr>
                      <a:r>
                        <a:rPr lang="vi-VN" sz="2600" b="0" i="0">
                          <a:solidFill>
                            <a:srgbClr val="000000"/>
                          </a:solidFill>
                          <a:effectLst/>
                          <a:latin typeface="Arial" panose="020B0604020202020204" pitchFamily="34" charset="0"/>
                          <a:ea typeface="SimSun" panose="02010600030101010101" pitchFamily="2" charset="-122"/>
                          <a:cs typeface="Arial" panose="020B0604020202020204" pitchFamily="34" charset="0"/>
                        </a:rPr>
                        <a:t>Từ ngữ tả vỏ cây: nứt nẻ, đầy vết sẹo (do những cành cây đã gãy từ lâu).</a:t>
                      </a:r>
                      <a:endParaRPr lang="en-US" sz="2600" b="0" i="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vi-VN" sz="2600" b="0" i="0">
                          <a:solidFill>
                            <a:srgbClr val="000000"/>
                          </a:solidFill>
                          <a:effectLst/>
                          <a:latin typeface="Arial" panose="020B0604020202020204" pitchFamily="34" charset="0"/>
                          <a:ea typeface="SimSun" panose="02010600030101010101" pitchFamily="2" charset="-122"/>
                          <a:cs typeface="Arial" panose="020B0604020202020204" pitchFamily="34" charset="0"/>
                        </a:rPr>
                        <a:t>Từ ngữ tả cảnh, nhánh cây: như cánh tay to xù xì, không cân đối, những ngón tay quều quào xoè rộng.</a:t>
                      </a:r>
                      <a:endParaRPr lang="en-US" sz="2600" b="0" i="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vi-VN" sz="2600" b="0" i="0">
                          <a:solidFill>
                            <a:srgbClr val="000000"/>
                          </a:solidFill>
                          <a:effectLst/>
                          <a:latin typeface="Arial" panose="020B0604020202020204" pitchFamily="34" charset="0"/>
                          <a:ea typeface="SimSun" panose="02010600030101010101" pitchFamily="2" charset="-122"/>
                          <a:cs typeface="Arial" panose="020B0604020202020204" pitchFamily="34" charset="0"/>
                        </a:rPr>
                        <a:t>Từ ngữ tả cây: như một con quái vật già nua cau có, khinh khỉnh.</a:t>
                      </a:r>
                      <a:endParaRPr lang="en-US" sz="2600" b="0" i="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marL="0" marR="0" lvl="0" indent="0" algn="just">
                        <a:lnSpc>
                          <a:spcPct val="150000"/>
                        </a:lnSpc>
                        <a:spcBef>
                          <a:spcPts val="0"/>
                        </a:spcBef>
                        <a:spcAft>
                          <a:spcPts val="0"/>
                        </a:spcAft>
                        <a:buFont typeface="Arial" panose="020B0604020202020204" pitchFamily="34" charset="0"/>
                        <a:buNone/>
                      </a:pPr>
                      <a:r>
                        <a:rPr lang="en-US" sz="2600" b="0" i="0">
                          <a:solidFill>
                            <a:srgbClr val="000000"/>
                          </a:solidFill>
                          <a:effectLst/>
                          <a:latin typeface="Arial" panose="020B0604020202020204" pitchFamily="34" charset="0"/>
                          <a:ea typeface="SimSun" panose="02010600030101010101" pitchFamily="2" charset="-122"/>
                          <a:cs typeface="Arial" panose="020B0604020202020204" pitchFamily="34" charset="0"/>
                        </a:rPr>
                        <a:t>(Đoạn văn sử dụng biện pháp so sánh.)</a:t>
                      </a:r>
                      <a:endParaRPr lang="vi-VN" sz="2600" b="0" i="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957363357"/>
                  </a:ext>
                </a:extLst>
              </a:tr>
            </a:tbl>
          </a:graphicData>
        </a:graphic>
      </p:graphicFrame>
    </p:spTree>
    <p:extLst>
      <p:ext uri="{BB962C8B-B14F-4D97-AF65-F5344CB8AC3E}">
        <p14:creationId xmlns:p14="http://schemas.microsoft.com/office/powerpoint/2010/main" val="2512803150"/>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a:off x="-236895" y="-419760"/>
            <a:ext cx="1981200" cy="23622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5">
            <a:extLst>
              <a:ext uri="{FF2B5EF4-FFF2-40B4-BE49-F238E27FC236}">
                <a16:creationId xmlns:a16="http://schemas.microsoft.com/office/drawing/2014/main" xmlns="" id="{8609A5BF-DA99-0919-AB06-073894313C68}"/>
              </a:ext>
            </a:extLst>
          </p:cNvPr>
          <p:cNvSpPr/>
          <p:nvPr/>
        </p:nvSpPr>
        <p:spPr>
          <a:xfrm>
            <a:off x="838198" y="2261155"/>
            <a:ext cx="16611600" cy="7311034"/>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E2F1F6"/>
          </a:solidFill>
        </p:spPr>
        <p:txBody>
          <a:bodyPr/>
          <a:lstStyle/>
          <a:p>
            <a:endParaRPr lang="en-US">
              <a:latin typeface="Arial" panose="020B0604020202020204" pitchFamily="34" charset="0"/>
              <a:cs typeface="Arial" panose="020B0604020202020204" pitchFamily="34" charset="0"/>
            </a:endParaRPr>
          </a:p>
        </p:txBody>
      </p:sp>
      <p:sp>
        <p:nvSpPr>
          <p:cNvPr id="4" name="Freeform 3">
            <a:extLst>
              <a:ext uri="{FF2B5EF4-FFF2-40B4-BE49-F238E27FC236}">
                <a16:creationId xmlns:a16="http://schemas.microsoft.com/office/drawing/2014/main" xmlns="" id="{0DC5000E-5570-3985-DFBB-3F48AD38B6EB}"/>
              </a:ext>
            </a:extLst>
          </p:cNvPr>
          <p:cNvSpPr/>
          <p:nvPr/>
        </p:nvSpPr>
        <p:spPr>
          <a:xfrm>
            <a:off x="17534295" y="0"/>
            <a:ext cx="753705" cy="1080580"/>
          </a:xfrm>
          <a:custGeom>
            <a:avLst/>
            <a:gdLst/>
            <a:ahLst/>
            <a:cxnLst/>
            <a:rect l="l" t="t" r="r" b="b"/>
            <a:pathLst>
              <a:path w="753705" h="1080580">
                <a:moveTo>
                  <a:pt x="0" y="0"/>
                </a:moveTo>
                <a:lnTo>
                  <a:pt x="753704" y="0"/>
                </a:lnTo>
                <a:lnTo>
                  <a:pt x="753704" y="1080580"/>
                </a:lnTo>
                <a:lnTo>
                  <a:pt x="0" y="10805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AD0177F-A828-977F-23BB-6C5E214D014F}"/>
              </a:ext>
            </a:extLst>
          </p:cNvPr>
          <p:cNvSpPr txBox="1"/>
          <p:nvPr/>
        </p:nvSpPr>
        <p:spPr>
          <a:xfrm>
            <a:off x="1371598" y="2756998"/>
            <a:ext cx="15544799" cy="830997"/>
          </a:xfrm>
          <a:prstGeom prst="rect">
            <a:avLst/>
          </a:prstGeom>
          <a:noFill/>
        </p:spPr>
        <p:txBody>
          <a:bodyPr wrap="square" rtlCol="0">
            <a:spAutoFit/>
          </a:bodyPr>
          <a:lstStyle/>
          <a:p>
            <a:pPr algn="ctr"/>
            <a:r>
              <a:rPr lang="en-US" sz="4800" b="1">
                <a:solidFill>
                  <a:schemeClr val="tx2">
                    <a:lumMod val="50000"/>
                  </a:schemeClr>
                </a:solidFill>
                <a:latin typeface="Arial" panose="020B0604020202020204" pitchFamily="34" charset="0"/>
                <a:cs typeface="Arial" panose="020B0604020202020204" pitchFamily="34" charset="0"/>
              </a:rPr>
              <a:t>TRÒ CHƠI NHẬN BIẾT</a:t>
            </a:r>
            <a:endParaRPr lang="en-US" sz="4800" b="1" dirty="0">
              <a:solidFill>
                <a:schemeClr val="tx2">
                  <a:lumMod val="50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3E96A617-A8D3-4EF7-41B7-5CC2E9336C64}"/>
              </a:ext>
            </a:extLst>
          </p:cNvPr>
          <p:cNvGrpSpPr/>
          <p:nvPr/>
        </p:nvGrpSpPr>
        <p:grpSpPr>
          <a:xfrm>
            <a:off x="5981700" y="-28898"/>
            <a:ext cx="6324600" cy="1580477"/>
            <a:chOff x="5715000" y="-1"/>
            <a:chExt cx="6324600" cy="1563773"/>
          </a:xfrm>
        </p:grpSpPr>
        <p:sp>
          <p:nvSpPr>
            <p:cNvPr id="7" name="Round Same Side Corner Rectangle 11">
              <a:extLst>
                <a:ext uri="{FF2B5EF4-FFF2-40B4-BE49-F238E27FC236}">
                  <a16:creationId xmlns:a16="http://schemas.microsoft.com/office/drawing/2014/main" xmlns="" id="{E8189259-C7B6-DEF9-5A25-2D0C213087C0}"/>
                </a:ext>
              </a:extLst>
            </p:cNvPr>
            <p:cNvSpPr/>
            <p:nvPr/>
          </p:nvSpPr>
          <p:spPr>
            <a:xfrm flipV="1">
              <a:off x="5715000" y="-1"/>
              <a:ext cx="6324600" cy="1563773"/>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9935ABE9-ABD3-CACA-C292-82E506D8806C}"/>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19" name="TextBox 18">
            <a:extLst>
              <a:ext uri="{FF2B5EF4-FFF2-40B4-BE49-F238E27FC236}">
                <a16:creationId xmlns:a16="http://schemas.microsoft.com/office/drawing/2014/main" xmlns="" id="{0F34FF4B-E02D-D403-4D45-E265269ADD2E}"/>
              </a:ext>
            </a:extLst>
          </p:cNvPr>
          <p:cNvSpPr txBox="1"/>
          <p:nvPr/>
        </p:nvSpPr>
        <p:spPr>
          <a:xfrm>
            <a:off x="1528632" y="3595508"/>
            <a:ext cx="9051472" cy="5518242"/>
          </a:xfrm>
          <a:prstGeom prst="rect">
            <a:avLst/>
          </a:prstGeom>
          <a:noFill/>
        </p:spPr>
        <p:txBody>
          <a:bodyPr wrap="square">
            <a:spAutoFit/>
          </a:bodyPr>
          <a:lstStyle/>
          <a:p>
            <a:pPr marL="571500" indent="-571500" algn="just">
              <a:lnSpc>
                <a:spcPct val="150000"/>
              </a:lnSpc>
              <a:buClr>
                <a:schemeClr val="tx1"/>
              </a:buClr>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Cả lớp chia </a:t>
            </a:r>
            <a:r>
              <a:rPr lang="vi-VN" sz="4000">
                <a:latin typeface="Arial" panose="020B0604020202020204" pitchFamily="34" charset="0"/>
                <a:ea typeface="Calibri" panose="020F0502020204030204" pitchFamily="34" charset="0"/>
                <a:cs typeface="Arial" panose="020B0604020202020204" pitchFamily="34" charset="0"/>
              </a:rPr>
              <a:t>thành </a:t>
            </a:r>
            <a:r>
              <a:rPr lang="en-US" sz="4000">
                <a:latin typeface="Arial" panose="020B0604020202020204" pitchFamily="34" charset="0"/>
                <a:ea typeface="Calibri" panose="020F0502020204030204" pitchFamily="34" charset="0"/>
                <a:cs typeface="Arial" panose="020B0604020202020204" pitchFamily="34" charset="0"/>
              </a:rPr>
              <a:t>2 đội.</a:t>
            </a:r>
          </a:p>
          <a:p>
            <a:pPr marL="571500" indent="-571500" algn="just">
              <a:lnSpc>
                <a:spcPct val="150000"/>
              </a:lnSpc>
              <a:buClr>
                <a:schemeClr val="tx1"/>
              </a:buClr>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Mỗi đội</a:t>
            </a:r>
            <a:r>
              <a:rPr lang="vi-VN" sz="4000">
                <a:latin typeface="Arial" panose="020B0604020202020204" pitchFamily="34" charset="0"/>
                <a:ea typeface="Calibri" panose="020F0502020204030204" pitchFamily="34" charset="0"/>
                <a:cs typeface="Arial" panose="020B0604020202020204" pitchFamily="34" charset="0"/>
              </a:rPr>
              <a:t> lần lượt đưa ra các gợi ý đặc điểm của một loại cây</a:t>
            </a:r>
            <a:r>
              <a:rPr lang="en-US" sz="4000">
                <a:latin typeface="Arial" panose="020B0604020202020204" pitchFamily="34" charset="0"/>
                <a:ea typeface="Calibri" panose="020F0502020204030204" pitchFamily="34" charset="0"/>
                <a:cs typeface="Arial" panose="020B0604020202020204" pitchFamily="34" charset="0"/>
              </a:rPr>
              <a:t>,</a:t>
            </a:r>
            <a:r>
              <a:rPr lang="vi-VN" sz="4000">
                <a:latin typeface="Arial" panose="020B0604020202020204" pitchFamily="34" charset="0"/>
                <a:ea typeface="Calibri" panose="020F0502020204030204" pitchFamily="34" charset="0"/>
                <a:cs typeface="Arial" panose="020B0604020202020204" pitchFamily="34" charset="0"/>
              </a:rPr>
              <a:t> sau đó đội còn lại phải đoán đó là cây gì.</a:t>
            </a:r>
          </a:p>
          <a:p>
            <a:pPr marL="571500" indent="-571500" algn="just">
              <a:lnSpc>
                <a:spcPct val="150000"/>
              </a:lnSpc>
              <a:buClr>
                <a:schemeClr val="tx1"/>
              </a:buClr>
              <a:buFont typeface="Courier New" panose="02070309020205020404" pitchFamily="49" charset="0"/>
              <a:buChar char="o"/>
            </a:pPr>
            <a:r>
              <a:rPr lang="vi-VN" sz="4000">
                <a:latin typeface="Arial" panose="020B0604020202020204" pitchFamily="34" charset="0"/>
                <a:ea typeface="Calibri" panose="020F0502020204030204" pitchFamily="34" charset="0"/>
                <a:cs typeface="Arial" panose="020B0604020202020204" pitchFamily="34" charset="0"/>
              </a:rPr>
              <a:t>Đội nào có số câu trả lời đúng nhiều hơn sẽ chiến thắng.</a:t>
            </a:r>
          </a:p>
        </p:txBody>
      </p:sp>
      <p:grpSp>
        <p:nvGrpSpPr>
          <p:cNvPr id="13" name="Group 12">
            <a:extLst>
              <a:ext uri="{FF2B5EF4-FFF2-40B4-BE49-F238E27FC236}">
                <a16:creationId xmlns:a16="http://schemas.microsoft.com/office/drawing/2014/main" xmlns="" id="{ECB5545E-31B6-A9A2-38DB-6DD041BF8D9B}"/>
              </a:ext>
            </a:extLst>
          </p:cNvPr>
          <p:cNvGrpSpPr/>
          <p:nvPr/>
        </p:nvGrpSpPr>
        <p:grpSpPr>
          <a:xfrm>
            <a:off x="16535400" y="8189359"/>
            <a:ext cx="1594861" cy="2097641"/>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6">
                <a:extLst>
                  <a:ext uri="{96DAC541-7B7A-43D3-8B79-37D633B846F1}">
                    <asvg:svgBlip xmlns:asvg="http://schemas.microsoft.com/office/drawing/2016/SVG/main" xmlns="" r:embed="rId7"/>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6">
                <a:extLst>
                  <a:ext uri="{96DAC541-7B7A-43D3-8B79-37D633B846F1}">
                    <asvg:svgBlip xmlns:asvg="http://schemas.microsoft.com/office/drawing/2016/SVG/main" xmlns="" r:embed="rId7"/>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pic>
        <p:nvPicPr>
          <p:cNvPr id="21" name="Picture 20" descr="A group of children playing in a circle&#10;&#10;Description automatically generated">
            <a:extLst>
              <a:ext uri="{FF2B5EF4-FFF2-40B4-BE49-F238E27FC236}">
                <a16:creationId xmlns:a16="http://schemas.microsoft.com/office/drawing/2014/main" xmlns="" id="{FB7C7369-6BFE-435C-1AF4-DFF2C2A770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53105" y="3577109"/>
            <a:ext cx="5518241" cy="551824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500"/>
                                        <p:tgtEl>
                                          <p:spTgt spid="19">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500"/>
                                        <p:tgtEl>
                                          <p:spTgt spid="19">
                                            <p:txEl>
                                              <p:pRg st="1" end="1"/>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rot="-1202364">
            <a:off x="1651030" y="158177"/>
            <a:ext cx="2316306" cy="1901952"/>
          </a:xfrm>
          <a:custGeom>
            <a:avLst/>
            <a:gdLst/>
            <a:ahLst/>
            <a:cxnLst/>
            <a:rect l="l" t="t" r="r" b="b"/>
            <a:pathLst>
              <a:path w="2316306" h="1901952">
                <a:moveTo>
                  <a:pt x="0" y="0"/>
                </a:moveTo>
                <a:lnTo>
                  <a:pt x="2316306" y="0"/>
                </a:lnTo>
                <a:lnTo>
                  <a:pt x="2316306" y="1901952"/>
                </a:lnTo>
                <a:lnTo>
                  <a:pt x="0" y="1901952"/>
                </a:lnTo>
                <a:lnTo>
                  <a:pt x="0" y="0"/>
                </a:lnTo>
                <a:close/>
              </a:path>
            </a:pathLst>
          </a:custGeom>
          <a:blipFill>
            <a:blip r:embed="rId2">
              <a:extLst>
                <a:ext uri="{96DAC541-7B7A-43D3-8B79-37D633B846F1}">
                  <asvg:svgBlip xmlns:asvg="http://schemas.microsoft.com/office/drawing/2016/SVG/main" xmlns="" r:embed="rId3"/>
                </a:ext>
              </a:extLst>
            </a:blip>
            <a:stretch>
              <a:fillRect r="-2158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 name="Freeform 4"/>
          <p:cNvSpPr/>
          <p:nvPr/>
        </p:nvSpPr>
        <p:spPr>
          <a:xfrm rot="376918" flipH="1">
            <a:off x="14672342" y="121017"/>
            <a:ext cx="2316306" cy="1901952"/>
          </a:xfrm>
          <a:custGeom>
            <a:avLst/>
            <a:gdLst/>
            <a:ahLst/>
            <a:cxnLst/>
            <a:rect l="l" t="t" r="r" b="b"/>
            <a:pathLst>
              <a:path w="2316306" h="1901952">
                <a:moveTo>
                  <a:pt x="2316306" y="0"/>
                </a:moveTo>
                <a:lnTo>
                  <a:pt x="0" y="0"/>
                </a:lnTo>
                <a:lnTo>
                  <a:pt x="0" y="1901952"/>
                </a:lnTo>
                <a:lnTo>
                  <a:pt x="2316306" y="1901952"/>
                </a:lnTo>
                <a:lnTo>
                  <a:pt x="2316306" y="0"/>
                </a:lnTo>
                <a:close/>
              </a:path>
            </a:pathLst>
          </a:custGeom>
          <a:blipFill>
            <a:blip r:embed="rId2">
              <a:extLst>
                <a:ext uri="{96DAC541-7B7A-43D3-8B79-37D633B846F1}">
                  <asvg:svgBlip xmlns:asvg="http://schemas.microsoft.com/office/drawing/2016/SVG/main" xmlns="" r:embed="rId3"/>
                </a:ext>
              </a:extLst>
            </a:blip>
            <a:stretch>
              <a:fillRect r="-2158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Freeform 5"/>
          <p:cNvSpPr/>
          <p:nvPr/>
        </p:nvSpPr>
        <p:spPr>
          <a:xfrm rot="-67940">
            <a:off x="1133791" y="-176979"/>
            <a:ext cx="522980" cy="10640958"/>
          </a:xfrm>
          <a:custGeom>
            <a:avLst/>
            <a:gdLst/>
            <a:ahLst/>
            <a:cxnLst/>
            <a:rect l="l" t="t" r="r" b="b"/>
            <a:pathLst>
              <a:path w="522980" h="10640958">
                <a:moveTo>
                  <a:pt x="0" y="0"/>
                </a:moveTo>
                <a:lnTo>
                  <a:pt x="522979" y="0"/>
                </a:lnTo>
                <a:lnTo>
                  <a:pt x="522979" y="10640958"/>
                </a:lnTo>
                <a:lnTo>
                  <a:pt x="0" y="10640958"/>
                </a:lnTo>
                <a:lnTo>
                  <a:pt x="0" y="0"/>
                </a:lnTo>
                <a:close/>
              </a:path>
            </a:pathLst>
          </a:custGeom>
          <a:blipFill>
            <a:blip r:embed="rId4">
              <a:extLst>
                <a:ext uri="{96DAC541-7B7A-43D3-8B79-37D633B846F1}">
                  <asvg:svgBlip xmlns:asvg="http://schemas.microsoft.com/office/drawing/2016/SVG/main" xmlns="" r:embed="rId5"/>
                </a:ext>
              </a:extLst>
            </a:blip>
            <a:stretch>
              <a:fillRect r="-25331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 name="Freeform 6"/>
          <p:cNvSpPr/>
          <p:nvPr/>
        </p:nvSpPr>
        <p:spPr>
          <a:xfrm rot="-67940">
            <a:off x="1561998" y="-245971"/>
            <a:ext cx="522980" cy="10640958"/>
          </a:xfrm>
          <a:custGeom>
            <a:avLst/>
            <a:gdLst/>
            <a:ahLst/>
            <a:cxnLst/>
            <a:rect l="l" t="t" r="r" b="b"/>
            <a:pathLst>
              <a:path w="522980" h="10640958">
                <a:moveTo>
                  <a:pt x="0" y="0"/>
                </a:moveTo>
                <a:lnTo>
                  <a:pt x="522979" y="0"/>
                </a:lnTo>
                <a:lnTo>
                  <a:pt x="522979" y="10640958"/>
                </a:lnTo>
                <a:lnTo>
                  <a:pt x="0" y="10640958"/>
                </a:lnTo>
                <a:lnTo>
                  <a:pt x="0" y="0"/>
                </a:lnTo>
                <a:close/>
              </a:path>
            </a:pathLst>
          </a:custGeom>
          <a:blipFill>
            <a:blip r:embed="rId6">
              <a:extLst>
                <a:ext uri="{96DAC541-7B7A-43D3-8B79-37D633B846F1}">
                  <asvg:svgBlip xmlns:asvg="http://schemas.microsoft.com/office/drawing/2016/SVG/main" xmlns="" r:embed="rId7"/>
                </a:ext>
              </a:extLst>
            </a:blip>
            <a:stretch>
              <a:fillRect r="-25331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7"/>
          <p:cNvSpPr/>
          <p:nvPr/>
        </p:nvSpPr>
        <p:spPr>
          <a:xfrm rot="-67940">
            <a:off x="16856918" y="-176979"/>
            <a:ext cx="522980" cy="10640958"/>
          </a:xfrm>
          <a:custGeom>
            <a:avLst/>
            <a:gdLst/>
            <a:ahLst/>
            <a:cxnLst/>
            <a:rect l="l" t="t" r="r" b="b"/>
            <a:pathLst>
              <a:path w="522980" h="10640958">
                <a:moveTo>
                  <a:pt x="0" y="0"/>
                </a:moveTo>
                <a:lnTo>
                  <a:pt x="522980" y="0"/>
                </a:lnTo>
                <a:lnTo>
                  <a:pt x="522980" y="10640958"/>
                </a:lnTo>
                <a:lnTo>
                  <a:pt x="0" y="10640958"/>
                </a:lnTo>
                <a:lnTo>
                  <a:pt x="0" y="0"/>
                </a:lnTo>
                <a:close/>
              </a:path>
            </a:pathLst>
          </a:custGeom>
          <a:blipFill>
            <a:blip r:embed="rId4">
              <a:extLst>
                <a:ext uri="{96DAC541-7B7A-43D3-8B79-37D633B846F1}">
                  <asvg:svgBlip xmlns:asvg="http://schemas.microsoft.com/office/drawing/2016/SVG/main" xmlns="" r:embed="rId5"/>
                </a:ext>
              </a:extLst>
            </a:blip>
            <a:stretch>
              <a:fillRect r="-25331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 name="Freeform 8"/>
          <p:cNvSpPr/>
          <p:nvPr/>
        </p:nvSpPr>
        <p:spPr>
          <a:xfrm flipH="1">
            <a:off x="16152648" y="-245971"/>
            <a:ext cx="522980" cy="10640958"/>
          </a:xfrm>
          <a:custGeom>
            <a:avLst/>
            <a:gdLst/>
            <a:ahLst/>
            <a:cxnLst/>
            <a:rect l="l" t="t" r="r" b="b"/>
            <a:pathLst>
              <a:path w="522980" h="10640958">
                <a:moveTo>
                  <a:pt x="522979" y="0"/>
                </a:moveTo>
                <a:lnTo>
                  <a:pt x="0" y="0"/>
                </a:lnTo>
                <a:lnTo>
                  <a:pt x="0" y="10640958"/>
                </a:lnTo>
                <a:lnTo>
                  <a:pt x="522979" y="10640958"/>
                </a:lnTo>
                <a:lnTo>
                  <a:pt x="522979" y="0"/>
                </a:lnTo>
                <a:close/>
              </a:path>
            </a:pathLst>
          </a:custGeom>
          <a:blipFill>
            <a:blip r:embed="rId6">
              <a:extLst>
                <a:ext uri="{96DAC541-7B7A-43D3-8B79-37D633B846F1}">
                  <asvg:svgBlip xmlns:asvg="http://schemas.microsoft.com/office/drawing/2016/SVG/main" xmlns="" r:embed="rId7"/>
                </a:ext>
              </a:extLst>
            </a:blip>
            <a:stretch>
              <a:fillRect r="-25331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Freeform 9"/>
          <p:cNvSpPr/>
          <p:nvPr/>
        </p:nvSpPr>
        <p:spPr>
          <a:xfrm rot="-60647" flipV="1">
            <a:off x="-237749" y="9608355"/>
            <a:ext cx="19443313" cy="3815750"/>
          </a:xfrm>
          <a:custGeom>
            <a:avLst/>
            <a:gdLst/>
            <a:ahLst/>
            <a:cxnLst/>
            <a:rect l="l" t="t" r="r" b="b"/>
            <a:pathLst>
              <a:path w="19443313" h="3815750">
                <a:moveTo>
                  <a:pt x="0" y="3815750"/>
                </a:moveTo>
                <a:lnTo>
                  <a:pt x="19443312" y="3815750"/>
                </a:lnTo>
                <a:lnTo>
                  <a:pt x="19443312" y="0"/>
                </a:lnTo>
                <a:lnTo>
                  <a:pt x="0" y="0"/>
                </a:lnTo>
                <a:lnTo>
                  <a:pt x="0" y="381575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20">
            <a:extLst>
              <a:ext uri="{FF2B5EF4-FFF2-40B4-BE49-F238E27FC236}">
                <a16:creationId xmlns:a16="http://schemas.microsoft.com/office/drawing/2014/main" xmlns="" id="{993D5CEA-C340-92B3-C766-AEFEAB9790E0}"/>
              </a:ext>
            </a:extLst>
          </p:cNvPr>
          <p:cNvSpPr txBox="1"/>
          <p:nvPr/>
        </p:nvSpPr>
        <p:spPr>
          <a:xfrm>
            <a:off x="3339271" y="2190640"/>
            <a:ext cx="11501355" cy="590571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600" b="1" i="0" u="none" strike="noStrike" kern="1200" cap="none" spc="0" normalizeH="0" baseline="0" noProof="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kumimoji="0" lang="en-US" sz="6600" b="1" i="0" u="none" strike="noStrike" kern="1200" cap="none" spc="0" normalizeH="0" baseline="0" noProof="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vi-VN" sz="6600" b="1" i="0" u="none" strike="noStrike" kern="1200" cap="none" spc="0" normalizeH="0" baseline="0" noProof="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600" b="1" i="0" u="none" strike="noStrike" kern="1200" cap="none" spc="0" normalizeH="0" baseline="0" noProof="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r>
              <a:rPr lang="vi-VN" sz="6600" b="1">
                <a:solidFill>
                  <a:srgbClr val="F79646">
                    <a:lumMod val="50000"/>
                  </a:srgbClr>
                </a:solidFill>
                <a:latin typeface="Arial" panose="020B0604020202020204" pitchFamily="34" charset="0"/>
                <a:ea typeface="Calibri" panose="020F0502020204030204" pitchFamily="34" charset="0"/>
                <a:cs typeface="Arial" panose="020B0604020202020204" pitchFamily="34" charset="0"/>
              </a:rPr>
              <a:t>VIẾT ĐOẠN VĂN TẢ MỘT BỘ PHẬN CỦA CÂY MÀ EM ĐÃ QUAN SÁT</a:t>
            </a:r>
            <a:endParaRPr kumimoji="0" lang="vi-VN" sz="6600" b="1" i="0" u="none" strike="noStrike" kern="1200" cap="none" spc="0" normalizeH="0" baseline="0" noProof="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79194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89E5E1AF-CA4D-8915-481C-1BCE7B3EBC30}"/>
              </a:ext>
            </a:extLst>
          </p:cNvPr>
          <p:cNvGrpSpPr/>
          <p:nvPr/>
        </p:nvGrpSpPr>
        <p:grpSpPr>
          <a:xfrm>
            <a:off x="16406282" y="8039100"/>
            <a:ext cx="1816404" cy="2403955"/>
            <a:chOff x="8235798" y="1146660"/>
            <a:chExt cx="1816404" cy="2403955"/>
          </a:xfrm>
        </p:grpSpPr>
        <p:sp>
          <p:nvSpPr>
            <p:cNvPr id="8" name="Freeform 8"/>
            <p:cNvSpPr/>
            <p:nvPr/>
          </p:nvSpPr>
          <p:spPr>
            <a:xfrm>
              <a:off x="8690318" y="1667630"/>
              <a:ext cx="1361884" cy="1882985"/>
            </a:xfrm>
            <a:custGeom>
              <a:avLst/>
              <a:gdLst/>
              <a:ahLst/>
              <a:cxnLst/>
              <a:rect l="l" t="t" r="r" b="b"/>
              <a:pathLst>
                <a:path w="1361884" h="1882985">
                  <a:moveTo>
                    <a:pt x="0" y="0"/>
                  </a:moveTo>
                  <a:lnTo>
                    <a:pt x="1361884" y="0"/>
                  </a:lnTo>
                  <a:lnTo>
                    <a:pt x="1361884" y="1882985"/>
                  </a:lnTo>
                  <a:lnTo>
                    <a:pt x="0" y="1882985"/>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p>
          </p:txBody>
        </p:sp>
        <p:sp>
          <p:nvSpPr>
            <p:cNvPr id="9" name="Freeform 9"/>
            <p:cNvSpPr/>
            <p:nvPr/>
          </p:nvSpPr>
          <p:spPr>
            <a:xfrm>
              <a:off x="8235798" y="1146660"/>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p>
          </p:txBody>
        </p:sp>
      </p:grpSp>
      <p:sp>
        <p:nvSpPr>
          <p:cNvPr id="10" name="Freeform 10"/>
          <p:cNvSpPr/>
          <p:nvPr/>
        </p:nvSpPr>
        <p:spPr>
          <a:xfrm rot="4002051">
            <a:off x="-54856" y="167422"/>
            <a:ext cx="1499324" cy="1531035"/>
          </a:xfrm>
          <a:custGeom>
            <a:avLst/>
            <a:gdLst/>
            <a:ahLst/>
            <a:cxnLst/>
            <a:rect l="l" t="t" r="r" b="b"/>
            <a:pathLst>
              <a:path w="2933916" h="3145524">
                <a:moveTo>
                  <a:pt x="0" y="0"/>
                </a:moveTo>
                <a:lnTo>
                  <a:pt x="2933916" y="0"/>
                </a:lnTo>
                <a:lnTo>
                  <a:pt x="2933916" y="3145524"/>
                </a:lnTo>
                <a:lnTo>
                  <a:pt x="0" y="31455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8" name="Freeform 6">
            <a:extLst>
              <a:ext uri="{FF2B5EF4-FFF2-40B4-BE49-F238E27FC236}">
                <a16:creationId xmlns:a16="http://schemas.microsoft.com/office/drawing/2014/main" xmlns="" id="{12E243FC-D4CC-86E0-DD96-AB63616145EC}"/>
              </a:ext>
            </a:extLst>
          </p:cNvPr>
          <p:cNvSpPr/>
          <p:nvPr/>
        </p:nvSpPr>
        <p:spPr>
          <a:xfrm>
            <a:off x="1689013" y="1181100"/>
            <a:ext cx="14909967" cy="8721474"/>
          </a:xfrm>
          <a:custGeom>
            <a:avLst/>
            <a:gdLst/>
            <a:ahLst/>
            <a:cxnLst/>
            <a:rect l="l" t="t" r="r" b="b"/>
            <a:pathLst>
              <a:path w="15596249" h="8188031">
                <a:moveTo>
                  <a:pt x="0" y="0"/>
                </a:moveTo>
                <a:lnTo>
                  <a:pt x="15596250" y="0"/>
                </a:lnTo>
                <a:lnTo>
                  <a:pt x="15596250" y="8188030"/>
                </a:lnTo>
                <a:lnTo>
                  <a:pt x="0" y="8188030"/>
                </a:lnTo>
                <a:lnTo>
                  <a:pt x="0" y="0"/>
                </a:lnTo>
                <a:close/>
              </a:path>
            </a:pathLst>
          </a:custGeom>
          <a:blipFill>
            <a:blip r:embed="rId6">
              <a:duotone>
                <a:schemeClr val="accent5">
                  <a:shade val="45000"/>
                  <a:satMod val="135000"/>
                </a:schemeClr>
                <a:prstClr val="white"/>
              </a:duotone>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9" name="TextBox 11">
            <a:extLst>
              <a:ext uri="{FF2B5EF4-FFF2-40B4-BE49-F238E27FC236}">
                <a16:creationId xmlns:a16="http://schemas.microsoft.com/office/drawing/2014/main" xmlns="" id="{C26E8C6B-9F6B-4DD7-2347-40955A6925C3}"/>
              </a:ext>
            </a:extLst>
          </p:cNvPr>
          <p:cNvSpPr txBox="1"/>
          <p:nvPr/>
        </p:nvSpPr>
        <p:spPr>
          <a:xfrm>
            <a:off x="4639839" y="3215376"/>
            <a:ext cx="9008317" cy="3856248"/>
          </a:xfrm>
          <a:prstGeom prst="rect">
            <a:avLst/>
          </a:prstGeom>
        </p:spPr>
        <p:txBody>
          <a:bodyPr wrap="square" lIns="0" tIns="0" rIns="0" bIns="0" rtlCol="0" anchor="t">
            <a:spAutoFit/>
          </a:bodyPr>
          <a:lstStyle/>
          <a:p>
            <a:pPr algn="ctr">
              <a:lnSpc>
                <a:spcPct val="150000"/>
              </a:lnSpc>
              <a:spcBef>
                <a:spcPct val="0"/>
              </a:spcBef>
            </a:pPr>
            <a:r>
              <a:rPr lang="en-US" sz="4800" b="1">
                <a:solidFill>
                  <a:schemeClr val="tx2">
                    <a:lumMod val="50000"/>
                  </a:schemeClr>
                </a:solidFill>
                <a:latin typeface="Arial" panose="020B0604020202020204" pitchFamily="34" charset="0"/>
                <a:cs typeface="Arial" panose="020B0604020202020204" pitchFamily="34" charset="0"/>
              </a:rPr>
              <a:t>LÀM VIỆC CÁ NHÂN</a:t>
            </a:r>
          </a:p>
          <a:p>
            <a:pPr algn="ctr">
              <a:lnSpc>
                <a:spcPct val="150000"/>
              </a:lnSpc>
              <a:spcBef>
                <a:spcPct val="0"/>
              </a:spcBef>
            </a:pPr>
            <a:r>
              <a:rPr lang="vi-VN" sz="4000">
                <a:latin typeface="Arial" panose="020B0604020202020204" pitchFamily="34" charset="0"/>
                <a:cs typeface="Arial" panose="020B0604020202020204" pitchFamily="34" charset="0"/>
              </a:rPr>
              <a:t>Em hãy viết đoạn văn tả một bộ phận của cây mà em đã quan sát</a:t>
            </a:r>
            <a:r>
              <a:rPr lang="en-US" sz="4000">
                <a:latin typeface="Arial" panose="020B0604020202020204" pitchFamily="34" charset="0"/>
                <a:cs typeface="Arial" panose="020B0604020202020204" pitchFamily="34" charset="0"/>
              </a:rPr>
              <a:t> vào vở của mình theo hướng dẫn cho sẵn dưới đây</a:t>
            </a:r>
            <a:endParaRPr lang="vi-VN" sz="4000">
              <a:latin typeface="Arial" panose="020B0604020202020204" pitchFamily="34" charset="0"/>
              <a:cs typeface="Arial" panose="020B0604020202020204" pitchFamily="34" charset="0"/>
            </a:endParaRPr>
          </a:p>
        </p:txBody>
      </p:sp>
      <p:pic>
        <p:nvPicPr>
          <p:cNvPr id="20" name="Picture 19" descr="A cartoon character holding a pencil&#10;&#10;Description automatically generated with medium confidence">
            <a:extLst>
              <a:ext uri="{FF2B5EF4-FFF2-40B4-BE49-F238E27FC236}">
                <a16:creationId xmlns:a16="http://schemas.microsoft.com/office/drawing/2014/main" xmlns="" id="{50FDBCEC-F255-A5E0-84A7-204A15E1A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0" y="996388"/>
            <a:ext cx="3003441" cy="2535692"/>
          </a:xfrm>
          <a:prstGeom prst="rect">
            <a:avLst/>
          </a:prstGeom>
        </p:spPr>
      </p:pic>
      <p:pic>
        <p:nvPicPr>
          <p:cNvPr id="2" name="Picture 3">
            <a:extLst>
              <a:ext uri="{FF2B5EF4-FFF2-40B4-BE49-F238E27FC236}">
                <a16:creationId xmlns:a16="http://schemas.microsoft.com/office/drawing/2014/main" xmlns="" id="{FEC45D8D-AF00-CDF0-4D72-A1C8DFBF60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0444" y="5348198"/>
            <a:ext cx="3739085" cy="493880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Freeform 7"/>
          <p:cNvSpPr/>
          <p:nvPr/>
        </p:nvSpPr>
        <p:spPr>
          <a:xfrm rot="-301068">
            <a:off x="-307519" y="-601498"/>
            <a:ext cx="1753412" cy="1862850"/>
          </a:xfrm>
          <a:custGeom>
            <a:avLst/>
            <a:gdLst/>
            <a:ahLst/>
            <a:cxnLst/>
            <a:rect l="l" t="t" r="r" b="b"/>
            <a:pathLst>
              <a:path w="3393655" h="3946111">
                <a:moveTo>
                  <a:pt x="0" y="0"/>
                </a:moveTo>
                <a:lnTo>
                  <a:pt x="3393655" y="0"/>
                </a:lnTo>
                <a:lnTo>
                  <a:pt x="3393655" y="3946111"/>
                </a:lnTo>
                <a:lnTo>
                  <a:pt x="0" y="39461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32567">
            <a:off x="16782587" y="8072111"/>
            <a:ext cx="1849335" cy="2130557"/>
          </a:xfrm>
          <a:custGeom>
            <a:avLst/>
            <a:gdLst/>
            <a:ahLst/>
            <a:cxnLst/>
            <a:rect l="l" t="t" r="r" b="b"/>
            <a:pathLst>
              <a:path w="3886174" h="4605836">
                <a:moveTo>
                  <a:pt x="0" y="0"/>
                </a:moveTo>
                <a:lnTo>
                  <a:pt x="3886174" y="0"/>
                </a:lnTo>
                <a:lnTo>
                  <a:pt x="3886174" y="4605836"/>
                </a:lnTo>
                <a:lnTo>
                  <a:pt x="0" y="46058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xmlns="" id="{2D7FA88C-C7F4-523C-628A-18415058924A}"/>
              </a:ext>
            </a:extLst>
          </p:cNvPr>
          <p:cNvSpPr/>
          <p:nvPr/>
        </p:nvSpPr>
        <p:spPr>
          <a:xfrm>
            <a:off x="8290438" y="656845"/>
            <a:ext cx="8686801" cy="2473005"/>
          </a:xfrm>
          <a:prstGeom prst="wedgeRoundRectCallout">
            <a:avLst>
              <a:gd name="adj1" fmla="val -58940"/>
              <a:gd name="adj2" fmla="val 45490"/>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Em muốn tả bộ phận nào của cây? </a:t>
            </a:r>
            <a:endParaRPr lang="en-US" sz="4000">
              <a:solidFill>
                <a:schemeClr val="tx1"/>
              </a:solidFill>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xmlns="" id="{E6B21CA3-D736-D1D9-884A-AE81405E6B6E}"/>
              </a:ext>
            </a:extLst>
          </p:cNvPr>
          <p:cNvSpPr/>
          <p:nvPr/>
        </p:nvSpPr>
        <p:spPr>
          <a:xfrm>
            <a:off x="8290440" y="3573452"/>
            <a:ext cx="8686800" cy="2473005"/>
          </a:xfrm>
          <a:prstGeom prst="wedgeRoundRectCallout">
            <a:avLst>
              <a:gd name="adj1" fmla="val -58787"/>
              <a:gd name="adj2" fmla="val -37378"/>
              <a:gd name="adj3" fmla="val 16667"/>
            </a:avLst>
          </a:prstGeom>
          <a:solidFill>
            <a:srgbClr val="FFF3CD"/>
          </a:solidFill>
          <a:ln>
            <a:solidFill>
              <a:srgbClr val="FFF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Bộ phận đó có đặc điểm gì nổi bật?</a:t>
            </a:r>
            <a:endParaRPr lang="en-US" sz="4000">
              <a:solidFill>
                <a:schemeClr val="tx1"/>
              </a:solidFill>
              <a:latin typeface="Arial" panose="020B0604020202020204" pitchFamily="34" charset="0"/>
              <a:cs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xmlns="" id="{61C3B40B-9585-545B-A673-EBA8DFEC0C3D}"/>
              </a:ext>
            </a:extLst>
          </p:cNvPr>
          <p:cNvSpPr/>
          <p:nvPr/>
        </p:nvSpPr>
        <p:spPr>
          <a:xfrm>
            <a:off x="8290440" y="6490060"/>
            <a:ext cx="8686800" cy="3184304"/>
          </a:xfrm>
          <a:prstGeom prst="wedgeRoundRectCallout">
            <a:avLst>
              <a:gd name="adj1" fmla="val -60064"/>
              <a:gd name="adj2" fmla="val -43279"/>
              <a:gd name="adj3" fmla="val 16667"/>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Khi tả, em nên sử dụng biện pháp so sánh, nhân hoá để đoạn văn thêm sinh động</a:t>
            </a:r>
            <a:r>
              <a:rPr lang="en-US" sz="4000">
                <a:solidFill>
                  <a:schemeClr val="tx1"/>
                </a:solidFill>
                <a:cs typeface="Arial" panose="020B0604020202020204" pitchFamily="34" charset="0"/>
              </a:rPr>
              <a:t>.</a:t>
            </a:r>
            <a:endParaRPr lang="en-US" sz="4000">
              <a:solidFill>
                <a:schemeClr val="tx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5BE8BD54-68CE-6032-5389-7E2AEF3CCC0E}"/>
              </a:ext>
            </a:extLst>
          </p:cNvPr>
          <p:cNvGrpSpPr/>
          <p:nvPr/>
        </p:nvGrpSpPr>
        <p:grpSpPr>
          <a:xfrm>
            <a:off x="1310760" y="738725"/>
            <a:ext cx="5152467" cy="4071229"/>
            <a:chOff x="274113" y="825372"/>
            <a:chExt cx="5152467" cy="4071229"/>
          </a:xfrm>
        </p:grpSpPr>
        <p:sp>
          <p:nvSpPr>
            <p:cNvPr id="15" name="Line Callout 1 (Border and Accent Bar) 3">
              <a:extLst>
                <a:ext uri="{FF2B5EF4-FFF2-40B4-BE49-F238E27FC236}">
                  <a16:creationId xmlns:a16="http://schemas.microsoft.com/office/drawing/2014/main" xmlns="" id="{9778B57D-231F-02D2-323A-96855E3AEB18}"/>
                </a:ext>
              </a:extLst>
            </p:cNvPr>
            <p:cNvSpPr/>
            <p:nvPr/>
          </p:nvSpPr>
          <p:spPr>
            <a:xfrm>
              <a:off x="274113" y="1624975"/>
              <a:ext cx="5152467" cy="3271626"/>
            </a:xfrm>
            <a:prstGeom prst="roundRect">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a:solidFill>
                    <a:srgbClr val="C00000"/>
                  </a:solidFill>
                  <a:latin typeface="Arial" panose="020B0604020202020204" pitchFamily="34" charset="0"/>
                  <a:cs typeface="Arial" panose="020B0604020202020204" pitchFamily="34" charset="0"/>
                </a:rPr>
                <a:t>HƯỚNG DẪN VIẾT BÀI</a:t>
              </a:r>
              <a:endParaRPr lang="en-US" sz="4800" b="1" dirty="0">
                <a:solidFill>
                  <a:srgbClr val="C00000"/>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xmlns="" id="{DBF9CCC0-DB1C-6084-C46E-540FEE7A1E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28415" y="825372"/>
              <a:ext cx="1078342" cy="1108575"/>
            </a:xfrm>
            <a:prstGeom prst="rect">
              <a:avLst/>
            </a:prstGeom>
          </p:spPr>
        </p:pic>
      </p:grpSp>
      <p:pic>
        <p:nvPicPr>
          <p:cNvPr id="17" name="Picture 10">
            <a:extLst>
              <a:ext uri="{FF2B5EF4-FFF2-40B4-BE49-F238E27FC236}">
                <a16:creationId xmlns:a16="http://schemas.microsoft.com/office/drawing/2014/main" xmlns="" id="{DC5F8787-408B-0792-6D66-7BACD88B16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71282" y="5288079"/>
            <a:ext cx="5465905" cy="4400053"/>
          </a:xfrm>
          <a:prstGeom prst="rect">
            <a:avLst/>
          </a:prstGeom>
        </p:spPr>
      </p:pic>
    </p:spTree>
    <p:extLst>
      <p:ext uri="{BB962C8B-B14F-4D97-AF65-F5344CB8AC3E}">
        <p14:creationId xmlns:p14="http://schemas.microsoft.com/office/powerpoint/2010/main" val="38523241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xmlns="" id="{F7F87BCA-EC7C-9D12-BACD-D20388B4CE0A}"/>
              </a:ext>
            </a:extLst>
          </p:cNvPr>
          <p:cNvSpPr/>
          <p:nvPr/>
        </p:nvSpPr>
        <p:spPr>
          <a:xfrm>
            <a:off x="990600" y="1795165"/>
            <a:ext cx="13201889" cy="7230070"/>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5">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91C12A4A-D7A2-BADF-48E9-4288ABD5AD4C}"/>
              </a:ext>
            </a:extLst>
          </p:cNvPr>
          <p:cNvGrpSpPr/>
          <p:nvPr/>
        </p:nvGrpSpPr>
        <p:grpSpPr>
          <a:xfrm>
            <a:off x="2720221" y="1073675"/>
            <a:ext cx="9742645" cy="1442979"/>
            <a:chOff x="3619170" y="659644"/>
            <a:chExt cx="9742645" cy="1442979"/>
          </a:xfrm>
        </p:grpSpPr>
        <p:pic>
          <p:nvPicPr>
            <p:cNvPr id="5" name="Picture 9">
              <a:extLst>
                <a:ext uri="{FF2B5EF4-FFF2-40B4-BE49-F238E27FC236}">
                  <a16:creationId xmlns:a16="http://schemas.microsoft.com/office/drawing/2014/main" xmlns="" id="{B557A2CF-570C-3293-C3EC-7A7AEDAF64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54633" y="659644"/>
              <a:ext cx="8663264" cy="1442979"/>
            </a:xfrm>
            <a:prstGeom prst="rect">
              <a:avLst/>
            </a:prstGeom>
          </p:spPr>
        </p:pic>
        <p:sp>
          <p:nvSpPr>
            <p:cNvPr id="6" name="TextBox 5">
              <a:extLst>
                <a:ext uri="{FF2B5EF4-FFF2-40B4-BE49-F238E27FC236}">
                  <a16:creationId xmlns:a16="http://schemas.microsoft.com/office/drawing/2014/main" xmlns="" id="{23250044-3403-F57B-D043-40F04C686F54}"/>
                </a:ext>
              </a:extLst>
            </p:cNvPr>
            <p:cNvSpPr txBox="1"/>
            <p:nvPr/>
          </p:nvSpPr>
          <p:spPr>
            <a:xfrm>
              <a:off x="3619170" y="909026"/>
              <a:ext cx="974264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LÀM VIỆC CẢ LỚP</a:t>
              </a:r>
              <a:endParaRPr kumimoji="0" lang="en-US" sz="5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xmlns="" id="{C1F9F39B-D573-D502-AC7B-B01FF21D3FF8}"/>
              </a:ext>
            </a:extLst>
          </p:cNvPr>
          <p:cNvSpPr txBox="1"/>
          <p:nvPr/>
        </p:nvSpPr>
        <p:spPr>
          <a:xfrm>
            <a:off x="1533644" y="2562831"/>
            <a:ext cx="12115800" cy="6056851"/>
          </a:xfrm>
          <a:prstGeom prst="rect">
            <a:avLst/>
          </a:prstGeom>
          <a:noFill/>
        </p:spPr>
        <p:txBody>
          <a:bodyPr wrap="square">
            <a:spAutoFit/>
          </a:bodyPr>
          <a:lstStyle/>
          <a:p>
            <a:pPr marL="571500" lvl="0" indent="-571500" algn="just">
              <a:lnSpc>
                <a:spcPct val="200000"/>
              </a:lnSpc>
              <a:buFont typeface="Wingdings" panose="05000000000000000000" pitchFamily="2" charset="2"/>
              <a:buChar char="Ø"/>
              <a:defRPr/>
            </a:pPr>
            <a:r>
              <a:rPr lang="en-US" sz="4000">
                <a:latin typeface="Arial" panose="020B0604020202020204" pitchFamily="34" charset="0"/>
                <a:ea typeface="Calibri" panose="020F0502020204030204" pitchFamily="34" charset="0"/>
                <a:cs typeface="Arial" panose="020B0604020202020204" pitchFamily="34" charset="0"/>
              </a:rPr>
              <a:t>Một số em sẽ lên </a:t>
            </a:r>
            <a:r>
              <a:rPr lang="vi-VN" sz="4000">
                <a:latin typeface="Arial" panose="020B0604020202020204" pitchFamily="34" charset="0"/>
                <a:ea typeface="Calibri" panose="020F0502020204030204" pitchFamily="34" charset="0"/>
                <a:cs typeface="Arial" panose="020B0604020202020204" pitchFamily="34" charset="0"/>
              </a:rPr>
              <a:t>đọc bài làm của mình trước lớp</a:t>
            </a:r>
            <a:r>
              <a:rPr lang="en-US" sz="4000">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200000"/>
              </a:lnSpc>
              <a:buFont typeface="Wingdings" panose="05000000000000000000" pitchFamily="2" charset="2"/>
              <a:buChar char="Ø"/>
              <a:defRPr/>
            </a:pPr>
            <a:r>
              <a:rPr lang="en-US" sz="4000">
                <a:latin typeface="Arial" panose="020B0604020202020204" pitchFamily="34" charset="0"/>
                <a:ea typeface="Calibri" panose="020F0502020204030204" pitchFamily="34" charset="0"/>
                <a:cs typeface="Arial" panose="020B0604020202020204" pitchFamily="34" charset="0"/>
              </a:rPr>
              <a:t>Trong khi đó, </a:t>
            </a:r>
            <a:r>
              <a:rPr lang="vi-VN" sz="4000">
                <a:latin typeface="Arial" panose="020B0604020202020204" pitchFamily="34" charset="0"/>
                <a:ea typeface="Calibri" panose="020F0502020204030204" pitchFamily="34" charset="0"/>
                <a:cs typeface="Arial" panose="020B0604020202020204" pitchFamily="34" charset="0"/>
              </a:rPr>
              <a:t>cả lớp </a:t>
            </a:r>
            <a:r>
              <a:rPr lang="en-US" sz="4000">
                <a:latin typeface="Arial" panose="020B0604020202020204" pitchFamily="34" charset="0"/>
                <a:ea typeface="Calibri" panose="020F0502020204030204" pitchFamily="34" charset="0"/>
                <a:cs typeface="Arial" panose="020B0604020202020204" pitchFamily="34" charset="0"/>
              </a:rPr>
              <a:t>sẽ </a:t>
            </a:r>
            <a:r>
              <a:rPr lang="vi-VN" sz="4000">
                <a:latin typeface="Arial" panose="020B0604020202020204" pitchFamily="34" charset="0"/>
                <a:ea typeface="Calibri" panose="020F0502020204030204" pitchFamily="34" charset="0"/>
                <a:cs typeface="Arial" panose="020B0604020202020204" pitchFamily="34" charset="0"/>
              </a:rPr>
              <a:t>nhận xét</a:t>
            </a:r>
            <a:r>
              <a:rPr lang="en-US" sz="4000">
                <a:latin typeface="Arial" panose="020B0604020202020204" pitchFamily="34" charset="0"/>
                <a:ea typeface="Calibri" panose="020F0502020204030204" pitchFamily="34" charset="0"/>
                <a:cs typeface="Arial" panose="020B0604020202020204" pitchFamily="34" charset="0"/>
              </a:rPr>
              <a:t> và</a:t>
            </a:r>
            <a:r>
              <a:rPr lang="vi-VN" sz="4000">
                <a:latin typeface="Arial" panose="020B0604020202020204" pitchFamily="34" charset="0"/>
                <a:ea typeface="Calibri" panose="020F0502020204030204" pitchFamily="34" charset="0"/>
                <a:cs typeface="Arial" panose="020B0604020202020204" pitchFamily="34" charset="0"/>
              </a:rPr>
              <a:t> khen ngợi các đoạn văn tả đặc điểm nổi bật của một bộ phận của cây, biết cách quan sát cây hoặc viết được câu văn hay, từ dùng độc đáo...</a:t>
            </a:r>
            <a:endParaRPr kumimoji="0" lang="vi-VN" sz="40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Freeform 12"/>
          <p:cNvSpPr/>
          <p:nvPr/>
        </p:nvSpPr>
        <p:spPr>
          <a:xfrm>
            <a:off x="13524297" y="781274"/>
            <a:ext cx="1860174" cy="1880690"/>
          </a:xfrm>
          <a:custGeom>
            <a:avLst/>
            <a:gdLst/>
            <a:ahLst/>
            <a:cxnLst/>
            <a:rect l="l" t="t" r="r" b="b"/>
            <a:pathLst>
              <a:path w="1860174" h="1880690">
                <a:moveTo>
                  <a:pt x="0" y="0"/>
                </a:moveTo>
                <a:lnTo>
                  <a:pt x="1860173" y="0"/>
                </a:lnTo>
                <a:lnTo>
                  <a:pt x="1860173" y="1880690"/>
                </a:lnTo>
                <a:lnTo>
                  <a:pt x="0" y="18806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Freeform 11"/>
          <p:cNvSpPr/>
          <p:nvPr/>
        </p:nvSpPr>
        <p:spPr>
          <a:xfrm flipH="1">
            <a:off x="0" y="8158436"/>
            <a:ext cx="1860174" cy="1880690"/>
          </a:xfrm>
          <a:custGeom>
            <a:avLst/>
            <a:gdLst/>
            <a:ahLst/>
            <a:cxnLst/>
            <a:rect l="l" t="t" r="r" b="b"/>
            <a:pathLst>
              <a:path w="1860174" h="1880690">
                <a:moveTo>
                  <a:pt x="1860174" y="0"/>
                </a:moveTo>
                <a:lnTo>
                  <a:pt x="0" y="0"/>
                </a:lnTo>
                <a:lnTo>
                  <a:pt x="0" y="1880690"/>
                </a:lnTo>
                <a:lnTo>
                  <a:pt x="1860174" y="1880690"/>
                </a:lnTo>
                <a:lnTo>
                  <a:pt x="186017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13" name="Picture 2">
            <a:extLst>
              <a:ext uri="{FF2B5EF4-FFF2-40B4-BE49-F238E27FC236}">
                <a16:creationId xmlns:a16="http://schemas.microsoft.com/office/drawing/2014/main" xmlns="" id="{67A0F565-9C29-ACD3-FEB8-23A47CFA4D03}"/>
              </a:ext>
            </a:extLst>
          </p:cNvPr>
          <p:cNvPicPr>
            <a:picLocks noChangeAspect="1"/>
          </p:cNvPicPr>
          <p:nvPr/>
        </p:nvPicPr>
        <p:blipFill>
          <a:blip r:embed="rId6"/>
          <a:srcRect/>
          <a:stretch>
            <a:fillRect/>
          </a:stretch>
        </p:blipFill>
        <p:spPr>
          <a:xfrm>
            <a:off x="12732265" y="7202678"/>
            <a:ext cx="4112430" cy="3084322"/>
          </a:xfrm>
          <a:prstGeom prst="rect">
            <a:avLst/>
          </a:prstGeom>
        </p:spPr>
      </p:pic>
    </p:spTree>
    <p:extLst>
      <p:ext uri="{BB962C8B-B14F-4D97-AF65-F5344CB8AC3E}">
        <p14:creationId xmlns:p14="http://schemas.microsoft.com/office/powerpoint/2010/main" val="34109340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B59C344-3850-1181-72B8-6BA2A3DF71DF}"/>
              </a:ext>
            </a:extLst>
          </p:cNvPr>
          <p:cNvGrpSpPr/>
          <p:nvPr/>
        </p:nvGrpSpPr>
        <p:grpSpPr>
          <a:xfrm>
            <a:off x="16644298" y="42013"/>
            <a:ext cx="1781845" cy="1573642"/>
            <a:chOff x="1028700" y="6802463"/>
            <a:chExt cx="1781845" cy="1573642"/>
          </a:xfrm>
        </p:grpSpPr>
        <p:sp>
          <p:nvSpPr>
            <p:cNvPr id="6" name="Freeform 6"/>
            <p:cNvSpPr/>
            <p:nvPr/>
          </p:nvSpPr>
          <p:spPr>
            <a:xfrm>
              <a:off x="1028700" y="7042865"/>
              <a:ext cx="964277" cy="1333240"/>
            </a:xfrm>
            <a:custGeom>
              <a:avLst/>
              <a:gdLst/>
              <a:ahLst/>
              <a:cxnLst/>
              <a:rect l="l" t="t" r="r" b="b"/>
              <a:pathLst>
                <a:path w="964277" h="1333240">
                  <a:moveTo>
                    <a:pt x="0" y="0"/>
                  </a:moveTo>
                  <a:lnTo>
                    <a:pt x="964277" y="0"/>
                  </a:lnTo>
                  <a:lnTo>
                    <a:pt x="964277" y="1333241"/>
                  </a:lnTo>
                  <a:lnTo>
                    <a:pt x="0" y="1333241"/>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5"/>
            <p:cNvSpPr/>
            <p:nvPr/>
          </p:nvSpPr>
          <p:spPr>
            <a:xfrm>
              <a:off x="1768505" y="680246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2" name="Freeform 11">
            <a:extLst>
              <a:ext uri="{FF2B5EF4-FFF2-40B4-BE49-F238E27FC236}">
                <a16:creationId xmlns:a16="http://schemas.microsoft.com/office/drawing/2014/main" xmlns="" id="{3D1D3C98-A9F6-2BE2-A22E-1C63FB386089}"/>
              </a:ext>
            </a:extLst>
          </p:cNvPr>
          <p:cNvSpPr/>
          <p:nvPr/>
        </p:nvSpPr>
        <p:spPr>
          <a:xfrm>
            <a:off x="16353476" y="-46154"/>
            <a:ext cx="1905000" cy="1753516"/>
          </a:xfrm>
          <a:custGeom>
            <a:avLst/>
            <a:gdLst/>
            <a:ahLst/>
            <a:cxnLst/>
            <a:rect l="l" t="t" r="r" b="b"/>
            <a:pathLst>
              <a:path w="4024591" h="4024591">
                <a:moveTo>
                  <a:pt x="0" y="0"/>
                </a:moveTo>
                <a:lnTo>
                  <a:pt x="4024591" y="0"/>
                </a:lnTo>
                <a:lnTo>
                  <a:pt x="4024591" y="4024591"/>
                </a:lnTo>
                <a:lnTo>
                  <a:pt x="0" y="402459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62C28883-92D1-F079-A75F-87A6719A9D16}"/>
              </a:ext>
            </a:extLst>
          </p:cNvPr>
          <p:cNvGrpSpPr/>
          <p:nvPr/>
        </p:nvGrpSpPr>
        <p:grpSpPr>
          <a:xfrm>
            <a:off x="-2133600" y="883184"/>
            <a:ext cx="13921652" cy="1988616"/>
            <a:chOff x="3467284" y="-113866"/>
            <a:chExt cx="13921652" cy="1988616"/>
          </a:xfrm>
        </p:grpSpPr>
        <p:grpSp>
          <p:nvGrpSpPr>
            <p:cNvPr id="7" name="Group 18">
              <a:extLst>
                <a:ext uri="{FF2B5EF4-FFF2-40B4-BE49-F238E27FC236}">
                  <a16:creationId xmlns:a16="http://schemas.microsoft.com/office/drawing/2014/main" xmlns="" id="{8C848197-B255-0C4E-DD2B-1B68A7D033E6}"/>
                </a:ext>
              </a:extLst>
            </p:cNvPr>
            <p:cNvGrpSpPr/>
            <p:nvPr/>
          </p:nvGrpSpPr>
          <p:grpSpPr>
            <a:xfrm>
              <a:off x="3467284" y="-113866"/>
              <a:ext cx="13921652" cy="1988616"/>
              <a:chOff x="0" y="-157482"/>
              <a:chExt cx="3799314" cy="592629"/>
            </a:xfrm>
          </p:grpSpPr>
          <p:sp>
            <p:nvSpPr>
              <p:cNvPr id="17" name="Freeform 19">
                <a:extLst>
                  <a:ext uri="{FF2B5EF4-FFF2-40B4-BE49-F238E27FC236}">
                    <a16:creationId xmlns:a16="http://schemas.microsoft.com/office/drawing/2014/main" xmlns="" id="{2671178E-2A72-B016-A400-57DF078FC2DF}"/>
                  </a:ext>
                </a:extLst>
              </p:cNvPr>
              <p:cNvSpPr/>
              <p:nvPr/>
            </p:nvSpPr>
            <p:spPr>
              <a:xfrm>
                <a:off x="203200" y="-157482"/>
                <a:ext cx="3596114" cy="59262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0FC6BB"/>
              </a:solidFill>
            </p:spPr>
            <p:txBody>
              <a:bodyPr/>
              <a:lstStyle/>
              <a:p>
                <a:endParaRPr lang="en-US">
                  <a:latin typeface="Arial" panose="020B0604020202020204" pitchFamily="34" charset="0"/>
                  <a:cs typeface="Arial" panose="020B0604020202020204" pitchFamily="34" charset="0"/>
                </a:endParaRPr>
              </a:p>
            </p:txBody>
          </p:sp>
          <p:sp>
            <p:nvSpPr>
              <p:cNvPr id="37" name="TextBox 20">
                <a:extLst>
                  <a:ext uri="{FF2B5EF4-FFF2-40B4-BE49-F238E27FC236}">
                    <a16:creationId xmlns:a16="http://schemas.microsoft.com/office/drawing/2014/main" xmlns="" id="{F394D1DB-A7C5-BCA1-F24C-BAB4F8EE5638}"/>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xmlns="" id="{9971B383-D6FA-60AD-7164-4B6514676ACE}"/>
                </a:ext>
              </a:extLst>
            </p:cNvPr>
            <p:cNvSpPr txBox="1"/>
            <p:nvPr/>
          </p:nvSpPr>
          <p:spPr>
            <a:xfrm>
              <a:off x="6104946" y="417545"/>
              <a:ext cx="9531388" cy="1015663"/>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xmlns="" id="{F3797918-7EC7-6014-5E07-1B43E42E3A60}"/>
              </a:ext>
            </a:extLst>
          </p:cNvPr>
          <p:cNvGrpSpPr/>
          <p:nvPr/>
        </p:nvGrpSpPr>
        <p:grpSpPr>
          <a:xfrm>
            <a:off x="1412778" y="3619500"/>
            <a:ext cx="7298887" cy="5510295"/>
            <a:chOff x="1311714" y="3445192"/>
            <a:chExt cx="7298887" cy="5510295"/>
          </a:xfrm>
        </p:grpSpPr>
        <p:grpSp>
          <p:nvGrpSpPr>
            <p:cNvPr id="39" name="Group 8">
              <a:extLst>
                <a:ext uri="{FF2B5EF4-FFF2-40B4-BE49-F238E27FC236}">
                  <a16:creationId xmlns:a16="http://schemas.microsoft.com/office/drawing/2014/main" xmlns="" id="{C0F3D000-0FCC-2E38-C311-87BD48ACCD47}"/>
                </a:ext>
              </a:extLst>
            </p:cNvPr>
            <p:cNvGrpSpPr/>
            <p:nvPr/>
          </p:nvGrpSpPr>
          <p:grpSpPr>
            <a:xfrm>
              <a:off x="1371601" y="3445192"/>
              <a:ext cx="7239000" cy="5510295"/>
              <a:chOff x="-350311" y="-95250"/>
              <a:chExt cx="2189938" cy="1666971"/>
            </a:xfrm>
          </p:grpSpPr>
          <p:sp>
            <p:nvSpPr>
              <p:cNvPr id="44" name="Freeform 9">
                <a:extLst>
                  <a:ext uri="{FF2B5EF4-FFF2-40B4-BE49-F238E27FC236}">
                    <a16:creationId xmlns:a16="http://schemas.microsoft.com/office/drawing/2014/main" xmlns="" id="{445787D0-D327-4802-2FE9-18D3B973A24E}"/>
                  </a:ext>
                </a:extLst>
              </p:cNvPr>
              <p:cNvSpPr/>
              <p:nvPr/>
            </p:nvSpPr>
            <p:spPr>
              <a:xfrm>
                <a:off x="-350311" y="0"/>
                <a:ext cx="2189938" cy="1571721"/>
              </a:xfrm>
              <a:custGeom>
                <a:avLst/>
                <a:gdLst/>
                <a:ahLst/>
                <a:cxnLst/>
                <a:rect l="l" t="t" r="r" b="b"/>
                <a:pathLst>
                  <a:path w="1504394" h="1571721">
                    <a:moveTo>
                      <a:pt x="0" y="0"/>
                    </a:moveTo>
                    <a:lnTo>
                      <a:pt x="1504394" y="0"/>
                    </a:lnTo>
                    <a:lnTo>
                      <a:pt x="1504394" y="1571721"/>
                    </a:lnTo>
                    <a:lnTo>
                      <a:pt x="0" y="1571721"/>
                    </a:ln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45" name="TextBox 10">
                <a:extLst>
                  <a:ext uri="{FF2B5EF4-FFF2-40B4-BE49-F238E27FC236}">
                    <a16:creationId xmlns:a16="http://schemas.microsoft.com/office/drawing/2014/main" xmlns="" id="{99AB2261-0EDD-AB72-609E-371B2029D4AA}"/>
                  </a:ext>
                </a:extLst>
              </p:cNvPr>
              <p:cNvSpPr txBox="1"/>
              <p:nvPr/>
            </p:nvSpPr>
            <p:spPr>
              <a:xfrm>
                <a:off x="0" y="-95250"/>
                <a:ext cx="812800" cy="908050"/>
              </a:xfrm>
              <a:prstGeom prst="rect">
                <a:avLst/>
              </a:prstGeom>
            </p:spPr>
            <p:txBody>
              <a:bodyPr lIns="50800" tIns="50800" rIns="50800" bIns="50800" rtlCol="0" anchor="ctr"/>
              <a:lstStyle/>
              <a:p>
                <a:pPr algn="ctr">
                  <a:lnSpc>
                    <a:spcPts val="3220"/>
                  </a:lnSpc>
                </a:pPr>
                <a:endParaRPr>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xmlns="" id="{ECDBF222-BB65-BA34-FFA7-A42C337B6953}"/>
                </a:ext>
              </a:extLst>
            </p:cNvPr>
            <p:cNvGrpSpPr/>
            <p:nvPr/>
          </p:nvGrpSpPr>
          <p:grpSpPr>
            <a:xfrm>
              <a:off x="1311714" y="3564942"/>
              <a:ext cx="2561251" cy="1258215"/>
              <a:chOff x="6593834" y="4041090"/>
              <a:chExt cx="2561251" cy="1258215"/>
            </a:xfrm>
          </p:grpSpPr>
          <p:sp>
            <p:nvSpPr>
              <p:cNvPr id="42" name="Freeform 11">
                <a:extLst>
                  <a:ext uri="{FF2B5EF4-FFF2-40B4-BE49-F238E27FC236}">
                    <a16:creationId xmlns:a16="http://schemas.microsoft.com/office/drawing/2014/main" xmlns="" id="{4A316603-3CC1-F0D5-B798-3DDFF9A8ED43}"/>
                  </a:ext>
                </a:extLst>
              </p:cNvPr>
              <p:cNvSpPr/>
              <p:nvPr/>
            </p:nvSpPr>
            <p:spPr>
              <a:xfrm>
                <a:off x="6593834" y="4041090"/>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dirty="0">
                  <a:latin typeface="Arial" panose="020B0604020202020204" pitchFamily="34" charset="0"/>
                  <a:cs typeface="Arial" panose="020B0604020202020204" pitchFamily="34" charset="0"/>
                </a:endParaRPr>
              </a:p>
            </p:txBody>
          </p:sp>
          <p:sp>
            <p:nvSpPr>
              <p:cNvPr id="43" name="TextBox 16">
                <a:extLst>
                  <a:ext uri="{FF2B5EF4-FFF2-40B4-BE49-F238E27FC236}">
                    <a16:creationId xmlns:a16="http://schemas.microsoft.com/office/drawing/2014/main" xmlns="" id="{4A7FC5FF-A7ED-48F9-435A-4D2804B9E8A5}"/>
                  </a:ext>
                </a:extLst>
              </p:cNvPr>
              <p:cNvSpPr txBox="1"/>
              <p:nvPr/>
            </p:nvSpPr>
            <p:spPr>
              <a:xfrm>
                <a:off x="6611962" y="4225440"/>
                <a:ext cx="1955865" cy="830997"/>
              </a:xfrm>
              <a:prstGeom prst="rect">
                <a:avLst/>
              </a:prstGeom>
            </p:spPr>
            <p:txBody>
              <a:bodyPr wrap="square" lIns="0" tIns="0" rIns="0" bIns="0" rtlCol="0" anchor="t">
                <a:spAutoFit/>
              </a:bodyPr>
              <a:lstStyle/>
              <a:p>
                <a:pPr algn="ctr"/>
                <a:r>
                  <a:rPr lang="en-US" sz="5400" b="1" dirty="0">
                    <a:solidFill>
                      <a:srgbClr val="FFFBF5"/>
                    </a:solidFill>
                    <a:latin typeface="Arial" panose="020B0604020202020204" pitchFamily="34" charset="0"/>
                    <a:cs typeface="Arial" panose="020B0604020202020204" pitchFamily="34" charset="0"/>
                  </a:rPr>
                  <a:t>01</a:t>
                </a:r>
              </a:p>
            </p:txBody>
          </p:sp>
        </p:grpSp>
        <p:sp>
          <p:nvSpPr>
            <p:cNvPr id="41" name="TextBox 40">
              <a:extLst>
                <a:ext uri="{FF2B5EF4-FFF2-40B4-BE49-F238E27FC236}">
                  <a16:creationId xmlns:a16="http://schemas.microsoft.com/office/drawing/2014/main" xmlns="" id="{28093281-B433-5E2D-0D82-0B30EC8958B5}"/>
                </a:ext>
              </a:extLst>
            </p:cNvPr>
            <p:cNvSpPr txBox="1"/>
            <p:nvPr/>
          </p:nvSpPr>
          <p:spPr>
            <a:xfrm>
              <a:off x="2161904" y="5357704"/>
              <a:ext cx="5658394" cy="1998176"/>
            </a:xfrm>
            <a:prstGeom prst="rect">
              <a:avLst/>
            </a:prstGeom>
            <a:noFill/>
          </p:spPr>
          <p:txBody>
            <a:bodyPr wrap="square">
              <a:spAutoFit/>
            </a:bodyPr>
            <a:lstStyle/>
            <a:p>
              <a:pPr marR="0" algn="ctr">
                <a:lnSpc>
                  <a:spcPct val="150000"/>
                </a:lnSpc>
                <a:spcBef>
                  <a:spcPts val="0"/>
                </a:spcBef>
                <a:spcAft>
                  <a:spcPts val="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 hôm nay</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xmlns="" id="{8BFB014F-5D29-A893-CA7F-9980F943A4B9}"/>
              </a:ext>
            </a:extLst>
          </p:cNvPr>
          <p:cNvGrpSpPr/>
          <p:nvPr/>
        </p:nvGrpSpPr>
        <p:grpSpPr>
          <a:xfrm>
            <a:off x="9458330" y="3618525"/>
            <a:ext cx="7298887" cy="5510295"/>
            <a:chOff x="1311714" y="3445192"/>
            <a:chExt cx="7298887" cy="5510295"/>
          </a:xfrm>
        </p:grpSpPr>
        <p:grpSp>
          <p:nvGrpSpPr>
            <p:cNvPr id="47" name="Group 8">
              <a:extLst>
                <a:ext uri="{FF2B5EF4-FFF2-40B4-BE49-F238E27FC236}">
                  <a16:creationId xmlns:a16="http://schemas.microsoft.com/office/drawing/2014/main" xmlns="" id="{14478725-33D9-6FED-C35E-4573A4BF6E62}"/>
                </a:ext>
              </a:extLst>
            </p:cNvPr>
            <p:cNvGrpSpPr/>
            <p:nvPr/>
          </p:nvGrpSpPr>
          <p:grpSpPr>
            <a:xfrm>
              <a:off x="1371601" y="3445192"/>
              <a:ext cx="7239000" cy="5510295"/>
              <a:chOff x="-350311" y="-95250"/>
              <a:chExt cx="2189938" cy="1666971"/>
            </a:xfrm>
          </p:grpSpPr>
          <p:sp>
            <p:nvSpPr>
              <p:cNvPr id="52" name="Freeform 9">
                <a:extLst>
                  <a:ext uri="{FF2B5EF4-FFF2-40B4-BE49-F238E27FC236}">
                    <a16:creationId xmlns:a16="http://schemas.microsoft.com/office/drawing/2014/main" xmlns="" id="{633DE322-CFAA-891D-D4AF-0B9D08500926}"/>
                  </a:ext>
                </a:extLst>
              </p:cNvPr>
              <p:cNvSpPr/>
              <p:nvPr/>
            </p:nvSpPr>
            <p:spPr>
              <a:xfrm>
                <a:off x="-350311" y="0"/>
                <a:ext cx="2189938" cy="1571721"/>
              </a:xfrm>
              <a:custGeom>
                <a:avLst/>
                <a:gdLst/>
                <a:ahLst/>
                <a:cxnLst/>
                <a:rect l="l" t="t" r="r" b="b"/>
                <a:pathLst>
                  <a:path w="1504394" h="1571721">
                    <a:moveTo>
                      <a:pt x="0" y="0"/>
                    </a:moveTo>
                    <a:lnTo>
                      <a:pt x="1504394" y="0"/>
                    </a:lnTo>
                    <a:lnTo>
                      <a:pt x="1504394" y="1571721"/>
                    </a:lnTo>
                    <a:lnTo>
                      <a:pt x="0" y="1571721"/>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53" name="TextBox 10">
                <a:extLst>
                  <a:ext uri="{FF2B5EF4-FFF2-40B4-BE49-F238E27FC236}">
                    <a16:creationId xmlns:a16="http://schemas.microsoft.com/office/drawing/2014/main" xmlns="" id="{1F8BABE4-2F5C-8868-77E0-6450714F3E72}"/>
                  </a:ext>
                </a:extLst>
              </p:cNvPr>
              <p:cNvSpPr txBox="1"/>
              <p:nvPr/>
            </p:nvSpPr>
            <p:spPr>
              <a:xfrm>
                <a:off x="0" y="-95250"/>
                <a:ext cx="812800" cy="908050"/>
              </a:xfrm>
              <a:prstGeom prst="rect">
                <a:avLst/>
              </a:prstGeom>
            </p:spPr>
            <p:txBody>
              <a:bodyPr lIns="50800" tIns="50800" rIns="50800" bIns="50800" rtlCol="0" anchor="ctr"/>
              <a:lstStyle/>
              <a:p>
                <a:pPr algn="ctr">
                  <a:lnSpc>
                    <a:spcPts val="3220"/>
                  </a:lnSpc>
                </a:pPr>
                <a:endParaRPr>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xmlns="" id="{54437748-E735-2E0A-1F11-D3ED5651ABF3}"/>
                </a:ext>
              </a:extLst>
            </p:cNvPr>
            <p:cNvGrpSpPr/>
            <p:nvPr/>
          </p:nvGrpSpPr>
          <p:grpSpPr>
            <a:xfrm>
              <a:off x="1311714" y="3564942"/>
              <a:ext cx="2561251" cy="1258215"/>
              <a:chOff x="6593834" y="4041090"/>
              <a:chExt cx="2561251" cy="1258215"/>
            </a:xfrm>
          </p:grpSpPr>
          <p:sp>
            <p:nvSpPr>
              <p:cNvPr id="50" name="Freeform 11">
                <a:extLst>
                  <a:ext uri="{FF2B5EF4-FFF2-40B4-BE49-F238E27FC236}">
                    <a16:creationId xmlns:a16="http://schemas.microsoft.com/office/drawing/2014/main" xmlns="" id="{2953A7BE-1CE6-B4F3-53F2-56F8BC23307B}"/>
                  </a:ext>
                </a:extLst>
              </p:cNvPr>
              <p:cNvSpPr/>
              <p:nvPr/>
            </p:nvSpPr>
            <p:spPr>
              <a:xfrm>
                <a:off x="6593834" y="4041090"/>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txBody>
              <a:bodyPr/>
              <a:lstStyle/>
              <a:p>
                <a:endParaRPr lang="en-US" dirty="0">
                  <a:latin typeface="Arial" panose="020B0604020202020204" pitchFamily="34" charset="0"/>
                  <a:cs typeface="Arial" panose="020B0604020202020204" pitchFamily="34" charset="0"/>
                </a:endParaRPr>
              </a:p>
            </p:txBody>
          </p:sp>
          <p:sp>
            <p:nvSpPr>
              <p:cNvPr id="51" name="TextBox 16">
                <a:extLst>
                  <a:ext uri="{FF2B5EF4-FFF2-40B4-BE49-F238E27FC236}">
                    <a16:creationId xmlns:a16="http://schemas.microsoft.com/office/drawing/2014/main" xmlns="" id="{FD04C4A3-9FB2-3129-62DA-89F7D82B4D45}"/>
                  </a:ext>
                </a:extLst>
              </p:cNvPr>
              <p:cNvSpPr txBox="1"/>
              <p:nvPr/>
            </p:nvSpPr>
            <p:spPr>
              <a:xfrm>
                <a:off x="6611962" y="4225440"/>
                <a:ext cx="1955865" cy="830997"/>
              </a:xfrm>
              <a:prstGeom prst="rect">
                <a:avLst/>
              </a:prstGeom>
            </p:spPr>
            <p:txBody>
              <a:bodyPr wrap="square" lIns="0" tIns="0" rIns="0" bIns="0" rtlCol="0" anchor="t">
                <a:spAutoFit/>
              </a:bodyPr>
              <a:lstStyle/>
              <a:p>
                <a:pPr algn="ctr"/>
                <a:r>
                  <a:rPr lang="en-US" sz="5400" b="1" dirty="0">
                    <a:solidFill>
                      <a:srgbClr val="FFFBF5"/>
                    </a:solidFill>
                    <a:latin typeface="Arial" panose="020B0604020202020204" pitchFamily="34" charset="0"/>
                    <a:cs typeface="Arial" panose="020B0604020202020204" pitchFamily="34" charset="0"/>
                  </a:rPr>
                  <a:t>02</a:t>
                </a:r>
              </a:p>
            </p:txBody>
          </p:sp>
        </p:grpSp>
        <p:sp>
          <p:nvSpPr>
            <p:cNvPr id="49" name="TextBox 48">
              <a:extLst>
                <a:ext uri="{FF2B5EF4-FFF2-40B4-BE49-F238E27FC236}">
                  <a16:creationId xmlns:a16="http://schemas.microsoft.com/office/drawing/2014/main" xmlns="" id="{E26F68AE-B132-0AEB-0B3E-02481932284B}"/>
                </a:ext>
              </a:extLst>
            </p:cNvPr>
            <p:cNvSpPr txBox="1"/>
            <p:nvPr/>
          </p:nvSpPr>
          <p:spPr>
            <a:xfrm>
              <a:off x="2205092" y="5023767"/>
              <a:ext cx="5572018" cy="3013838"/>
            </a:xfrm>
            <a:prstGeom prst="rect">
              <a:avLst/>
            </a:prstGeom>
            <a:noFill/>
          </p:spPr>
          <p:txBody>
            <a:bodyPr wrap="square">
              <a:spAutoFit/>
            </a:bodyPr>
            <a:lstStyle/>
            <a:p>
              <a:pPr marR="0" algn="ctr">
                <a:lnSpc>
                  <a:spcPct val="150000"/>
                </a:lnSpc>
                <a:spcBef>
                  <a:spcPts val="0"/>
                </a:spcBef>
                <a:spcAft>
                  <a:spcPts val="0"/>
                </a:spcAft>
              </a:pPr>
              <a:r>
                <a:rPr lang="vi-VN" sz="4400">
                  <a:solidFill>
                    <a:srgbClr val="000000"/>
                  </a:solidFill>
                  <a:latin typeface="Arial" panose="020B0604020202020204" pitchFamily="34" charset="0"/>
                  <a:ea typeface="Calibri" panose="020F0502020204030204" pitchFamily="34" charset="0"/>
                  <a:cs typeface="Arial" panose="020B0604020202020204" pitchFamily="34" charset="0"/>
                </a:rPr>
                <a:t>Đọc trước </a:t>
              </a:r>
              <a:r>
                <a:rPr lang="vi-VN" sz="4400" b="1" i="1">
                  <a:solidFill>
                    <a:srgbClr val="000000"/>
                  </a:solidFill>
                  <a:latin typeface="Arial" panose="020B0604020202020204" pitchFamily="34" charset="0"/>
                  <a:ea typeface="Calibri" panose="020F0502020204030204" pitchFamily="34" charset="0"/>
                  <a:cs typeface="Arial" panose="020B0604020202020204" pitchFamily="34" charset="0"/>
                </a:rPr>
                <a:t>Tiết tiếp theo</a:t>
              </a:r>
              <a:r>
                <a:rPr lang="en-US" sz="4400" b="1" i="1">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400" b="1" i="1">
                  <a:solidFill>
                    <a:srgbClr val="000000"/>
                  </a:solidFill>
                  <a:latin typeface="Arial" panose="020B0604020202020204" pitchFamily="34" charset="0"/>
                  <a:ea typeface="Calibri" panose="020F0502020204030204" pitchFamily="34" charset="0"/>
                  <a:cs typeface="Arial" panose="020B0604020202020204" pitchFamily="34" charset="0"/>
                </a:rPr>
                <a:t> Đọc mở rộng </a:t>
              </a:r>
              <a:r>
                <a:rPr lang="en-US" sz="4400" i="1">
                  <a:solidFill>
                    <a:srgbClr val="000000"/>
                  </a:solidFill>
                  <a:latin typeface="Arial" panose="020B0604020202020204" pitchFamily="34" charset="0"/>
                  <a:ea typeface="Calibri" panose="020F0502020204030204" pitchFamily="34" charset="0"/>
                  <a:cs typeface="Arial" panose="020B0604020202020204" pitchFamily="34" charset="0"/>
                </a:rPr>
                <a:t>(SGK – tr.97</a:t>
              </a:r>
              <a:endParaRPr lang="en-US" sz="4400" i="1"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xmlns="" id="{A50C8CD3-2E0A-552A-8DF3-19A1A4D35740}"/>
              </a:ext>
            </a:extLst>
          </p:cNvPr>
          <p:cNvGrpSpPr/>
          <p:nvPr/>
        </p:nvGrpSpPr>
        <p:grpSpPr>
          <a:xfrm>
            <a:off x="0" y="8006613"/>
            <a:ext cx="1816404" cy="2403955"/>
            <a:chOff x="8235798" y="1146660"/>
            <a:chExt cx="1816404" cy="2403955"/>
          </a:xfrm>
        </p:grpSpPr>
        <p:sp>
          <p:nvSpPr>
            <p:cNvPr id="55" name="Freeform 8">
              <a:extLst>
                <a:ext uri="{FF2B5EF4-FFF2-40B4-BE49-F238E27FC236}">
                  <a16:creationId xmlns:a16="http://schemas.microsoft.com/office/drawing/2014/main" xmlns="" id="{05313878-6C26-B89F-77CE-8AD3046E4BAE}"/>
                </a:ext>
              </a:extLst>
            </p:cNvPr>
            <p:cNvSpPr/>
            <p:nvPr/>
          </p:nvSpPr>
          <p:spPr>
            <a:xfrm>
              <a:off x="8690318" y="1667630"/>
              <a:ext cx="1361884" cy="1882985"/>
            </a:xfrm>
            <a:custGeom>
              <a:avLst/>
              <a:gdLst/>
              <a:ahLst/>
              <a:cxnLst/>
              <a:rect l="l" t="t" r="r" b="b"/>
              <a:pathLst>
                <a:path w="1361884" h="1882985">
                  <a:moveTo>
                    <a:pt x="0" y="0"/>
                  </a:moveTo>
                  <a:lnTo>
                    <a:pt x="1361884" y="0"/>
                  </a:lnTo>
                  <a:lnTo>
                    <a:pt x="1361884" y="1882985"/>
                  </a:lnTo>
                  <a:lnTo>
                    <a:pt x="0" y="1882985"/>
                  </a:lnTo>
                  <a:lnTo>
                    <a:pt x="0" y="0"/>
                  </a:lnTo>
                  <a:close/>
                </a:path>
              </a:pathLst>
            </a:custGeom>
            <a:blipFill>
              <a:blip r:embed="rId9">
                <a:extLst>
                  <a:ext uri="{96DAC541-7B7A-43D3-8B79-37D633B846F1}">
                    <asvg:svgBlip xmlns:asvg="http://schemas.microsoft.com/office/drawing/2016/SVG/main" xmlns="" r:embed="rId10"/>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56" name="Freeform 9">
              <a:extLst>
                <a:ext uri="{FF2B5EF4-FFF2-40B4-BE49-F238E27FC236}">
                  <a16:creationId xmlns:a16="http://schemas.microsoft.com/office/drawing/2014/main" xmlns="" id="{851982AE-C952-3246-075B-49BD15FE6A1E}"/>
                </a:ext>
              </a:extLst>
            </p:cNvPr>
            <p:cNvSpPr/>
            <p:nvPr/>
          </p:nvSpPr>
          <p:spPr>
            <a:xfrm>
              <a:off x="8235798" y="1146660"/>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9">
                <a:extLst>
                  <a:ext uri="{96DAC541-7B7A-43D3-8B79-37D633B846F1}">
                    <asvg:svgBlip xmlns:asvg="http://schemas.microsoft.com/office/drawing/2016/SVG/main" xmlns="" r:embed="rId10"/>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44274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rot="-332567">
            <a:off x="15859241" y="6292152"/>
            <a:ext cx="3471862" cy="4114800"/>
          </a:xfrm>
          <a:custGeom>
            <a:avLst/>
            <a:gdLst/>
            <a:ahLst/>
            <a:cxnLst/>
            <a:rect l="l" t="t" r="r" b="b"/>
            <a:pathLst>
              <a:path w="3471862" h="4114800">
                <a:moveTo>
                  <a:pt x="0" y="0"/>
                </a:moveTo>
                <a:lnTo>
                  <a:pt x="3471863" y="0"/>
                </a:lnTo>
                <a:lnTo>
                  <a:pt x="347186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213318" flipH="1">
            <a:off x="-805844" y="6068511"/>
            <a:ext cx="3471862" cy="4114800"/>
          </a:xfrm>
          <a:custGeom>
            <a:avLst/>
            <a:gdLst/>
            <a:ahLst/>
            <a:cxnLst/>
            <a:rect l="l" t="t" r="r" b="b"/>
            <a:pathLst>
              <a:path w="3471862" h="4114800">
                <a:moveTo>
                  <a:pt x="3471863" y="0"/>
                </a:moveTo>
                <a:lnTo>
                  <a:pt x="0" y="0"/>
                </a:lnTo>
                <a:lnTo>
                  <a:pt x="0" y="4114800"/>
                </a:lnTo>
                <a:lnTo>
                  <a:pt x="3471863" y="4114800"/>
                </a:lnTo>
                <a:lnTo>
                  <a:pt x="347186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0" y="573461"/>
            <a:ext cx="1860174" cy="1880690"/>
          </a:xfrm>
          <a:custGeom>
            <a:avLst/>
            <a:gdLst/>
            <a:ahLst/>
            <a:cxnLst/>
            <a:rect l="l" t="t" r="r" b="b"/>
            <a:pathLst>
              <a:path w="1860174" h="1880690">
                <a:moveTo>
                  <a:pt x="0" y="0"/>
                </a:moveTo>
                <a:lnTo>
                  <a:pt x="1860174" y="0"/>
                </a:lnTo>
                <a:lnTo>
                  <a:pt x="1860174" y="1880691"/>
                </a:lnTo>
                <a:lnTo>
                  <a:pt x="0" y="18806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flipH="1">
            <a:off x="16230600" y="663784"/>
            <a:ext cx="1860174" cy="1880690"/>
          </a:xfrm>
          <a:custGeom>
            <a:avLst/>
            <a:gdLst/>
            <a:ahLst/>
            <a:cxnLst/>
            <a:rect l="l" t="t" r="r" b="b"/>
            <a:pathLst>
              <a:path w="1860174" h="1880690">
                <a:moveTo>
                  <a:pt x="1860174" y="0"/>
                </a:moveTo>
                <a:lnTo>
                  <a:pt x="0" y="0"/>
                </a:lnTo>
                <a:lnTo>
                  <a:pt x="0" y="1880691"/>
                </a:lnTo>
                <a:lnTo>
                  <a:pt x="1860174" y="1880691"/>
                </a:lnTo>
                <a:lnTo>
                  <a:pt x="186017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1420">
            <a:off x="-238139" y="-3276582"/>
            <a:ext cx="19443313" cy="3815750"/>
          </a:xfrm>
          <a:custGeom>
            <a:avLst/>
            <a:gdLst/>
            <a:ahLst/>
            <a:cxnLst/>
            <a:rect l="l" t="t" r="r" b="b"/>
            <a:pathLst>
              <a:path w="19443313" h="3815750">
                <a:moveTo>
                  <a:pt x="0" y="0"/>
                </a:moveTo>
                <a:lnTo>
                  <a:pt x="19443312" y="0"/>
                </a:lnTo>
                <a:lnTo>
                  <a:pt x="19443312" y="3815750"/>
                </a:lnTo>
                <a:lnTo>
                  <a:pt x="0" y="38157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60647" flipV="1">
            <a:off x="-237749" y="9716925"/>
            <a:ext cx="19443313" cy="3815750"/>
          </a:xfrm>
          <a:custGeom>
            <a:avLst/>
            <a:gdLst/>
            <a:ahLst/>
            <a:cxnLst/>
            <a:rect l="l" t="t" r="r" b="b"/>
            <a:pathLst>
              <a:path w="19443313" h="3815750">
                <a:moveTo>
                  <a:pt x="0" y="3815751"/>
                </a:moveTo>
                <a:lnTo>
                  <a:pt x="19443312" y="3815751"/>
                </a:lnTo>
                <a:lnTo>
                  <a:pt x="19443312" y="0"/>
                </a:lnTo>
                <a:lnTo>
                  <a:pt x="0" y="0"/>
                </a:lnTo>
                <a:lnTo>
                  <a:pt x="0" y="3815751"/>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6">
            <a:extLst>
              <a:ext uri="{FF2B5EF4-FFF2-40B4-BE49-F238E27FC236}">
                <a16:creationId xmlns:a16="http://schemas.microsoft.com/office/drawing/2014/main" xmlns="" id="{45B373F5-F1B9-6AAB-D080-BD61E1C9E78C}"/>
              </a:ext>
            </a:extLst>
          </p:cNvPr>
          <p:cNvSpPr txBox="1"/>
          <p:nvPr/>
        </p:nvSpPr>
        <p:spPr>
          <a:xfrm>
            <a:off x="1104900" y="3454408"/>
            <a:ext cx="16078200" cy="346517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CẢM</a:t>
            </a:r>
            <a:r>
              <a:rPr kumimoji="0" lang="en-US" sz="8000" b="1" i="0" u="none" strike="noStrike" kern="1200" cap="none" spc="0" normalizeH="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 ƠN CÁC EM ĐÃ CHÚ Ý LẮNG NGHE, HẸN GẶP LẠI</a:t>
            </a:r>
            <a:r>
              <a:rPr kumimoji="0" lang="vi-VN" sz="8000" b="1" i="0" u="none" strike="noStrike" kern="120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a:t>
            </a:r>
            <a:endParaRPr kumimoji="0" lang="en-US" sz="80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817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10" name="Freeform 10"/>
          <p:cNvSpPr/>
          <p:nvPr/>
        </p:nvSpPr>
        <p:spPr>
          <a:xfrm rot="-10800000">
            <a:off x="15718304" y="-4545840"/>
            <a:ext cx="5139392" cy="7174279"/>
          </a:xfrm>
          <a:custGeom>
            <a:avLst/>
            <a:gdLst/>
            <a:ahLst/>
            <a:cxnLst/>
            <a:rect l="l" t="t" r="r" b="b"/>
            <a:pathLst>
              <a:path w="5139392" h="7174279">
                <a:moveTo>
                  <a:pt x="0" y="0"/>
                </a:moveTo>
                <a:lnTo>
                  <a:pt x="5139392" y="0"/>
                </a:lnTo>
                <a:lnTo>
                  <a:pt x="5139392" y="7174279"/>
                </a:lnTo>
                <a:lnTo>
                  <a:pt x="0" y="71742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Freeform 11"/>
          <p:cNvSpPr/>
          <p:nvPr/>
        </p:nvSpPr>
        <p:spPr>
          <a:xfrm flipH="1">
            <a:off x="236912" y="8406310"/>
            <a:ext cx="1860174" cy="1880690"/>
          </a:xfrm>
          <a:custGeom>
            <a:avLst/>
            <a:gdLst/>
            <a:ahLst/>
            <a:cxnLst/>
            <a:rect l="l" t="t" r="r" b="b"/>
            <a:pathLst>
              <a:path w="1860174" h="1880690">
                <a:moveTo>
                  <a:pt x="1860174" y="0"/>
                </a:moveTo>
                <a:lnTo>
                  <a:pt x="0" y="0"/>
                </a:lnTo>
                <a:lnTo>
                  <a:pt x="0" y="1880690"/>
                </a:lnTo>
                <a:lnTo>
                  <a:pt x="1860174" y="1880690"/>
                </a:lnTo>
                <a:lnTo>
                  <a:pt x="186017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6154400" y="8406310"/>
            <a:ext cx="1860174" cy="1880690"/>
          </a:xfrm>
          <a:custGeom>
            <a:avLst/>
            <a:gdLst/>
            <a:ahLst/>
            <a:cxnLst/>
            <a:rect l="l" t="t" r="r" b="b"/>
            <a:pathLst>
              <a:path w="1860174" h="1880690">
                <a:moveTo>
                  <a:pt x="0" y="0"/>
                </a:moveTo>
                <a:lnTo>
                  <a:pt x="1860173" y="0"/>
                </a:lnTo>
                <a:lnTo>
                  <a:pt x="1860173" y="1880690"/>
                </a:lnTo>
                <a:lnTo>
                  <a:pt x="0" y="18806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12">
            <a:extLst>
              <a:ext uri="{FF2B5EF4-FFF2-40B4-BE49-F238E27FC236}">
                <a16:creationId xmlns:a16="http://schemas.microsoft.com/office/drawing/2014/main" xmlns="" id="{1293CFA3-265E-A7A6-C5A1-46E28C29806B}"/>
              </a:ext>
            </a:extLst>
          </p:cNvPr>
          <p:cNvSpPr/>
          <p:nvPr/>
        </p:nvSpPr>
        <p:spPr>
          <a:xfrm>
            <a:off x="17123939" y="98074"/>
            <a:ext cx="1181864" cy="1224153"/>
          </a:xfrm>
          <a:custGeom>
            <a:avLst/>
            <a:gdLst/>
            <a:ahLst/>
            <a:cxnLst/>
            <a:rect l="l" t="t" r="r" b="b"/>
            <a:pathLst>
              <a:path w="1181864" h="1224153">
                <a:moveTo>
                  <a:pt x="0" y="0"/>
                </a:moveTo>
                <a:lnTo>
                  <a:pt x="1181863" y="0"/>
                </a:lnTo>
                <a:lnTo>
                  <a:pt x="1181863" y="1224153"/>
                </a:lnTo>
                <a:lnTo>
                  <a:pt x="0" y="12241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xmlns="" id="{5BF16192-94D6-65BA-1CB3-4D08A0B77E9F}"/>
              </a:ext>
            </a:extLst>
          </p:cNvPr>
          <p:cNvSpPr/>
          <p:nvPr/>
        </p:nvSpPr>
        <p:spPr>
          <a:xfrm>
            <a:off x="-32657" y="1028701"/>
            <a:ext cx="11565354" cy="2057399"/>
          </a:xfrm>
          <a:prstGeom prst="homePlate">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a:solidFill>
                  <a:schemeClr val="tx1"/>
                </a:solidFill>
                <a:latin typeface="Arial" panose="020B0604020202020204" pitchFamily="34" charset="0"/>
                <a:cs typeface="Arial" panose="020B0604020202020204" pitchFamily="34" charset="0"/>
              </a:rPr>
              <a:t>BÀI 20</a:t>
            </a:r>
          </a:p>
        </p:txBody>
      </p:sp>
      <p:sp>
        <p:nvSpPr>
          <p:cNvPr id="6" name="TextBox 5">
            <a:extLst>
              <a:ext uri="{FF2B5EF4-FFF2-40B4-BE49-F238E27FC236}">
                <a16:creationId xmlns:a16="http://schemas.microsoft.com/office/drawing/2014/main" xmlns="" id="{7647A150-07ED-33BD-FE2D-C051D3EB235C}"/>
              </a:ext>
            </a:extLst>
          </p:cNvPr>
          <p:cNvSpPr txBox="1"/>
          <p:nvPr/>
        </p:nvSpPr>
        <p:spPr>
          <a:xfrm>
            <a:off x="533400" y="3643389"/>
            <a:ext cx="17221199" cy="3557512"/>
          </a:xfrm>
          <a:prstGeom prst="rect">
            <a:avLst/>
          </a:prstGeom>
          <a:noFill/>
        </p:spPr>
        <p:txBody>
          <a:bodyPr wrap="square">
            <a:spAutoFit/>
          </a:bodyPr>
          <a:lstStyle/>
          <a:p>
            <a:pPr algn="ctr">
              <a:lnSpc>
                <a:spcPct val="150000"/>
              </a:lnSpc>
            </a:pP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3 </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VIẾT</a:t>
            </a: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8000" b="1">
                <a:solidFill>
                  <a:srgbClr val="C00000"/>
                </a:solidFill>
                <a:latin typeface="Arial" panose="020B0604020202020204" pitchFamily="34" charset="0"/>
                <a:ea typeface="Calibri" panose="020F0502020204030204" pitchFamily="34" charset="0"/>
                <a:cs typeface="Arial" panose="020B0604020202020204" pitchFamily="34" charset="0"/>
              </a:rPr>
              <a:t>LUYỆN VIẾT ĐOẠN VĂN MIÊU TẢ CÂY CỐI</a:t>
            </a:r>
            <a:endParaRPr lang="en-US"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5">
            <a:extLst>
              <a:ext uri="{FF2B5EF4-FFF2-40B4-BE49-F238E27FC236}">
                <a16:creationId xmlns:a16="http://schemas.microsoft.com/office/drawing/2014/main" xmlns="" id="{5CDD364B-9F98-37F8-8366-2639E9D70F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920681" y="7720951"/>
            <a:ext cx="10446638" cy="284670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B59C344-3850-1181-72B8-6BA2A3DF71DF}"/>
              </a:ext>
            </a:extLst>
          </p:cNvPr>
          <p:cNvGrpSpPr/>
          <p:nvPr/>
        </p:nvGrpSpPr>
        <p:grpSpPr>
          <a:xfrm>
            <a:off x="16578984" y="32657"/>
            <a:ext cx="1781845" cy="1573642"/>
            <a:chOff x="1028700" y="6802463"/>
            <a:chExt cx="1781845" cy="1573642"/>
          </a:xfrm>
        </p:grpSpPr>
        <p:sp>
          <p:nvSpPr>
            <p:cNvPr id="6" name="Freeform 6"/>
            <p:cNvSpPr/>
            <p:nvPr/>
          </p:nvSpPr>
          <p:spPr>
            <a:xfrm>
              <a:off x="1028700" y="7042865"/>
              <a:ext cx="964277" cy="1333240"/>
            </a:xfrm>
            <a:custGeom>
              <a:avLst/>
              <a:gdLst/>
              <a:ahLst/>
              <a:cxnLst/>
              <a:rect l="l" t="t" r="r" b="b"/>
              <a:pathLst>
                <a:path w="964277" h="1333240">
                  <a:moveTo>
                    <a:pt x="0" y="0"/>
                  </a:moveTo>
                  <a:lnTo>
                    <a:pt x="964277" y="0"/>
                  </a:lnTo>
                  <a:lnTo>
                    <a:pt x="964277" y="1333241"/>
                  </a:lnTo>
                  <a:lnTo>
                    <a:pt x="0" y="1333241"/>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p>
          </p:txBody>
        </p:sp>
        <p:sp>
          <p:nvSpPr>
            <p:cNvPr id="15" name="Freeform 15"/>
            <p:cNvSpPr/>
            <p:nvPr/>
          </p:nvSpPr>
          <p:spPr>
            <a:xfrm>
              <a:off x="1768505" y="680246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p>
          </p:txBody>
        </p:sp>
      </p:grpSp>
      <p:grpSp>
        <p:nvGrpSpPr>
          <p:cNvPr id="20" name="Group 19">
            <a:extLst>
              <a:ext uri="{FF2B5EF4-FFF2-40B4-BE49-F238E27FC236}">
                <a16:creationId xmlns:a16="http://schemas.microsoft.com/office/drawing/2014/main" xmlns="" id="{DCB60464-81C3-E3C4-D5BE-8861D34CD55F}"/>
              </a:ext>
            </a:extLst>
          </p:cNvPr>
          <p:cNvGrpSpPr/>
          <p:nvPr/>
        </p:nvGrpSpPr>
        <p:grpSpPr>
          <a:xfrm>
            <a:off x="11167099" y="1264616"/>
            <a:ext cx="6014194" cy="6345850"/>
            <a:chOff x="11148842" y="1525345"/>
            <a:chExt cx="6014194" cy="6345850"/>
          </a:xfrm>
        </p:grpSpPr>
        <p:grpSp>
          <p:nvGrpSpPr>
            <p:cNvPr id="21" name="Group 6">
              <a:extLst>
                <a:ext uri="{FF2B5EF4-FFF2-40B4-BE49-F238E27FC236}">
                  <a16:creationId xmlns:a16="http://schemas.microsoft.com/office/drawing/2014/main" xmlns="" id="{0EACAB30-AEF2-C74F-6296-CFACCA26CD1E}"/>
                </a:ext>
              </a:extLst>
            </p:cNvPr>
            <p:cNvGrpSpPr/>
            <p:nvPr/>
          </p:nvGrpSpPr>
          <p:grpSpPr>
            <a:xfrm>
              <a:off x="11148842" y="1857001"/>
              <a:ext cx="6014194" cy="6014194"/>
              <a:chOff x="0" y="0"/>
              <a:chExt cx="812800" cy="812800"/>
            </a:xfrm>
          </p:grpSpPr>
          <p:sp>
            <p:nvSpPr>
              <p:cNvPr id="24" name="Freeform 7">
                <a:extLst>
                  <a:ext uri="{FF2B5EF4-FFF2-40B4-BE49-F238E27FC236}">
                    <a16:creationId xmlns:a16="http://schemas.microsoft.com/office/drawing/2014/main" xmlns="" id="{15F0A86C-D0D5-C941-8DD2-76AB5DD4C85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20000"/>
                  <a:lumOff val="80000"/>
                </a:schemeClr>
              </a:solidFill>
            </p:spPr>
            <p:txBody>
              <a:bodyPr/>
              <a:lstStyle/>
              <a:p>
                <a:endParaRPr lang="en-US"/>
              </a:p>
            </p:txBody>
          </p:sp>
          <p:sp>
            <p:nvSpPr>
              <p:cNvPr id="25" name="TextBox 8">
                <a:extLst>
                  <a:ext uri="{FF2B5EF4-FFF2-40B4-BE49-F238E27FC236}">
                    <a16:creationId xmlns:a16="http://schemas.microsoft.com/office/drawing/2014/main" xmlns="" id="{B734BE72-7D43-3BC0-8F37-68B50B58985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22" name="Picture 10">
              <a:extLst>
                <a:ext uri="{FF2B5EF4-FFF2-40B4-BE49-F238E27FC236}">
                  <a16:creationId xmlns:a16="http://schemas.microsoft.com/office/drawing/2014/main" xmlns="" id="{90EB6F65-F6B6-AC1A-FA14-AFAC9D9E23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95080">
              <a:off x="12118098" y="1525345"/>
              <a:ext cx="3564645" cy="920326"/>
            </a:xfrm>
            <a:prstGeom prst="rect">
              <a:avLst/>
            </a:prstGeom>
          </p:spPr>
        </p:pic>
        <p:sp>
          <p:nvSpPr>
            <p:cNvPr id="23" name="TextBox 22">
              <a:extLst>
                <a:ext uri="{FF2B5EF4-FFF2-40B4-BE49-F238E27FC236}">
                  <a16:creationId xmlns:a16="http://schemas.microsoft.com/office/drawing/2014/main" xmlns="" id="{9B795F4B-9507-6D35-99D0-24676A08AEA1}"/>
                </a:ext>
              </a:extLst>
            </p:cNvPr>
            <p:cNvSpPr txBox="1"/>
            <p:nvPr/>
          </p:nvSpPr>
          <p:spPr>
            <a:xfrm>
              <a:off x="11659531" y="3388566"/>
              <a:ext cx="4985539" cy="2951064"/>
            </a:xfrm>
            <a:prstGeom prst="rect">
              <a:avLst/>
            </a:prstGeom>
            <a:noFill/>
          </p:spPr>
          <p:txBody>
            <a:bodyPr wrap="square" rtlCol="0">
              <a:spAutoFit/>
            </a:bodyPr>
            <a:lstStyle/>
            <a:p>
              <a:pPr algn="ctr">
                <a:lnSpc>
                  <a:spcPct val="150000"/>
                </a:lnSpc>
              </a:pPr>
              <a:r>
                <a:rPr lang="en-US" sz="66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NỘI DUNG BÀI HỌC</a:t>
              </a:r>
            </a:p>
          </p:txBody>
        </p:sp>
      </p:grpSp>
      <p:grpSp>
        <p:nvGrpSpPr>
          <p:cNvPr id="26" name="Group 25">
            <a:extLst>
              <a:ext uri="{FF2B5EF4-FFF2-40B4-BE49-F238E27FC236}">
                <a16:creationId xmlns:a16="http://schemas.microsoft.com/office/drawing/2014/main" xmlns="" id="{60AFB8B5-8893-0949-6EB8-BC2C86184EA8}"/>
              </a:ext>
            </a:extLst>
          </p:cNvPr>
          <p:cNvGrpSpPr/>
          <p:nvPr/>
        </p:nvGrpSpPr>
        <p:grpSpPr>
          <a:xfrm>
            <a:off x="1080527" y="810251"/>
            <a:ext cx="9549579" cy="3974174"/>
            <a:chOff x="1077906" y="765730"/>
            <a:chExt cx="9549579" cy="3974174"/>
          </a:xfrm>
        </p:grpSpPr>
        <p:grpSp>
          <p:nvGrpSpPr>
            <p:cNvPr id="27" name="Group 26">
              <a:extLst>
                <a:ext uri="{FF2B5EF4-FFF2-40B4-BE49-F238E27FC236}">
                  <a16:creationId xmlns:a16="http://schemas.microsoft.com/office/drawing/2014/main" xmlns="" id="{D1C86988-6FC7-8EA1-8551-559658C3539D}"/>
                </a:ext>
              </a:extLst>
            </p:cNvPr>
            <p:cNvGrpSpPr/>
            <p:nvPr/>
          </p:nvGrpSpPr>
          <p:grpSpPr>
            <a:xfrm>
              <a:off x="1077906" y="1204311"/>
              <a:ext cx="9549579" cy="3535593"/>
              <a:chOff x="1051751" y="1519237"/>
              <a:chExt cx="9549579" cy="3535593"/>
            </a:xfrm>
          </p:grpSpPr>
          <p:grpSp>
            <p:nvGrpSpPr>
              <p:cNvPr id="29" name="Group 3">
                <a:extLst>
                  <a:ext uri="{FF2B5EF4-FFF2-40B4-BE49-F238E27FC236}">
                    <a16:creationId xmlns:a16="http://schemas.microsoft.com/office/drawing/2014/main" xmlns="" id="{2BFEAD16-E895-FE23-1544-A8CCB83CDC01}"/>
                  </a:ext>
                </a:extLst>
              </p:cNvPr>
              <p:cNvGrpSpPr/>
              <p:nvPr/>
            </p:nvGrpSpPr>
            <p:grpSpPr>
              <a:xfrm>
                <a:off x="1051751" y="1519237"/>
                <a:ext cx="9549579" cy="3535593"/>
                <a:chOff x="0" y="-47625"/>
                <a:chExt cx="2355171" cy="2792195"/>
              </a:xfrm>
            </p:grpSpPr>
            <p:sp>
              <p:nvSpPr>
                <p:cNvPr id="31" name="Freeform 4">
                  <a:extLst>
                    <a:ext uri="{FF2B5EF4-FFF2-40B4-BE49-F238E27FC236}">
                      <a16:creationId xmlns:a16="http://schemas.microsoft.com/office/drawing/2014/main" xmlns="" id="{890CCFA7-F00C-0006-016C-999FA6635D0B}"/>
                    </a:ext>
                  </a:extLst>
                </p:cNvPr>
                <p:cNvSpPr/>
                <p:nvPr/>
              </p:nvSpPr>
              <p:spPr>
                <a:xfrm>
                  <a:off x="0" y="-1"/>
                  <a:ext cx="2355171" cy="2744571"/>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5">
                    <a:lumMod val="20000"/>
                    <a:lumOff val="80000"/>
                  </a:schemeClr>
                </a:solidFill>
              </p:spPr>
              <p:txBody>
                <a:bodyPr/>
                <a:lstStyle/>
                <a:p>
                  <a:endParaRPr lang="en-US"/>
                </a:p>
              </p:txBody>
            </p:sp>
            <p:sp>
              <p:nvSpPr>
                <p:cNvPr id="32" name="TextBox 5">
                  <a:extLst>
                    <a:ext uri="{FF2B5EF4-FFF2-40B4-BE49-F238E27FC236}">
                      <a16:creationId xmlns:a16="http://schemas.microsoft.com/office/drawing/2014/main" xmlns="" id="{6D6CAD17-00ED-106E-A332-C501A3D764DD}"/>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0" name="TextBox 29">
                <a:extLst>
                  <a:ext uri="{FF2B5EF4-FFF2-40B4-BE49-F238E27FC236}">
                    <a16:creationId xmlns:a16="http://schemas.microsoft.com/office/drawing/2014/main" xmlns="" id="{2F8A8517-9EA2-E7FC-09C7-C3F3FDB6A760}"/>
                  </a:ext>
                </a:extLst>
              </p:cNvPr>
              <p:cNvSpPr txBox="1"/>
              <p:nvPr/>
            </p:nvSpPr>
            <p:spPr>
              <a:xfrm>
                <a:off x="1667052" y="2384844"/>
                <a:ext cx="7981708" cy="1824923"/>
              </a:xfrm>
              <a:prstGeom prst="rect">
                <a:avLst/>
              </a:prstGeom>
              <a:noFill/>
            </p:spPr>
            <p:txBody>
              <a:bodyPr wrap="square">
                <a:spAutoFit/>
              </a:bodyPr>
              <a:lstStyle/>
              <a:p>
                <a:pPr marR="0" algn="ctr">
                  <a:lnSpc>
                    <a:spcPct val="150000"/>
                  </a:lnSpc>
                  <a:spcBef>
                    <a:spcPts val="0"/>
                  </a:spcBef>
                  <a:spcAft>
                    <a:spcPts val="0"/>
                  </a:spcAft>
                </a:pP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 1: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Đọc các đoạn văn dưới đây và trả lời câu hỏi</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28" name="Picture 9">
              <a:extLst>
                <a:ext uri="{FF2B5EF4-FFF2-40B4-BE49-F238E27FC236}">
                  <a16:creationId xmlns:a16="http://schemas.microsoft.com/office/drawing/2014/main" xmlns="" id="{24210C1B-F8FF-3BB1-86CD-FD2782D901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83917" y="765730"/>
              <a:ext cx="3600289" cy="877161"/>
            </a:xfrm>
            <a:prstGeom prst="rect">
              <a:avLst/>
            </a:prstGeom>
          </p:spPr>
        </p:pic>
      </p:grpSp>
      <p:grpSp>
        <p:nvGrpSpPr>
          <p:cNvPr id="33" name="Group 32">
            <a:extLst>
              <a:ext uri="{FF2B5EF4-FFF2-40B4-BE49-F238E27FC236}">
                <a16:creationId xmlns:a16="http://schemas.microsoft.com/office/drawing/2014/main" xmlns="" id="{35F6198B-BD0A-5ED4-41AA-7EE508CCFECE}"/>
              </a:ext>
            </a:extLst>
          </p:cNvPr>
          <p:cNvGrpSpPr/>
          <p:nvPr/>
        </p:nvGrpSpPr>
        <p:grpSpPr>
          <a:xfrm>
            <a:off x="1047470" y="5461377"/>
            <a:ext cx="9549579" cy="4015372"/>
            <a:chOff x="1077906" y="826033"/>
            <a:chExt cx="9549579" cy="4015372"/>
          </a:xfrm>
        </p:grpSpPr>
        <p:grpSp>
          <p:nvGrpSpPr>
            <p:cNvPr id="34" name="Group 33">
              <a:extLst>
                <a:ext uri="{FF2B5EF4-FFF2-40B4-BE49-F238E27FC236}">
                  <a16:creationId xmlns:a16="http://schemas.microsoft.com/office/drawing/2014/main" xmlns="" id="{4BAFE273-9824-B38E-4FE9-443C02526340}"/>
                </a:ext>
              </a:extLst>
            </p:cNvPr>
            <p:cNvGrpSpPr/>
            <p:nvPr/>
          </p:nvGrpSpPr>
          <p:grpSpPr>
            <a:xfrm>
              <a:off x="1077906" y="1204311"/>
              <a:ext cx="9549579" cy="3637094"/>
              <a:chOff x="1051751" y="1519237"/>
              <a:chExt cx="9549579" cy="3637094"/>
            </a:xfrm>
          </p:grpSpPr>
          <p:grpSp>
            <p:nvGrpSpPr>
              <p:cNvPr id="36" name="Group 3">
                <a:extLst>
                  <a:ext uri="{FF2B5EF4-FFF2-40B4-BE49-F238E27FC236}">
                    <a16:creationId xmlns:a16="http://schemas.microsoft.com/office/drawing/2014/main" xmlns="" id="{908AABC5-C7EE-F35F-4C32-BEE5DB8CA94F}"/>
                  </a:ext>
                </a:extLst>
              </p:cNvPr>
              <p:cNvGrpSpPr/>
              <p:nvPr/>
            </p:nvGrpSpPr>
            <p:grpSpPr>
              <a:xfrm>
                <a:off x="1051751" y="1519237"/>
                <a:ext cx="9549579" cy="3637094"/>
                <a:chOff x="0" y="-47625"/>
                <a:chExt cx="2355171" cy="2872355"/>
              </a:xfrm>
            </p:grpSpPr>
            <p:sp>
              <p:nvSpPr>
                <p:cNvPr id="38" name="Freeform 4">
                  <a:extLst>
                    <a:ext uri="{FF2B5EF4-FFF2-40B4-BE49-F238E27FC236}">
                      <a16:creationId xmlns:a16="http://schemas.microsoft.com/office/drawing/2014/main" xmlns="" id="{3D50B268-1116-AD30-92EE-FDF8D9EBC9CC}"/>
                    </a:ext>
                  </a:extLst>
                </p:cNvPr>
                <p:cNvSpPr/>
                <p:nvPr/>
              </p:nvSpPr>
              <p:spPr>
                <a:xfrm>
                  <a:off x="0" y="-1"/>
                  <a:ext cx="2355171" cy="2824731"/>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5">
                    <a:lumMod val="20000"/>
                    <a:lumOff val="80000"/>
                  </a:schemeClr>
                </a:solidFill>
              </p:spPr>
              <p:txBody>
                <a:bodyPr/>
                <a:lstStyle/>
                <a:p>
                  <a:endParaRPr lang="en-US"/>
                </a:p>
              </p:txBody>
            </p:sp>
            <p:sp>
              <p:nvSpPr>
                <p:cNvPr id="39" name="TextBox 5">
                  <a:extLst>
                    <a:ext uri="{FF2B5EF4-FFF2-40B4-BE49-F238E27FC236}">
                      <a16:creationId xmlns:a16="http://schemas.microsoft.com/office/drawing/2014/main" xmlns="" id="{F750AF08-0273-758A-0CF3-1EEE1174F23B}"/>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7" name="TextBox 36">
                <a:extLst>
                  <a:ext uri="{FF2B5EF4-FFF2-40B4-BE49-F238E27FC236}">
                    <a16:creationId xmlns:a16="http://schemas.microsoft.com/office/drawing/2014/main" xmlns="" id="{71E6A1A9-6683-DD91-E7E4-9992071F6F01}"/>
                  </a:ext>
                </a:extLst>
              </p:cNvPr>
              <p:cNvSpPr txBox="1"/>
              <p:nvPr/>
            </p:nvSpPr>
            <p:spPr>
              <a:xfrm>
                <a:off x="1473021" y="2513282"/>
                <a:ext cx="8616463" cy="1824923"/>
              </a:xfrm>
              <a:prstGeom prst="rect">
                <a:avLst/>
              </a:prstGeom>
              <a:noFill/>
            </p:spPr>
            <p:txBody>
              <a:bodyPr wrap="square">
                <a:spAutoFit/>
              </a:bodyPr>
              <a:lstStyle/>
              <a:p>
                <a:pPr marR="0" algn="ctr">
                  <a:lnSpc>
                    <a:spcPct val="150000"/>
                  </a:lnSpc>
                  <a:spcBef>
                    <a:spcPts val="0"/>
                  </a:spcBef>
                  <a:spcAft>
                    <a:spcPts val="0"/>
                  </a:spcAft>
                </a:pPr>
                <a:r>
                  <a:rPr lang="en-US" sz="4000" b="1"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 động 2: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Viết đoạn văn tả một bộ phận của cây mà em đã quan sát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35" name="Picture 9">
              <a:extLst>
                <a:ext uri="{FF2B5EF4-FFF2-40B4-BE49-F238E27FC236}">
                  <a16:creationId xmlns:a16="http://schemas.microsoft.com/office/drawing/2014/main" xmlns="" id="{452761C3-18F1-4B20-DDD8-7D5D82BC9EF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00247" y="826033"/>
              <a:ext cx="3600289" cy="877161"/>
            </a:xfrm>
            <a:prstGeom prst="rect">
              <a:avLst/>
            </a:prstGeom>
          </p:spPr>
        </p:pic>
      </p:grpSp>
      <p:pic>
        <p:nvPicPr>
          <p:cNvPr id="40" name="Picture 39" descr="A picture containing clipart, smile, animated cartoon, illustration&#10;&#10;Description automatically generated">
            <a:extLst>
              <a:ext uri="{FF2B5EF4-FFF2-40B4-BE49-F238E27FC236}">
                <a16:creationId xmlns:a16="http://schemas.microsoft.com/office/drawing/2014/main" xmlns="" id="{9A3349D6-EEC3-FF1E-B4AF-0A5B1565EA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6820" y="5518903"/>
            <a:ext cx="6343650" cy="6343650"/>
          </a:xfrm>
          <a:prstGeom prst="rect">
            <a:avLst/>
          </a:prstGeom>
        </p:spPr>
      </p:pic>
      <p:grpSp>
        <p:nvGrpSpPr>
          <p:cNvPr id="17" name="Group 16">
            <a:extLst>
              <a:ext uri="{FF2B5EF4-FFF2-40B4-BE49-F238E27FC236}">
                <a16:creationId xmlns:a16="http://schemas.microsoft.com/office/drawing/2014/main" xmlns="" id="{618F0DAD-51FC-80F3-D488-EA59EA68CDCA}"/>
              </a:ext>
            </a:extLst>
          </p:cNvPr>
          <p:cNvGrpSpPr/>
          <p:nvPr/>
        </p:nvGrpSpPr>
        <p:grpSpPr>
          <a:xfrm>
            <a:off x="169510" y="8852754"/>
            <a:ext cx="1822033" cy="1583167"/>
            <a:chOff x="5874673" y="6802463"/>
            <a:chExt cx="1822033" cy="1583167"/>
          </a:xfrm>
        </p:grpSpPr>
        <p:sp>
          <p:nvSpPr>
            <p:cNvPr id="7" name="Freeform 7"/>
            <p:cNvSpPr/>
            <p:nvPr/>
          </p:nvSpPr>
          <p:spPr>
            <a:xfrm>
              <a:off x="5874673" y="7052390"/>
              <a:ext cx="964277" cy="1333240"/>
            </a:xfrm>
            <a:custGeom>
              <a:avLst/>
              <a:gdLst/>
              <a:ahLst/>
              <a:cxnLst/>
              <a:rect l="l" t="t" r="r" b="b"/>
              <a:pathLst>
                <a:path w="964277" h="1333240">
                  <a:moveTo>
                    <a:pt x="0" y="0"/>
                  </a:moveTo>
                  <a:lnTo>
                    <a:pt x="964277" y="0"/>
                  </a:lnTo>
                  <a:lnTo>
                    <a:pt x="964277" y="1333241"/>
                  </a:lnTo>
                  <a:lnTo>
                    <a:pt x="0" y="1333241"/>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p>
          </p:txBody>
        </p:sp>
        <p:sp>
          <p:nvSpPr>
            <p:cNvPr id="16" name="Freeform 16"/>
            <p:cNvSpPr/>
            <p:nvPr/>
          </p:nvSpPr>
          <p:spPr>
            <a:xfrm>
              <a:off x="6654666" y="6802463"/>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rot="-1202364">
            <a:off x="1651030" y="158177"/>
            <a:ext cx="2316306" cy="1901952"/>
          </a:xfrm>
          <a:custGeom>
            <a:avLst/>
            <a:gdLst/>
            <a:ahLst/>
            <a:cxnLst/>
            <a:rect l="l" t="t" r="r" b="b"/>
            <a:pathLst>
              <a:path w="2316306" h="1901952">
                <a:moveTo>
                  <a:pt x="0" y="0"/>
                </a:moveTo>
                <a:lnTo>
                  <a:pt x="2316306" y="0"/>
                </a:lnTo>
                <a:lnTo>
                  <a:pt x="2316306" y="1901952"/>
                </a:lnTo>
                <a:lnTo>
                  <a:pt x="0" y="1901952"/>
                </a:lnTo>
                <a:lnTo>
                  <a:pt x="0" y="0"/>
                </a:lnTo>
                <a:close/>
              </a:path>
            </a:pathLst>
          </a:custGeom>
          <a:blipFill>
            <a:blip r:embed="rId2">
              <a:extLst>
                <a:ext uri="{96DAC541-7B7A-43D3-8B79-37D633B846F1}">
                  <asvg:svgBlip xmlns:asvg="http://schemas.microsoft.com/office/drawing/2016/SVG/main" xmlns="" r:embed="rId3"/>
                </a:ext>
              </a:extLst>
            </a:blip>
            <a:stretch>
              <a:fillRect r="-215813"/>
            </a:stretch>
          </a:blipFill>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rot="376918" flipH="1">
            <a:off x="14672342" y="121017"/>
            <a:ext cx="2316306" cy="1901952"/>
          </a:xfrm>
          <a:custGeom>
            <a:avLst/>
            <a:gdLst/>
            <a:ahLst/>
            <a:cxnLst/>
            <a:rect l="l" t="t" r="r" b="b"/>
            <a:pathLst>
              <a:path w="2316306" h="1901952">
                <a:moveTo>
                  <a:pt x="2316306" y="0"/>
                </a:moveTo>
                <a:lnTo>
                  <a:pt x="0" y="0"/>
                </a:lnTo>
                <a:lnTo>
                  <a:pt x="0" y="1901952"/>
                </a:lnTo>
                <a:lnTo>
                  <a:pt x="2316306" y="1901952"/>
                </a:lnTo>
                <a:lnTo>
                  <a:pt x="2316306" y="0"/>
                </a:lnTo>
                <a:close/>
              </a:path>
            </a:pathLst>
          </a:custGeom>
          <a:blipFill>
            <a:blip r:embed="rId2">
              <a:extLst>
                <a:ext uri="{96DAC541-7B7A-43D3-8B79-37D633B846F1}">
                  <asvg:svgBlip xmlns:asvg="http://schemas.microsoft.com/office/drawing/2016/SVG/main" xmlns="" r:embed="rId3"/>
                </a:ext>
              </a:extLst>
            </a:blip>
            <a:stretch>
              <a:fillRect r="-215813"/>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rot="-67940">
            <a:off x="1133791" y="-176979"/>
            <a:ext cx="522980" cy="10640958"/>
          </a:xfrm>
          <a:custGeom>
            <a:avLst/>
            <a:gdLst/>
            <a:ahLst/>
            <a:cxnLst/>
            <a:rect l="l" t="t" r="r" b="b"/>
            <a:pathLst>
              <a:path w="522980" h="10640958">
                <a:moveTo>
                  <a:pt x="0" y="0"/>
                </a:moveTo>
                <a:lnTo>
                  <a:pt x="522979" y="0"/>
                </a:lnTo>
                <a:lnTo>
                  <a:pt x="522979" y="10640958"/>
                </a:lnTo>
                <a:lnTo>
                  <a:pt x="0" y="10640958"/>
                </a:lnTo>
                <a:lnTo>
                  <a:pt x="0" y="0"/>
                </a:lnTo>
                <a:close/>
              </a:path>
            </a:pathLst>
          </a:custGeom>
          <a:blipFill>
            <a:blip r:embed="rId4">
              <a:extLst>
                <a:ext uri="{96DAC541-7B7A-43D3-8B79-37D633B846F1}">
                  <asvg:svgBlip xmlns:asvg="http://schemas.microsoft.com/office/drawing/2016/SVG/main" xmlns="" r:embed="rId5"/>
                </a:ext>
              </a:extLst>
            </a:blip>
            <a:stretch>
              <a:fillRect r="-2533113"/>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rot="-67940">
            <a:off x="1561998" y="-245971"/>
            <a:ext cx="522980" cy="10640958"/>
          </a:xfrm>
          <a:custGeom>
            <a:avLst/>
            <a:gdLst/>
            <a:ahLst/>
            <a:cxnLst/>
            <a:rect l="l" t="t" r="r" b="b"/>
            <a:pathLst>
              <a:path w="522980" h="10640958">
                <a:moveTo>
                  <a:pt x="0" y="0"/>
                </a:moveTo>
                <a:lnTo>
                  <a:pt x="522979" y="0"/>
                </a:lnTo>
                <a:lnTo>
                  <a:pt x="522979" y="10640958"/>
                </a:lnTo>
                <a:lnTo>
                  <a:pt x="0" y="10640958"/>
                </a:lnTo>
                <a:lnTo>
                  <a:pt x="0" y="0"/>
                </a:lnTo>
                <a:close/>
              </a:path>
            </a:pathLst>
          </a:custGeom>
          <a:blipFill>
            <a:blip r:embed="rId6">
              <a:extLst>
                <a:ext uri="{96DAC541-7B7A-43D3-8B79-37D633B846F1}">
                  <asvg:svgBlip xmlns:asvg="http://schemas.microsoft.com/office/drawing/2016/SVG/main" xmlns="" r:embed="rId7"/>
                </a:ext>
              </a:extLst>
            </a:blip>
            <a:stretch>
              <a:fillRect r="-2533113"/>
            </a:stretch>
          </a:blipFill>
        </p:spPr>
        <p:txBody>
          <a:bodyPr/>
          <a:lstStyle/>
          <a:p>
            <a:endParaRPr lang="en-US">
              <a:latin typeface="Arial" panose="020B0604020202020204" pitchFamily="34" charset="0"/>
              <a:cs typeface="Arial" panose="020B0604020202020204" pitchFamily="34" charset="0"/>
            </a:endParaRPr>
          </a:p>
        </p:txBody>
      </p:sp>
      <p:sp>
        <p:nvSpPr>
          <p:cNvPr id="7" name="Freeform 7"/>
          <p:cNvSpPr/>
          <p:nvPr/>
        </p:nvSpPr>
        <p:spPr>
          <a:xfrm rot="-67940">
            <a:off x="16856918" y="-176979"/>
            <a:ext cx="522980" cy="10640958"/>
          </a:xfrm>
          <a:custGeom>
            <a:avLst/>
            <a:gdLst/>
            <a:ahLst/>
            <a:cxnLst/>
            <a:rect l="l" t="t" r="r" b="b"/>
            <a:pathLst>
              <a:path w="522980" h="10640958">
                <a:moveTo>
                  <a:pt x="0" y="0"/>
                </a:moveTo>
                <a:lnTo>
                  <a:pt x="522980" y="0"/>
                </a:lnTo>
                <a:lnTo>
                  <a:pt x="522980" y="10640958"/>
                </a:lnTo>
                <a:lnTo>
                  <a:pt x="0" y="10640958"/>
                </a:lnTo>
                <a:lnTo>
                  <a:pt x="0" y="0"/>
                </a:lnTo>
                <a:close/>
              </a:path>
            </a:pathLst>
          </a:custGeom>
          <a:blipFill>
            <a:blip r:embed="rId4">
              <a:extLst>
                <a:ext uri="{96DAC541-7B7A-43D3-8B79-37D633B846F1}">
                  <asvg:svgBlip xmlns:asvg="http://schemas.microsoft.com/office/drawing/2016/SVG/main" xmlns="" r:embed="rId5"/>
                </a:ext>
              </a:extLst>
            </a:blip>
            <a:stretch>
              <a:fillRect r="-2533113"/>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flipH="1">
            <a:off x="16152648" y="-245971"/>
            <a:ext cx="522980" cy="10640958"/>
          </a:xfrm>
          <a:custGeom>
            <a:avLst/>
            <a:gdLst/>
            <a:ahLst/>
            <a:cxnLst/>
            <a:rect l="l" t="t" r="r" b="b"/>
            <a:pathLst>
              <a:path w="522980" h="10640958">
                <a:moveTo>
                  <a:pt x="522979" y="0"/>
                </a:moveTo>
                <a:lnTo>
                  <a:pt x="0" y="0"/>
                </a:lnTo>
                <a:lnTo>
                  <a:pt x="0" y="10640958"/>
                </a:lnTo>
                <a:lnTo>
                  <a:pt x="522979" y="10640958"/>
                </a:lnTo>
                <a:lnTo>
                  <a:pt x="522979" y="0"/>
                </a:lnTo>
                <a:close/>
              </a:path>
            </a:pathLst>
          </a:custGeom>
          <a:blipFill>
            <a:blip r:embed="rId6">
              <a:extLst>
                <a:ext uri="{96DAC541-7B7A-43D3-8B79-37D633B846F1}">
                  <asvg:svgBlip xmlns:asvg="http://schemas.microsoft.com/office/drawing/2016/SVG/main" xmlns="" r:embed="rId7"/>
                </a:ext>
              </a:extLst>
            </a:blip>
            <a:stretch>
              <a:fillRect r="-2533113"/>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rot="-60647" flipV="1">
            <a:off x="-237749" y="9608355"/>
            <a:ext cx="19443313" cy="3815750"/>
          </a:xfrm>
          <a:custGeom>
            <a:avLst/>
            <a:gdLst/>
            <a:ahLst/>
            <a:cxnLst/>
            <a:rect l="l" t="t" r="r" b="b"/>
            <a:pathLst>
              <a:path w="19443313" h="3815750">
                <a:moveTo>
                  <a:pt x="0" y="3815750"/>
                </a:moveTo>
                <a:lnTo>
                  <a:pt x="19443312" y="3815750"/>
                </a:lnTo>
                <a:lnTo>
                  <a:pt x="19443312" y="0"/>
                </a:lnTo>
                <a:lnTo>
                  <a:pt x="0" y="0"/>
                </a:lnTo>
                <a:lnTo>
                  <a:pt x="0" y="381575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TextBox 20">
            <a:extLst>
              <a:ext uri="{FF2B5EF4-FFF2-40B4-BE49-F238E27FC236}">
                <a16:creationId xmlns:a16="http://schemas.microsoft.com/office/drawing/2014/main" xmlns="" id="{993D5CEA-C340-92B3-C766-AEFEAB9790E0}"/>
              </a:ext>
            </a:extLst>
          </p:cNvPr>
          <p:cNvSpPr txBox="1"/>
          <p:nvPr/>
        </p:nvSpPr>
        <p:spPr>
          <a:xfrm>
            <a:off x="3339271" y="2883395"/>
            <a:ext cx="11501355" cy="4382225"/>
          </a:xfrm>
          <a:prstGeom prst="rect">
            <a:avLst/>
          </a:prstGeom>
        </p:spPr>
        <p:txBody>
          <a:bodyPr wrap="square" lIns="0" tIns="0" rIns="0" bIns="0" rtlCol="0" anchor="t">
            <a:spAutoFit/>
          </a:bodyPr>
          <a:lstStyle/>
          <a:p>
            <a:pPr algn="ctr">
              <a:lnSpc>
                <a:spcPct val="150000"/>
              </a:lnSpc>
            </a:pPr>
            <a:r>
              <a:rPr lang="vi-VN" sz="66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HOẠT ĐỘNG 1: </a:t>
            </a:r>
            <a:endParaRPr lang="en-US" sz="66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ĐỌC CÁC ĐOẠN VĂN DƯỚI ĐÂY VÀ TRẢ LỜI CÂU HỎI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Freeform 7"/>
          <p:cNvSpPr/>
          <p:nvPr/>
        </p:nvSpPr>
        <p:spPr>
          <a:xfrm rot="-301068">
            <a:off x="-115661" y="9250967"/>
            <a:ext cx="1173384" cy="1139036"/>
          </a:xfrm>
          <a:custGeom>
            <a:avLst/>
            <a:gdLst/>
            <a:ahLst/>
            <a:cxnLst/>
            <a:rect l="l" t="t" r="r" b="b"/>
            <a:pathLst>
              <a:path w="3393655" h="3946111">
                <a:moveTo>
                  <a:pt x="0" y="0"/>
                </a:moveTo>
                <a:lnTo>
                  <a:pt x="3393655" y="0"/>
                </a:lnTo>
                <a:lnTo>
                  <a:pt x="3393655" y="3946111"/>
                </a:lnTo>
                <a:lnTo>
                  <a:pt x="0" y="39461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32567">
            <a:off x="17157402" y="8261462"/>
            <a:ext cx="1614391" cy="1912765"/>
          </a:xfrm>
          <a:custGeom>
            <a:avLst/>
            <a:gdLst/>
            <a:ahLst/>
            <a:cxnLst/>
            <a:rect l="l" t="t" r="r" b="b"/>
            <a:pathLst>
              <a:path w="3886174" h="4605836">
                <a:moveTo>
                  <a:pt x="0" y="0"/>
                </a:moveTo>
                <a:lnTo>
                  <a:pt x="3886174" y="0"/>
                </a:lnTo>
                <a:lnTo>
                  <a:pt x="3886174" y="4605836"/>
                </a:lnTo>
                <a:lnTo>
                  <a:pt x="0" y="46058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AutoShape 24">
            <a:extLst>
              <a:ext uri="{FF2B5EF4-FFF2-40B4-BE49-F238E27FC236}">
                <a16:creationId xmlns:a16="http://schemas.microsoft.com/office/drawing/2014/main" xmlns="" id="{EF4BC592-196E-28A6-9975-05513A510301}"/>
              </a:ext>
            </a:extLst>
          </p:cNvPr>
          <p:cNvSpPr/>
          <p:nvPr/>
        </p:nvSpPr>
        <p:spPr>
          <a:xfrm>
            <a:off x="-1983503" y="762000"/>
            <a:ext cx="22250400" cy="2133516"/>
          </a:xfrm>
          <a:prstGeom prst="rect">
            <a:avLst/>
          </a:prstGeom>
          <a:solidFill>
            <a:schemeClr val="accent3">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xmlns="" id="{A9907587-40EE-93D5-F7A6-37FF8797800E}"/>
              </a:ext>
            </a:extLst>
          </p:cNvPr>
          <p:cNvSpPr txBox="1"/>
          <p:nvPr/>
        </p:nvSpPr>
        <p:spPr>
          <a:xfrm>
            <a:off x="3124200" y="800649"/>
            <a:ext cx="12649200"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Các em quan sát và tham khảo một số hình ảnh dưới đây về lá bàng</a:t>
            </a:r>
            <a:endParaRPr kumimoji="0" lang="en-US" sz="4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5" name="Picture 25">
            <a:extLst>
              <a:ext uri="{FF2B5EF4-FFF2-40B4-BE49-F238E27FC236}">
                <a16:creationId xmlns:a16="http://schemas.microsoft.com/office/drawing/2014/main" xmlns="" id="{F4FAB26E-6722-AD40-C8E1-0C52E8D293A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475423" y="991491"/>
            <a:ext cx="1543573" cy="1443241"/>
          </a:xfrm>
          <a:prstGeom prst="rect">
            <a:avLst/>
          </a:prstGeom>
        </p:spPr>
      </p:pic>
      <p:pic>
        <p:nvPicPr>
          <p:cNvPr id="6" name="Picture 25">
            <a:extLst>
              <a:ext uri="{FF2B5EF4-FFF2-40B4-BE49-F238E27FC236}">
                <a16:creationId xmlns:a16="http://schemas.microsoft.com/office/drawing/2014/main" xmlns="" id="{B33CED9B-1850-D28F-0A1C-3551F1345BC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78604" y="946374"/>
            <a:ext cx="1543573" cy="1443241"/>
          </a:xfrm>
          <a:prstGeom prst="rect">
            <a:avLst/>
          </a:prstGeom>
        </p:spPr>
      </p:pic>
      <p:sp>
        <p:nvSpPr>
          <p:cNvPr id="11" name="TextBox 10">
            <a:extLst>
              <a:ext uri="{FF2B5EF4-FFF2-40B4-BE49-F238E27FC236}">
                <a16:creationId xmlns:a16="http://schemas.microsoft.com/office/drawing/2014/main" xmlns="" id="{CBF95CF7-9C92-D04C-BDD0-CB95CEC35AF3}"/>
              </a:ext>
            </a:extLst>
          </p:cNvPr>
          <p:cNvSpPr txBox="1"/>
          <p:nvPr/>
        </p:nvSpPr>
        <p:spPr>
          <a:xfrm>
            <a:off x="2820708" y="9061689"/>
            <a:ext cx="4293114" cy="646331"/>
          </a:xfrm>
          <a:prstGeom prst="rect">
            <a:avLst/>
          </a:prstGeom>
          <a:noFill/>
        </p:spPr>
        <p:txBody>
          <a:bodyPr wrap="square">
            <a:spAutoFit/>
          </a:bodyPr>
          <a:lstStyle/>
          <a:p>
            <a:pPr algn="ctr"/>
            <a:r>
              <a:rPr lang="en-US" sz="3600" i="1">
                <a:effectLst/>
                <a:latin typeface="Arial" panose="020B0604020202020204" pitchFamily="34" charset="0"/>
                <a:ea typeface="Calibri" panose="020F0502020204030204" pitchFamily="34" charset="0"/>
                <a:cs typeface="Arial" panose="020B0604020202020204" pitchFamily="34" charset="0"/>
              </a:rPr>
              <a:t>Lá bàng mùa xuân </a:t>
            </a:r>
            <a:endParaRPr lang="fr-FR" sz="3600" i="1">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C7776E88-0AB0-6420-4E9E-257310445E45}"/>
              </a:ext>
            </a:extLst>
          </p:cNvPr>
          <p:cNvSpPr txBox="1"/>
          <p:nvPr/>
        </p:nvSpPr>
        <p:spPr>
          <a:xfrm>
            <a:off x="11060266" y="9061689"/>
            <a:ext cx="4293114" cy="646331"/>
          </a:xfrm>
          <a:prstGeom prst="rect">
            <a:avLst/>
          </a:prstGeom>
          <a:noFill/>
        </p:spPr>
        <p:txBody>
          <a:bodyPr wrap="square">
            <a:spAutoFit/>
          </a:bodyPr>
          <a:lstStyle/>
          <a:p>
            <a:pPr algn="ctr"/>
            <a:r>
              <a:rPr lang="en-US" sz="3600" i="1">
                <a:effectLst/>
                <a:latin typeface="Arial" panose="020B0604020202020204" pitchFamily="34" charset="0"/>
                <a:ea typeface="Calibri" panose="020F0502020204030204" pitchFamily="34" charset="0"/>
                <a:cs typeface="Arial" panose="020B0604020202020204" pitchFamily="34" charset="0"/>
              </a:rPr>
              <a:t>Lá bàng mùa hạ</a:t>
            </a:r>
            <a:endParaRPr lang="fr-FR" sz="3600" i="1">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cay bang">
            <a:extLst>
              <a:ext uri="{FF2B5EF4-FFF2-40B4-BE49-F238E27FC236}">
                <a16:creationId xmlns:a16="http://schemas.microsoft.com/office/drawing/2014/main" xmlns="" id="{133BB97A-3737-CF35-0B91-8440CAE5B3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288" y="3551780"/>
            <a:ext cx="7723953" cy="5144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a:extLst>
              <a:ext uri="{FF2B5EF4-FFF2-40B4-BE49-F238E27FC236}">
                <a16:creationId xmlns:a16="http://schemas.microsoft.com/office/drawing/2014/main" xmlns="" id="{40D0F799-A618-51E5-31B4-82F80EB9CC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77387" y="3551780"/>
            <a:ext cx="6858871" cy="5144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7533034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Freeform 7"/>
          <p:cNvSpPr/>
          <p:nvPr/>
        </p:nvSpPr>
        <p:spPr>
          <a:xfrm rot="-301068">
            <a:off x="-115661" y="9250967"/>
            <a:ext cx="1173384" cy="1139036"/>
          </a:xfrm>
          <a:custGeom>
            <a:avLst/>
            <a:gdLst/>
            <a:ahLst/>
            <a:cxnLst/>
            <a:rect l="l" t="t" r="r" b="b"/>
            <a:pathLst>
              <a:path w="3393655" h="3946111">
                <a:moveTo>
                  <a:pt x="0" y="0"/>
                </a:moveTo>
                <a:lnTo>
                  <a:pt x="3393655" y="0"/>
                </a:lnTo>
                <a:lnTo>
                  <a:pt x="3393655" y="3946111"/>
                </a:lnTo>
                <a:lnTo>
                  <a:pt x="0" y="39461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32567">
            <a:off x="17157402" y="8261462"/>
            <a:ext cx="1614391" cy="1912765"/>
          </a:xfrm>
          <a:custGeom>
            <a:avLst/>
            <a:gdLst/>
            <a:ahLst/>
            <a:cxnLst/>
            <a:rect l="l" t="t" r="r" b="b"/>
            <a:pathLst>
              <a:path w="3886174" h="4605836">
                <a:moveTo>
                  <a:pt x="0" y="0"/>
                </a:moveTo>
                <a:lnTo>
                  <a:pt x="3886174" y="0"/>
                </a:lnTo>
                <a:lnTo>
                  <a:pt x="3886174" y="4605836"/>
                </a:lnTo>
                <a:lnTo>
                  <a:pt x="0" y="46058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AutoShape 24">
            <a:extLst>
              <a:ext uri="{FF2B5EF4-FFF2-40B4-BE49-F238E27FC236}">
                <a16:creationId xmlns:a16="http://schemas.microsoft.com/office/drawing/2014/main" xmlns="" id="{EF4BC592-196E-28A6-9975-05513A510301}"/>
              </a:ext>
            </a:extLst>
          </p:cNvPr>
          <p:cNvSpPr/>
          <p:nvPr/>
        </p:nvSpPr>
        <p:spPr>
          <a:xfrm>
            <a:off x="-1983503" y="762000"/>
            <a:ext cx="22250400" cy="2133516"/>
          </a:xfrm>
          <a:prstGeom prst="rect">
            <a:avLst/>
          </a:prstGeom>
          <a:solidFill>
            <a:schemeClr val="accent3">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xmlns="" id="{A9907587-40EE-93D5-F7A6-37FF8797800E}"/>
              </a:ext>
            </a:extLst>
          </p:cNvPr>
          <p:cNvSpPr txBox="1"/>
          <p:nvPr/>
        </p:nvSpPr>
        <p:spPr>
          <a:xfrm>
            <a:off x="3124200" y="800649"/>
            <a:ext cx="12649200"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Các em quan sát và tham khảo một số hình ảnh dưới đây về lá bàng</a:t>
            </a:r>
            <a:endParaRPr kumimoji="0" lang="en-US" sz="4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5" name="Picture 25">
            <a:extLst>
              <a:ext uri="{FF2B5EF4-FFF2-40B4-BE49-F238E27FC236}">
                <a16:creationId xmlns:a16="http://schemas.microsoft.com/office/drawing/2014/main" xmlns="" id="{F4FAB26E-6722-AD40-C8E1-0C52E8D293A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475423" y="991491"/>
            <a:ext cx="1543573" cy="1443241"/>
          </a:xfrm>
          <a:prstGeom prst="rect">
            <a:avLst/>
          </a:prstGeom>
        </p:spPr>
      </p:pic>
      <p:pic>
        <p:nvPicPr>
          <p:cNvPr id="6" name="Picture 25">
            <a:extLst>
              <a:ext uri="{FF2B5EF4-FFF2-40B4-BE49-F238E27FC236}">
                <a16:creationId xmlns:a16="http://schemas.microsoft.com/office/drawing/2014/main" xmlns="" id="{B33CED9B-1850-D28F-0A1C-3551F1345BC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78604" y="946374"/>
            <a:ext cx="1543573" cy="1443241"/>
          </a:xfrm>
          <a:prstGeom prst="rect">
            <a:avLst/>
          </a:prstGeom>
        </p:spPr>
      </p:pic>
      <p:sp>
        <p:nvSpPr>
          <p:cNvPr id="11" name="TextBox 10">
            <a:extLst>
              <a:ext uri="{FF2B5EF4-FFF2-40B4-BE49-F238E27FC236}">
                <a16:creationId xmlns:a16="http://schemas.microsoft.com/office/drawing/2014/main" xmlns="" id="{CBF95CF7-9C92-D04C-BDD0-CB95CEC35AF3}"/>
              </a:ext>
            </a:extLst>
          </p:cNvPr>
          <p:cNvSpPr txBox="1"/>
          <p:nvPr/>
        </p:nvSpPr>
        <p:spPr>
          <a:xfrm>
            <a:off x="2820708" y="9061689"/>
            <a:ext cx="4293114" cy="646331"/>
          </a:xfrm>
          <a:prstGeom prst="rect">
            <a:avLst/>
          </a:prstGeom>
          <a:noFill/>
        </p:spPr>
        <p:txBody>
          <a:bodyPr wrap="square">
            <a:spAutoFit/>
          </a:bodyPr>
          <a:lstStyle/>
          <a:p>
            <a:pPr algn="ctr"/>
            <a:r>
              <a:rPr lang="en-US" sz="3600" i="1">
                <a:effectLst/>
                <a:latin typeface="Arial" panose="020B0604020202020204" pitchFamily="34" charset="0"/>
                <a:ea typeface="Calibri" panose="020F0502020204030204" pitchFamily="34" charset="0"/>
                <a:cs typeface="Arial" panose="020B0604020202020204" pitchFamily="34" charset="0"/>
              </a:rPr>
              <a:t>Lá bàng mùa thu</a:t>
            </a:r>
            <a:endParaRPr lang="fr-FR" sz="3600" i="1">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C7776E88-0AB0-6420-4E9E-257310445E45}"/>
              </a:ext>
            </a:extLst>
          </p:cNvPr>
          <p:cNvSpPr txBox="1"/>
          <p:nvPr/>
        </p:nvSpPr>
        <p:spPr>
          <a:xfrm>
            <a:off x="11060266" y="9061689"/>
            <a:ext cx="4293114" cy="646331"/>
          </a:xfrm>
          <a:prstGeom prst="rect">
            <a:avLst/>
          </a:prstGeom>
          <a:noFill/>
        </p:spPr>
        <p:txBody>
          <a:bodyPr wrap="square">
            <a:spAutoFit/>
          </a:bodyPr>
          <a:lstStyle/>
          <a:p>
            <a:pPr algn="ctr"/>
            <a:r>
              <a:rPr lang="en-US" sz="3600" i="1">
                <a:effectLst/>
                <a:latin typeface="Arial" panose="020B0604020202020204" pitchFamily="34" charset="0"/>
                <a:ea typeface="Calibri" panose="020F0502020204030204" pitchFamily="34" charset="0"/>
                <a:cs typeface="Arial" panose="020B0604020202020204" pitchFamily="34" charset="0"/>
              </a:rPr>
              <a:t>Lá bàng mùa </a:t>
            </a:r>
            <a:r>
              <a:rPr lang="en-US" sz="3600" i="1">
                <a:latin typeface="Arial" panose="020B0604020202020204" pitchFamily="34" charset="0"/>
                <a:ea typeface="Calibri" panose="020F0502020204030204" pitchFamily="34" charset="0"/>
                <a:cs typeface="Arial" panose="020B0604020202020204" pitchFamily="34" charset="0"/>
              </a:rPr>
              <a:t>đông</a:t>
            </a:r>
            <a:endParaRPr lang="fr-FR" sz="3600" i="1">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descr="cay bang la do">
            <a:extLst>
              <a:ext uri="{FF2B5EF4-FFF2-40B4-BE49-F238E27FC236}">
                <a16:creationId xmlns:a16="http://schemas.microsoft.com/office/drawing/2014/main" xmlns="" id="{8995BC7B-D4D0-59F1-CF81-BCBE953960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3531602"/>
            <a:ext cx="7463242" cy="5088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Cây bàng mùa đông">
            <a:extLst>
              <a:ext uri="{FF2B5EF4-FFF2-40B4-BE49-F238E27FC236}">
                <a16:creationId xmlns:a16="http://schemas.microsoft.com/office/drawing/2014/main" xmlns="" id="{0AECAB12-A861-8E01-96AB-72C3FA17A5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90659" y="3531602"/>
            <a:ext cx="6784764" cy="5088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245494"/>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85832E2-2D5E-E10D-D72E-AED7FF3A7376}"/>
              </a:ext>
            </a:extLst>
          </p:cNvPr>
          <p:cNvGrpSpPr/>
          <p:nvPr/>
        </p:nvGrpSpPr>
        <p:grpSpPr>
          <a:xfrm>
            <a:off x="-228599" y="-190500"/>
            <a:ext cx="1524000" cy="1741109"/>
            <a:chOff x="1028700" y="7233426"/>
            <a:chExt cx="1700605" cy="2020918"/>
          </a:xfrm>
        </p:grpSpPr>
        <p:sp>
          <p:nvSpPr>
            <p:cNvPr id="8" name="Freeform 8"/>
            <p:cNvSpPr/>
            <p:nvPr/>
          </p:nvSpPr>
          <p:spPr>
            <a:xfrm>
              <a:off x="1028700" y="7233426"/>
              <a:ext cx="1317130" cy="1821106"/>
            </a:xfrm>
            <a:custGeom>
              <a:avLst/>
              <a:gdLst/>
              <a:ahLst/>
              <a:cxnLst/>
              <a:rect l="l" t="t" r="r" b="b"/>
              <a:pathLst>
                <a:path w="1317130" h="1821106">
                  <a:moveTo>
                    <a:pt x="0" y="0"/>
                  </a:moveTo>
                  <a:lnTo>
                    <a:pt x="1317130" y="0"/>
                  </a:lnTo>
                  <a:lnTo>
                    <a:pt x="1317130" y="1821106"/>
                  </a:lnTo>
                  <a:lnTo>
                    <a:pt x="0" y="1821106"/>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p>
          </p:txBody>
        </p:sp>
        <p:sp>
          <p:nvSpPr>
            <p:cNvPr id="9" name="Freeform 9"/>
            <p:cNvSpPr/>
            <p:nvPr/>
          </p:nvSpPr>
          <p:spPr>
            <a:xfrm>
              <a:off x="1687265" y="8476750"/>
              <a:ext cx="1042040" cy="777594"/>
            </a:xfrm>
            <a:custGeom>
              <a:avLst/>
              <a:gdLst/>
              <a:ahLst/>
              <a:cxnLst/>
              <a:rect l="l" t="t" r="r" b="b"/>
              <a:pathLst>
                <a:path w="1042040" h="777594">
                  <a:moveTo>
                    <a:pt x="0" y="0"/>
                  </a:moveTo>
                  <a:lnTo>
                    <a:pt x="1042040" y="0"/>
                  </a:lnTo>
                  <a:lnTo>
                    <a:pt x="1042040" y="777593"/>
                  </a:lnTo>
                  <a:lnTo>
                    <a:pt x="0" y="777593"/>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p>
          </p:txBody>
        </p:sp>
      </p:grpSp>
      <p:grpSp>
        <p:nvGrpSpPr>
          <p:cNvPr id="2" name="Group 1">
            <a:extLst>
              <a:ext uri="{FF2B5EF4-FFF2-40B4-BE49-F238E27FC236}">
                <a16:creationId xmlns:a16="http://schemas.microsoft.com/office/drawing/2014/main" xmlns="" id="{0DC92D01-D7D7-4D08-7831-8E74F3BB8D4D}"/>
              </a:ext>
            </a:extLst>
          </p:cNvPr>
          <p:cNvGrpSpPr/>
          <p:nvPr/>
        </p:nvGrpSpPr>
        <p:grpSpPr>
          <a:xfrm>
            <a:off x="848988" y="1360963"/>
            <a:ext cx="6085211" cy="4620736"/>
            <a:chOff x="1218463" y="1650705"/>
            <a:chExt cx="6085211" cy="4620736"/>
          </a:xfrm>
        </p:grpSpPr>
        <p:sp>
          <p:nvSpPr>
            <p:cNvPr id="11" name="Line Callout 1 (Border and Accent Bar) 3">
              <a:extLst>
                <a:ext uri="{FF2B5EF4-FFF2-40B4-BE49-F238E27FC236}">
                  <a16:creationId xmlns:a16="http://schemas.microsoft.com/office/drawing/2014/main" xmlns="" id="{EE3B5C0A-26A9-E8FD-003F-7DB289DE2079}"/>
                </a:ext>
              </a:extLst>
            </p:cNvPr>
            <p:cNvSpPr/>
            <p:nvPr/>
          </p:nvSpPr>
          <p:spPr>
            <a:xfrm>
              <a:off x="1218463" y="2255628"/>
              <a:ext cx="6085211" cy="4015813"/>
            </a:xfrm>
            <a:prstGeom prst="roundRect">
              <a:avLst/>
            </a:prstGeom>
            <a:solidFill>
              <a:schemeClr val="bg1"/>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C00000"/>
                  </a:solidFill>
                  <a:latin typeface="Arial" panose="020B0604020202020204" pitchFamily="34" charset="0"/>
                  <a:cs typeface="Arial" panose="020B0604020202020204" pitchFamily="34" charset="0"/>
                </a:rPr>
                <a:t>Các em hãy đọc đoạn văn a </a:t>
              </a:r>
              <a:r>
                <a:rPr lang="en-US" sz="4000" i="1">
                  <a:solidFill>
                    <a:srgbClr val="C00000"/>
                  </a:solidFill>
                  <a:latin typeface="Arial" panose="020B0604020202020204" pitchFamily="34" charset="0"/>
                  <a:cs typeface="Arial" panose="020B0604020202020204" pitchFamily="34" charset="0"/>
                </a:rPr>
                <a:t>(SGK – tr.95) </a:t>
              </a:r>
              <a:r>
                <a:rPr lang="en-US" sz="4000">
                  <a:solidFill>
                    <a:srgbClr val="C00000"/>
                  </a:solidFill>
                  <a:latin typeface="Arial" panose="020B0604020202020204" pitchFamily="34" charset="0"/>
                  <a:cs typeface="Arial" panose="020B0604020202020204" pitchFamily="34" charset="0"/>
                </a:rPr>
                <a:t>và thảo luận với nhau để trả lời các câu hỏi</a:t>
              </a:r>
              <a:endParaRPr lang="vi-VN" sz="4000">
                <a:solidFill>
                  <a:srgbClr val="C00000"/>
                </a:solidFill>
                <a:latin typeface="Arial" panose="020B0604020202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xmlns="" id="{9439FF8A-34DE-4BD5-B6C8-41E41A4FAF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24487" y="1650705"/>
              <a:ext cx="807905" cy="830556"/>
            </a:xfrm>
            <a:prstGeom prst="rect">
              <a:avLst/>
            </a:prstGeom>
          </p:spPr>
        </p:pic>
      </p:grpSp>
      <p:sp>
        <p:nvSpPr>
          <p:cNvPr id="13" name="Speech Bubble: Rectangle with Corners Rounded 12">
            <a:extLst>
              <a:ext uri="{FF2B5EF4-FFF2-40B4-BE49-F238E27FC236}">
                <a16:creationId xmlns:a16="http://schemas.microsoft.com/office/drawing/2014/main" xmlns="" id="{7DCD75CB-EEF7-CA91-3F0D-F2E6798C5E62}"/>
              </a:ext>
            </a:extLst>
          </p:cNvPr>
          <p:cNvSpPr/>
          <p:nvPr/>
        </p:nvSpPr>
        <p:spPr>
          <a:xfrm>
            <a:off x="8382000" y="1965887"/>
            <a:ext cx="9057011" cy="2064946"/>
          </a:xfrm>
          <a:prstGeom prst="wedgeRoundRectCallout">
            <a:avLst>
              <a:gd name="adj1" fmla="val -56802"/>
              <a:gd name="adj2" fmla="val 44832"/>
              <a:gd name="adj3" fmla="val 16667"/>
            </a:avLst>
          </a:prstGeom>
          <a:solidFill>
            <a:schemeClr val="accent5">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Câu mở đầu đoạn cho biết điều gì?</a:t>
            </a:r>
            <a:endParaRPr lang="vi-VN" sz="3800">
              <a:solidFill>
                <a:schemeClr val="tx1"/>
              </a:solidFill>
              <a:latin typeface="Arial" panose="020B0604020202020204" pitchFamily="34" charset="0"/>
              <a:cs typeface="Arial" panose="020B0604020202020204" pitchFamily="34" charset="0"/>
            </a:endParaRPr>
          </a:p>
        </p:txBody>
      </p:sp>
      <p:sp>
        <p:nvSpPr>
          <p:cNvPr id="14" name="Speech Bubble: Rectangle with Corners Rounded 13">
            <a:extLst>
              <a:ext uri="{FF2B5EF4-FFF2-40B4-BE49-F238E27FC236}">
                <a16:creationId xmlns:a16="http://schemas.microsoft.com/office/drawing/2014/main" xmlns="" id="{56598268-D0B5-EAC4-37FB-D7248C02BC23}"/>
              </a:ext>
            </a:extLst>
          </p:cNvPr>
          <p:cNvSpPr/>
          <p:nvPr/>
        </p:nvSpPr>
        <p:spPr>
          <a:xfrm>
            <a:off x="8382000" y="4500837"/>
            <a:ext cx="9057011" cy="2064946"/>
          </a:xfrm>
          <a:prstGeom prst="wedgeRoundRectCallout">
            <a:avLst>
              <a:gd name="adj1" fmla="val -59096"/>
              <a:gd name="adj2" fmla="val -42151"/>
              <a:gd name="adj3" fmla="val 16667"/>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a:solidFill>
                  <a:schemeClr val="tx1"/>
                </a:solidFill>
                <a:cs typeface="Arial" panose="020B0604020202020204" pitchFamily="34" charset="0"/>
              </a:rPr>
              <a:t>Lá bàng được tả theo trình tự nào?</a:t>
            </a:r>
            <a:endParaRPr lang="en-US" sz="3800">
              <a:solidFill>
                <a:schemeClr val="tx1"/>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xmlns="" id="{E9CEE58A-1620-A706-297D-F9763A613309}"/>
              </a:ext>
            </a:extLst>
          </p:cNvPr>
          <p:cNvSpPr/>
          <p:nvPr/>
        </p:nvSpPr>
        <p:spPr>
          <a:xfrm>
            <a:off x="8382000" y="7035787"/>
            <a:ext cx="9057011" cy="2605014"/>
          </a:xfrm>
          <a:prstGeom prst="wedgeRoundRectCallout">
            <a:avLst>
              <a:gd name="adj1" fmla="val -59096"/>
              <a:gd name="adj2" fmla="val -42151"/>
              <a:gd name="adj3" fmla="val 1666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cs typeface="Arial" panose="020B0604020202020204" pitchFamily="34" charset="0"/>
              </a:rPr>
              <a:t>Theo em, tác giả yêu thích màu lá cây bàng vào mùa nào nhất?</a:t>
            </a:r>
            <a:endParaRPr lang="en-US" sz="3800">
              <a:solidFill>
                <a:schemeClr val="tx1"/>
              </a:solidFill>
              <a:latin typeface="Arial" panose="020B0604020202020204" pitchFamily="34" charset="0"/>
              <a:cs typeface="Arial" panose="020B0604020202020204" pitchFamily="34" charset="0"/>
            </a:endParaRPr>
          </a:p>
        </p:txBody>
      </p:sp>
      <p:sp>
        <p:nvSpPr>
          <p:cNvPr id="10" name="Freeform 10"/>
          <p:cNvSpPr/>
          <p:nvPr/>
        </p:nvSpPr>
        <p:spPr>
          <a:xfrm>
            <a:off x="17068800" y="8617943"/>
            <a:ext cx="1317130" cy="1821106"/>
          </a:xfrm>
          <a:custGeom>
            <a:avLst/>
            <a:gdLst/>
            <a:ahLst/>
            <a:cxnLst/>
            <a:rect l="l" t="t" r="r" b="b"/>
            <a:pathLst>
              <a:path w="1317130" h="1821106">
                <a:moveTo>
                  <a:pt x="0" y="0"/>
                </a:moveTo>
                <a:lnTo>
                  <a:pt x="1317131" y="0"/>
                </a:lnTo>
                <a:lnTo>
                  <a:pt x="1317131" y="1821106"/>
                </a:lnTo>
                <a:lnTo>
                  <a:pt x="0" y="1821106"/>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p>
        </p:txBody>
      </p:sp>
      <p:pic>
        <p:nvPicPr>
          <p:cNvPr id="15" name="Picture 14" descr="A close-up of a branch with red and green leaves&#10;&#10;Description automatically generated">
            <a:extLst>
              <a:ext uri="{FF2B5EF4-FFF2-40B4-BE49-F238E27FC236}">
                <a16:creationId xmlns:a16="http://schemas.microsoft.com/office/drawing/2014/main" xmlns="" id="{4D4760FA-1B07-0DD5-9689-A52C48B24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8645" y="6416023"/>
            <a:ext cx="3799484" cy="3621383"/>
          </a:xfrm>
          <a:prstGeom prst="rect">
            <a:avLst/>
          </a:prstGeom>
        </p:spPr>
      </p:pic>
      <p:grpSp>
        <p:nvGrpSpPr>
          <p:cNvPr id="16" name="Group 15">
            <a:extLst>
              <a:ext uri="{FF2B5EF4-FFF2-40B4-BE49-F238E27FC236}">
                <a16:creationId xmlns:a16="http://schemas.microsoft.com/office/drawing/2014/main" xmlns="" id="{46224806-2DDB-29DA-214F-3A9DA4065A32}"/>
              </a:ext>
            </a:extLst>
          </p:cNvPr>
          <p:cNvGrpSpPr/>
          <p:nvPr/>
        </p:nvGrpSpPr>
        <p:grpSpPr>
          <a:xfrm>
            <a:off x="5446400" y="0"/>
            <a:ext cx="7583876" cy="1360963"/>
            <a:chOff x="4834930" y="84191"/>
            <a:chExt cx="7359542" cy="1208123"/>
          </a:xfrm>
        </p:grpSpPr>
        <p:sp>
          <p:nvSpPr>
            <p:cNvPr id="17" name="Round Same Side Corner Rectangle 11">
              <a:extLst>
                <a:ext uri="{FF2B5EF4-FFF2-40B4-BE49-F238E27FC236}">
                  <a16:creationId xmlns:a16="http://schemas.microsoft.com/office/drawing/2014/main" xmlns="" id="{081CB972-3D70-258C-48B0-79020795ABFB}"/>
                </a:ext>
              </a:extLst>
            </p:cNvPr>
            <p:cNvSpPr/>
            <p:nvPr/>
          </p:nvSpPr>
          <p:spPr>
            <a:xfrm flipV="1">
              <a:off x="4834930" y="84191"/>
              <a:ext cx="7359542" cy="1208123"/>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F0321739-0B0E-2EBF-74D1-D68902A087AF}"/>
                </a:ext>
              </a:extLst>
            </p:cNvPr>
            <p:cNvSpPr txBox="1"/>
            <p:nvPr/>
          </p:nvSpPr>
          <p:spPr>
            <a:xfrm>
              <a:off x="5313042" y="305755"/>
              <a:ext cx="6403317" cy="76499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NHÓM</a:t>
              </a:r>
              <a:endParaRPr lang="en-US" sz="48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506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C671B7D5-6E46-EBB0-F21C-8BCE023533A4}"/>
              </a:ext>
            </a:extLst>
          </p:cNvPr>
          <p:cNvGrpSpPr/>
          <p:nvPr/>
        </p:nvGrpSpPr>
        <p:grpSpPr>
          <a:xfrm>
            <a:off x="16350811" y="8789905"/>
            <a:ext cx="1870380" cy="1730741"/>
            <a:chOff x="4451483" y="4754703"/>
            <a:chExt cx="1870380" cy="1730741"/>
          </a:xfrm>
        </p:grpSpPr>
        <p:sp>
          <p:nvSpPr>
            <p:cNvPr id="5" name="Freeform 5"/>
            <p:cNvSpPr/>
            <p:nvPr/>
          </p:nvSpPr>
          <p:spPr>
            <a:xfrm rot="-296385">
              <a:off x="5262938" y="5021340"/>
              <a:ext cx="1058925" cy="1464104"/>
            </a:xfrm>
            <a:custGeom>
              <a:avLst/>
              <a:gdLst/>
              <a:ahLst/>
              <a:cxnLst/>
              <a:rect l="l" t="t" r="r" b="b"/>
              <a:pathLst>
                <a:path w="1058925" h="1464104">
                  <a:moveTo>
                    <a:pt x="0" y="0"/>
                  </a:moveTo>
                  <a:lnTo>
                    <a:pt x="1058926" y="0"/>
                  </a:lnTo>
                  <a:lnTo>
                    <a:pt x="1058926" y="1464103"/>
                  </a:lnTo>
                  <a:lnTo>
                    <a:pt x="0" y="1464103"/>
                  </a:lnTo>
                  <a:lnTo>
                    <a:pt x="0" y="0"/>
                  </a:lnTo>
                  <a:close/>
                </a:path>
              </a:pathLst>
            </a:custGeom>
            <a:blipFill>
              <a:blip r:embed="rId2">
                <a:extLst>
                  <a:ext uri="{96DAC541-7B7A-43D3-8B79-37D633B846F1}">
                    <asvg:svgBlip xmlns:asvg="http://schemas.microsoft.com/office/drawing/2016/SVG/main" xmlns="" r:embed="rId3"/>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4451483" y="475470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xmlns="" r:embed="rId3"/>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7" name="Freeform 7"/>
          <p:cNvSpPr/>
          <p:nvPr/>
        </p:nvSpPr>
        <p:spPr>
          <a:xfrm rot="-327708">
            <a:off x="-185696" y="8074447"/>
            <a:ext cx="2455471" cy="2339487"/>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01068">
            <a:off x="16172923" y="-552257"/>
            <a:ext cx="2248953" cy="2264515"/>
          </a:xfrm>
          <a:custGeom>
            <a:avLst/>
            <a:gdLst/>
            <a:ahLst/>
            <a:cxnLst/>
            <a:rect l="l" t="t" r="r" b="b"/>
            <a:pathLst>
              <a:path w="5207416" h="6055135">
                <a:moveTo>
                  <a:pt x="0" y="0"/>
                </a:moveTo>
                <a:lnTo>
                  <a:pt x="5207416" y="0"/>
                </a:lnTo>
                <a:lnTo>
                  <a:pt x="5207416" y="6055135"/>
                </a:lnTo>
                <a:lnTo>
                  <a:pt x="0" y="60551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xmlns="" id="{988216BB-7AE3-D5E2-A34F-093A0E1A50CD}"/>
              </a:ext>
            </a:extLst>
          </p:cNvPr>
          <p:cNvGrpSpPr/>
          <p:nvPr/>
        </p:nvGrpSpPr>
        <p:grpSpPr>
          <a:xfrm>
            <a:off x="5410200" y="0"/>
            <a:ext cx="7181851" cy="1485900"/>
            <a:chOff x="4854375" y="84191"/>
            <a:chExt cx="6969409" cy="1319029"/>
          </a:xfrm>
        </p:grpSpPr>
        <p:sp>
          <p:nvSpPr>
            <p:cNvPr id="21" name="Round Same Side Corner Rectangle 11">
              <a:extLst>
                <a:ext uri="{FF2B5EF4-FFF2-40B4-BE49-F238E27FC236}">
                  <a16:creationId xmlns:a16="http://schemas.microsoft.com/office/drawing/2014/main" xmlns="" id="{DA16B772-F6E2-2853-7905-44BE4661C2BA}"/>
                </a:ext>
              </a:extLst>
            </p:cNvPr>
            <p:cNvSpPr/>
            <p:nvPr/>
          </p:nvSpPr>
          <p:spPr>
            <a:xfrm flipV="1">
              <a:off x="4854375" y="84191"/>
              <a:ext cx="6969409" cy="1319029"/>
            </a:xfrm>
            <a:prstGeom prst="round2SameRect">
              <a:avLst>
                <a:gd name="adj1" fmla="val 37720"/>
                <a:gd name="adj2" fmla="val 0"/>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1D8EB27-3736-6E14-D0D6-BC754AFB0075}"/>
                </a:ext>
              </a:extLst>
            </p:cNvPr>
            <p:cNvSpPr txBox="1"/>
            <p:nvPr/>
          </p:nvSpPr>
          <p:spPr>
            <a:xfrm>
              <a:off x="5261188" y="361208"/>
              <a:ext cx="6155781" cy="764994"/>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CÂU TRẢ LỜI</a:t>
              </a:r>
              <a:endParaRPr lang="en-US" sz="5000" b="1" dirty="0">
                <a:solidFill>
                  <a:schemeClr val="bg1"/>
                </a:solidFill>
                <a:latin typeface="Arial" panose="020B0604020202020204" pitchFamily="34" charset="0"/>
                <a:cs typeface="Arial" panose="020B0604020202020204" pitchFamily="34" charset="0"/>
              </a:endParaRPr>
            </a:p>
          </p:txBody>
        </p:sp>
      </p:grpSp>
      <p:sp>
        <p:nvSpPr>
          <p:cNvPr id="2" name="Rectangle: Rounded Corners 1">
            <a:extLst>
              <a:ext uri="{FF2B5EF4-FFF2-40B4-BE49-F238E27FC236}">
                <a16:creationId xmlns:a16="http://schemas.microsoft.com/office/drawing/2014/main" xmlns="" id="{BA5BA265-AB7A-F90A-2695-C21EC88E4926}"/>
              </a:ext>
            </a:extLst>
          </p:cNvPr>
          <p:cNvSpPr/>
          <p:nvPr/>
        </p:nvSpPr>
        <p:spPr>
          <a:xfrm>
            <a:off x="659892" y="2171701"/>
            <a:ext cx="6594310" cy="3124199"/>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2">
                    <a:lumMod val="50000"/>
                  </a:schemeClr>
                </a:solidFill>
                <a:latin typeface="Arial" panose="020B0604020202020204" pitchFamily="34" charset="0"/>
                <a:cs typeface="Arial" panose="020B0604020202020204" pitchFamily="34" charset="0"/>
              </a:rPr>
              <a:t>Nội dung câu mở đầu đoạn văn là: </a:t>
            </a:r>
            <a:endParaRPr lang="en-US" sz="4000" b="1" dirty="0">
              <a:solidFill>
                <a:schemeClr val="tx2">
                  <a:lumMod val="50000"/>
                </a:schemeClr>
              </a:solidFill>
              <a:latin typeface="Arial" panose="020B0604020202020204" pitchFamily="34" charset="0"/>
              <a:cs typeface="Arial" panose="020B0604020202020204" pitchFamily="34" charset="0"/>
            </a:endParaRPr>
          </a:p>
        </p:txBody>
      </p:sp>
      <p:pic>
        <p:nvPicPr>
          <p:cNvPr id="3" name="Graphic 2" descr="Back with solid fill">
            <a:extLst>
              <a:ext uri="{FF2B5EF4-FFF2-40B4-BE49-F238E27FC236}">
                <a16:creationId xmlns:a16="http://schemas.microsoft.com/office/drawing/2014/main" xmlns="" id="{21C95CE1-99C8-8C78-78F3-1C34BCB4B6DF}"/>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073579" y="3194447"/>
            <a:ext cx="1553300" cy="1307306"/>
          </a:xfrm>
          <a:prstGeom prst="rect">
            <a:avLst/>
          </a:prstGeom>
        </p:spPr>
      </p:pic>
      <p:sp>
        <p:nvSpPr>
          <p:cNvPr id="4" name="Rectangle: Rounded Corners 3">
            <a:extLst>
              <a:ext uri="{FF2B5EF4-FFF2-40B4-BE49-F238E27FC236}">
                <a16:creationId xmlns:a16="http://schemas.microsoft.com/office/drawing/2014/main" xmlns="" id="{944051DD-C1C1-E93B-F0A7-205816A94353}"/>
              </a:ext>
            </a:extLst>
          </p:cNvPr>
          <p:cNvSpPr/>
          <p:nvPr/>
        </p:nvSpPr>
        <p:spPr>
          <a:xfrm>
            <a:off x="10446256" y="2171700"/>
            <a:ext cx="7181851" cy="3124199"/>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Cho biết cây bàng mùa nào cũng đẹp</a:t>
            </a:r>
            <a:endParaRPr lang="en-US" sz="4000"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A84638A6-ECB9-EED7-F72C-31787A8D26BC}"/>
              </a:ext>
            </a:extLst>
          </p:cNvPr>
          <p:cNvGrpSpPr/>
          <p:nvPr/>
        </p:nvGrpSpPr>
        <p:grpSpPr>
          <a:xfrm>
            <a:off x="5898231" y="5560346"/>
            <a:ext cx="5903996" cy="4228248"/>
            <a:chOff x="5898231" y="5560346"/>
            <a:chExt cx="5903996" cy="4228248"/>
          </a:xfrm>
        </p:grpSpPr>
        <p:pic>
          <p:nvPicPr>
            <p:cNvPr id="3074" name="Picture 2" descr="Mùa lá đỏ của cây bàng - VnExpress Du lịch">
              <a:extLst>
                <a:ext uri="{FF2B5EF4-FFF2-40B4-BE49-F238E27FC236}">
                  <a16:creationId xmlns:a16="http://schemas.microsoft.com/office/drawing/2014/main" xmlns="" id="{2ABBB88E-6BB3-D241-F805-AC698A8AC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8231" y="5873790"/>
              <a:ext cx="5903996" cy="39148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9" name="Picture 2" descr="Push pin ">
              <a:extLst>
                <a:ext uri="{FF2B5EF4-FFF2-40B4-BE49-F238E27FC236}">
                  <a16:creationId xmlns:a16="http://schemas.microsoft.com/office/drawing/2014/main" xmlns="" id="{FDBA2694-13E0-7D62-1621-28F90F4D37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16614">
              <a:off x="8536786" y="5560346"/>
              <a:ext cx="626886" cy="62688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1199</Words>
  <Application>Microsoft Office PowerPoint</Application>
  <PresentationFormat>Custom</PresentationFormat>
  <Paragraphs>116</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Wingdings</vt:lpstr>
      <vt:lpstr>Symbol</vt:lpstr>
      <vt:lpstr>SimSun</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Playful Social Science Lesson Presentation</dc:title>
  <dc:creator>Linh Phan</dc:creator>
  <cp:lastModifiedBy>A</cp:lastModifiedBy>
  <cp:revision>5</cp:revision>
  <dcterms:created xsi:type="dcterms:W3CDTF">2006-08-16T00:00:00Z</dcterms:created>
  <dcterms:modified xsi:type="dcterms:W3CDTF">2025-04-05T02:11:25Z</dcterms:modified>
  <dc:identifier>DAFv5xCZqQ4</dc:identifier>
</cp:coreProperties>
</file>