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0" r:id="rId3"/>
    <p:sldMasterId id="2147483724" r:id="rId4"/>
    <p:sldMasterId id="2147483736" r:id="rId5"/>
    <p:sldMasterId id="2147483749" r:id="rId6"/>
    <p:sldMasterId id="2147483768" r:id="rId7"/>
    <p:sldMasterId id="2147483781" r:id="rId8"/>
    <p:sldMasterId id="2147483806" r:id="rId9"/>
    <p:sldMasterId id="2147483817" r:id="rId10"/>
    <p:sldMasterId id="2147483830" r:id="rId11"/>
  </p:sldMasterIdLst>
  <p:notesMasterIdLst>
    <p:notesMasterId r:id="rId45"/>
  </p:notesMasterIdLst>
  <p:sldIdLst>
    <p:sldId id="320" r:id="rId12"/>
    <p:sldId id="497" r:id="rId13"/>
    <p:sldId id="467" r:id="rId14"/>
    <p:sldId id="474" r:id="rId15"/>
    <p:sldId id="509" r:id="rId16"/>
    <p:sldId id="511" r:id="rId17"/>
    <p:sldId id="542" r:id="rId18"/>
    <p:sldId id="543" r:id="rId19"/>
    <p:sldId id="544" r:id="rId20"/>
    <p:sldId id="546" r:id="rId21"/>
    <p:sldId id="549" r:id="rId22"/>
    <p:sldId id="548" r:id="rId23"/>
    <p:sldId id="550" r:id="rId24"/>
    <p:sldId id="551" r:id="rId25"/>
    <p:sldId id="554" r:id="rId26"/>
    <p:sldId id="556" r:id="rId27"/>
    <p:sldId id="558" r:id="rId28"/>
    <p:sldId id="559" r:id="rId29"/>
    <p:sldId id="561" r:id="rId30"/>
    <p:sldId id="482" r:id="rId31"/>
    <p:sldId id="562" r:id="rId32"/>
    <p:sldId id="563" r:id="rId33"/>
    <p:sldId id="538" r:id="rId34"/>
    <p:sldId id="539" r:id="rId35"/>
    <p:sldId id="535" r:id="rId36"/>
    <p:sldId id="536" r:id="rId37"/>
    <p:sldId id="537" r:id="rId38"/>
    <p:sldId id="564" r:id="rId39"/>
    <p:sldId id="565" r:id="rId40"/>
    <p:sldId id="567" r:id="rId41"/>
    <p:sldId id="566" r:id="rId42"/>
    <p:sldId id="568" r:id="rId43"/>
    <p:sldId id="47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A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2" autoAdjust="0"/>
    <p:restoredTop sz="94660"/>
  </p:normalViewPr>
  <p:slideViewPr>
    <p:cSldViewPr snapToGrid="0">
      <p:cViewPr varScale="1">
        <p:scale>
          <a:sx n="83" d="100"/>
          <a:sy n="83" d="100"/>
        </p:scale>
        <p:origin x="518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0C9F2-9BAD-41EA-B122-B2906DF9B05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0562E-C67A-4741-BCC4-CC8664742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0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441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pPr>
                <a:defRPr/>
              </a:pPr>
              <a:t>28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8489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565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333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6438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0037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pPr>
                <a:defRPr/>
              </a:pPr>
              <a:t>18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8603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119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72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180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02655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89156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60138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38524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55440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14979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01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86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0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301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66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3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36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76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6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1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045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83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3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6800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7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6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1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14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02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69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30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3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12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8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1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04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061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77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42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46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16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67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37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06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68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63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01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4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22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95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385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103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44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24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67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296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153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51328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215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33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485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598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472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477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16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10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368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835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848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885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1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346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3795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3825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086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1349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8354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6453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2401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3953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7792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524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192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0460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042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823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449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896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24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977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546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525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62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386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60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287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890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79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16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5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51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7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729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12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15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55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545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17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71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26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48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9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903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1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35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2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7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49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5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/>
                </a:solidFill>
              </a:rPr>
              <a:pPr/>
              <a:t>4/7/2025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393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46140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45605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801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1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5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43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93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34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0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8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234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5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93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78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9450007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7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1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3.png"/><Relationship Id="rId11" Type="http://schemas.microsoft.com/office/2007/relationships/hdphoto" Target="../media/hdphoto3.wdp"/><Relationship Id="rId5" Type="http://schemas.openxmlformats.org/officeDocument/2006/relationships/image" Target="../media/image32.jpg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41.jpe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xmlns="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xmlns="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2010362" y="-1706767"/>
            <a:ext cx="5468049" cy="9102600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xmlns="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xmlns="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xmlns="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xmlns="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xmlns="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xmlns="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xmlns="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xmlns="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xmlns="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xmlns="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xmlns="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xmlns="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xmlns="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xmlns="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xmlns="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xmlns="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xmlns="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xmlns="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xmlns="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2498525-6E24-4DAE-87BF-7802486B196A}"/>
              </a:ext>
            </a:extLst>
          </p:cNvPr>
          <p:cNvSpPr txBox="1"/>
          <p:nvPr/>
        </p:nvSpPr>
        <p:spPr>
          <a:xfrm>
            <a:off x="-309738" y="2057650"/>
            <a:ext cx="1000504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6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TỪ</a:t>
            </a:r>
            <a:r>
              <a:rPr kumimoji="0" lang="en-US" sz="66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CHÚ CHIM BỒ CÂU ĐẾN IN –</a:t>
            </a:r>
            <a:r>
              <a:rPr kumimoji="0" lang="en-US" sz="6600" b="1" i="0" u="none" strike="noStrike" kern="1200" cap="none" spc="0" normalizeH="0" noProof="0" dirty="0" smtClean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TƠ </a:t>
            </a:r>
            <a:r>
              <a:rPr kumimoji="0" lang="en-US" sz="66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NÉT</a:t>
            </a:r>
            <a:endParaRPr kumimoji="0" lang="en-US" sz="66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61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79FD58D-508A-4826-B2C0-197137178828}"/>
              </a:ext>
            </a:extLst>
          </p:cNvPr>
          <p:cNvSpPr/>
          <p:nvPr/>
        </p:nvSpPr>
        <p:spPr>
          <a:xfrm>
            <a:off x="3876675" y="144680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018A257-072D-4267-A2BD-5A17B774D2B6}"/>
              </a:ext>
            </a:extLst>
          </p:cNvPr>
          <p:cNvGrpSpPr/>
          <p:nvPr/>
        </p:nvGrpSpPr>
        <p:grpSpPr>
          <a:xfrm>
            <a:off x="975552" y="1076240"/>
            <a:ext cx="10519736" cy="1100057"/>
            <a:chOff x="136243" y="-2131981"/>
            <a:chExt cx="2109019" cy="2986082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xmlns="" id="{060C3AA2-4F0E-4255-839D-EEE431D05DAF}"/>
                </a:ext>
              </a:extLst>
            </p:cNvPr>
            <p:cNvSpPr/>
            <p:nvPr/>
          </p:nvSpPr>
          <p:spPr>
            <a:xfrm>
              <a:off x="136243" y="-2131981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48B638A-2940-4598-B4C0-CC054E381E1E}"/>
                </a:ext>
              </a:extLst>
            </p:cNvPr>
            <p:cNvSpPr txBox="1"/>
            <p:nvPr/>
          </p:nvSpPr>
          <p:spPr>
            <a:xfrm>
              <a:off x="264898" y="-1572234"/>
              <a:ext cx="1913403" cy="1587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 x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a, người ta đã gửi thư b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ằ</a:t>
              </a:r>
              <a:r>
                <a: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 nh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ữ</a:t>
              </a:r>
              <a:r>
                <a: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 cách nào?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F553256-BEA3-4316-8FC3-F6472B9604FB}"/>
              </a:ext>
            </a:extLst>
          </p:cNvPr>
          <p:cNvSpPr txBox="1"/>
          <p:nvPr/>
        </p:nvSpPr>
        <p:spPr>
          <a:xfrm>
            <a:off x="1617280" y="5262785"/>
            <a:ext cx="42074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huấn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chim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bồ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đưa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thư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0306945-6CD5-49A3-86EF-844356C7820A}"/>
              </a:ext>
            </a:extLst>
          </p:cNvPr>
          <p:cNvSpPr txBox="1"/>
          <p:nvPr/>
        </p:nvSpPr>
        <p:spPr>
          <a:xfrm>
            <a:off x="5990258" y="5016564"/>
            <a:ext cx="62017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bỏ thư vào trong 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thuỷ tinh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n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hờ sóng biển,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này được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đẩy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 đất liền</a:t>
            </a:r>
            <a:endParaRPr lang="zh-CN" altLang="en-US" sz="3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7168" y="2516614"/>
            <a:ext cx="3299012" cy="2409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014" y="2516614"/>
            <a:ext cx="2326036" cy="2596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2140" y="1867223"/>
            <a:ext cx="2840982" cy="283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1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656B7EDA-4DEE-44AD-9FC2-7177221356BC}"/>
              </a:ext>
            </a:extLst>
          </p:cNvPr>
          <p:cNvSpPr/>
          <p:nvPr/>
        </p:nvSpPr>
        <p:spPr>
          <a:xfrm>
            <a:off x="836132" y="1211968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9663B6F-FE68-42C6-84A9-CF98FA406047}"/>
              </a:ext>
            </a:extLst>
          </p:cNvPr>
          <p:cNvSpPr txBox="1"/>
          <p:nvPr/>
        </p:nvSpPr>
        <p:spPr>
          <a:xfrm>
            <a:off x="1676431" y="1677152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2. </a:t>
            </a:r>
            <a:r>
              <a:rPr lang="vi-VN" sz="3200" dirty="0">
                <a:solidFill>
                  <a:srgbClr val="FF0000"/>
                </a:solidFill>
              </a:rPr>
              <a:t>Vì sao có thể dùng bồ câu để đưa thư?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6376BF2-C889-40D9-91C5-63A439400EAE}"/>
              </a:ext>
            </a:extLst>
          </p:cNvPr>
          <p:cNvSpPr txBox="1"/>
          <p:nvPr/>
        </p:nvSpPr>
        <p:spPr>
          <a:xfrm>
            <a:off x="4349067" y="3176332"/>
            <a:ext cx="62688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3200" b="1" dirty="0">
                <a:solidFill>
                  <a:srgbClr val="0070C0"/>
                </a:solidFill>
              </a:rPr>
              <a:t>vì bồ câu nhớ đường rất tốt, nó có thể bay qua một chặng đường dài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32" y="3036934"/>
            <a:ext cx="3304318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656B7EDA-4DEE-44AD-9FC2-7177221356BC}"/>
              </a:ext>
            </a:extLst>
          </p:cNvPr>
          <p:cNvSpPr/>
          <p:nvPr/>
        </p:nvSpPr>
        <p:spPr>
          <a:xfrm>
            <a:off x="836132" y="1211968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9663B6F-FE68-42C6-84A9-CF98FA406047}"/>
              </a:ext>
            </a:extLst>
          </p:cNvPr>
          <p:cNvSpPr txBox="1"/>
          <p:nvPr/>
        </p:nvSpPr>
        <p:spPr>
          <a:xfrm>
            <a:off x="1649135" y="1430931"/>
            <a:ext cx="9353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nay, chúng ta có thể trò chuyện với người ở xa bằng những cách nào?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6376BF2-C889-40D9-91C5-63A439400EAE}"/>
              </a:ext>
            </a:extLst>
          </p:cNvPr>
          <p:cNvSpPr txBox="1"/>
          <p:nvPr/>
        </p:nvSpPr>
        <p:spPr>
          <a:xfrm>
            <a:off x="969819" y="5915299"/>
            <a:ext cx="1885635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3200" dirty="0">
                <a:solidFill>
                  <a:srgbClr val="0070C0"/>
                </a:solidFill>
              </a:rPr>
              <a:t>viết thư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336" y="2946075"/>
            <a:ext cx="3309995" cy="25185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7331" y="2946075"/>
            <a:ext cx="1951630" cy="25537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5737" y="2888626"/>
            <a:ext cx="3794078" cy="30139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6376BF2-C889-40D9-91C5-63A439400EAE}"/>
              </a:ext>
            </a:extLst>
          </p:cNvPr>
          <p:cNvSpPr txBox="1"/>
          <p:nvPr/>
        </p:nvSpPr>
        <p:spPr>
          <a:xfrm>
            <a:off x="3230353" y="5915300"/>
            <a:ext cx="2893325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27A95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3200" dirty="0">
                <a:solidFill>
                  <a:srgbClr val="27A959"/>
                </a:solidFill>
              </a:rPr>
              <a:t> gọi điện thoại</a:t>
            </a:r>
            <a:endParaRPr lang="vi-VN" sz="3200" b="1" dirty="0">
              <a:solidFill>
                <a:srgbClr val="27A95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6376BF2-C889-40D9-91C5-63A439400EAE}"/>
              </a:ext>
            </a:extLst>
          </p:cNvPr>
          <p:cNvSpPr txBox="1"/>
          <p:nvPr/>
        </p:nvSpPr>
        <p:spPr>
          <a:xfrm>
            <a:off x="6498577" y="5915299"/>
            <a:ext cx="5977720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7030A0"/>
                </a:solidFill>
              </a:rPr>
              <a:t> trò chuyện qua in-tơ-nét...</a:t>
            </a:r>
            <a:endParaRPr lang="vi-VN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418" t="-8961" r="-418" b="8961"/>
          <a:stretch/>
        </p:blipFill>
        <p:spPr>
          <a:xfrm>
            <a:off x="3293854" y="2682406"/>
            <a:ext cx="3265980" cy="304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3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11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656B7EDA-4DEE-44AD-9FC2-7177221356BC}"/>
              </a:ext>
            </a:extLst>
          </p:cNvPr>
          <p:cNvSpPr/>
          <p:nvPr/>
        </p:nvSpPr>
        <p:spPr>
          <a:xfrm>
            <a:off x="836132" y="1211968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9663B6F-FE68-42C6-84A9-CF98FA406047}"/>
              </a:ext>
            </a:extLst>
          </p:cNvPr>
          <p:cNvSpPr txBox="1"/>
          <p:nvPr/>
        </p:nvSpPr>
        <p:spPr>
          <a:xfrm>
            <a:off x="1649135" y="1430931"/>
            <a:ext cx="9353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200" b="1" dirty="0">
                <a:solidFill>
                  <a:srgbClr val="FF0000"/>
                </a:solidFill>
              </a:rPr>
              <a:t>Nếu cần trò chuyện với người ở xa, em chọn phương tiện nào? Vì sao?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6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41459" y="1093694"/>
            <a:ext cx="44285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277708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20"/>
          <p:cNvGrpSpPr/>
          <p:nvPr/>
        </p:nvGrpSpPr>
        <p:grpSpPr>
          <a:xfrm>
            <a:off x="617541" y="2104378"/>
            <a:ext cx="11085081" cy="4892232"/>
            <a:chOff x="939541" y="2203118"/>
            <a:chExt cx="11085081" cy="4892232"/>
          </a:xfrm>
        </p:grpSpPr>
        <p:pic>
          <p:nvPicPr>
            <p:cNvPr id="300" name="Google Shape;300;p20"/>
            <p:cNvPicPr preferRelativeResize="0"/>
            <p:nvPr/>
          </p:nvPicPr>
          <p:blipFill rotWithShape="1">
            <a:blip r:embed="rId5">
              <a:alphaModFix/>
            </a:blip>
            <a:srcRect t="35344" r="25594" b="37142"/>
            <a:stretch/>
          </p:blipFill>
          <p:spPr>
            <a:xfrm>
              <a:off x="1904204" y="4351999"/>
              <a:ext cx="7185426" cy="274335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2" name="Google Shape;302;p20"/>
            <p:cNvGrpSpPr/>
            <p:nvPr/>
          </p:nvGrpSpPr>
          <p:grpSpPr>
            <a:xfrm>
              <a:off x="6505774" y="4359903"/>
              <a:ext cx="2582666" cy="2697100"/>
              <a:chOff x="6505774" y="4359903"/>
              <a:chExt cx="2582666" cy="2697100"/>
            </a:xfrm>
          </p:grpSpPr>
          <p:pic>
            <p:nvPicPr>
              <p:cNvPr id="303" name="Google Shape;303;p20"/>
              <p:cNvPicPr preferRelativeResize="0"/>
              <p:nvPr/>
            </p:nvPicPr>
            <p:blipFill rotWithShape="1">
              <a:blip r:embed="rId5">
                <a:alphaModFix/>
              </a:blip>
              <a:srcRect l="48422" t="35344" r="25788" b="37142"/>
              <a:stretch/>
            </p:blipFill>
            <p:spPr>
              <a:xfrm>
                <a:off x="6505774" y="4359903"/>
                <a:ext cx="2582666" cy="26971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4" name="Google Shape;304;p20"/>
              <p:cNvSpPr txBox="1"/>
              <p:nvPr/>
            </p:nvSpPr>
            <p:spPr>
              <a:xfrm>
                <a:off x="7320056" y="5133950"/>
                <a:ext cx="954101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r>
                  <a:rPr lang="en-US" sz="2400" b="1" kern="0" dirty="0" err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Hoạt</a:t>
                </a:r>
                <a:r>
                  <a:rPr lang="en-US" sz="2400" b="1" kern="0" dirty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b="1" kern="0" dirty="0" err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động</a:t>
                </a:r>
                <a:endParaRPr sz="2400" b="1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pic>
          <p:nvPicPr>
            <p:cNvPr id="308" name="Google Shape;308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39541" y="2270970"/>
              <a:ext cx="1095291" cy="206962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3" name="Google Shape;313;p20"/>
            <p:cNvGrpSpPr/>
            <p:nvPr/>
          </p:nvGrpSpPr>
          <p:grpSpPr>
            <a:xfrm>
              <a:off x="4163155" y="4640469"/>
              <a:ext cx="2438401" cy="2434463"/>
              <a:chOff x="4163155" y="4654983"/>
              <a:chExt cx="2438401" cy="2434463"/>
            </a:xfrm>
          </p:grpSpPr>
          <p:pic>
            <p:nvPicPr>
              <p:cNvPr id="314" name="Google Shape;314;p20"/>
              <p:cNvPicPr preferRelativeResize="0"/>
              <p:nvPr/>
            </p:nvPicPr>
            <p:blipFill rotWithShape="1">
              <a:blip r:embed="rId5">
                <a:alphaModFix/>
              </a:blip>
              <a:srcRect l="23463" t="37846" r="51287" b="37143"/>
              <a:stretch/>
            </p:blipFill>
            <p:spPr>
              <a:xfrm>
                <a:off x="4163155" y="4654983"/>
                <a:ext cx="2438401" cy="243446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5" name="Google Shape;315;p20"/>
              <p:cNvSpPr txBox="1"/>
              <p:nvPr/>
            </p:nvSpPr>
            <p:spPr>
              <a:xfrm>
                <a:off x="4771499" y="5325064"/>
                <a:ext cx="1336418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-US" sz="2800" b="1" kern="0" dirty="0" err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Sự</a:t>
                </a:r>
                <a:r>
                  <a:rPr lang="en-US" sz="2800" b="1" kern="0" dirty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800" b="1" kern="0" dirty="0" err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vật</a:t>
                </a:r>
                <a:endParaRPr sz="2800" b="1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316" name="Google Shape;316;p20"/>
            <p:cNvSpPr/>
            <p:nvPr/>
          </p:nvSpPr>
          <p:spPr>
            <a:xfrm>
              <a:off x="4927232" y="2371135"/>
              <a:ext cx="2230904" cy="1970708"/>
            </a:xfrm>
            <a:prstGeom prst="flowChartAlternateProcess">
              <a:avLst/>
            </a:prstGeom>
            <a:solidFill>
              <a:srgbClr val="F4B081"/>
            </a:solidFill>
            <a:ln w="952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2" name="Google Shape;322;p20"/>
            <p:cNvPicPr preferRelativeResize="0"/>
            <p:nvPr/>
          </p:nvPicPr>
          <p:blipFill rotWithShape="1">
            <a:blip r:embed="rId7">
              <a:alphaModFix/>
            </a:blip>
            <a:srcRect l="15578" t="13903" r="25162" b="13322"/>
            <a:stretch/>
          </p:blipFill>
          <p:spPr>
            <a:xfrm>
              <a:off x="6733572" y="2264442"/>
              <a:ext cx="1596570" cy="2069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20"/>
            <p:cNvSpPr/>
            <p:nvPr/>
          </p:nvSpPr>
          <p:spPr>
            <a:xfrm>
              <a:off x="8651632" y="2321675"/>
              <a:ext cx="2173780" cy="2069628"/>
            </a:xfrm>
            <a:prstGeom prst="flowChartAlternateProcess">
              <a:avLst/>
            </a:prstGeom>
            <a:solidFill>
              <a:srgbClr val="99CC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9" name="Google Shape;329;p20"/>
            <p:cNvPicPr preferRelativeResize="0"/>
            <p:nvPr/>
          </p:nvPicPr>
          <p:blipFill rotWithShape="1">
            <a:blip r:embed="rId8">
              <a:alphaModFix/>
            </a:blip>
            <a:srcRect l="19226" r="18817"/>
            <a:stretch/>
          </p:blipFill>
          <p:spPr>
            <a:xfrm>
              <a:off x="10442564" y="2203118"/>
              <a:ext cx="1582058" cy="22342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316;p20"/>
            <p:cNvSpPr/>
            <p:nvPr/>
          </p:nvSpPr>
          <p:spPr>
            <a:xfrm>
              <a:off x="1904204" y="2287351"/>
              <a:ext cx="2284887" cy="2150040"/>
            </a:xfrm>
            <a:prstGeom prst="flowChartAlternateProcess">
              <a:avLst/>
            </a:prstGeom>
            <a:solidFill>
              <a:srgbClr val="F4B081"/>
            </a:solidFill>
            <a:ln w="952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0" name="Google Shape;330;p20"/>
          <p:cNvSpPr/>
          <p:nvPr/>
        </p:nvSpPr>
        <p:spPr>
          <a:xfrm>
            <a:off x="-1" y="334526"/>
            <a:ext cx="12048565" cy="1770743"/>
          </a:xfrm>
          <a:prstGeom prst="horizontalScroll">
            <a:avLst>
              <a:gd name="adj" fmla="val 12500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Mỗi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khách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lên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tàu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Hãy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xếp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mỗi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khách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vào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toa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tàu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phù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hợp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nhé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sz="2800" b="1" kern="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84435" y="-37435"/>
            <a:ext cx="7527686" cy="56839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LUYỆN TẬP THEO VĂN BẢN</a:t>
            </a:r>
          </a:p>
        </p:txBody>
      </p:sp>
      <p:sp>
        <p:nvSpPr>
          <p:cNvPr id="43" name="Google Shape;295;p20"/>
          <p:cNvSpPr txBox="1"/>
          <p:nvPr/>
        </p:nvSpPr>
        <p:spPr>
          <a:xfrm>
            <a:off x="1544260" y="2364960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trò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chuyện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" name="Google Shape;295;p20"/>
          <p:cNvSpPr txBox="1"/>
          <p:nvPr/>
        </p:nvSpPr>
        <p:spPr>
          <a:xfrm>
            <a:off x="1569760" y="3029179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bồ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" name="Google Shape;295;p20"/>
          <p:cNvSpPr txBox="1"/>
          <p:nvPr/>
        </p:nvSpPr>
        <p:spPr>
          <a:xfrm>
            <a:off x="4473298" y="2465501"/>
            <a:ext cx="25034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chai </a:t>
            </a:r>
            <a:r>
              <a:rPr lang="en-US" sz="32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thủy</a:t>
            </a:r>
            <a:r>
              <a:rPr lang="en-US" sz="32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tinh</a:t>
            </a:r>
            <a:endParaRPr sz="32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" name="Google Shape;295;p20"/>
          <p:cNvSpPr txBox="1"/>
          <p:nvPr/>
        </p:nvSpPr>
        <p:spPr>
          <a:xfrm>
            <a:off x="4277605" y="3110669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gửi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" name="Google Shape;295;p20"/>
          <p:cNvSpPr txBox="1"/>
          <p:nvPr/>
        </p:nvSpPr>
        <p:spPr>
          <a:xfrm>
            <a:off x="8128917" y="2922553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điện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thoại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" name="Google Shape;295;p20"/>
          <p:cNvSpPr txBox="1"/>
          <p:nvPr/>
        </p:nvSpPr>
        <p:spPr>
          <a:xfrm>
            <a:off x="8189070" y="2272395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trao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đổi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" name="Google Shape;295;p20"/>
          <p:cNvSpPr txBox="1"/>
          <p:nvPr/>
        </p:nvSpPr>
        <p:spPr>
          <a:xfrm>
            <a:off x="8186020" y="3560620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bức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634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20"/>
          <p:cNvGrpSpPr/>
          <p:nvPr/>
        </p:nvGrpSpPr>
        <p:grpSpPr>
          <a:xfrm>
            <a:off x="435833" y="-148219"/>
            <a:ext cx="11146899" cy="7001088"/>
            <a:chOff x="877723" y="2174177"/>
            <a:chExt cx="11146899" cy="4895362"/>
          </a:xfrm>
        </p:grpSpPr>
        <p:pic>
          <p:nvPicPr>
            <p:cNvPr id="300" name="Google Shape;300;p20"/>
            <p:cNvPicPr preferRelativeResize="0"/>
            <p:nvPr/>
          </p:nvPicPr>
          <p:blipFill rotWithShape="1">
            <a:blip r:embed="rId6">
              <a:alphaModFix/>
            </a:blip>
            <a:srcRect t="35344" r="25594" b="37142"/>
            <a:stretch/>
          </p:blipFill>
          <p:spPr>
            <a:xfrm>
              <a:off x="877723" y="4978264"/>
              <a:ext cx="8964794" cy="207155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2" name="Google Shape;302;p20"/>
            <p:cNvGrpSpPr/>
            <p:nvPr/>
          </p:nvGrpSpPr>
          <p:grpSpPr>
            <a:xfrm>
              <a:off x="6591196" y="4990800"/>
              <a:ext cx="3251320" cy="2078739"/>
              <a:chOff x="6591196" y="4990800"/>
              <a:chExt cx="3251320" cy="2078739"/>
            </a:xfrm>
          </p:grpSpPr>
          <p:pic>
            <p:nvPicPr>
              <p:cNvPr id="303" name="Google Shape;303;p20"/>
              <p:cNvPicPr preferRelativeResize="0"/>
              <p:nvPr/>
            </p:nvPicPr>
            <p:blipFill rotWithShape="1">
              <a:blip r:embed="rId6">
                <a:alphaModFix/>
              </a:blip>
              <a:srcRect l="48422" t="35344" r="25788" b="37142"/>
              <a:stretch/>
            </p:blipFill>
            <p:spPr>
              <a:xfrm>
                <a:off x="6591196" y="4990800"/>
                <a:ext cx="3251320" cy="207873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4" name="Google Shape;304;p20"/>
              <p:cNvSpPr txBox="1"/>
              <p:nvPr/>
            </p:nvSpPr>
            <p:spPr>
              <a:xfrm>
                <a:off x="7662558" y="5598563"/>
                <a:ext cx="954101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r>
                  <a:rPr lang="en-US" sz="2400" b="1" kern="0" dirty="0" err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Hoạt</a:t>
                </a:r>
                <a:r>
                  <a:rPr lang="en-US" sz="2400" b="1" kern="0" dirty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b="1" kern="0" dirty="0" err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động</a:t>
                </a:r>
                <a:endParaRPr sz="2400" b="1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pic>
          <p:nvPicPr>
            <p:cNvPr id="308" name="Google Shape;308;p2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39541" y="2270970"/>
              <a:ext cx="1095291" cy="206962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3" name="Google Shape;313;p20"/>
            <p:cNvGrpSpPr/>
            <p:nvPr/>
          </p:nvGrpSpPr>
          <p:grpSpPr>
            <a:xfrm>
              <a:off x="3692731" y="5154072"/>
              <a:ext cx="3043400" cy="1910308"/>
              <a:chOff x="3692731" y="5168586"/>
              <a:chExt cx="3043400" cy="1910308"/>
            </a:xfrm>
          </p:grpSpPr>
          <p:pic>
            <p:nvPicPr>
              <p:cNvPr id="314" name="Google Shape;314;p20"/>
              <p:cNvPicPr preferRelativeResize="0"/>
              <p:nvPr/>
            </p:nvPicPr>
            <p:blipFill rotWithShape="1">
              <a:blip r:embed="rId6">
                <a:alphaModFix/>
              </a:blip>
              <a:srcRect l="23463" t="37846" r="51287" b="37143"/>
              <a:stretch/>
            </p:blipFill>
            <p:spPr>
              <a:xfrm>
                <a:off x="3692731" y="5168586"/>
                <a:ext cx="3043400" cy="191030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5" name="Google Shape;315;p20"/>
              <p:cNvSpPr txBox="1"/>
              <p:nvPr/>
            </p:nvSpPr>
            <p:spPr>
              <a:xfrm>
                <a:off x="4625548" y="5718996"/>
                <a:ext cx="1336418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-US" sz="2800" b="1" kern="0" dirty="0" err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Sự</a:t>
                </a:r>
                <a:r>
                  <a:rPr lang="en-US" sz="2800" b="1" kern="0" dirty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800" b="1" kern="0" dirty="0" err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vật</a:t>
                </a:r>
                <a:endParaRPr sz="2800" b="1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316" name="Google Shape;316;p20"/>
            <p:cNvSpPr/>
            <p:nvPr/>
          </p:nvSpPr>
          <p:spPr>
            <a:xfrm>
              <a:off x="4927232" y="2371135"/>
              <a:ext cx="2230904" cy="1675712"/>
            </a:xfrm>
            <a:prstGeom prst="flowChartAlternateProcess">
              <a:avLst/>
            </a:prstGeom>
            <a:solidFill>
              <a:srgbClr val="F4B081"/>
            </a:solidFill>
            <a:ln w="952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2" name="Google Shape;322;p20"/>
            <p:cNvPicPr preferRelativeResize="0"/>
            <p:nvPr/>
          </p:nvPicPr>
          <p:blipFill rotWithShape="1">
            <a:blip r:embed="rId8">
              <a:alphaModFix/>
            </a:blip>
            <a:srcRect l="15578" t="13903" r="25162" b="13322"/>
            <a:stretch/>
          </p:blipFill>
          <p:spPr>
            <a:xfrm>
              <a:off x="6807847" y="2174177"/>
              <a:ext cx="1596570" cy="2069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20"/>
            <p:cNvSpPr/>
            <p:nvPr/>
          </p:nvSpPr>
          <p:spPr>
            <a:xfrm>
              <a:off x="8651632" y="2321675"/>
              <a:ext cx="2173780" cy="1725172"/>
            </a:xfrm>
            <a:prstGeom prst="flowChartAlternateProcess">
              <a:avLst/>
            </a:prstGeom>
            <a:solidFill>
              <a:srgbClr val="99CC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9" name="Google Shape;329;p20"/>
            <p:cNvPicPr preferRelativeResize="0"/>
            <p:nvPr/>
          </p:nvPicPr>
          <p:blipFill rotWithShape="1">
            <a:blip r:embed="rId9">
              <a:alphaModFix/>
            </a:blip>
            <a:srcRect l="19226" r="18817"/>
            <a:stretch/>
          </p:blipFill>
          <p:spPr>
            <a:xfrm>
              <a:off x="10442564" y="2203118"/>
              <a:ext cx="1582058" cy="22342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316;p20"/>
            <p:cNvSpPr/>
            <p:nvPr/>
          </p:nvSpPr>
          <p:spPr>
            <a:xfrm>
              <a:off x="1904204" y="2287351"/>
              <a:ext cx="2284887" cy="1759495"/>
            </a:xfrm>
            <a:prstGeom prst="flowChartAlternateProcess">
              <a:avLst/>
            </a:prstGeom>
            <a:solidFill>
              <a:srgbClr val="F4B081"/>
            </a:solidFill>
            <a:ln w="952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Google Shape;295;p20"/>
          <p:cNvSpPr txBox="1"/>
          <p:nvPr/>
        </p:nvSpPr>
        <p:spPr>
          <a:xfrm>
            <a:off x="1472947" y="410654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trò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chuyện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" name="Google Shape;295;p20"/>
          <p:cNvSpPr txBox="1"/>
          <p:nvPr/>
        </p:nvSpPr>
        <p:spPr>
          <a:xfrm>
            <a:off x="1364628" y="1146354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bồ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" name="Google Shape;295;p20"/>
          <p:cNvSpPr txBox="1"/>
          <p:nvPr/>
        </p:nvSpPr>
        <p:spPr>
          <a:xfrm>
            <a:off x="4406323" y="593952"/>
            <a:ext cx="25034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chai </a:t>
            </a:r>
            <a:r>
              <a:rPr lang="en-US" sz="32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thủy</a:t>
            </a:r>
            <a:r>
              <a:rPr lang="en-US" sz="32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tinh</a:t>
            </a:r>
            <a:endParaRPr sz="32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" name="Google Shape;295;p20"/>
          <p:cNvSpPr txBox="1"/>
          <p:nvPr/>
        </p:nvSpPr>
        <p:spPr>
          <a:xfrm>
            <a:off x="4343506" y="1469499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gửi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" name="Google Shape;295;p20"/>
          <p:cNvSpPr txBox="1"/>
          <p:nvPr/>
        </p:nvSpPr>
        <p:spPr>
          <a:xfrm>
            <a:off x="8052821" y="1056944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điện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thoại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" name="Google Shape;295;p20"/>
          <p:cNvSpPr txBox="1"/>
          <p:nvPr/>
        </p:nvSpPr>
        <p:spPr>
          <a:xfrm>
            <a:off x="8021387" y="310827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trao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đổi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" name="Google Shape;295;p20"/>
          <p:cNvSpPr txBox="1"/>
          <p:nvPr/>
        </p:nvSpPr>
        <p:spPr>
          <a:xfrm>
            <a:off x="8045635" y="1679403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bức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552515" y="2532360"/>
            <a:ext cx="2455526" cy="3206957"/>
          </a:xfrm>
          <a:prstGeom prst="roundRect">
            <a:avLst/>
          </a:prstGeom>
          <a:noFill/>
          <a:ln w="38100">
            <a:solidFill>
              <a:srgbClr val="FFAE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367824" y="2615190"/>
            <a:ext cx="2749533" cy="3154016"/>
          </a:xfrm>
          <a:prstGeom prst="roundRect">
            <a:avLst/>
          </a:prstGeom>
          <a:noFill/>
          <a:ln w="38100">
            <a:solidFill>
              <a:srgbClr val="7DBE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10000" r="90000">
                        <a14:foregroundMark x1="13125" y1="62333" x2="28438" y2="85000"/>
                        <a14:foregroundMark x1="45000" y1="26667" x2="71875" y2="22667"/>
                        <a14:foregroundMark x1="47500" y1="21000" x2="56250" y2="21667"/>
                        <a14:foregroundMark x1="63750" y1="55000" x2="68750" y2="70333"/>
                        <a14:foregroundMark x1="15313" y1="58000" x2="35938" y2="82333"/>
                        <a14:foregroundMark x1="21250" y1="58000" x2="21250" y2="62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6559" y="4252283"/>
            <a:ext cx="2188672" cy="221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6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41133 0.3435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1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1736 L 0.17917 0.1888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5" y="10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03982 L -0.06705 0.3479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18099 0.2606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13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-0.12292 0.5053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1828 L -0.3694 0.341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46" y="16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37617 0.3187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15" y="1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5154" y="1"/>
            <a:ext cx="10381128" cy="40879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–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(…)</a:t>
            </a:r>
          </a:p>
        </p:txBody>
      </p:sp>
    </p:spTree>
    <p:extLst>
      <p:ext uri="{BB962C8B-B14F-4D97-AF65-F5344CB8AC3E}">
        <p14:creationId xmlns:p14="http://schemas.microsoft.com/office/powerpoint/2010/main" val="589057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202444" y="409374"/>
            <a:ext cx="6143478" cy="2116589"/>
            <a:chOff x="2118480" y="1316166"/>
            <a:chExt cx="1605520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345674" y="1537126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7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A25A52-DD3D-4F52-9AA6-142388BF982E}"/>
              </a:ext>
            </a:extLst>
          </p:cNvPr>
          <p:cNvSpPr txBox="1"/>
          <p:nvPr/>
        </p:nvSpPr>
        <p:spPr>
          <a:xfrm>
            <a:off x="304800" y="-326194"/>
            <a:ext cx="11331388" cy="6583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</a:t>
            </a:r>
          </a:p>
          <a:p>
            <a:pPr>
              <a:lnSpc>
                <a:spcPct val="120000"/>
              </a:lnSpc>
            </a:pP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Nghe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vi-VN" sz="4000" b="1" dirty="0">
                <a:solidFill>
                  <a:srgbClr val="FF0000"/>
                </a:solidFill>
                <a:latin typeface="HP001 4H" panose="020B0603050302020204" pitchFamily="34" charset="0"/>
              </a:rPr>
              <a:t>Từ chú</a:t>
            </a:r>
            <a:r>
              <a:rPr lang="en-US" sz="4000" b="1" dirty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H" panose="020B0603050302020204" pitchFamily="34" charset="0"/>
              </a:rPr>
              <a:t>bồ</a:t>
            </a:r>
            <a:r>
              <a:rPr lang="vi-VN" sz="4000" b="1" dirty="0">
                <a:solidFill>
                  <a:srgbClr val="FF0000"/>
                </a:solidFill>
                <a:latin typeface="HP001 4H" panose="020B0603050302020204" pitchFamily="34" charset="0"/>
              </a:rPr>
              <a:t> câu đến i</a:t>
            </a:r>
            <a:r>
              <a:rPr lang="en-US" sz="4000" b="1" dirty="0">
                <a:solidFill>
                  <a:srgbClr val="FF0000"/>
                </a:solidFill>
                <a:latin typeface="HP001 4H" panose="020B0603050302020204" pitchFamily="34" charset="0"/>
              </a:rPr>
              <a:t>n</a:t>
            </a:r>
            <a:r>
              <a:rPr lang="en-US" sz="2400" b="1" dirty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HP001 4H" panose="020B0603050302020204" pitchFamily="34" charset="0"/>
              </a:rPr>
              <a:t>–</a:t>
            </a:r>
            <a:r>
              <a:rPr lang="en-US" sz="2400" b="1" dirty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HP001 4H" panose="020B0603050302020204" pitchFamily="34" charset="0"/>
              </a:rPr>
              <a:t>tơ</a:t>
            </a:r>
            <a:r>
              <a:rPr lang="en-US" sz="2400" b="1" dirty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HP001 4H" panose="020B0603050302020204" pitchFamily="34" charset="0"/>
              </a:rPr>
              <a:t>-</a:t>
            </a:r>
            <a:r>
              <a:rPr lang="en-US" sz="2000" b="1" dirty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HP001 4H" panose="020B0603050302020204" pitchFamily="34" charset="0"/>
              </a:rPr>
              <a:t>n</a:t>
            </a:r>
            <a:r>
              <a:rPr lang="en-US" sz="4000" b="1" dirty="0" err="1">
                <a:solidFill>
                  <a:srgbClr val="FF0000"/>
                </a:solidFill>
                <a:latin typeface="HP001 4H" panose="020B0603050302020204" pitchFamily="34" charset="0"/>
              </a:rPr>
              <a:t>ét</a:t>
            </a:r>
            <a:endParaRPr lang="en-US" sz="4000" b="1" dirty="0">
              <a:solidFill>
                <a:srgbClr val="FF0000"/>
              </a:solidFill>
              <a:latin typeface="HP001 4H" panose="020B06030503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sz="4000" dirty="0">
                <a:solidFill>
                  <a:srgbClr val="0070C0"/>
                </a:solidFill>
                <a:latin typeface="HP001 4H" panose="020B0603050302020204" pitchFamily="34" charset="0"/>
              </a:rPr>
              <a:t>   </a:t>
            </a:r>
            <a:r>
              <a:rPr lang="vi-VN" sz="4000" dirty="0">
                <a:solidFill>
                  <a:srgbClr val="0070C0"/>
                </a:solidFill>
                <a:latin typeface="+mj-lt"/>
              </a:rPr>
              <a:t>C</a:t>
            </a:r>
            <a:r>
              <a:rPr lang="en-US" sz="4000" dirty="0">
                <a:solidFill>
                  <a:srgbClr val="0070C0"/>
                </a:solidFill>
                <a:latin typeface="+mj-lt"/>
              </a:rPr>
              <a:t>on</a:t>
            </a:r>
            <a:r>
              <a:rPr lang="vi-VN" sz="4000" dirty="0">
                <a:solidFill>
                  <a:srgbClr val="0070C0"/>
                </a:solidFill>
                <a:latin typeface="+mj-lt"/>
              </a:rPr>
              <a:t> ng</a:t>
            </a:r>
            <a:r>
              <a:rPr lang="en-US" sz="4000" dirty="0" err="1">
                <a:solidFill>
                  <a:srgbClr val="0070C0"/>
                </a:solidFill>
                <a:latin typeface="+mj-lt"/>
              </a:rPr>
              <a:t>ười</a:t>
            </a:r>
            <a:r>
              <a:rPr lang="vi-VN" sz="4000" dirty="0">
                <a:solidFill>
                  <a:srgbClr val="0070C0"/>
                </a:solidFill>
                <a:latin typeface="+mj-lt"/>
              </a:rPr>
              <a:t> có nhiều cách để trao đ</a:t>
            </a:r>
            <a:r>
              <a:rPr lang="en-US" sz="4000" dirty="0" err="1">
                <a:solidFill>
                  <a:srgbClr val="0070C0"/>
                </a:solidFill>
                <a:latin typeface="+mj-lt"/>
              </a:rPr>
              <a:t>ổi</a:t>
            </a:r>
            <a:r>
              <a:rPr lang="vi-VN" sz="40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+mj-lt"/>
              </a:rPr>
              <a:t>v</a:t>
            </a:r>
            <a:r>
              <a:rPr lang="en-US" sz="4000" b="1" dirty="0" err="1">
                <a:solidFill>
                  <a:srgbClr val="0070C0"/>
                </a:solidFill>
                <a:latin typeface="+mj-lt"/>
              </a:rPr>
              <a:t>ới</a:t>
            </a:r>
            <a:r>
              <a:rPr lang="vi-VN" sz="4000" dirty="0">
                <a:solidFill>
                  <a:srgbClr val="0070C0"/>
                </a:solidFill>
                <a:latin typeface="+mj-lt"/>
              </a:rPr>
              <a:t> nhau. Từ xa x</a:t>
            </a:r>
            <a:r>
              <a:rPr lang="en-US" sz="4000" dirty="0">
                <a:solidFill>
                  <a:srgbClr val="0070C0"/>
                </a:solidFill>
                <a:latin typeface="+mj-lt"/>
              </a:rPr>
              <a:t>ư</a:t>
            </a:r>
            <a:r>
              <a:rPr lang="vi-VN" sz="4000" dirty="0">
                <a:solidFill>
                  <a:srgbClr val="0070C0"/>
                </a:solidFill>
                <a:latin typeface="+mj-lt"/>
              </a:rPr>
              <a:t>a, ngư</a:t>
            </a:r>
            <a:r>
              <a:rPr lang="en-US" sz="4000" dirty="0" err="1">
                <a:solidFill>
                  <a:srgbClr val="0070C0"/>
                </a:solidFill>
                <a:latin typeface="+mj-lt"/>
              </a:rPr>
              <a:t>ời</a:t>
            </a:r>
            <a:r>
              <a:rPr lang="vi-VN" sz="4000" dirty="0">
                <a:solidFill>
                  <a:srgbClr val="0070C0"/>
                </a:solidFill>
                <a:latin typeface="+mj-lt"/>
              </a:rPr>
              <a:t> ta đã biết huấn luyện bồ câu đ</a:t>
            </a:r>
            <a:r>
              <a:rPr lang="en-US" sz="4000" dirty="0">
                <a:solidFill>
                  <a:srgbClr val="0070C0"/>
                </a:solidFill>
                <a:latin typeface="+mj-lt"/>
              </a:rPr>
              <a:t>ư</a:t>
            </a:r>
            <a:r>
              <a:rPr lang="vi-VN" sz="4000" dirty="0">
                <a:solidFill>
                  <a:srgbClr val="0070C0"/>
                </a:solidFill>
                <a:latin typeface="+mj-lt"/>
              </a:rPr>
              <a:t>a thư. Những bức thư đ</a:t>
            </a:r>
            <a:r>
              <a:rPr lang="en-US" sz="4000" dirty="0" err="1">
                <a:solidFill>
                  <a:srgbClr val="0070C0"/>
                </a:solidFill>
                <a:latin typeface="+mj-lt"/>
              </a:rPr>
              <a:t>ược</a:t>
            </a:r>
            <a:r>
              <a:rPr lang="vi-VN" sz="4000" dirty="0">
                <a:solidFill>
                  <a:srgbClr val="0070C0"/>
                </a:solidFill>
                <a:latin typeface="+mj-lt"/>
              </a:rPr>
              <a:t> b</a:t>
            </a:r>
            <a:r>
              <a:rPr lang="en-US" sz="4000" dirty="0" err="1">
                <a:solidFill>
                  <a:srgbClr val="0070C0"/>
                </a:solidFill>
                <a:latin typeface="+mj-lt"/>
              </a:rPr>
              <a:t>uộc</a:t>
            </a:r>
            <a:r>
              <a:rPr lang="vi-VN" sz="4000" dirty="0">
                <a:solidFill>
                  <a:srgbClr val="0070C0"/>
                </a:solidFill>
                <a:latin typeface="+mj-lt"/>
              </a:rPr>
              <a:t> vào chân bồ câu. Bồ câu nhớ</a:t>
            </a:r>
            <a:r>
              <a:rPr lang="en-US" sz="4000" dirty="0">
                <a:solidFill>
                  <a:srgbClr val="0070C0"/>
                </a:solidFill>
                <a:latin typeface="+mj-lt"/>
              </a:rPr>
              <a:t> đ</a:t>
            </a:r>
            <a:r>
              <a:rPr lang="vi-VN" sz="4000" dirty="0">
                <a:solidFill>
                  <a:srgbClr val="0070C0"/>
                </a:solidFill>
                <a:latin typeface="+mj-lt"/>
              </a:rPr>
              <a:t>ư</a:t>
            </a:r>
            <a:r>
              <a:rPr lang="en-US" sz="4000" dirty="0" err="1">
                <a:solidFill>
                  <a:srgbClr val="0070C0"/>
                </a:solidFill>
                <a:latin typeface="+mj-lt"/>
              </a:rPr>
              <a:t>ờng</a:t>
            </a:r>
            <a:r>
              <a:rPr lang="en-US" sz="40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+mj-lt"/>
              </a:rPr>
              <a:t>rất</a:t>
            </a:r>
            <a:r>
              <a:rPr lang="en-US" sz="40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+mj-lt"/>
              </a:rPr>
              <a:t>tốt</a:t>
            </a:r>
            <a:r>
              <a:rPr lang="vi-VN" sz="4000" b="1" dirty="0">
                <a:solidFill>
                  <a:srgbClr val="0070C0"/>
                </a:solidFill>
                <a:latin typeface="+mj-lt"/>
              </a:rPr>
              <a:t>. </a:t>
            </a:r>
            <a:r>
              <a:rPr lang="vi-VN" sz="4000" dirty="0">
                <a:solidFill>
                  <a:srgbClr val="0070C0"/>
                </a:solidFill>
                <a:latin typeface="+mj-lt"/>
              </a:rPr>
              <a:t>Nó có thể bay qua một chặng đ</a:t>
            </a:r>
            <a:r>
              <a:rPr lang="en-US" sz="4000" dirty="0" err="1">
                <a:solidFill>
                  <a:srgbClr val="0070C0"/>
                </a:solidFill>
                <a:latin typeface="+mj-lt"/>
              </a:rPr>
              <a:t>ường</a:t>
            </a:r>
            <a:r>
              <a:rPr lang="vi-VN" sz="4000" dirty="0">
                <a:solidFill>
                  <a:srgbClr val="0070C0"/>
                </a:solidFill>
                <a:latin typeface="+mj-lt"/>
              </a:rPr>
              <a:t> dài hàng nghìn cây </a:t>
            </a:r>
            <a:r>
              <a:rPr lang="en-US" sz="4000" dirty="0" err="1">
                <a:solidFill>
                  <a:srgbClr val="0070C0"/>
                </a:solidFill>
                <a:latin typeface="+mj-lt"/>
              </a:rPr>
              <a:t>số</a:t>
            </a:r>
            <a:r>
              <a:rPr lang="vi-VN" sz="4000" dirty="0">
                <a:solidFill>
                  <a:srgbClr val="0070C0"/>
                </a:solidFill>
                <a:latin typeface="+mj-lt"/>
              </a:rPr>
              <a:t> để mang thư đến đúng n</a:t>
            </a:r>
            <a:r>
              <a:rPr lang="en-US" sz="4000" dirty="0" err="1">
                <a:solidFill>
                  <a:srgbClr val="0070C0"/>
                </a:solidFill>
                <a:latin typeface="+mj-lt"/>
              </a:rPr>
              <a:t>ơi</a:t>
            </a:r>
            <a:r>
              <a:rPr lang="vi-VN" sz="4000" dirty="0">
                <a:solidFill>
                  <a:srgbClr val="0070C0"/>
                </a:solidFill>
                <a:latin typeface="+mj-lt"/>
              </a:rPr>
              <a:t> nhận.</a:t>
            </a:r>
            <a:endParaRPr lang="en-US" sz="4000" dirty="0">
              <a:solidFill>
                <a:srgbClr val="0070C0"/>
              </a:solidFill>
              <a:latin typeface="+mj-lt"/>
            </a:endParaRPr>
          </a:p>
          <a:p>
            <a:endParaRPr lang="en-US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7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59" y="1401445"/>
            <a:ext cx="5786269" cy="2875220"/>
            <a:chOff x="2118480" y="1316166"/>
            <a:chExt cx="1512168" cy="2156521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1916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47" b="100000" l="0" r="998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8496"/>
            <a:ext cx="12527930" cy="72243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6424713" y="478984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smtClean="0">
                <a:solidFill>
                  <a:schemeClr val="bg1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Nghe </a:t>
            </a:r>
            <a:r>
              <a:rPr lang="en-US" sz="8000" dirty="0" err="1">
                <a:solidFill>
                  <a:schemeClr val="bg1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H" panose="020B0603050302020204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CBEBA727-938B-4B9B-BA0D-4137C430FDFB}"/>
              </a:ext>
            </a:extLst>
          </p:cNvPr>
          <p:cNvSpPr/>
          <p:nvPr/>
        </p:nvSpPr>
        <p:spPr>
          <a:xfrm>
            <a:off x="1893349" y="205273"/>
            <a:ext cx="7911297" cy="2090058"/>
          </a:xfrm>
          <a:prstGeom prst="roundRect">
            <a:avLst/>
          </a:prstGeom>
          <a:solidFill>
            <a:srgbClr val="7DB6EF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H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7159" y="2481943"/>
            <a:ext cx="118187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từ ngữ có tiếng ch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vi-VN" sz="6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r>
              <a:rPr 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hoặc ơe. 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vi-VN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vi-VN" sz="6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eo:</a:t>
            </a:r>
            <a:r>
              <a:rPr lang="vi-VN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chèo thuyền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vi-VN" sz="6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en-US" sz="6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chim chích choè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48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CBEBA727-938B-4B9B-BA0D-4137C430FDFB}"/>
              </a:ext>
            </a:extLst>
          </p:cNvPr>
          <p:cNvSpPr/>
          <p:nvPr/>
        </p:nvSpPr>
        <p:spPr>
          <a:xfrm>
            <a:off x="1893349" y="205273"/>
            <a:ext cx="7911297" cy="2090058"/>
          </a:xfrm>
          <a:prstGeom prst="roundRect">
            <a:avLst/>
          </a:prstGeom>
          <a:solidFill>
            <a:srgbClr val="7DB6EF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8000" kern="0" dirty="0" err="1">
                <a:solidFill>
                  <a:prstClr val="white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8000" kern="0" dirty="0">
                <a:solidFill>
                  <a:prstClr val="white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kern="0" dirty="0" err="1">
                <a:solidFill>
                  <a:prstClr val="white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lang="en-US" sz="8000" kern="0" dirty="0">
              <a:solidFill>
                <a:prstClr val="white"/>
              </a:solidFill>
              <a:latin typeface="HP001 4H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74645" y="2537926"/>
            <a:ext cx="124159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u="sng" spc="-14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u="sng" spc="-14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5400" b="1" spc="-14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spc="-14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từ ngữ có tiếng ch</a:t>
            </a:r>
            <a:r>
              <a:rPr lang="en-US" sz="5400" spc="-14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vi-VN" sz="5400" spc="-14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vi-VN" sz="5400" i="1" spc="-14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r>
              <a:rPr lang="vi-VN" sz="5400" spc="-14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hoặc </a:t>
            </a:r>
            <a:r>
              <a:rPr lang="en-US" sz="5400" spc="-14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en-US" sz="5400" spc="-14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6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eo:</a:t>
            </a:r>
            <a:r>
              <a:rPr lang="vi-VN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chèo thuyền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6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en-US" sz="6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chim chích choè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spc="-17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toe </a:t>
            </a:r>
            <a:r>
              <a:rPr lang="en-US" sz="6600" spc="-17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tua</a:t>
            </a:r>
            <a:r>
              <a:rPr lang="en-US" sz="6600" spc="-17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endParaRPr lang="en-US" sz="6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13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xmlns="" id="{7E258092-DA38-4B7E-80E9-21E9F2B46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6613" y="125840"/>
            <a:ext cx="1564640" cy="1598295"/>
          </a:xfrm>
          <a:prstGeom prst="rect">
            <a:avLst/>
          </a:prstGeom>
        </p:spPr>
      </p:pic>
      <p:sp>
        <p:nvSpPr>
          <p:cNvPr id="5" name="Rounded Rectangle 1">
            <a:extLst>
              <a:ext uri="{FF2B5EF4-FFF2-40B4-BE49-F238E27FC236}">
                <a16:creationId xmlns:a16="http://schemas.microsoft.com/office/drawing/2014/main" xmlns="" id="{CBEBA727-938B-4B9B-BA0D-4137C430FDFB}"/>
              </a:ext>
            </a:extLst>
          </p:cNvPr>
          <p:cNvSpPr/>
          <p:nvPr/>
        </p:nvSpPr>
        <p:spPr>
          <a:xfrm>
            <a:off x="800100" y="456643"/>
            <a:ext cx="10321990" cy="1532981"/>
          </a:xfrm>
          <a:prstGeom prst="roundRect">
            <a:avLst/>
          </a:prstGeom>
          <a:solidFill>
            <a:srgbClr val="7DB6EF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8000" kern="0" dirty="0" err="1">
                <a:solidFill>
                  <a:prstClr val="white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8000" kern="0" dirty="0">
                <a:solidFill>
                  <a:prstClr val="white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kern="0" dirty="0" err="1">
                <a:solidFill>
                  <a:prstClr val="white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lang="en-US" sz="8000" kern="0" dirty="0">
              <a:solidFill>
                <a:prstClr val="white"/>
              </a:solidFill>
              <a:latin typeface="HP001 4H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2269" y="2393425"/>
            <a:ext cx="9336664" cy="3470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065211" y="2406249"/>
            <a:ext cx="10224830" cy="34778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cap="none" normalizeH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HP001 4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 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HP001 4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400" b="0" i="1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HP001 4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HP001 4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thay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ô vuông.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Dòng sông m</a:t>
            </a:r>
            <a:r>
              <a:rPr lang="en-US" altLang="en-US" sz="44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ới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điệu làm sao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áng lên mặc áo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>
                <a:solidFill>
                  <a:srgbClr val="242929"/>
                </a:solidFill>
                <a:latin typeface="HP001 4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 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ụa đào thướt tha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Trưa về tr</a:t>
            </a:r>
            <a:r>
              <a:rPr lang="en-US" altLang="en-US" sz="44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ời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rộng bao </a:t>
            </a:r>
            <a:r>
              <a:rPr kumimoji="0" lang="en-US" altLang="en-US" sz="4400" b="0" i="0" u="none" strike="noStrike" cap="none" normalizeH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4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 xanh sông mặc như 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lang="en-US" altLang="en-US" sz="44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US" sz="4400" b="1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mới may</a:t>
            </a:r>
            <a:r>
              <a:rPr kumimoji="0" lang="vi-VN" altLang="en-US" sz="1200" b="0" i="0" u="none" strike="noStrike" cap="none" normalizeH="0" baseline="0" dirty="0">
                <a:ln>
                  <a:noFill/>
                </a:ln>
                <a:solidFill>
                  <a:srgbClr val="24292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r>
              <a:rPr lang="en-US" altLang="en-US" sz="1200" dirty="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5" name="Shape 7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76200"/>
            <a:ext cx="463550" cy="34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9032033" y="56358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100" b="0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1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</a:rPr>
              <a:t>(Theo</a:t>
            </a:r>
            <a:r>
              <a:rPr kumimoji="0" lang="vi-VN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</a:rPr>
              <a:t> Nguyễn Trọng Tạo)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77626" y="3676260"/>
            <a:ext cx="653142" cy="63448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P001 4H" panose="020B06030503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523583" y="5107380"/>
            <a:ext cx="653142" cy="63448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P001 4H" panose="020B06030503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78891" y="4472897"/>
            <a:ext cx="653142" cy="63448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P001 4H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02213" y="5251092"/>
            <a:ext cx="615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HP001 4H" panose="020B0603050302020204" pitchFamily="34" charset="0"/>
              </a:rPr>
              <a:t>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04461" y="3813783"/>
            <a:ext cx="615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HP001 4H" panose="020B0603050302020204" pitchFamily="34" charset="0"/>
              </a:rPr>
              <a:t>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94965" y="4602155"/>
            <a:ext cx="615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HP001 4H" panose="020B0603050302020204" pitchFamily="34" charset="0"/>
              </a:rPr>
              <a:t>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8" grpId="0" animBg="1"/>
      <p:bldP spid="19" grpId="0" animBg="1"/>
      <p:bldP spid="15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202444" y="199396"/>
            <a:ext cx="6339843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90473" y="2771724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48240" y="2659041"/>
            <a:ext cx="5848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9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1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C682F6B8-0CEA-4744-B8EC-06D3D5F0F0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6" name="Shape 782"/>
          <p:cNvPicPr/>
          <p:nvPr/>
        </p:nvPicPr>
        <p:blipFill>
          <a:blip r:embed="rId2"/>
          <a:stretch/>
        </p:blipFill>
        <p:spPr>
          <a:xfrm>
            <a:off x="391886" y="279918"/>
            <a:ext cx="11196735" cy="1810139"/>
          </a:xfrm>
          <a:prstGeom prst="rect">
            <a:avLst/>
          </a:prstGeom>
        </p:spPr>
      </p:pic>
      <p:pic>
        <p:nvPicPr>
          <p:cNvPr id="17" name="Shape 786"/>
          <p:cNvPicPr/>
          <p:nvPr/>
        </p:nvPicPr>
        <p:blipFill>
          <a:blip r:embed="rId3"/>
          <a:stretch/>
        </p:blipFill>
        <p:spPr>
          <a:xfrm>
            <a:off x="391886" y="1520890"/>
            <a:ext cx="11383349" cy="50478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9735" y="2122160"/>
            <a:ext cx="1903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1617" y="2122160"/>
            <a:ext cx="3116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94916" y="2090057"/>
            <a:ext cx="2715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 vi</a:t>
            </a:r>
          </a:p>
        </p:txBody>
      </p:sp>
    </p:spTree>
    <p:extLst>
      <p:ext uri="{BB962C8B-B14F-4D97-AF65-F5344CB8AC3E}">
        <p14:creationId xmlns:p14="http://schemas.microsoft.com/office/powerpoint/2010/main" val="131697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B4D20A19-09A8-4A33-90A9-434E215287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Shape 788"/>
          <p:cNvSpPr txBox="1"/>
          <p:nvPr/>
        </p:nvSpPr>
        <p:spPr>
          <a:xfrm>
            <a:off x="279918" y="485126"/>
            <a:ext cx="11663266" cy="356435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indent="0">
              <a:spcBef>
                <a:spcPts val="0"/>
              </a:spcBef>
              <a:spcAft>
                <a:spcPts val="700"/>
              </a:spcAft>
              <a:tabLst>
                <a:tab pos="186055" algn="l"/>
              </a:tabLst>
            </a:pPr>
            <a:r>
              <a:rPr lang="en-US" sz="4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lang="vi-VN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Nói tiếp để hoàn thành câu nêu công dụng của đồ vật.</a:t>
            </a:r>
            <a:endParaRPr lang="en-US" sz="4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indent="190500" algn="just">
              <a:spcBef>
                <a:spcPts val="0"/>
              </a:spcBef>
              <a:spcAft>
                <a:spcPts val="700"/>
              </a:spcAft>
              <a:tabLst>
                <a:tab pos="373380" algn="l"/>
              </a:tabLst>
            </a:pP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</a:t>
            </a:r>
            <a:r>
              <a:rPr lang="vi-VN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Nhờ có điện thoại, em có thể (...).</a:t>
            </a:r>
            <a:endParaRPr lang="en-US" sz="4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indent="190500" algn="just">
              <a:spcBef>
                <a:spcPts val="0"/>
              </a:spcBef>
              <a:spcAft>
                <a:spcPts val="700"/>
              </a:spcAft>
              <a:tabLst>
                <a:tab pos="367030" algn="l"/>
              </a:tabLst>
            </a:pPr>
            <a:r>
              <a:rPr lang="en-US" sz="4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</a:t>
            </a:r>
            <a:r>
              <a:rPr lang="vi-VN" sz="4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Nhờ có máy tính, em có thể (...).</a:t>
            </a:r>
            <a:endParaRPr lang="en-US" sz="4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indent="190500" algn="just">
              <a:spcBef>
                <a:spcPts val="0"/>
              </a:spcBef>
              <a:spcAft>
                <a:spcPts val="700"/>
              </a:spcAft>
              <a:tabLst>
                <a:tab pos="358140" algn="l"/>
              </a:tabLst>
            </a:pPr>
            <a:r>
              <a:rPr lang="en-US" sz="40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</a:t>
            </a:r>
            <a:r>
              <a:rPr lang="vi-VN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Nhờ có ti vi, em có thể (...).</a:t>
            </a:r>
            <a:endParaRPr lang="en-US" sz="40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5747" y="3294193"/>
            <a:ext cx="4022272" cy="3429000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453535" y="1474236"/>
            <a:ext cx="3294484" cy="231399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BÀN</a:t>
            </a:r>
          </a:p>
        </p:txBody>
      </p:sp>
    </p:spTree>
    <p:extLst>
      <p:ext uri="{BB962C8B-B14F-4D97-AF65-F5344CB8AC3E}">
        <p14:creationId xmlns:p14="http://schemas.microsoft.com/office/powerpoint/2010/main" val="127474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4143"/>
          <a:stretch/>
        </p:blipFill>
        <p:spPr>
          <a:xfrm>
            <a:off x="6545469" y="1040510"/>
            <a:ext cx="5301605" cy="5562442"/>
          </a:xfrm>
          <a:prstGeom prst="rect">
            <a:avLst/>
          </a:prstGeom>
        </p:spPr>
      </p:pic>
      <p:sp>
        <p:nvSpPr>
          <p:cNvPr id="7" name="Shape 790"/>
          <p:cNvSpPr txBox="1"/>
          <p:nvPr/>
        </p:nvSpPr>
        <p:spPr>
          <a:xfrm>
            <a:off x="895739" y="487744"/>
            <a:ext cx="12762963" cy="1996129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tabLst>
                <a:tab pos="182880" algn="l"/>
              </a:tabLst>
            </a:pP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3: </a:t>
            </a: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Chọn dấu câu thích 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ợ</a:t>
            </a: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 cho mỗi ô vuông 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tabLst>
                <a:tab pos="182880" algn="l"/>
              </a:tabLst>
            </a:pP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 đoạn văn sau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vi-VN" sz="1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en-US" sz="12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" name="Shape 792"/>
          <p:cNvSpPr txBox="1"/>
          <p:nvPr/>
        </p:nvSpPr>
        <p:spPr>
          <a:xfrm>
            <a:off x="653143" y="2041363"/>
            <a:ext cx="5262465" cy="4658017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indent="1778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 vi là bạn của c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ủa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gia đ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ì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 </a:t>
            </a:r>
            <a:r>
              <a:rPr lang="en-US" sz="3200" dirty="0" err="1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Bố em thường thích xem th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ờ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sự</a:t>
            </a:r>
            <a:r>
              <a:rPr lang="en-US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bóng đá</a:t>
            </a:r>
            <a:r>
              <a:rPr lang="en-US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Mẹ em thích nghe nhạc</a:t>
            </a:r>
            <a:r>
              <a:rPr lang="en-US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xem phim truyền hình. Còn em thích nhất là ch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ươ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trình </a:t>
            </a:r>
            <a:r>
              <a:rPr lang="vi-VN" sz="3200" i="1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 giới động vật</a:t>
            </a:r>
            <a:endParaRPr lang="en-US" sz="32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99066" y="3397815"/>
            <a:ext cx="426098" cy="4015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072712" y="2750157"/>
            <a:ext cx="426098" cy="4015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58277" y="3417990"/>
            <a:ext cx="426098" cy="4015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72968" y="4037492"/>
            <a:ext cx="426098" cy="4015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85761" y="5965573"/>
            <a:ext cx="426098" cy="4015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29407" y="1910013"/>
            <a:ext cx="4694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10218" y="2599213"/>
            <a:ext cx="4694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28970" y="2467832"/>
            <a:ext cx="4694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77540" y="3151706"/>
            <a:ext cx="4694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42456" y="5033292"/>
            <a:ext cx="4694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563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2" grpId="0" animBg="1"/>
      <p:bldP spid="14" grpId="0" animBg="1"/>
      <p:bldP spid="15" grpId="0" animBg="1"/>
      <p:bldP spid="9" grpId="0"/>
      <p:bldP spid="17" grpId="0"/>
      <p:bldP spid="18" grpId="0"/>
      <p:bldP spid="19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202444" y="199396"/>
            <a:ext cx="6339843" cy="1686083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5+6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437823" y="4018866"/>
            <a:ext cx="12282473" cy="2451717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2548068" y="1885479"/>
            <a:ext cx="78409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9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9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34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82" y="0"/>
            <a:ext cx="109728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12191999" cy="11196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083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005904" y="2510872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130629"/>
            <a:ext cx="12192000" cy="16421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– 5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408" y="1772816"/>
            <a:ext cx="8509519" cy="508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1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3000" b="-10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0908" y="3061137"/>
            <a:ext cx="7840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9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7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C118803-ACDB-4DD7-8BAE-A87E0D62EE1E}"/>
              </a:ext>
            </a:extLst>
          </p:cNvPr>
          <p:cNvSpPr txBox="1"/>
          <p:nvPr/>
        </p:nvSpPr>
        <p:spPr>
          <a:xfrm>
            <a:off x="260613" y="434811"/>
            <a:ext cx="113280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1. </a:t>
            </a:r>
            <a:r>
              <a:rPr lang="vi-VN" sz="3200" dirty="0">
                <a:solidFill>
                  <a:srgbClr val="0070C0"/>
                </a:solidFill>
              </a:rPr>
              <a:t>Tìm đọc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vi-VN" sz="3200" dirty="0">
                <a:solidFill>
                  <a:srgbClr val="0070C0"/>
                </a:solidFill>
              </a:rPr>
              <a:t>sách, báo hoặc bản hướng dẫn sử dụng một đồ dùng trong gia đình (ti vi, máy tính, điện thoại,...</a:t>
            </a:r>
            <a:r>
              <a:rPr lang="en-US" sz="3200" dirty="0">
                <a:solidFill>
                  <a:srgbClr val="0070C0"/>
                </a:solidFill>
              </a:rPr>
              <a:t>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915383D-8820-497D-92CC-C3F32996A568}"/>
              </a:ext>
            </a:extLst>
          </p:cNvPr>
          <p:cNvSpPr txBox="1"/>
          <p:nvPr/>
        </p:nvSpPr>
        <p:spPr>
          <a:xfrm>
            <a:off x="260613" y="1512029"/>
            <a:ext cx="11775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2.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Trao đổi với các bạn về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9DB6FA4-5D45-4C68-BEC7-75685B43A8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3321"/>
          <a:stretch/>
        </p:blipFill>
        <p:spPr>
          <a:xfrm>
            <a:off x="466531" y="2402635"/>
            <a:ext cx="6774024" cy="4049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812" y="2096804"/>
            <a:ext cx="4217437" cy="4154706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466531" y="2212283"/>
            <a:ext cx="3191070" cy="2069782"/>
          </a:xfrm>
          <a:prstGeom prst="cloudCallout">
            <a:avLst>
              <a:gd name="adj1" fmla="val 38231"/>
              <a:gd name="adj2" fmla="val 66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7" name="Cloud Callout 6"/>
          <p:cNvSpPr/>
          <p:nvPr/>
        </p:nvSpPr>
        <p:spPr>
          <a:xfrm>
            <a:off x="3247053" y="3174022"/>
            <a:ext cx="2873829" cy="2124130"/>
          </a:xfrm>
          <a:prstGeom prst="cloudCallout">
            <a:avLst>
              <a:gd name="adj1" fmla="val 11331"/>
              <a:gd name="adj2" fmla="val 66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8" name="Cloud Callout 7"/>
          <p:cNvSpPr/>
          <p:nvPr/>
        </p:nvSpPr>
        <p:spPr>
          <a:xfrm>
            <a:off x="400894" y="4086808"/>
            <a:ext cx="3191070" cy="2265039"/>
          </a:xfrm>
          <a:prstGeom prst="cloudCallout">
            <a:avLst>
              <a:gd name="adj1" fmla="val 8992"/>
              <a:gd name="adj2" fmla="val 183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0" name="Cloud Callout 9"/>
          <p:cNvSpPr/>
          <p:nvPr/>
        </p:nvSpPr>
        <p:spPr>
          <a:xfrm>
            <a:off x="4180114" y="4778240"/>
            <a:ext cx="3736749" cy="1864295"/>
          </a:xfrm>
          <a:prstGeom prst="cloudCallout">
            <a:avLst>
              <a:gd name="adj1" fmla="val 11331"/>
              <a:gd name="adj2" fmla="val 66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50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xmlns="" id="{82B47712-E700-4A68-AA13-98F7D8B7D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6546" y="-115757"/>
            <a:ext cx="1564640" cy="159829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9FFE3705-F316-4529-AD82-43C715E12A32}"/>
              </a:ext>
            </a:extLst>
          </p:cNvPr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 bldLvl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718676" y="59810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5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3015061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chuc-mung-chien-tha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1331" y="605846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39">
            <a:extLst>
              <a:ext uri="{FF2B5EF4-FFF2-40B4-BE49-F238E27FC236}">
                <a16:creationId xmlns:a16="http://schemas.microsoft.com/office/drawing/2014/main" xmlns="" id="{1FC1B029-8E06-4389-BBAF-FBB610AB7ABC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3" name="16">
              <a:extLst>
                <a:ext uri="{FF2B5EF4-FFF2-40B4-BE49-F238E27FC236}">
                  <a16:creationId xmlns:a16="http://schemas.microsoft.com/office/drawing/2014/main" xmlns="" id="{D5AFD823-7D61-4524-A39E-AD20CCA97136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24">
              <a:extLst>
                <a:ext uri="{FF2B5EF4-FFF2-40B4-BE49-F238E27FC236}">
                  <a16:creationId xmlns:a16="http://schemas.microsoft.com/office/drawing/2014/main" xmlns="" id="{BFB1152D-C34F-44B4-B182-1CAE54F5EF5B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xmlns="" id="{C1B58A05-7728-4AFD-9CDF-FFE41226AA3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9" name="Shape 760"/>
          <p:cNvSpPr txBox="1"/>
          <p:nvPr/>
        </p:nvSpPr>
        <p:spPr>
          <a:xfrm>
            <a:off x="1365847" y="655622"/>
            <a:ext cx="11206555" cy="50292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4292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Em có thể dùng cách nào để liên lạc v</a:t>
            </a:r>
            <a:r>
              <a:rPr lang="en-US" sz="3600" dirty="0" err="1">
                <a:solidFill>
                  <a:srgbClr val="00B050"/>
                </a:solidFill>
                <a:latin typeface="+mj-lt"/>
                <a:ea typeface="Arial" panose="020B0604020202020204" pitchFamily="34" charset="0"/>
              </a:rPr>
              <a:t>ới</a:t>
            </a:r>
            <a:r>
              <a:rPr lang="vi-VN" sz="3600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 người thân ở xa?</a:t>
            </a:r>
            <a:endParaRPr lang="en-US" sz="3600" dirty="0">
              <a:solidFill>
                <a:srgbClr val="00B050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pic>
        <p:nvPicPr>
          <p:cNvPr id="10" name="Shape 764"/>
          <p:cNvPicPr/>
          <p:nvPr/>
        </p:nvPicPr>
        <p:blipFill>
          <a:blip r:embed="rId3"/>
          <a:stretch/>
        </p:blipFill>
        <p:spPr>
          <a:xfrm>
            <a:off x="2461846" y="2735580"/>
            <a:ext cx="4507279" cy="4094629"/>
          </a:xfrm>
          <a:prstGeom prst="rect">
            <a:avLst/>
          </a:prstGeom>
        </p:spPr>
      </p:pic>
      <p:sp>
        <p:nvSpPr>
          <p:cNvPr id="12" name="Shape 766"/>
          <p:cNvSpPr txBox="1"/>
          <p:nvPr/>
        </p:nvSpPr>
        <p:spPr>
          <a:xfrm>
            <a:off x="2887637" y="1542908"/>
            <a:ext cx="4081487" cy="1383172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algn="ctr">
              <a:lnSpc>
                <a:spcPct val="11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Tớ thường gọi điện cho ông bà ở </a:t>
            </a:r>
            <a:r>
              <a:rPr lang="en-US" sz="36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1200" dirty="0">
                <a:solidFill>
                  <a:srgbClr val="24292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sz="1200" dirty="0">
              <a:solidFill>
                <a:srgbClr val="242929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6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2980268" y="112011"/>
            <a:ext cx="6168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BỒ 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ĐẾN IN-TƠ-NÉT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Shape 762"/>
          <p:cNvPicPr/>
          <p:nvPr/>
        </p:nvPicPr>
        <p:blipFill>
          <a:blip r:embed="rId3"/>
          <a:stretch/>
        </p:blipFill>
        <p:spPr>
          <a:xfrm>
            <a:off x="11148431" y="-60836"/>
            <a:ext cx="1051579" cy="68034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31591" y="615175"/>
            <a:ext cx="12192000" cy="6242825"/>
          </a:xfrm>
          <a:prstGeom prst="roundRect">
            <a:avLst>
              <a:gd name="adj" fmla="val 1925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r>
              <a:rPr lang="vi-VN" dirty="0"/>
              <a:t/>
            </a:r>
            <a:br>
              <a:rPr lang="vi-VN" dirty="0"/>
            </a:br>
            <a:r>
              <a:rPr lang="en-US" dirty="0"/>
              <a:t>           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Ngoài trò chuyện trực tiếp, con người còn nghĩ ra rất nhiều cách để trao đổi vói nhau khi ở xa.</a:t>
            </a:r>
            <a:endParaRPr lang="en-US" sz="28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ct val="129000"/>
              </a:lnSpc>
              <a:spcAft>
                <a:spcPts val="400"/>
              </a:spcAft>
            </a:pP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xa x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a, người ta đã biết huấn luyện bồ câu để đưa thư. Bồ câu nhớ đư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ờ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rất tốt. Nó có thể bay qua một ch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ặ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đường dài hàng nghìn cây số để mang thư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 đúng nơi nh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ậ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n.</a:t>
            </a:r>
            <a:endParaRPr lang="en-US" sz="28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ct val="130000"/>
              </a:lnSpc>
              <a:spcAft>
                <a:spcPts val="400"/>
              </a:spcAft>
            </a:pP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 người đi biển còn nghĩ ra cách bỏ thư vào trong nh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thuỷ tinh. Nhờ sóng biển, nh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này được </a:t>
            </a:r>
            <a:r>
              <a:rPr lang="en-US" sz="28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đẩy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 đất liền. Có nh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bức thư vài chục năm sau m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ớ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được tìm thấy.</a:t>
            </a:r>
            <a:endParaRPr lang="en-US" sz="28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ct val="130000"/>
              </a:lnSpc>
              <a:spcAft>
                <a:spcPts val="400"/>
              </a:spcAft>
            </a:pP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 nay, việc trao đổi thông tin dễ d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h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r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 nhiều. Bạn có thể viết thư, gọi điện cho người khác. Nhờ có in-tơ-nét, bạn cũng có thể nhìn thấy người nói chuyện với mình, dù hai người đang ở cách nhau rất xa.</a:t>
            </a:r>
            <a:endParaRPr lang="en-US" sz="28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ct val="130000"/>
              </a:lnSpc>
              <a:spcAft>
                <a:spcPts val="400"/>
              </a:spcAft>
            </a:pP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(H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Nam)</a:t>
            </a:r>
            <a:endParaRPr lang="en-US" sz="28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vi-VN" sz="2400" dirty="0"/>
              <a:t>nghĩ ra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339910" y="667431"/>
            <a:ext cx="529729" cy="30650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9" name="Oval 18"/>
          <p:cNvSpPr/>
          <p:nvPr/>
        </p:nvSpPr>
        <p:spPr>
          <a:xfrm>
            <a:off x="119874" y="1534756"/>
            <a:ext cx="573676" cy="36505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2" name="Oval 21"/>
          <p:cNvSpPr/>
          <p:nvPr/>
        </p:nvSpPr>
        <p:spPr>
          <a:xfrm>
            <a:off x="119958" y="3205608"/>
            <a:ext cx="573676" cy="36505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71867" y="4989584"/>
            <a:ext cx="573676" cy="3650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64181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B9BD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B9BD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 animBg="1"/>
      <p:bldP spid="19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46BF6E-482E-422A-A0F8-9DA4D1A95D94}"/>
              </a:ext>
            </a:extLst>
          </p:cNvPr>
          <p:cNvSpPr txBox="1"/>
          <p:nvPr/>
        </p:nvSpPr>
        <p:spPr>
          <a:xfrm>
            <a:off x="4941652" y="2249841"/>
            <a:ext cx="9197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 </a:t>
            </a:r>
            <a:r>
              <a:rPr lang="vi-VN" sz="4000" i="1" dirty="0"/>
              <a:t>trò chuyện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7964380-4255-4145-A4D3-7D05AFA98E12}"/>
              </a:ext>
            </a:extLst>
          </p:cNvPr>
          <p:cNvSpPr txBox="1"/>
          <p:nvPr/>
        </p:nvSpPr>
        <p:spPr>
          <a:xfrm>
            <a:off x="5024439" y="2957727"/>
            <a:ext cx="6306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/>
              <a:t>trao đổi</a:t>
            </a: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F250EA0-A71F-4FEA-A043-45666AC3624F}"/>
              </a:ext>
            </a:extLst>
          </p:cNvPr>
          <p:cNvSpPr txBox="1"/>
          <p:nvPr/>
        </p:nvSpPr>
        <p:spPr>
          <a:xfrm>
            <a:off x="5024440" y="3595527"/>
            <a:ext cx="3420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/>
              <a:t>huấn luyện </a:t>
            </a:r>
            <a:endParaRPr lang="en-US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FB6F468-8BA2-4112-9B5E-76FA46F56064}"/>
              </a:ext>
            </a:extLst>
          </p:cNvPr>
          <p:cNvSpPr txBox="1"/>
          <p:nvPr/>
        </p:nvSpPr>
        <p:spPr>
          <a:xfrm>
            <a:off x="5024439" y="4233327"/>
            <a:ext cx="451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/>
              <a:t>in-tơ-nét...</a:t>
            </a:r>
            <a:endParaRPr lang="en-US" sz="4000" dirty="0"/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xmlns="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3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5ACC1CF-F35B-4AF6-8B21-4C12D26D8DA8}"/>
              </a:ext>
            </a:extLst>
          </p:cNvPr>
          <p:cNvSpPr txBox="1"/>
          <p:nvPr/>
        </p:nvSpPr>
        <p:spPr>
          <a:xfrm>
            <a:off x="251012" y="2496920"/>
            <a:ext cx="119409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Nhờ có in-tơ-nét, bạn cũng có thể nhìn thấy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nói chuyện với mình,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 hai người đang ở cách nhau rất xa.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9A47791-5B17-40BD-BAC5-41083ACBA43A}"/>
              </a:ext>
            </a:extLst>
          </p:cNvPr>
          <p:cNvCxnSpPr>
            <a:cxnSpLocks/>
          </p:cNvCxnSpPr>
          <p:nvPr/>
        </p:nvCxnSpPr>
        <p:spPr>
          <a:xfrm flipH="1">
            <a:off x="4498316" y="2689579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8176917" y="2666781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9AE4173-697F-442A-979D-EF6543B27FFF}"/>
              </a:ext>
            </a:extLst>
          </p:cNvPr>
          <p:cNvCxnSpPr>
            <a:cxnSpLocks/>
          </p:cNvCxnSpPr>
          <p:nvPr/>
        </p:nvCxnSpPr>
        <p:spPr>
          <a:xfrm flipH="1">
            <a:off x="3035624" y="4053621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2918961" y="4053622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18">
            <a:extLst>
              <a:ext uri="{FF2B5EF4-FFF2-40B4-BE49-F238E27FC236}">
                <a16:creationId xmlns:a16="http://schemas.microsoft.com/office/drawing/2014/main" xmlns="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5131005" y="3428999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10375358" y="265529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8087638" y="3345459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12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7DA6481-CE0C-40A4-8478-7E208A6A5B2A}"/>
              </a:ext>
            </a:extLst>
          </p:cNvPr>
          <p:cNvSpPr/>
          <p:nvPr/>
        </p:nvSpPr>
        <p:spPr>
          <a:xfrm>
            <a:off x="3834063" y="352927"/>
            <a:ext cx="4180198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kern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48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772"/>
          <p:cNvSpPr txBox="1"/>
          <p:nvPr/>
        </p:nvSpPr>
        <p:spPr>
          <a:xfrm>
            <a:off x="717177" y="770960"/>
            <a:ext cx="9260032" cy="128905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vi-VN" sz="5400" b="1" dirty="0">
                <a:solidFill>
                  <a:srgbClr val="B2277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ngữ</a:t>
            </a:r>
            <a:endParaRPr lang="en-US" sz="5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152400" marR="0" indent="-152400">
              <a:lnSpc>
                <a:spcPct val="129000"/>
              </a:lnSpc>
              <a:spcBef>
                <a:spcPts val="0"/>
              </a:spcBef>
              <a:spcAft>
                <a:spcPts val="400"/>
              </a:spcAft>
              <a:tabLst>
                <a:tab pos="158750" algn="l"/>
              </a:tabLst>
            </a:pPr>
            <a:r>
              <a:rPr lang="vi-VN" sz="5400" i="1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In-tơ-nét:</a:t>
            </a:r>
            <a:r>
              <a:rPr lang="vi-VN" sz="5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mạng kết nối các máy tính trên toàn thế gi</a:t>
            </a:r>
            <a:r>
              <a:rPr lang="en-US" sz="54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ớ</a:t>
            </a:r>
            <a:r>
              <a:rPr lang="vi-VN" sz="5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i.</a:t>
            </a:r>
            <a:endParaRPr lang="en-US" sz="5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152400" marR="0" indent="-152400">
              <a:lnSpc>
                <a:spcPct val="132000"/>
              </a:lnSpc>
              <a:spcBef>
                <a:spcPts val="0"/>
              </a:spcBef>
              <a:spcAft>
                <a:spcPts val="400"/>
              </a:spcAft>
              <a:tabLst>
                <a:tab pos="158750" algn="l"/>
              </a:tabLst>
            </a:pPr>
            <a:r>
              <a:rPr lang="vi-VN" sz="5400" i="1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Huấn luyện:</a:t>
            </a:r>
            <a:r>
              <a:rPr lang="vi-VN" sz="5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giảng dạy và hướng dẫn luyện tập.</a:t>
            </a:r>
            <a:endParaRPr lang="en-US" sz="5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051650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946</Words>
  <Application>Microsoft Office PowerPoint</Application>
  <PresentationFormat>Widescreen</PresentationFormat>
  <Paragraphs>140</Paragraphs>
  <Slides>33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33</vt:i4>
      </vt:variant>
    </vt:vector>
  </HeadingPairs>
  <TitlesOfParts>
    <vt:vector size="59" baseType="lpstr">
      <vt:lpstr>Microsoft YaHei</vt:lpstr>
      <vt:lpstr>宋体</vt:lpstr>
      <vt:lpstr>宋体</vt:lpstr>
      <vt:lpstr>Arial</vt:lpstr>
      <vt:lpstr>Arial Rounded MT Bold</vt:lpstr>
      <vt:lpstr>Arial-Rounded</vt:lpstr>
      <vt:lpstr>Calibri</vt:lpstr>
      <vt:lpstr>Calibri Light</vt:lpstr>
      <vt:lpstr>Courier New</vt:lpstr>
      <vt:lpstr>HP001 4 hàng</vt:lpstr>
      <vt:lpstr>HP001 4H</vt:lpstr>
      <vt:lpstr>黑体</vt:lpstr>
      <vt:lpstr>Times New Roman</vt:lpstr>
      <vt:lpstr>Wingdings</vt:lpstr>
      <vt:lpstr>等线</vt:lpstr>
      <vt:lpstr>3_Office Theme</vt:lpstr>
      <vt:lpstr>4_Office Theme</vt:lpstr>
      <vt:lpstr>5_Office Theme</vt:lpstr>
      <vt:lpstr>6_Office Theme</vt:lpstr>
      <vt:lpstr>1_Office 主题​​</vt:lpstr>
      <vt:lpstr>1_Default Design</vt:lpstr>
      <vt:lpstr>NỀN 5</vt:lpstr>
      <vt:lpstr>1_NỀN 5</vt:lpstr>
      <vt:lpstr>1_Office Theme</vt:lpstr>
      <vt:lpstr>2_NỀN 5</vt:lpstr>
      <vt:lpstr>3_NỀN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ACER</cp:lastModifiedBy>
  <cp:revision>71</cp:revision>
  <dcterms:created xsi:type="dcterms:W3CDTF">2021-05-22T03:42:17Z</dcterms:created>
  <dcterms:modified xsi:type="dcterms:W3CDTF">2025-04-07T13:18:29Z</dcterms:modified>
</cp:coreProperties>
</file>