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24" r:id="rId3"/>
    <p:sldMasterId id="2147483736" r:id="rId4"/>
    <p:sldMasterId id="2147483749" r:id="rId5"/>
    <p:sldMasterId id="2147483768" r:id="rId6"/>
    <p:sldMasterId id="2147483781" r:id="rId7"/>
    <p:sldMasterId id="2147483806" r:id="rId8"/>
    <p:sldMasterId id="2147483817" r:id="rId9"/>
    <p:sldMasterId id="2147483830" r:id="rId10"/>
  </p:sldMasterIdLst>
  <p:notesMasterIdLst>
    <p:notesMasterId r:id="rId28"/>
  </p:notesMasterIdLst>
  <p:sldIdLst>
    <p:sldId id="320" r:id="rId11"/>
    <p:sldId id="559" r:id="rId12"/>
    <p:sldId id="561" r:id="rId13"/>
    <p:sldId id="482" r:id="rId14"/>
    <p:sldId id="562" r:id="rId15"/>
    <p:sldId id="563" r:id="rId16"/>
    <p:sldId id="538" r:id="rId17"/>
    <p:sldId id="539" r:id="rId18"/>
    <p:sldId id="535" r:id="rId19"/>
    <p:sldId id="536" r:id="rId20"/>
    <p:sldId id="537" r:id="rId21"/>
    <p:sldId id="564" r:id="rId22"/>
    <p:sldId id="565" r:id="rId23"/>
    <p:sldId id="567" r:id="rId24"/>
    <p:sldId id="566" r:id="rId25"/>
    <p:sldId id="568" r:id="rId26"/>
    <p:sldId id="4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860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848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79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82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35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645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0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95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79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246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46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2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82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89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97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546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25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2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28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9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23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xmlns="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xmlns="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010362" y="-1706767"/>
            <a:ext cx="5468049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xmlns="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xmlns="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xmlns="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xmlns="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xmlns="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xmlns="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xmlns="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xmlns="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xmlns="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xmlns="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xmlns="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xmlns="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xmlns="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xmlns="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xmlns="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xmlns="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xmlns="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xmlns="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xmlns="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498525-6E24-4DAE-87BF-7802486B196A}"/>
              </a:ext>
            </a:extLst>
          </p:cNvPr>
          <p:cNvSpPr txBox="1"/>
          <p:nvPr/>
        </p:nvSpPr>
        <p:spPr>
          <a:xfrm>
            <a:off x="-309738" y="2057650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</a:t>
            </a:r>
            <a:r>
              <a:rPr kumimoji="0" lang="en-US" sz="66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 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hape 788"/>
          <p:cNvSpPr txBox="1"/>
          <p:nvPr/>
        </p:nvSpPr>
        <p:spPr>
          <a:xfrm>
            <a:off x="279918" y="485126"/>
            <a:ext cx="11663266" cy="356435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0">
              <a:spcBef>
                <a:spcPts val="0"/>
              </a:spcBef>
              <a:spcAft>
                <a:spcPts val="700"/>
              </a:spcAft>
              <a:tabLst>
                <a:tab pos="186055" algn="l"/>
              </a:tabLst>
            </a:pP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vi-VN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tiếp để hoàn thành câu nêu công dụng của đồ vật.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73380" algn="l"/>
              </a:tabLst>
            </a:pP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điện thoại, em có thể (...).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67030" algn="l"/>
              </a:tabLst>
            </a:pP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máy tính, em có thể (...).</a:t>
            </a:r>
            <a:endParaRPr lang="en-US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58140" algn="l"/>
              </a:tabLst>
            </a:pPr>
            <a:r>
              <a:rPr lang="en-US" sz="40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ti vi, em có thể (...).</a:t>
            </a:r>
            <a:endParaRPr lang="en-US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47" y="3294193"/>
            <a:ext cx="4022272" cy="3429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3535" y="1474236"/>
            <a:ext cx="3294484" cy="23139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</a:p>
        </p:txBody>
      </p:sp>
    </p:spTree>
    <p:extLst>
      <p:ext uri="{BB962C8B-B14F-4D97-AF65-F5344CB8AC3E}">
        <p14:creationId xmlns:p14="http://schemas.microsoft.com/office/powerpoint/2010/main" val="12747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143"/>
          <a:stretch/>
        </p:blipFill>
        <p:spPr>
          <a:xfrm>
            <a:off x="6545469" y="1040510"/>
            <a:ext cx="5301605" cy="5562442"/>
          </a:xfrm>
          <a:prstGeom prst="rect">
            <a:avLst/>
          </a:prstGeom>
        </p:spPr>
      </p:pic>
      <p:sp>
        <p:nvSpPr>
          <p:cNvPr id="7" name="Shape 790"/>
          <p:cNvSpPr txBox="1"/>
          <p:nvPr/>
        </p:nvSpPr>
        <p:spPr>
          <a:xfrm>
            <a:off x="895739" y="487744"/>
            <a:ext cx="12762963" cy="1996129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dấu câu thích 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cho mỗi ô vuông 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đoạn văn sau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Shape 792"/>
          <p:cNvSpPr txBox="1"/>
          <p:nvPr/>
        </p:nvSpPr>
        <p:spPr>
          <a:xfrm>
            <a:off x="653143" y="2041363"/>
            <a:ext cx="5262465" cy="46580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1778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 vi là bạn của c</a:t>
            </a:r>
            <a:r>
              <a:rPr lang="en-US" sz="32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 đ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</a:t>
            </a:r>
            <a:r>
              <a:rPr lang="en-US" sz="3200" dirty="0" err="1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 em thường thích xem th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sự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 đá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em thích nghe nhạc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 phim truyền hình. Còn em thích nhất là ch</a:t>
            </a:r>
            <a:r>
              <a:rPr lang="en-US" sz="32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trình </a:t>
            </a:r>
            <a:r>
              <a:rPr lang="vi-VN" sz="32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giới động vật</a:t>
            </a:r>
            <a:endParaRPr lang="en-US" sz="32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9066" y="3397815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2712" y="2750157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8277" y="3417990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72968" y="4037492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5761" y="5965573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9407" y="19100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0218" y="25992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8970" y="246783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7540" y="3151706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2456" y="503329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6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199396"/>
            <a:ext cx="6339843" cy="1686083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5+6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437823" y="4018866"/>
            <a:ext cx="12282473" cy="2451717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548068" y="1885479"/>
            <a:ext cx="7840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2" y="0"/>
            <a:ext cx="109728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12191999" cy="11196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8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30629"/>
            <a:ext cx="12192000" cy="1642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08" y="1772816"/>
            <a:ext cx="8509519" cy="50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3000" b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0908" y="3061137"/>
            <a:ext cx="7840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118803-ACDB-4DD7-8BAE-A87E0D62EE1E}"/>
              </a:ext>
            </a:extLst>
          </p:cNvPr>
          <p:cNvSpPr txBox="1"/>
          <p:nvPr/>
        </p:nvSpPr>
        <p:spPr>
          <a:xfrm>
            <a:off x="260613" y="434811"/>
            <a:ext cx="11328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vi-VN" sz="3200" dirty="0">
                <a:solidFill>
                  <a:srgbClr val="0070C0"/>
                </a:solidFill>
              </a:rPr>
              <a:t>Tìm đọc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sách, báo hoặc bản hướng dẫn sử dụng một đồ dùng trong gia đình (ti vi, máy tính, điện thoại,...</a:t>
            </a:r>
            <a:r>
              <a:rPr lang="en-US" sz="3200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15383D-8820-497D-92CC-C3F32996A568}"/>
              </a:ext>
            </a:extLst>
          </p:cNvPr>
          <p:cNvSpPr txBox="1"/>
          <p:nvPr/>
        </p:nvSpPr>
        <p:spPr>
          <a:xfrm>
            <a:off x="260613" y="1512029"/>
            <a:ext cx="1177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Trao đổi với các bạn về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DB6FA4-5D45-4C68-BEC7-75685B43A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321"/>
          <a:stretch/>
        </p:blipFill>
        <p:spPr>
          <a:xfrm>
            <a:off x="466531" y="2402635"/>
            <a:ext cx="6774024" cy="4049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812" y="2096804"/>
            <a:ext cx="4217437" cy="415470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66531" y="2212283"/>
            <a:ext cx="3191070" cy="2069782"/>
          </a:xfrm>
          <a:prstGeom prst="cloudCallout">
            <a:avLst>
              <a:gd name="adj1" fmla="val 382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3247053" y="3174022"/>
            <a:ext cx="2873829" cy="2124130"/>
          </a:xfrm>
          <a:prstGeom prst="cloudCallout">
            <a:avLst>
              <a:gd name="adj1" fmla="val 113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400894" y="4086808"/>
            <a:ext cx="3191070" cy="2265039"/>
          </a:xfrm>
          <a:prstGeom prst="cloudCallout">
            <a:avLst>
              <a:gd name="adj1" fmla="val 8992"/>
              <a:gd name="adj2" fmla="val 183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4180114" y="4778240"/>
            <a:ext cx="3736749" cy="1864295"/>
          </a:xfrm>
          <a:prstGeom prst="cloudCallout">
            <a:avLst>
              <a:gd name="adj1" fmla="val 113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xmlns="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409374"/>
            <a:ext cx="6143478" cy="2116589"/>
            <a:chOff x="2118480" y="1316166"/>
            <a:chExt cx="1605520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45674" y="1537126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A25A52-DD3D-4F52-9AA6-142388BF982E}"/>
              </a:ext>
            </a:extLst>
          </p:cNvPr>
          <p:cNvSpPr txBox="1"/>
          <p:nvPr/>
        </p:nvSpPr>
        <p:spPr>
          <a:xfrm>
            <a:off x="304800" y="-326194"/>
            <a:ext cx="11331388" cy="658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  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Từ chú</a:t>
            </a:r>
            <a:r>
              <a:rPr lang="en-US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bồ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 câu đến i</a:t>
            </a:r>
            <a:r>
              <a:rPr lang="en-US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–</a:t>
            </a:r>
            <a:r>
              <a:rPr lang="en-US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- </a:t>
            </a:r>
            <a:r>
              <a:rPr lang="vi-VN" sz="40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tơ</a:t>
            </a:r>
            <a:r>
              <a:rPr lang="en-US" sz="24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-</a:t>
            </a:r>
            <a:r>
              <a:rPr lang="en-US" sz="2000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</a:rPr>
              <a:t>n</a:t>
            </a:r>
            <a:r>
              <a:rPr lang="en-US" sz="4000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ét</a:t>
            </a:r>
            <a:endParaRPr lang="en-US" sz="4000" b="1" dirty="0">
              <a:solidFill>
                <a:srgbClr val="FF0000"/>
              </a:solidFill>
              <a:latin typeface="HP001 4H" panose="020B06030503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4000" dirty="0">
                <a:solidFill>
                  <a:srgbClr val="0070C0"/>
                </a:solidFill>
                <a:latin typeface="HP001 4H" panose="020B0603050302020204" pitchFamily="34" charset="0"/>
              </a:rPr>
              <a:t>   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on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ng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ười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có nhiều cách để trao đ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ổi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+mj-lt"/>
              </a:rPr>
              <a:t>v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ới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nhau. Từ xa x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ư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a, ngư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ời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ta đã biết huấn luyện bồ câu đ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ư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a thư. Những bức thư đ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ược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b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uộc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vào chân bồ câu. Bồ câu nhớ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 đ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ư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ờng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rất</a:t>
            </a:r>
            <a:r>
              <a:rPr lang="en-US" sz="4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tốt</a:t>
            </a:r>
            <a:r>
              <a:rPr lang="vi-VN" sz="4000" b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Nó có thể bay qua một chặng đ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ường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dài hàng nghìn cây 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số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để mang thư đến đúng n</a:t>
            </a:r>
            <a:r>
              <a:rPr lang="en-US" sz="4000" dirty="0" err="1">
                <a:solidFill>
                  <a:srgbClr val="0070C0"/>
                </a:solidFill>
                <a:latin typeface="+mj-lt"/>
              </a:rPr>
              <a:t>ơi</a:t>
            </a:r>
            <a:r>
              <a:rPr lang="vi-VN" sz="4000" dirty="0">
                <a:solidFill>
                  <a:srgbClr val="0070C0"/>
                </a:solidFill>
                <a:latin typeface="+mj-lt"/>
              </a:rPr>
              <a:t> nhận.</a:t>
            </a:r>
            <a:endParaRPr lang="en-US" sz="4000" dirty="0">
              <a:solidFill>
                <a:srgbClr val="0070C0"/>
              </a:solidFill>
              <a:latin typeface="+mj-lt"/>
            </a:endParaRPr>
          </a:p>
          <a:p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7" b="100000" l="0" r="998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8496"/>
            <a:ext cx="12527930" cy="72243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6424713" y="478984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smtClean="0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8000" dirty="0" err="1">
                <a:solidFill>
                  <a:schemeClr val="bg1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159" y="2481943"/>
            <a:ext cx="118187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ơe.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 chích choè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CBEBA727-938B-4B9B-BA0D-4137C430FDFB}"/>
              </a:ext>
            </a:extLst>
          </p:cNvPr>
          <p:cNvSpPr/>
          <p:nvPr/>
        </p:nvSpPr>
        <p:spPr>
          <a:xfrm>
            <a:off x="1893349" y="205273"/>
            <a:ext cx="7911297" cy="2090058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kern="0" dirty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kern="0" dirty="0">
              <a:solidFill>
                <a:prstClr val="white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4645" y="2537926"/>
            <a:ext cx="124159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spc="-1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5400" b="1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tiếng ch</a:t>
            </a:r>
            <a:r>
              <a:rPr lang="en-US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5400" i="1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vi-VN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5400" spc="-1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54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6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eo:</a:t>
            </a:r>
            <a:r>
              <a:rPr lang="vi-VN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chèo thuyền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r>
              <a:rPr lang="en-US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lang="en-US" sz="6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chim chích choè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spc="-1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 </a:t>
            </a:r>
            <a:r>
              <a:rPr lang="en-US" sz="6600" spc="-17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6600" spc="-17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xmlns="" id="{7E258092-DA38-4B7E-80E9-21E9F2B46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613" y="125840"/>
            <a:ext cx="1564640" cy="1598295"/>
          </a:xfrm>
          <a:prstGeom prst="rect">
            <a:avLst/>
          </a:prstGeo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xmlns="" id="{CBEBA727-938B-4B9B-BA0D-4137C430FDFB}"/>
              </a:ext>
            </a:extLst>
          </p:cNvPr>
          <p:cNvSpPr/>
          <p:nvPr/>
        </p:nvSpPr>
        <p:spPr>
          <a:xfrm>
            <a:off x="800100" y="456643"/>
            <a:ext cx="10321990" cy="1532981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kern="0" dirty="0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kern="0" dirty="0" err="1">
                <a:solidFill>
                  <a:prstClr val="white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en-US" sz="8000" kern="0" dirty="0">
              <a:solidFill>
                <a:prstClr val="white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2269" y="2393425"/>
            <a:ext cx="9336664" cy="3470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65211" y="2406249"/>
            <a:ext cx="10224830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none" strike="noStrike" cap="none" normalizeH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1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vuông.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 sông m</a:t>
            </a:r>
            <a:r>
              <a:rPr lang="en-US" alt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điệu làm sao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áng lên mặc áo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>
                <a:solidFill>
                  <a:srgbClr val="242929"/>
                </a:solidFill>
                <a:latin typeface="HP001 4H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ụa đào thướt tha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Trưa về tr</a:t>
            </a:r>
            <a:r>
              <a:rPr lang="en-US" altLang="en-US" sz="44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rộng bao </a:t>
            </a:r>
            <a:r>
              <a:rPr kumimoji="0" lang="en-US" altLang="en-US" sz="4400" b="0" i="0" u="none" strike="noStrike" cap="none" normalizeH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 xanh sông mặc như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4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 may</a:t>
            </a:r>
            <a:r>
              <a:rPr kumimoji="0" lang="vi-VN" altLang="en-US" sz="1200" b="0" i="0" u="none" strike="noStrike" cap="none" normalizeH="0" baseline="0" dirty="0">
                <a:ln>
                  <a:noFill/>
                </a:ln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altLang="en-US" sz="1200" dirty="0">
                <a:solidFill>
                  <a:srgbClr val="24292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Shape 7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6200"/>
            <a:ext cx="463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032033" y="5635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1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(Theo</a:t>
            </a:r>
            <a:r>
              <a:rPr kumimoji="0" lang="vi-VN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 Nguyễn Trọng Tạo)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7626" y="367626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3583" y="5107380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78891" y="4472897"/>
            <a:ext cx="653142" cy="6344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4H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2213" y="5251092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4461" y="3813783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94965" y="4602155"/>
            <a:ext cx="615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P001 4H" panose="020B0603050302020204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15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199396"/>
            <a:ext cx="6339843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2771724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8240" y="2659041"/>
            <a:ext cx="584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682F6B8-0CEA-4744-B8EC-06D3D5F0F0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6" name="Shape 782"/>
          <p:cNvPicPr/>
          <p:nvPr/>
        </p:nvPicPr>
        <p:blipFill>
          <a:blip r:embed="rId2"/>
          <a:stretch/>
        </p:blipFill>
        <p:spPr>
          <a:xfrm>
            <a:off x="391886" y="279918"/>
            <a:ext cx="11196735" cy="1810139"/>
          </a:xfrm>
          <a:prstGeom prst="rect">
            <a:avLst/>
          </a:prstGeom>
        </p:spPr>
      </p:pic>
      <p:pic>
        <p:nvPicPr>
          <p:cNvPr id="17" name="Shape 786"/>
          <p:cNvPicPr/>
          <p:nvPr/>
        </p:nvPicPr>
        <p:blipFill>
          <a:blip r:embed="rId3"/>
          <a:stretch/>
        </p:blipFill>
        <p:spPr>
          <a:xfrm>
            <a:off x="391886" y="1520890"/>
            <a:ext cx="11383349" cy="5047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35" y="2122160"/>
            <a:ext cx="190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17" y="2122160"/>
            <a:ext cx="311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4916" y="2090057"/>
            <a:ext cx="27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</a:t>
            </a:r>
          </a:p>
        </p:txBody>
      </p:sp>
    </p:spTree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554</Words>
  <Application>Microsoft Office PowerPoint</Application>
  <PresentationFormat>Widescreen</PresentationFormat>
  <Paragraphs>66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Courier New</vt:lpstr>
      <vt:lpstr>HP001 4 hàng</vt:lpstr>
      <vt:lpstr>HP001 4H</vt:lpstr>
      <vt:lpstr>黑体</vt:lpstr>
      <vt:lpstr>Times New Roman</vt:lpstr>
      <vt:lpstr>等线</vt:lpstr>
      <vt:lpstr>4_Office Theme</vt:lpstr>
      <vt:lpstr>5_Office Theme</vt:lpstr>
      <vt:lpstr>6_Office Theme</vt:lpstr>
      <vt:lpstr>1_Office 主题​​</vt:lpstr>
      <vt:lpstr>1_Default Design</vt:lpstr>
      <vt:lpstr>NỀN 5</vt:lpstr>
      <vt:lpstr>1_NỀN 5</vt:lpstr>
      <vt:lpstr>1_Office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ACER</cp:lastModifiedBy>
  <cp:revision>74</cp:revision>
  <dcterms:created xsi:type="dcterms:W3CDTF">2021-05-22T03:42:17Z</dcterms:created>
  <dcterms:modified xsi:type="dcterms:W3CDTF">2025-04-07T13:23:24Z</dcterms:modified>
</cp:coreProperties>
</file>