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34" r:id="rId2"/>
    <p:sldId id="292" r:id="rId3"/>
    <p:sldId id="347" r:id="rId4"/>
    <p:sldId id="348" r:id="rId5"/>
    <p:sldId id="349" r:id="rId6"/>
    <p:sldId id="350" r:id="rId7"/>
    <p:sldId id="351" r:id="rId8"/>
    <p:sldId id="335" r:id="rId9"/>
    <p:sldId id="352" r:id="rId10"/>
    <p:sldId id="353" r:id="rId11"/>
    <p:sldId id="354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0C608-4151-47B3-B2C8-7BB1ECEDA09B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B9EFB-AF6E-4009-8143-9E05786CA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28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8292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 smtClean="0"/>
              <a:t>Bấm để chỉnh sửa kiểu phụ đề của Bản cái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F5D3-8C78-44E6-9E35-C16EEF9CB6D3}" type="datetime9">
              <a:rPr lang="vi-VN" smtClean="0"/>
              <a:t>08/04/2025 3:39:06 CH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 thiết kế và thực hiện: Quan Văn Thắng</a:t>
            </a:r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41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BAE8-61CD-4AED-9700-2B1FF4663E53}" type="datetime9">
              <a:rPr lang="vi-VN" smtClean="0"/>
              <a:t>08/04/2025 3:39:06 CH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 thiết kế và thực hiện: Quan Văn Thắng</a:t>
            </a:r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37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1EF3-019A-4E26-8B87-9D364692074D}" type="datetime9">
              <a:rPr lang="vi-VN" smtClean="0"/>
              <a:t>08/04/2025 3:39:06 CH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 thiết kế và thực hiện: Quan Văn Thắng</a:t>
            </a:r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17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53E-65EC-429D-8F98-9991D0481B3B}" type="datetime9">
              <a:rPr lang="vi-VN" smtClean="0"/>
              <a:t>08/04/2025 3:39:06 CH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 thiết kế và thực hiện: Quan Văn Thắng</a:t>
            </a:r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4A90-40F0-425F-9165-CC6286C70CBD}" type="datetime9">
              <a:rPr lang="vi-VN" smtClean="0"/>
              <a:t>08/04/2025 3:39:06 CH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 thiết kế và thực hiện: Quan Văn Thắng</a:t>
            </a:r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81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F151-9155-4F70-B3FE-F6762C9BF54B}" type="datetime9">
              <a:rPr lang="vi-VN" smtClean="0"/>
              <a:t>08/04/2025 3:39:06 CH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 thiết kế và thực hiện: Quan Văn Thắng</a:t>
            </a:r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1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D9306-CF1A-4B54-A59A-538896F243CB}" type="datetime9">
              <a:rPr lang="vi-VN" smtClean="0"/>
              <a:t>08/04/2025 3:39:06 CH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 thiết kế và thực hiện: Quan Văn Thắng</a:t>
            </a:r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4FFE-7E54-4FEB-93AB-24338942FAF7}" type="datetime9">
              <a:rPr lang="vi-VN" smtClean="0"/>
              <a:t>08/04/2025 3:39:06 CH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 thiết kế và thực hiện: Quan Văn Thắng</a:t>
            </a:r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43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34CF-E70C-4AAC-BDD9-BC3494E8BFC0}" type="datetime9">
              <a:rPr lang="vi-VN" smtClean="0"/>
              <a:t>08/04/2025 3:39:06 CH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 thiết kế và thực hiện: Quan Văn Thắng</a:t>
            </a:r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56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E6AB-E248-4C38-91CC-9F165B5C6085}" type="datetime9">
              <a:rPr lang="vi-VN" smtClean="0"/>
              <a:t>08/04/2025 3:39:06 CH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 thiết kế và thực hiện: Quan Văn Thắng</a:t>
            </a:r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75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C1C9-CA37-4721-85A5-9BF5EFF9BD63}" type="datetime9">
              <a:rPr lang="vi-VN" smtClean="0"/>
              <a:t>08/04/2025 3:39:06 CH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 thiết kế và thực hiện: Quan Văn Thắng</a:t>
            </a:r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0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8580-040D-46C8-8E2F-A767C283C5B1}" type="datetime9">
              <a:rPr lang="vi-VN" smtClean="0"/>
              <a:t>08/04/2025 3:39:06 CH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 thiết kế và thực hiện: Quan Văn Thắng</a:t>
            </a:r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0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7DFC-507E-46EE-8F35-B181A9FC432F}" type="datetime9">
              <a:rPr lang="vi-VN" smtClean="0"/>
              <a:t>08/04/2025 3:39:06 CH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 thiết kế và thực hiện: Quan Văn Thắng</a:t>
            </a:r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49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6C0E6-5857-45C2-A00F-9FEFBC368F3C}" type="datetime9">
              <a:rPr lang="vi-VN" smtClean="0"/>
              <a:t>08/04/2025 3:39:06 CH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 thiết kế và thực hiện: Quan Văn Thắng</a:t>
            </a:r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93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9AFA-84B1-4610-81FD-02CE36F1E714}" type="datetime9">
              <a:rPr lang="vi-VN" smtClean="0"/>
              <a:t>08/04/2025 3:39:07 CH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 thiết kế và thực hiện: Quan Văn Thắng</a:t>
            </a:r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77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364D-5771-4916-B383-33D8D1D272C0}" type="datetime9">
              <a:rPr lang="vi-VN" smtClean="0"/>
              <a:t>08/04/2025 3:39:07 CH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 thiết kế và thực hiện: Quan Văn Thắng</a:t>
            </a:r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85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0D1-3071-4876-B269-81C2706E9835}" type="datetime9">
              <a:rPr lang="vi-VN" smtClean="0"/>
              <a:t>08/04/2025 3:39:07 CH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 thiết kế và thực hiện: Quan Văn Thắng</a:t>
            </a:r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9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52B7-35EA-4B1A-B3BD-E7B08C86BD3B}" type="datetime9">
              <a:rPr lang="vi-VN" smtClean="0"/>
              <a:t>08/04/2025 3:39:07 CH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 thiết kế và thực hiện: Quan Văn Thắng</a:t>
            </a:r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3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D618-3A78-424D-9433-53C4A5EE56AD}" type="datetime9">
              <a:rPr lang="vi-VN" smtClean="0"/>
              <a:t>08/04/2025 3:39:07 CH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 thiết kế và thực hiện: Quan Văn Thắng</a:t>
            </a:r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279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231F-A739-4C4B-B764-3B118D5AFB5F}" type="datetime9">
              <a:rPr lang="vi-VN" smtClean="0"/>
              <a:t>08/04/2025 3:39:07 CH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 thiết kế và thực hiện: Quan Văn Thắng</a:t>
            </a:r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90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0CF8-0B75-47E6-A8AC-58127491297D}" type="datetime9">
              <a:rPr lang="vi-VN" smtClean="0"/>
              <a:t>08/04/2025 3:39:07 CH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 thiết kế và thực hiện: Quan Văn Thắng</a:t>
            </a:r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56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C14F-A0EB-4C2A-AE31-5BA1B5DEEB6B}" type="datetime9">
              <a:rPr lang="vi-VN" smtClean="0"/>
              <a:t>08/04/2025 3:39:07 CH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 thiết kế và thực hiện: Quan Văn Thắng</a:t>
            </a:r>
            <a:endParaRPr lang="en-US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35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039F-B15C-4F42-8B80-9FEA11B059F7}" type="datetime9">
              <a:rPr lang="vi-VN" smtClean="0"/>
              <a:t>08/04/2025 3:39:06 CH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 thiết kế và thực hiện: Quan Văn Thắng</a:t>
            </a:r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37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7028-1E10-470F-85C4-4D60C1A3E3A9}" type="datetime9">
              <a:rPr lang="vi-VN" smtClean="0"/>
              <a:t>08/04/2025 3:39:07 CH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 thiết kế và thực hiện: Quan Văn Thắng</a:t>
            </a:r>
            <a:endParaRPr lang="en-US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505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4172-4576-4F1A-A98C-EA35996A8686}" type="datetime9">
              <a:rPr lang="vi-VN" smtClean="0"/>
              <a:t>08/04/2025 3:39:07 CH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 thiết kế và thực hiện: Quan Văn Thắng</a:t>
            </a:r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6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D995A-B6FE-4F2C-B5BA-0502D3E99C02}" type="datetime9">
              <a:rPr lang="vi-VN" smtClean="0"/>
              <a:t>08/04/2025 3:39:07 CH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 thiết kế và thực hiện: Quan Văn Thắng</a:t>
            </a:r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72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64C4-6299-4DD2-B908-B52E51C5755D}" type="datetime9">
              <a:rPr lang="vi-VN" smtClean="0"/>
              <a:t>08/04/2025 3:39:07 CH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 thiết kế và thực hiện: Quan Văn Thắng</a:t>
            </a:r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56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15D2F-89E3-458C-A657-57D7FFAFB55E}" type="datetime9">
              <a:rPr lang="vi-VN" smtClean="0"/>
              <a:t>08/04/2025 3:39:07 CH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 thiết kế và thực hiện: Quan Văn Thắng</a:t>
            </a:r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653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B59A-05F5-46F3-BFDD-85561FDE2E7E}" type="datetime9">
              <a:rPr lang="vi-VN" smtClean="0"/>
              <a:t>08/04/2025 3:39:07 CH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 thiết kế và thực hiện: Quan Văn Thắng</a:t>
            </a:r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68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FF9D-6B75-48DE-AFE2-A94D990351AD}" type="datetime9">
              <a:rPr lang="vi-VN" smtClean="0"/>
              <a:t>08/04/2025 3:39:07 CH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 thiết kế và thực hiện: Quan Văn Thắng</a:t>
            </a:r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593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930C-4E13-449B-8D87-57C7FBFE0C42}" type="datetime9">
              <a:rPr lang="vi-VN" smtClean="0"/>
              <a:t>08/04/2025 3:39:07 CH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 thiết kế và thực hiện: Quan Văn Thắng</a:t>
            </a:r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034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62A5AA-BBEA-46D3-B128-9D397944C88B}" type="datetime9">
              <a:rPr lang="vi-VN" smtClean="0"/>
              <a:t>08/04/2025 3:39:07 CH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vi-VN"/>
              <a:t>Giáo viên thiết kế và thực hiện: Quan Văn Thắng</a:t>
            </a:r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D587C-4717-4CAE-84A3-1B42ECD05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60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_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CCD78F-AC7E-4059-8E11-ACF710E74ACC}" type="datetime9">
              <a:rPr lang="vi-VN" smtClean="0"/>
              <a:t>08/04/2025 3:39:07 CH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vi-VN"/>
              <a:t>Giáo viên thiết kế và thực hiện: Quan Văn Thắng</a:t>
            </a:r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D587C-4717-4CAE-84A3-1B42ECD05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76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2056-4F4F-410D-A4A0-597C7A174C09}" type="datetime9">
              <a:rPr lang="vi-VN" smtClean="0"/>
              <a:t>08/04/2025 3:39:06 CH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 thiết kế và thực hiện: Quan Văn Thắng</a:t>
            </a:r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00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3883E9-275B-4B92-9D34-B0DF429B493D}" type="datetime9">
              <a:rPr lang="vi-VN" smtClean="0"/>
              <a:t>08/04/2025 3:39:07 CH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vi-VN"/>
              <a:t>Giáo viên thiết kế và thực hiện: Quan Văn Thắng</a:t>
            </a:r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D587C-4717-4CAE-84A3-1B42ECD05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08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1DEA93-173A-4555-9969-F43381765CD4}" type="datetime9">
              <a:rPr lang="vi-VN" smtClean="0"/>
              <a:t>08/04/2025 3:39:07 CH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vi-VN"/>
              <a:t>Giáo viên thiết kế và thực hiện: Quan Văn Thắng</a:t>
            </a:r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D587C-4717-4CAE-84A3-1B42ECD05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70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1796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"/>
          <p:cNvSpPr txBox="1">
            <a:spLocks noGrp="1"/>
          </p:cNvSpPr>
          <p:nvPr>
            <p:ph type="title"/>
          </p:nvPr>
        </p:nvSpPr>
        <p:spPr>
          <a:xfrm>
            <a:off x="2717600" y="3184667"/>
            <a:ext cx="6756800" cy="10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3" name="Google Shape;133;p3"/>
          <p:cNvSpPr txBox="1">
            <a:spLocks noGrp="1"/>
          </p:cNvSpPr>
          <p:nvPr>
            <p:ph type="title" idx="2" hasCustomPrompt="1"/>
          </p:nvPr>
        </p:nvSpPr>
        <p:spPr>
          <a:xfrm>
            <a:off x="4994600" y="1943933"/>
            <a:ext cx="2202800" cy="10432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64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4" name="Google Shape;134;p3"/>
          <p:cNvSpPr txBox="1">
            <a:spLocks noGrp="1"/>
          </p:cNvSpPr>
          <p:nvPr>
            <p:ph type="subTitle" idx="1"/>
          </p:nvPr>
        </p:nvSpPr>
        <p:spPr>
          <a:xfrm>
            <a:off x="2717600" y="4352733"/>
            <a:ext cx="6756800" cy="5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3558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DF91-8306-4C72-9EFC-6DA3EE0A05BC}" type="datetime9">
              <a:rPr lang="vi-VN" smtClean="0"/>
              <a:t>08/04/2025 3:39:06 CH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 thiết kế và thực hiện: Quan Văn Thắng</a:t>
            </a:r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56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23BA-4C77-4F00-98EF-55CDDDBF97AE}" type="datetime9">
              <a:rPr lang="vi-VN" smtClean="0"/>
              <a:t>08/04/2025 3:39:06 CH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 thiết kế và thực hiện: Quan Văn Thắng</a:t>
            </a:r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92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2DFD-789C-4984-83FF-768CA825302F}" type="datetime9">
              <a:rPr lang="vi-VN" smtClean="0"/>
              <a:t>08/04/2025 3:39:06 CH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 thiết kế và thực hiện: Quan Văn Thắng</a:t>
            </a:r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24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1037-787A-4E0E-974A-58B443D5BE4D}" type="datetime9">
              <a:rPr lang="vi-VN" smtClean="0"/>
              <a:t>08/04/2025 3:39:06 CH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 thiết kế và thực hiện: Quan Văn Thắng</a:t>
            </a:r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72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CE6E-ECCC-4587-8387-E59366B77B37}" type="datetime9">
              <a:rPr lang="vi-VN" smtClean="0"/>
              <a:t>08/04/2025 3:39:06 CH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 thiết kế và thực hiện: Quan Văn Thắng</a:t>
            </a:r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22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48999-4D3E-401A-B6A5-7871E1DF4F0D}" type="datetime9">
              <a:rPr lang="vi-VN" smtClean="0"/>
              <a:t>08/04/2025 3:39:06 CH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Giáo viên thiết kế và thực hiện: Quan Văn Thắng</a:t>
            </a:r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5F5CF-4053-40F6-AF4E-2A721080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0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4" r:id="rId3"/>
    <p:sldLayoutId id="2147483693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  <p:sldLayoutId id="2147483683" r:id="rId12"/>
    <p:sldLayoutId id="2147483682" r:id="rId13"/>
    <p:sldLayoutId id="2147483681" r:id="rId14"/>
    <p:sldLayoutId id="2147483678" r:id="rId15"/>
    <p:sldLayoutId id="2147483676" r:id="rId16"/>
    <p:sldLayoutId id="2147483675" r:id="rId17"/>
    <p:sldLayoutId id="2147483674" r:id="rId18"/>
    <p:sldLayoutId id="2147483673" r:id="rId19"/>
    <p:sldLayoutId id="2147483672" r:id="rId20"/>
    <p:sldLayoutId id="2147483671" r:id="rId21"/>
    <p:sldLayoutId id="2147483670" r:id="rId22"/>
    <p:sldLayoutId id="2147483669" r:id="rId23"/>
    <p:sldLayoutId id="2147483668" r:id="rId24"/>
    <p:sldLayoutId id="2147483667" r:id="rId25"/>
    <p:sldLayoutId id="2147483651" r:id="rId26"/>
    <p:sldLayoutId id="2147483652" r:id="rId27"/>
    <p:sldLayoutId id="2147483662" r:id="rId28"/>
    <p:sldLayoutId id="2147483653" r:id="rId29"/>
    <p:sldLayoutId id="2147483654" r:id="rId30"/>
    <p:sldLayoutId id="2147483655" r:id="rId31"/>
    <p:sldLayoutId id="2147483679" r:id="rId32"/>
    <p:sldLayoutId id="2147483665" r:id="rId33"/>
    <p:sldLayoutId id="2147483656" r:id="rId34"/>
    <p:sldLayoutId id="2147483657" r:id="rId35"/>
    <p:sldLayoutId id="2147483658" r:id="rId36"/>
    <p:sldLayoutId id="2147483659" r:id="rId37"/>
    <p:sldLayoutId id="2147483663" r:id="rId38"/>
    <p:sldLayoutId id="2147483692" r:id="rId39"/>
    <p:sldLayoutId id="2147483691" r:id="rId40"/>
    <p:sldLayoutId id="2147483677" r:id="rId41"/>
    <p:sldLayoutId id="2147483666" r:id="rId42"/>
    <p:sldLayoutId id="2147483695" r:id="rId4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.wmf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Relationship Id="rId6" Type="http://schemas.microsoft.com/office/2007/relationships/hdphoto" Target="../media/hdphoto2.wdp"/><Relationship Id="rId5" Type="http://schemas.openxmlformats.org/officeDocument/2006/relationships/image" Target="../media/image41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.wm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11.png"/><Relationship Id="rId12" Type="http://schemas.openxmlformats.org/officeDocument/2006/relationships/image" Target="../media/image1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3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16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20.png"/><Relationship Id="rId5" Type="http://schemas.openxmlformats.org/officeDocument/2006/relationships/image" Target="../media/image5.png"/><Relationship Id="rId10" Type="http://schemas.openxmlformats.org/officeDocument/2006/relationships/image" Target="../media/image19.png"/><Relationship Id="rId4" Type="http://schemas.openxmlformats.org/officeDocument/2006/relationships/image" Target="../media/image3.jpe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21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25.png"/><Relationship Id="rId5" Type="http://schemas.openxmlformats.org/officeDocument/2006/relationships/image" Target="../media/image5.png"/><Relationship Id="rId10" Type="http://schemas.openxmlformats.org/officeDocument/2006/relationships/image" Target="../media/image24.png"/><Relationship Id="rId4" Type="http://schemas.openxmlformats.org/officeDocument/2006/relationships/image" Target="../media/image3.jpe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1.wmf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3.jpe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.wmf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p39"/>
          <p:cNvSpPr txBox="1">
            <a:spLocks noGrp="1"/>
          </p:cNvSpPr>
          <p:nvPr>
            <p:ph type="title"/>
          </p:nvPr>
        </p:nvSpPr>
        <p:spPr>
          <a:xfrm>
            <a:off x="3139951" y="1428539"/>
            <a:ext cx="6756800" cy="109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/>
            <a:r>
              <a:rPr lang="en-US" altLang="en-GB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KHỞI</a:t>
            </a:r>
            <a:r>
              <a:rPr lang="en-US" altLang="en-GB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endParaRPr lang="en-US" altLang="en-GB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02490D-9B1B-AC8F-5CC8-F5615FC1C57A}"/>
              </a:ext>
            </a:extLst>
          </p:cNvPr>
          <p:cNvSpPr txBox="1"/>
          <p:nvPr/>
        </p:nvSpPr>
        <p:spPr>
          <a:xfrm>
            <a:off x="1126575" y="2665989"/>
            <a:ext cx="7629220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lvl="1" algn="just" fontAlgn="base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trải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ở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tiết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trước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cả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Group 47"/>
          <p:cNvGrpSpPr>
            <a:grpSpLocks/>
          </p:cNvGrpSpPr>
          <p:nvPr/>
        </p:nvGrpSpPr>
        <p:grpSpPr bwMode="auto">
          <a:xfrm>
            <a:off x="76200" y="0"/>
            <a:ext cx="12115801" cy="6781800"/>
            <a:chOff x="0" y="0"/>
            <a:chExt cx="5760" cy="4320"/>
          </a:xfrm>
        </p:grpSpPr>
        <p:sp>
          <p:nvSpPr>
            <p:cNvPr id="54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ri" algn="ctr">
              <a:pattFill prst="solidDmnd">
                <a:fgClr>
                  <a:srgbClr val="993366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>
              <a:prstShdw prst="shdw17" dist="17961" dir="13500000">
                <a:srgbClr val="5C1F3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5" name="Picture 12" descr="POINSET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202953">
              <a:off x="56" y="369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13" descr="POINSET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26853">
              <a:off x="5166" y="49"/>
              <a:ext cx="547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12" descr="POINSET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942">
              <a:off x="48" y="5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12" descr="POINSET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42" y="3696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3" name="Hình ảnh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0" y="60386"/>
            <a:ext cx="1187362" cy="10739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5" name="TextBox 6">
            <a:extLst>
              <a:ext uri="{FF2B5EF4-FFF2-40B4-BE49-F238E27FC236}">
                <a16:creationId xmlns:a16="http://schemas.microsoft.com/office/drawing/2014/main" id="{8B02490D-9B1B-AC8F-5CC8-F5615FC1C57A}"/>
              </a:ext>
            </a:extLst>
          </p:cNvPr>
          <p:cNvSpPr txBox="1"/>
          <p:nvPr/>
        </p:nvSpPr>
        <p:spPr>
          <a:xfrm>
            <a:off x="1159039" y="4216991"/>
            <a:ext cx="7596756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lvl="1" algn="just" fontAlgn="base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ả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sánh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trải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49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4" grpId="0"/>
      <p:bldP spid="7" grpId="0" animBg="1"/>
      <p:bldP spid="6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/>
              <p:cNvSpPr/>
              <p:nvPr/>
            </p:nvSpPr>
            <p:spPr>
              <a:xfrm>
                <a:off x="101600" y="2768600"/>
                <a:ext cx="11684000" cy="1488356"/>
              </a:xfrm>
              <a:prstGeom prst="rect">
                <a:avLst/>
              </a:prstGeom>
              <a:noFill/>
            </p:spPr>
            <p:txBody>
              <a:bodyPr wrap="square" lIns="60960" tIns="30480" rIns="60960" bIns="30480">
                <a:spAutoFit/>
              </a:bodyPr>
              <a:lstStyle/>
              <a:p>
                <a:pPr algn="ctr">
                  <a:lnSpc>
                    <a:spcPct val="119000"/>
                  </a:lnSpc>
                </a:pPr>
                <a:r>
                  <a:rPr lang="vi-VN" sz="3200" b="1" u="sng">
                    <a:ln w="0"/>
                    <a:solidFill>
                      <a:srgbClr val="D44433"/>
                    </a:solidFill>
                  </a:rPr>
                  <a:t>Bài giải</a:t>
                </a:r>
              </a:p>
              <a:p>
                <a:pPr algn="ctr">
                  <a:lnSpc>
                    <a:spcPct val="119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ln w="0"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n w="0"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ln w="0"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sz="3200" i="1">
                        <a:ln w="0"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n w="0"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n w="0"/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sz="3200" i="1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3200" i="1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3200" i="1">
                            <a:ln w="0"/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vi-VN" sz="3200" i="1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3200" i="1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vi-VN" sz="3200" i="1">
                        <a:ln w="0"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n w="0"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n w="0"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3200" i="1">
                            <a:ln w="0"/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vi-VN" sz="3200">
                    <a:ln w="0"/>
                  </a:rPr>
                  <a:t> 	;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ln w="0"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n w="0"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200" i="1">
                            <a:ln w="0"/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vi-VN" sz="3200" i="1">
                        <a:ln w="0"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n w="0"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n w="0"/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3200" i="1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3200" i="1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i="1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vi-VN" sz="3200" i="1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3200" i="1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sz="3200" i="1">
                        <a:ln w="0"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n w="0"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n w="0"/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vi-VN" sz="3200" i="1">
                            <a:ln w="0"/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vi-VN" sz="3200">
                    <a:ln w="0"/>
                  </a:rPr>
                  <a:t> 	;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ln w="0"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n w="0"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ln w="0"/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vi-VN" sz="3200" i="1">
                        <a:ln w="0"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n w="0"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n w="0"/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sz="3200" i="1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3200" i="1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i="1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vi-VN" sz="3200" i="1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3200" i="1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sz="3200" i="1">
                        <a:ln w="0"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n w="0"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n w="0"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i="1">
                            <a:ln w="0"/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vi-VN" sz="3200">
                  <a:ln w="0"/>
                </a:endParaRPr>
              </a:p>
            </p:txBody>
          </p:sp>
        </mc:Choice>
        <mc:Fallback xmlns="">
          <p:sp>
            <p:nvSpPr>
              <p:cNvPr id="11" name="Hình chữ nhậ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" y="2768600"/>
                <a:ext cx="11684000" cy="1488356"/>
              </a:xfrm>
              <a:prstGeom prst="rect">
                <a:avLst/>
              </a:prstGeom>
              <a:blipFill>
                <a:blip r:embed="rId2"/>
                <a:stretch>
                  <a:fillRect t="-3689" b="-3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/>
          <p:cNvGrpSpPr/>
          <p:nvPr/>
        </p:nvGrpSpPr>
        <p:grpSpPr>
          <a:xfrm>
            <a:off x="304800" y="160866"/>
            <a:ext cx="11582400" cy="2506134"/>
            <a:chOff x="152401" y="2867631"/>
            <a:chExt cx="17373600" cy="3759201"/>
          </a:xfrm>
        </p:grpSpPr>
        <p:pic>
          <p:nvPicPr>
            <p:cNvPr id="3" name="Hình ảnh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1" y="2867631"/>
              <a:ext cx="8686800" cy="3732324"/>
            </a:xfrm>
            <a:prstGeom prst="rect">
              <a:avLst/>
            </a:prstGeom>
          </p:spPr>
        </p:pic>
        <p:pic>
          <p:nvPicPr>
            <p:cNvPr id="4" name="Hình ảnh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1601" y="2867632"/>
              <a:ext cx="8534400" cy="37592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ình chữ nhật 4"/>
              <p:cNvSpPr/>
              <p:nvPr/>
            </p:nvSpPr>
            <p:spPr>
              <a:xfrm>
                <a:off x="1722926" y="4445000"/>
                <a:ext cx="3854901" cy="856388"/>
              </a:xfrm>
              <a:prstGeom prst="rect">
                <a:avLst/>
              </a:prstGeom>
              <a:noFill/>
            </p:spPr>
            <p:txBody>
              <a:bodyPr wrap="none" lIns="60960" tIns="30480" rIns="60960" bIns="30480">
                <a:spAutoFit/>
              </a:bodyPr>
              <a:lstStyle/>
              <a:p>
                <a:pPr algn="ctr"/>
                <a:r>
                  <a:rPr lang="vi-VN" sz="3600">
                    <a:ln w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ln w="0"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ln w="0"/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vi-VN" sz="3600" i="1">
                            <a:ln w="0"/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vi-VN" sz="3600" i="1">
                        <a:ln w="0"/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vi-VN" sz="3600" i="1">
                            <a:ln w="0"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ln w="0"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3600" i="1">
                            <a:ln w="0"/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vi-VN" sz="3600">
                    <a:ln w="0"/>
                  </a:rPr>
                  <a:t>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ln w="0"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ln w="0"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3600" i="1">
                            <a:ln w="0"/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vi-VN" sz="3600" i="1">
                        <a:ln w="0"/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vi-VN" sz="3600" i="1">
                            <a:ln w="0"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ln w="0"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600" i="1">
                            <a:ln w="0"/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vi-VN" sz="3600">
                  <a:ln w="0"/>
                </a:endParaRPr>
              </a:p>
            </p:txBody>
          </p:sp>
        </mc:Choice>
        <mc:Fallback xmlns="">
          <p:sp>
            <p:nvSpPr>
              <p:cNvPr id="5" name="Hình chữ nhậ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926" y="4445000"/>
                <a:ext cx="3854901" cy="856388"/>
              </a:xfrm>
              <a:prstGeom prst="rect">
                <a:avLst/>
              </a:prstGeom>
              <a:blipFill>
                <a:blip r:embed="rId5"/>
                <a:stretch>
                  <a:fillRect l="-5222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ình chữ nhật 5"/>
              <p:cNvSpPr/>
              <p:nvPr/>
            </p:nvSpPr>
            <p:spPr>
              <a:xfrm>
                <a:off x="6065962" y="4445001"/>
                <a:ext cx="3601627" cy="848437"/>
              </a:xfrm>
              <a:prstGeom prst="rect">
                <a:avLst/>
              </a:prstGeom>
              <a:noFill/>
            </p:spPr>
            <p:txBody>
              <a:bodyPr wrap="none" lIns="60960" tIns="30480" rIns="60960" bIns="30480">
                <a:spAutoFit/>
              </a:bodyPr>
              <a:lstStyle/>
              <a:p>
                <a:pPr algn="ctr"/>
                <a:r>
                  <a:rPr lang="vi-VN" sz="3600">
                    <a:ln w="0"/>
                  </a:rPr>
                  <a:t>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ln w="0"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ln w="0"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600" i="1">
                            <a:ln w="0"/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vi-VN" sz="3600" i="1">
                        <a:ln w="0"/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vi-VN" sz="3600" i="1">
                            <a:ln w="0"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ln w="0"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600" i="1">
                            <a:ln w="0"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600">
                    <a:ln w="0"/>
                  </a:rPr>
                  <a:t>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ln w="0"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ln w="0"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3600" i="1">
                            <a:ln w="0"/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vi-VN" sz="3600" i="1">
                        <a:ln w="0"/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vi-VN" sz="3600" i="1">
                            <a:ln w="0"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ln w="0"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600" i="1">
                            <a:ln w="0"/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3600">
                  <a:ln w="0"/>
                </a:endParaRPr>
              </a:p>
            </p:txBody>
          </p:sp>
        </mc:Choice>
        <mc:Fallback xmlns="">
          <p:sp>
            <p:nvSpPr>
              <p:cNvPr id="6" name="Hình chữ nhậ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962" y="4445001"/>
                <a:ext cx="3601627" cy="848437"/>
              </a:xfrm>
              <a:prstGeom prst="rect">
                <a:avLst/>
              </a:prstGeom>
              <a:blipFill>
                <a:blip r:embed="rId6"/>
                <a:stretch>
                  <a:fillRect l="-5415" t="-719" b="-13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76200" y="0"/>
            <a:ext cx="12115801" cy="6781800"/>
            <a:chOff x="0" y="0"/>
            <a:chExt cx="5760" cy="4320"/>
          </a:xfrm>
        </p:grpSpPr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ri" algn="ctr">
              <a:pattFill prst="solidDmnd">
                <a:fgClr>
                  <a:srgbClr val="993366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>
              <a:prstShdw prst="shdw17" dist="17961" dir="13500000">
                <a:srgbClr val="5C1F3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2" descr="POINSET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202953">
              <a:off x="56" y="369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3" descr="POINSET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26853">
              <a:off x="5166" y="49"/>
              <a:ext cx="547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2" descr="POINSET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942">
              <a:off x="48" y="5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2" descr="POINSET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42" y="3696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Hình chữ nhật 7"/>
          <p:cNvSpPr/>
          <p:nvPr/>
        </p:nvSpPr>
        <p:spPr>
          <a:xfrm>
            <a:off x="285751" y="5550867"/>
            <a:ext cx="11785599" cy="1169551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just"/>
            <a:r>
              <a:rPr lang="vi-VN" sz="3600" dirty="0" err="1">
                <a:ln w="0"/>
              </a:rPr>
              <a:t>Vậy</a:t>
            </a:r>
            <a:r>
              <a:rPr lang="vi-VN" sz="3600" dirty="0">
                <a:ln w="0"/>
              </a:rPr>
              <a:t> trong </a:t>
            </a:r>
            <a:r>
              <a:rPr lang="vi-VN" sz="3600" dirty="0" err="1">
                <a:ln w="0"/>
              </a:rPr>
              <a:t>các</a:t>
            </a:r>
            <a:r>
              <a:rPr lang="vi-VN" sz="3600" dirty="0">
                <a:ln w="0"/>
              </a:rPr>
              <a:t> môn </a:t>
            </a:r>
            <a:r>
              <a:rPr lang="vi-VN" sz="3600" dirty="0" err="1">
                <a:ln w="0"/>
              </a:rPr>
              <a:t>thể</a:t>
            </a:r>
            <a:r>
              <a:rPr lang="vi-VN" sz="3600" dirty="0">
                <a:ln w="0"/>
              </a:rPr>
              <a:t> thao trên, môn </a:t>
            </a:r>
            <a:r>
              <a:rPr lang="vi-VN" sz="3600" b="1" dirty="0" err="1">
                <a:ln w="0"/>
              </a:rPr>
              <a:t>bóng</a:t>
            </a:r>
            <a:r>
              <a:rPr lang="vi-VN" sz="3600" b="1" dirty="0">
                <a:ln w="0"/>
              </a:rPr>
              <a:t> </a:t>
            </a:r>
            <a:r>
              <a:rPr lang="vi-VN" sz="3600" b="1" dirty="0" err="1">
                <a:ln w="0"/>
              </a:rPr>
              <a:t>đá</a:t>
            </a:r>
            <a:r>
              <a:rPr lang="vi-VN" sz="3600" b="1" dirty="0">
                <a:ln w="0"/>
              </a:rPr>
              <a:t> </a:t>
            </a:r>
            <a:r>
              <a:rPr lang="vi-VN" sz="3600" dirty="0" err="1">
                <a:ln w="0"/>
              </a:rPr>
              <a:t>được</a:t>
            </a:r>
            <a:r>
              <a:rPr lang="vi-VN" sz="3600" dirty="0">
                <a:ln w="0"/>
              </a:rPr>
              <a:t> </a:t>
            </a:r>
            <a:r>
              <a:rPr lang="vi-VN" sz="3600" dirty="0" err="1">
                <a:ln w="0"/>
              </a:rPr>
              <a:t>học</a:t>
            </a:r>
            <a:r>
              <a:rPr lang="vi-VN" sz="3600" dirty="0">
                <a:ln w="0"/>
              </a:rPr>
              <a:t> sinh </a:t>
            </a:r>
            <a:r>
              <a:rPr lang="vi-VN" sz="3600" dirty="0" err="1">
                <a:ln w="0"/>
              </a:rPr>
              <a:t>khối</a:t>
            </a:r>
            <a:r>
              <a:rPr lang="vi-VN" sz="3600" dirty="0">
                <a:ln w="0"/>
              </a:rPr>
              <a:t> 5 </a:t>
            </a:r>
            <a:r>
              <a:rPr lang="vi-VN" sz="3600" dirty="0" err="1">
                <a:ln w="0"/>
              </a:rPr>
              <a:t>của</a:t>
            </a:r>
            <a:r>
              <a:rPr lang="vi-VN" sz="3600" dirty="0">
                <a:ln w="0"/>
              </a:rPr>
              <a:t> </a:t>
            </a:r>
            <a:r>
              <a:rPr lang="vi-VN" sz="3600" dirty="0" err="1">
                <a:ln w="0"/>
              </a:rPr>
              <a:t>trường</a:t>
            </a:r>
            <a:r>
              <a:rPr lang="vi-VN" sz="3600" dirty="0">
                <a:ln w="0"/>
              </a:rPr>
              <a:t> </a:t>
            </a:r>
            <a:r>
              <a:rPr lang="vi-VN" sz="3600" dirty="0" err="1">
                <a:ln w="0"/>
              </a:rPr>
              <a:t>tiểu</a:t>
            </a:r>
            <a:r>
              <a:rPr lang="vi-VN" sz="3600" dirty="0">
                <a:ln w="0"/>
              </a:rPr>
              <a:t> </a:t>
            </a:r>
            <a:r>
              <a:rPr lang="vi-VN" sz="3600" dirty="0" err="1">
                <a:ln w="0"/>
              </a:rPr>
              <a:t>học</a:t>
            </a:r>
            <a:r>
              <a:rPr lang="vi-VN" sz="3600" dirty="0">
                <a:ln w="0"/>
              </a:rPr>
              <a:t> </a:t>
            </a:r>
            <a:r>
              <a:rPr lang="vi-VN" sz="3600" dirty="0" err="1">
                <a:ln w="0"/>
              </a:rPr>
              <a:t>đó</a:t>
            </a:r>
            <a:r>
              <a:rPr lang="vi-VN" sz="3600" dirty="0">
                <a:ln w="0"/>
              </a:rPr>
              <a:t> tham gia </a:t>
            </a:r>
            <a:r>
              <a:rPr lang="vi-VN" sz="3600" dirty="0" err="1">
                <a:ln w="0"/>
              </a:rPr>
              <a:t>nhiều</a:t>
            </a:r>
            <a:r>
              <a:rPr lang="vi-VN" sz="3600" dirty="0">
                <a:ln w="0"/>
              </a:rPr>
              <a:t> </a:t>
            </a:r>
            <a:r>
              <a:rPr lang="vi-VN" sz="3600" dirty="0" err="1">
                <a:ln w="0"/>
              </a:rPr>
              <a:t>nhất</a:t>
            </a:r>
            <a:r>
              <a:rPr lang="vi-VN" sz="3600" dirty="0">
                <a:ln w="0"/>
              </a:rPr>
              <a:t>.</a:t>
            </a:r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89C5-EFFA-4965-80FB-F0EC318CB028}" type="datetime9">
              <a:rPr lang="vi-VN" smtClean="0"/>
              <a:t>08/04/2025 3:39:15 CH</a:t>
            </a:fld>
            <a:endParaRPr lang="en-US"/>
          </a:p>
        </p:txBody>
      </p:sp>
      <p:sp>
        <p:nvSpPr>
          <p:cNvPr id="16" name="Chỗ dành sẵn cho Chân trang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 thiết kế và thực hiện: Quan Văn Thắng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161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s://img.powerpoint.com.vn/uploads/2019/06/09/hinh-nen-powerpoint-chuyen-nghiep-sang-tao-moi-la_111627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7890"/>
            <a:ext cx="11962526" cy="663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Nhóm 3"/>
          <p:cNvGrpSpPr/>
          <p:nvPr/>
        </p:nvGrpSpPr>
        <p:grpSpPr>
          <a:xfrm>
            <a:off x="634023" y="1146035"/>
            <a:ext cx="1644256" cy="1575061"/>
            <a:chOff x="457200" y="266700"/>
            <a:chExt cx="2466384" cy="2362591"/>
          </a:xfrm>
        </p:grpSpPr>
        <p:sp>
          <p:nvSpPr>
            <p:cNvPr id="2" name="Freeform 6"/>
            <p:cNvSpPr/>
            <p:nvPr/>
          </p:nvSpPr>
          <p:spPr>
            <a:xfrm>
              <a:off x="457200" y="266700"/>
              <a:ext cx="2466384" cy="2362591"/>
            </a:xfrm>
            <a:custGeom>
              <a:avLst/>
              <a:gdLst/>
              <a:ahLst/>
              <a:cxnLst/>
              <a:rect l="l" t="t" r="r" b="b"/>
              <a:pathLst>
                <a:path w="2466384" h="2362591">
                  <a:moveTo>
                    <a:pt x="0" y="0"/>
                  </a:moveTo>
                  <a:lnTo>
                    <a:pt x="2466384" y="0"/>
                  </a:lnTo>
                  <a:lnTo>
                    <a:pt x="2466384" y="2362591"/>
                  </a:lnTo>
                  <a:lnTo>
                    <a:pt x="0" y="2362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" name="Hình Bầu dục 2"/>
            <p:cNvSpPr/>
            <p:nvPr/>
          </p:nvSpPr>
          <p:spPr>
            <a:xfrm>
              <a:off x="1118892" y="914595"/>
              <a:ext cx="1143000" cy="1066800"/>
            </a:xfrm>
            <a:prstGeom prst="ellipse">
              <a:avLst/>
            </a:prstGeom>
            <a:solidFill>
              <a:srgbClr val="B6FB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12" name="Hộp Văn bản 11"/>
          <p:cNvSpPr txBox="1">
            <a:spLocks noChangeAspect="1"/>
          </p:cNvSpPr>
          <p:nvPr/>
        </p:nvSpPr>
        <p:spPr>
          <a:xfrm>
            <a:off x="1255296" y="1634752"/>
            <a:ext cx="384657" cy="554126"/>
          </a:xfrm>
          <a:custGeom>
            <a:avLst/>
            <a:gdLst/>
            <a:ahLst/>
            <a:cxnLst/>
            <a:rect l="l" t="t" r="r" b="b"/>
            <a:pathLst>
              <a:path w="576986" h="831189">
                <a:moveTo>
                  <a:pt x="473659" y="0"/>
                </a:moveTo>
                <a:cubicBezTo>
                  <a:pt x="494386" y="0"/>
                  <a:pt x="511454" y="4115"/>
                  <a:pt x="524866" y="12344"/>
                </a:cubicBezTo>
                <a:cubicBezTo>
                  <a:pt x="538277" y="20574"/>
                  <a:pt x="548792" y="31242"/>
                  <a:pt x="556412" y="44348"/>
                </a:cubicBezTo>
                <a:cubicBezTo>
                  <a:pt x="564032" y="57455"/>
                  <a:pt x="569366" y="72085"/>
                  <a:pt x="572414" y="88239"/>
                </a:cubicBezTo>
                <a:cubicBezTo>
                  <a:pt x="575462" y="104394"/>
                  <a:pt x="576986" y="120396"/>
                  <a:pt x="576986" y="136245"/>
                </a:cubicBezTo>
                <a:cubicBezTo>
                  <a:pt x="576986" y="152095"/>
                  <a:pt x="575920" y="167030"/>
                  <a:pt x="573786" y="181051"/>
                </a:cubicBezTo>
                <a:cubicBezTo>
                  <a:pt x="571652" y="195072"/>
                  <a:pt x="569366" y="206045"/>
                  <a:pt x="566928" y="213969"/>
                </a:cubicBezTo>
                <a:cubicBezTo>
                  <a:pt x="521208" y="213969"/>
                  <a:pt x="480212" y="215189"/>
                  <a:pt x="443941" y="217627"/>
                </a:cubicBezTo>
                <a:cubicBezTo>
                  <a:pt x="407670" y="220065"/>
                  <a:pt x="375361" y="222961"/>
                  <a:pt x="347015" y="226314"/>
                </a:cubicBezTo>
                <a:cubicBezTo>
                  <a:pt x="318668" y="229667"/>
                  <a:pt x="293980" y="233477"/>
                  <a:pt x="272948" y="237744"/>
                </a:cubicBezTo>
                <a:cubicBezTo>
                  <a:pt x="251917" y="242011"/>
                  <a:pt x="234086" y="246583"/>
                  <a:pt x="219456" y="251460"/>
                </a:cubicBezTo>
                <a:cubicBezTo>
                  <a:pt x="184709" y="261823"/>
                  <a:pt x="160325" y="273405"/>
                  <a:pt x="146304" y="286207"/>
                </a:cubicBezTo>
                <a:cubicBezTo>
                  <a:pt x="145085" y="289865"/>
                  <a:pt x="143866" y="295046"/>
                  <a:pt x="142646" y="301752"/>
                </a:cubicBezTo>
                <a:cubicBezTo>
                  <a:pt x="141427" y="308457"/>
                  <a:pt x="140818" y="315163"/>
                  <a:pt x="140818" y="321869"/>
                </a:cubicBezTo>
                <a:cubicBezTo>
                  <a:pt x="140818" y="329793"/>
                  <a:pt x="141580" y="337109"/>
                  <a:pt x="143104" y="343814"/>
                </a:cubicBezTo>
                <a:cubicBezTo>
                  <a:pt x="144628" y="350520"/>
                  <a:pt x="147828" y="354482"/>
                  <a:pt x="152705" y="355701"/>
                </a:cubicBezTo>
                <a:cubicBezTo>
                  <a:pt x="191719" y="341681"/>
                  <a:pt x="227686" y="331470"/>
                  <a:pt x="260604" y="325069"/>
                </a:cubicBezTo>
                <a:cubicBezTo>
                  <a:pt x="293522" y="318668"/>
                  <a:pt x="324002" y="315468"/>
                  <a:pt x="352044" y="315468"/>
                </a:cubicBezTo>
                <a:cubicBezTo>
                  <a:pt x="389839" y="315468"/>
                  <a:pt x="422605" y="320649"/>
                  <a:pt x="450342" y="331013"/>
                </a:cubicBezTo>
                <a:cubicBezTo>
                  <a:pt x="478079" y="341376"/>
                  <a:pt x="501091" y="355397"/>
                  <a:pt x="519379" y="373075"/>
                </a:cubicBezTo>
                <a:cubicBezTo>
                  <a:pt x="537667" y="390753"/>
                  <a:pt x="551383" y="411328"/>
                  <a:pt x="560527" y="434797"/>
                </a:cubicBezTo>
                <a:cubicBezTo>
                  <a:pt x="569671" y="458267"/>
                  <a:pt x="574243" y="483108"/>
                  <a:pt x="574243" y="509321"/>
                </a:cubicBezTo>
                <a:cubicBezTo>
                  <a:pt x="574243" y="545287"/>
                  <a:pt x="565709" y="582320"/>
                  <a:pt x="548640" y="620420"/>
                </a:cubicBezTo>
                <a:cubicBezTo>
                  <a:pt x="531571" y="658520"/>
                  <a:pt x="506273" y="693115"/>
                  <a:pt x="472745" y="724205"/>
                </a:cubicBezTo>
                <a:cubicBezTo>
                  <a:pt x="439217" y="755294"/>
                  <a:pt x="397612" y="780897"/>
                  <a:pt x="347929" y="801014"/>
                </a:cubicBezTo>
                <a:cubicBezTo>
                  <a:pt x="298247" y="821131"/>
                  <a:pt x="240792" y="831189"/>
                  <a:pt x="175565" y="831189"/>
                </a:cubicBezTo>
                <a:cubicBezTo>
                  <a:pt x="160325" y="831189"/>
                  <a:pt x="142646" y="829208"/>
                  <a:pt x="122530" y="825246"/>
                </a:cubicBezTo>
                <a:cubicBezTo>
                  <a:pt x="102413" y="821283"/>
                  <a:pt x="83210" y="813816"/>
                  <a:pt x="64922" y="802843"/>
                </a:cubicBezTo>
                <a:cubicBezTo>
                  <a:pt x="46634" y="791870"/>
                  <a:pt x="31242" y="776630"/>
                  <a:pt x="18745" y="757123"/>
                </a:cubicBezTo>
                <a:cubicBezTo>
                  <a:pt x="6248" y="737616"/>
                  <a:pt x="0" y="712318"/>
                  <a:pt x="0" y="681228"/>
                </a:cubicBezTo>
                <a:cubicBezTo>
                  <a:pt x="0" y="656234"/>
                  <a:pt x="4877" y="627888"/>
                  <a:pt x="14630" y="596189"/>
                </a:cubicBezTo>
                <a:cubicBezTo>
                  <a:pt x="24384" y="598627"/>
                  <a:pt x="34595" y="600303"/>
                  <a:pt x="45263" y="601218"/>
                </a:cubicBezTo>
                <a:cubicBezTo>
                  <a:pt x="55931" y="602132"/>
                  <a:pt x="67056" y="602590"/>
                  <a:pt x="78638" y="602590"/>
                </a:cubicBezTo>
                <a:cubicBezTo>
                  <a:pt x="104851" y="602590"/>
                  <a:pt x="132436" y="600151"/>
                  <a:pt x="161392" y="595274"/>
                </a:cubicBezTo>
                <a:cubicBezTo>
                  <a:pt x="190348" y="590397"/>
                  <a:pt x="218694" y="583844"/>
                  <a:pt x="246431" y="575615"/>
                </a:cubicBezTo>
                <a:cubicBezTo>
                  <a:pt x="274168" y="567385"/>
                  <a:pt x="300838" y="557936"/>
                  <a:pt x="326441" y="547268"/>
                </a:cubicBezTo>
                <a:cubicBezTo>
                  <a:pt x="352044" y="536600"/>
                  <a:pt x="374447" y="525323"/>
                  <a:pt x="393649" y="513435"/>
                </a:cubicBezTo>
                <a:cubicBezTo>
                  <a:pt x="412852" y="501548"/>
                  <a:pt x="428092" y="489356"/>
                  <a:pt x="439369" y="476859"/>
                </a:cubicBezTo>
                <a:cubicBezTo>
                  <a:pt x="450647" y="464363"/>
                  <a:pt x="456286" y="452628"/>
                  <a:pt x="456286" y="441655"/>
                </a:cubicBezTo>
                <a:cubicBezTo>
                  <a:pt x="456286" y="430073"/>
                  <a:pt x="447904" y="421386"/>
                  <a:pt x="431140" y="415595"/>
                </a:cubicBezTo>
                <a:cubicBezTo>
                  <a:pt x="414376" y="409803"/>
                  <a:pt x="393192" y="406908"/>
                  <a:pt x="367589" y="406908"/>
                </a:cubicBezTo>
                <a:cubicBezTo>
                  <a:pt x="350520" y="406908"/>
                  <a:pt x="332537" y="408279"/>
                  <a:pt x="313639" y="411023"/>
                </a:cubicBezTo>
                <a:cubicBezTo>
                  <a:pt x="294742" y="413766"/>
                  <a:pt x="275844" y="417881"/>
                  <a:pt x="256946" y="423367"/>
                </a:cubicBezTo>
                <a:cubicBezTo>
                  <a:pt x="238049" y="428853"/>
                  <a:pt x="220066" y="435711"/>
                  <a:pt x="202997" y="443941"/>
                </a:cubicBezTo>
                <a:cubicBezTo>
                  <a:pt x="185928" y="452171"/>
                  <a:pt x="170993" y="462077"/>
                  <a:pt x="158191" y="473659"/>
                </a:cubicBezTo>
                <a:cubicBezTo>
                  <a:pt x="127102" y="463296"/>
                  <a:pt x="106832" y="448970"/>
                  <a:pt x="97384" y="430682"/>
                </a:cubicBezTo>
                <a:cubicBezTo>
                  <a:pt x="87935" y="412394"/>
                  <a:pt x="83210" y="388620"/>
                  <a:pt x="83210" y="359359"/>
                </a:cubicBezTo>
                <a:cubicBezTo>
                  <a:pt x="83210" y="345338"/>
                  <a:pt x="83668" y="330403"/>
                  <a:pt x="84582" y="314553"/>
                </a:cubicBezTo>
                <a:cubicBezTo>
                  <a:pt x="85496" y="298704"/>
                  <a:pt x="86563" y="281025"/>
                  <a:pt x="87782" y="261518"/>
                </a:cubicBezTo>
                <a:cubicBezTo>
                  <a:pt x="87782" y="260299"/>
                  <a:pt x="85496" y="257861"/>
                  <a:pt x="80924" y="254203"/>
                </a:cubicBezTo>
                <a:cubicBezTo>
                  <a:pt x="76352" y="250545"/>
                  <a:pt x="71018" y="242773"/>
                  <a:pt x="64922" y="230886"/>
                </a:cubicBezTo>
                <a:cubicBezTo>
                  <a:pt x="58826" y="218999"/>
                  <a:pt x="53035" y="201625"/>
                  <a:pt x="47549" y="178765"/>
                </a:cubicBezTo>
                <a:cubicBezTo>
                  <a:pt x="42062" y="155905"/>
                  <a:pt x="38710" y="124968"/>
                  <a:pt x="37490" y="85953"/>
                </a:cubicBezTo>
                <a:cubicBezTo>
                  <a:pt x="37490" y="84734"/>
                  <a:pt x="39167" y="82448"/>
                  <a:pt x="42520" y="79095"/>
                </a:cubicBezTo>
                <a:cubicBezTo>
                  <a:pt x="45872" y="75743"/>
                  <a:pt x="48158" y="74066"/>
                  <a:pt x="49378" y="74066"/>
                </a:cubicBezTo>
                <a:cubicBezTo>
                  <a:pt x="65227" y="66751"/>
                  <a:pt x="89154" y="58826"/>
                  <a:pt x="121158" y="50292"/>
                </a:cubicBezTo>
                <a:cubicBezTo>
                  <a:pt x="153162" y="41757"/>
                  <a:pt x="188976" y="33833"/>
                  <a:pt x="228600" y="26517"/>
                </a:cubicBezTo>
                <a:cubicBezTo>
                  <a:pt x="268224" y="19202"/>
                  <a:pt x="309524" y="12954"/>
                  <a:pt x="352501" y="7772"/>
                </a:cubicBezTo>
                <a:cubicBezTo>
                  <a:pt x="395478" y="2591"/>
                  <a:pt x="435864" y="0"/>
                  <a:pt x="473659" y="0"/>
                </a:cubicBezTo>
                <a:close/>
              </a:path>
            </a:pathLst>
          </a:custGeom>
          <a:solidFill>
            <a:srgbClr val="D4443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noAutofit/>
          </a:bodyPr>
          <a:lstStyle/>
          <a:p>
            <a:pPr algn="ctr" defTabSz="609630">
              <a:defRPr/>
            </a:pPr>
            <a:endParaRPr lang="en-US" sz="4800">
              <a:solidFill>
                <a:srgbClr val="D44433"/>
              </a:solidFill>
              <a:latin typeface="SVN-Candy Script" panose="02000503000000020003" pitchFamily="2" charset="0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2151324" y="1604039"/>
            <a:ext cx="1644255" cy="615553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just"/>
            <a:r>
              <a:rPr lang="vi-VN" sz="3600">
                <a:ln w="0"/>
                <a:solidFill>
                  <a:srgbClr val="D44433"/>
                </a:solidFill>
              </a:rPr>
              <a:t>Đố em!</a:t>
            </a:r>
          </a:p>
        </p:txBody>
      </p:sp>
      <p:sp>
        <p:nvSpPr>
          <p:cNvPr id="5" name="Freeform 8"/>
          <p:cNvSpPr/>
          <p:nvPr/>
        </p:nvSpPr>
        <p:spPr>
          <a:xfrm>
            <a:off x="1839825" y="2188878"/>
            <a:ext cx="2411130" cy="281019"/>
          </a:xfrm>
          <a:custGeom>
            <a:avLst/>
            <a:gdLst/>
            <a:ahLst/>
            <a:cxnLst/>
            <a:rect l="l" t="t" r="r" b="b"/>
            <a:pathLst>
              <a:path w="7315200" h="612648">
                <a:moveTo>
                  <a:pt x="0" y="0"/>
                </a:moveTo>
                <a:lnTo>
                  <a:pt x="7315200" y="0"/>
                </a:lnTo>
                <a:lnTo>
                  <a:pt x="73152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Hình chữ nhật: Góc Tròn 9"/>
          <p:cNvSpPr/>
          <p:nvPr/>
        </p:nvSpPr>
        <p:spPr>
          <a:xfrm>
            <a:off x="2151323" y="2493135"/>
            <a:ext cx="1429100" cy="812800"/>
          </a:xfrm>
          <a:prstGeom prst="roundRect">
            <a:avLst/>
          </a:prstGeom>
          <a:solidFill>
            <a:srgbClr val="FFD34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chemeClr val="tx1"/>
                </a:solidFill>
              </a:rPr>
              <a:t>Số?</a:t>
            </a:r>
            <a:endParaRPr lang="en-US" sz="3600">
              <a:solidFill>
                <a:schemeClr val="tx1"/>
              </a:solidFill>
            </a:endParaRPr>
          </a:p>
        </p:txBody>
      </p:sp>
      <p:pic>
        <p:nvPicPr>
          <p:cNvPr id="11" name="Hình ảnh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2023" y="3573584"/>
            <a:ext cx="5607833" cy="2521302"/>
          </a:xfrm>
          <a:prstGeom prst="rect">
            <a:avLst/>
          </a:prstGeom>
        </p:spPr>
      </p:pic>
      <p:sp>
        <p:nvSpPr>
          <p:cNvPr id="13" name="Hình chữ nhật: Góc Tròn 12"/>
          <p:cNvSpPr/>
          <p:nvPr/>
        </p:nvSpPr>
        <p:spPr>
          <a:xfrm>
            <a:off x="6120424" y="4100057"/>
            <a:ext cx="692727" cy="692727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>
                <a:solidFill>
                  <a:schemeClr val="tx1"/>
                </a:solidFill>
              </a:rPr>
              <a:t>4</a:t>
            </a:r>
            <a:endParaRPr lang="en-US" sz="4000">
              <a:solidFill>
                <a:schemeClr val="tx1"/>
              </a:solidFill>
            </a:endParaRPr>
          </a:p>
        </p:txBody>
      </p:sp>
      <p:grpSp>
        <p:nvGrpSpPr>
          <p:cNvPr id="18" name="Group 47"/>
          <p:cNvGrpSpPr>
            <a:grpSpLocks/>
          </p:cNvGrpSpPr>
          <p:nvPr/>
        </p:nvGrpSpPr>
        <p:grpSpPr bwMode="auto">
          <a:xfrm>
            <a:off x="76200" y="0"/>
            <a:ext cx="12115801" cy="6781800"/>
            <a:chOff x="0" y="0"/>
            <a:chExt cx="5760" cy="4320"/>
          </a:xfrm>
        </p:grpSpPr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ri" algn="ctr">
              <a:pattFill prst="solidDmnd">
                <a:fgClr>
                  <a:srgbClr val="993366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>
              <a:prstShdw prst="shdw17" dist="17961" dir="13500000">
                <a:srgbClr val="5C1F3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Picture 12" descr="POINSET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202953">
              <a:off x="56" y="369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3" descr="POINSET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26853">
              <a:off x="5166" y="49"/>
              <a:ext cx="547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2" descr="POINSET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942">
              <a:off x="48" y="5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2" descr="POINSET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42" y="3696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1437-627D-4465-9C20-85F760307DDA}" type="datetime9">
              <a:rPr lang="vi-VN" smtClean="0"/>
              <a:t>08/04/2025 3:39:15 CH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 thiết kế và thực hiện: Quan Văn Thắng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635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s://img.powerpoint.com.vn/uploads/2019/06/09/hinh-nen-powerpoint-chuyen-nghiep-sang-tao-moi-la_111627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7890"/>
            <a:ext cx="11962526" cy="663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47"/>
          <p:cNvGrpSpPr>
            <a:grpSpLocks/>
          </p:cNvGrpSpPr>
          <p:nvPr/>
        </p:nvGrpSpPr>
        <p:grpSpPr bwMode="auto">
          <a:xfrm>
            <a:off x="76200" y="0"/>
            <a:ext cx="12115801" cy="6781800"/>
            <a:chOff x="0" y="0"/>
            <a:chExt cx="5760" cy="4320"/>
          </a:xfrm>
        </p:grpSpPr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ri" algn="ctr">
              <a:pattFill prst="solidDmnd">
                <a:fgClr>
                  <a:srgbClr val="993366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>
              <a:prstShdw prst="shdw17" dist="17961" dir="13500000">
                <a:srgbClr val="5C1F3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2" descr="POINSET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202953">
              <a:off x="56" y="369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3" descr="POINSET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26853">
              <a:off x="5166" y="49"/>
              <a:ext cx="547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2" descr="POINSET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942">
              <a:off x="48" y="5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2" descr="POINSET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42" y="3696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7BC42F-F548-453E-898B-1C65C7E1056A}" type="datetime9">
              <a:rPr lang="vi-VN" smtClean="0"/>
              <a:t>08/04/2025 3:39:14 CH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Giáo viên thiết kế và thực hiện: Quan Văn Thắng</a:t>
            </a:r>
            <a:endParaRPr lang="en-US"/>
          </a:p>
        </p:txBody>
      </p:sp>
      <p:pic>
        <p:nvPicPr>
          <p:cNvPr id="6" name="Hình ản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605" y="2077431"/>
            <a:ext cx="5357324" cy="27671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898461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/>
          <p:cNvGrpSpPr/>
          <p:nvPr/>
        </p:nvGrpSpPr>
        <p:grpSpPr>
          <a:xfrm>
            <a:off x="203200" y="1321881"/>
            <a:ext cx="1644256" cy="1575061"/>
            <a:chOff x="457200" y="266700"/>
            <a:chExt cx="2466384" cy="2362591"/>
          </a:xfrm>
        </p:grpSpPr>
        <p:sp>
          <p:nvSpPr>
            <p:cNvPr id="2" name="Freeform 6"/>
            <p:cNvSpPr/>
            <p:nvPr/>
          </p:nvSpPr>
          <p:spPr>
            <a:xfrm>
              <a:off x="457200" y="266700"/>
              <a:ext cx="2466384" cy="2362591"/>
            </a:xfrm>
            <a:custGeom>
              <a:avLst/>
              <a:gdLst/>
              <a:ahLst/>
              <a:cxnLst/>
              <a:rect l="l" t="t" r="r" b="b"/>
              <a:pathLst>
                <a:path w="2466384" h="2362591">
                  <a:moveTo>
                    <a:pt x="0" y="0"/>
                  </a:moveTo>
                  <a:lnTo>
                    <a:pt x="2466384" y="0"/>
                  </a:lnTo>
                  <a:lnTo>
                    <a:pt x="2466384" y="2362591"/>
                  </a:lnTo>
                  <a:lnTo>
                    <a:pt x="0" y="2362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" name="Hình Bầu dục 2"/>
            <p:cNvSpPr/>
            <p:nvPr/>
          </p:nvSpPr>
          <p:spPr>
            <a:xfrm>
              <a:off x="1118892" y="914595"/>
              <a:ext cx="1143000" cy="1066800"/>
            </a:xfrm>
            <a:prstGeom prst="ellipse">
              <a:avLst/>
            </a:prstGeom>
            <a:solidFill>
              <a:srgbClr val="B6FB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15" name="Hộp Văn bản 14"/>
          <p:cNvSpPr txBox="1">
            <a:spLocks noChangeAspect="1"/>
          </p:cNvSpPr>
          <p:nvPr/>
        </p:nvSpPr>
        <p:spPr>
          <a:xfrm>
            <a:off x="868750" y="1791090"/>
            <a:ext cx="245669" cy="567537"/>
          </a:xfrm>
          <a:custGeom>
            <a:avLst/>
            <a:gdLst/>
            <a:ahLst/>
            <a:cxnLst/>
            <a:rect l="l" t="t" r="r" b="b"/>
            <a:pathLst>
              <a:path w="368503" h="851306">
                <a:moveTo>
                  <a:pt x="216713" y="0"/>
                </a:moveTo>
                <a:cubicBezTo>
                  <a:pt x="256337" y="24994"/>
                  <a:pt x="284226" y="49225"/>
                  <a:pt x="300380" y="72695"/>
                </a:cubicBezTo>
                <a:cubicBezTo>
                  <a:pt x="316535" y="96164"/>
                  <a:pt x="324612" y="118567"/>
                  <a:pt x="324612" y="139903"/>
                </a:cubicBezTo>
                <a:cubicBezTo>
                  <a:pt x="324612" y="153924"/>
                  <a:pt x="321716" y="167488"/>
                  <a:pt x="315925" y="180594"/>
                </a:cubicBezTo>
                <a:cubicBezTo>
                  <a:pt x="310134" y="193700"/>
                  <a:pt x="302362" y="206350"/>
                  <a:pt x="292608" y="218542"/>
                </a:cubicBezTo>
                <a:cubicBezTo>
                  <a:pt x="291389" y="247802"/>
                  <a:pt x="290474" y="277978"/>
                  <a:pt x="289865" y="309067"/>
                </a:cubicBezTo>
                <a:cubicBezTo>
                  <a:pt x="289255" y="340157"/>
                  <a:pt x="288950" y="371856"/>
                  <a:pt x="288950" y="404165"/>
                </a:cubicBezTo>
                <a:cubicBezTo>
                  <a:pt x="288950" y="444398"/>
                  <a:pt x="290017" y="484327"/>
                  <a:pt x="292151" y="523951"/>
                </a:cubicBezTo>
                <a:cubicBezTo>
                  <a:pt x="294284" y="563575"/>
                  <a:pt x="298247" y="600456"/>
                  <a:pt x="304038" y="634594"/>
                </a:cubicBezTo>
                <a:cubicBezTo>
                  <a:pt x="309829" y="668731"/>
                  <a:pt x="317906" y="699211"/>
                  <a:pt x="328270" y="726034"/>
                </a:cubicBezTo>
                <a:cubicBezTo>
                  <a:pt x="338633" y="752856"/>
                  <a:pt x="352044" y="773583"/>
                  <a:pt x="368503" y="788213"/>
                </a:cubicBezTo>
                <a:cubicBezTo>
                  <a:pt x="351434" y="799795"/>
                  <a:pt x="334061" y="810158"/>
                  <a:pt x="316382" y="819302"/>
                </a:cubicBezTo>
                <a:cubicBezTo>
                  <a:pt x="300533" y="827837"/>
                  <a:pt x="283312" y="835304"/>
                  <a:pt x="264719" y="841705"/>
                </a:cubicBezTo>
                <a:cubicBezTo>
                  <a:pt x="246126" y="848106"/>
                  <a:pt x="227685" y="851306"/>
                  <a:pt x="209397" y="851306"/>
                </a:cubicBezTo>
                <a:cubicBezTo>
                  <a:pt x="194158" y="851306"/>
                  <a:pt x="181966" y="847649"/>
                  <a:pt x="172821" y="840334"/>
                </a:cubicBezTo>
                <a:cubicBezTo>
                  <a:pt x="163677" y="833018"/>
                  <a:pt x="156819" y="822503"/>
                  <a:pt x="152247" y="808787"/>
                </a:cubicBezTo>
                <a:cubicBezTo>
                  <a:pt x="147675" y="795071"/>
                  <a:pt x="144627" y="778154"/>
                  <a:pt x="143103" y="758038"/>
                </a:cubicBezTo>
                <a:cubicBezTo>
                  <a:pt x="141579" y="737921"/>
                  <a:pt x="140817" y="715366"/>
                  <a:pt x="140817" y="690372"/>
                </a:cubicBezTo>
                <a:cubicBezTo>
                  <a:pt x="140817" y="664159"/>
                  <a:pt x="141427" y="635508"/>
                  <a:pt x="142646" y="604418"/>
                </a:cubicBezTo>
                <a:cubicBezTo>
                  <a:pt x="143866" y="573329"/>
                  <a:pt x="145085" y="541630"/>
                  <a:pt x="146304" y="509321"/>
                </a:cubicBezTo>
                <a:cubicBezTo>
                  <a:pt x="147523" y="477012"/>
                  <a:pt x="148895" y="444551"/>
                  <a:pt x="150419" y="411937"/>
                </a:cubicBezTo>
                <a:cubicBezTo>
                  <a:pt x="151943" y="379324"/>
                  <a:pt x="152705" y="348386"/>
                  <a:pt x="152705" y="319126"/>
                </a:cubicBezTo>
                <a:cubicBezTo>
                  <a:pt x="144170" y="324002"/>
                  <a:pt x="135331" y="328270"/>
                  <a:pt x="126187" y="331927"/>
                </a:cubicBezTo>
                <a:cubicBezTo>
                  <a:pt x="118262" y="334975"/>
                  <a:pt x="109271" y="337871"/>
                  <a:pt x="99212" y="340614"/>
                </a:cubicBezTo>
                <a:cubicBezTo>
                  <a:pt x="89154" y="343357"/>
                  <a:pt x="78943" y="344729"/>
                  <a:pt x="68580" y="344729"/>
                </a:cubicBezTo>
                <a:cubicBezTo>
                  <a:pt x="46634" y="344729"/>
                  <a:pt x="29718" y="337718"/>
                  <a:pt x="17831" y="323698"/>
                </a:cubicBezTo>
                <a:cubicBezTo>
                  <a:pt x="5943" y="309677"/>
                  <a:pt x="0" y="293218"/>
                  <a:pt x="0" y="274320"/>
                </a:cubicBezTo>
                <a:cubicBezTo>
                  <a:pt x="0" y="252374"/>
                  <a:pt x="7925" y="231648"/>
                  <a:pt x="23774" y="212141"/>
                </a:cubicBezTo>
                <a:cubicBezTo>
                  <a:pt x="46329" y="209093"/>
                  <a:pt x="66903" y="201778"/>
                  <a:pt x="85496" y="190195"/>
                </a:cubicBezTo>
                <a:cubicBezTo>
                  <a:pt x="104089" y="178613"/>
                  <a:pt x="121158" y="163373"/>
                  <a:pt x="136703" y="144475"/>
                </a:cubicBezTo>
                <a:cubicBezTo>
                  <a:pt x="152247" y="125578"/>
                  <a:pt x="166573" y="103937"/>
                  <a:pt x="179679" y="79553"/>
                </a:cubicBezTo>
                <a:cubicBezTo>
                  <a:pt x="192786" y="55169"/>
                  <a:pt x="205130" y="28651"/>
                  <a:pt x="216713" y="0"/>
                </a:cubicBezTo>
                <a:close/>
              </a:path>
            </a:pathLst>
          </a:custGeom>
          <a:solidFill>
            <a:srgbClr val="D4443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noAutofit/>
          </a:bodyPr>
          <a:lstStyle/>
          <a:p>
            <a:pPr algn="ctr" defTabSz="609630">
              <a:defRPr/>
            </a:pPr>
            <a:endParaRPr lang="en-US" sz="4800">
              <a:solidFill>
                <a:srgbClr val="D44433"/>
              </a:solidFill>
              <a:latin typeface="SVN-Candy Script" panose="02000503000000020003" pitchFamily="2" charset="0"/>
            </a:endParaRPr>
          </a:p>
        </p:txBody>
      </p:sp>
      <p:sp>
        <p:nvSpPr>
          <p:cNvPr id="5" name="Hình chữ nhật: Góc Tròn 4"/>
          <p:cNvSpPr/>
          <p:nvPr/>
        </p:nvSpPr>
        <p:spPr>
          <a:xfrm>
            <a:off x="1845917" y="1717430"/>
            <a:ext cx="3029344" cy="812800"/>
          </a:xfrm>
          <a:prstGeom prst="roundRect">
            <a:avLst/>
          </a:prstGeom>
          <a:solidFill>
            <a:srgbClr val="FFD34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>
                <a:solidFill>
                  <a:schemeClr val="tx1"/>
                </a:solidFill>
              </a:rPr>
              <a:t>&gt; ; &lt; ; =</a:t>
            </a:r>
            <a:endParaRPr lang="en-US" sz="4400">
              <a:solidFill>
                <a:schemeClr val="tx1"/>
              </a:solidFill>
            </a:endParaRPr>
          </a:p>
        </p:txBody>
      </p:sp>
      <p:pic>
        <p:nvPicPr>
          <p:cNvPr id="7" name="Hình ảnh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089030"/>
            <a:ext cx="12192000" cy="2961990"/>
          </a:xfrm>
          <a:prstGeom prst="rect">
            <a:avLst/>
          </a:prstGeom>
        </p:spPr>
      </p:pic>
      <p:sp>
        <p:nvSpPr>
          <p:cNvPr id="11" name="Hình chữ nhật: Góc Tròn 10"/>
          <p:cNvSpPr/>
          <p:nvPr/>
        </p:nvSpPr>
        <p:spPr>
          <a:xfrm>
            <a:off x="1351448" y="3546230"/>
            <a:ext cx="629752" cy="629752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>
                <a:solidFill>
                  <a:schemeClr val="tx1"/>
                </a:solidFill>
              </a:rPr>
              <a:t>&gt;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6" name="Hình chữ nhật: Góc Tròn 5"/>
          <p:cNvSpPr/>
          <p:nvPr/>
        </p:nvSpPr>
        <p:spPr>
          <a:xfrm>
            <a:off x="1473200" y="4867030"/>
            <a:ext cx="629752" cy="629752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>
                <a:solidFill>
                  <a:schemeClr val="tx1"/>
                </a:solidFill>
              </a:rPr>
              <a:t>&lt;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8" name="Hình chữ nhật: Góc Tròn 7"/>
          <p:cNvSpPr/>
          <p:nvPr/>
        </p:nvSpPr>
        <p:spPr>
          <a:xfrm>
            <a:off x="5994400" y="3546230"/>
            <a:ext cx="629752" cy="629752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>
                <a:solidFill>
                  <a:schemeClr val="tx1"/>
                </a:solidFill>
              </a:rPr>
              <a:t>&gt;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9" name="Hình chữ nhật: Góc Tròn 8"/>
          <p:cNvSpPr/>
          <p:nvPr/>
        </p:nvSpPr>
        <p:spPr>
          <a:xfrm>
            <a:off x="5892800" y="4878575"/>
            <a:ext cx="629752" cy="629752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>
                <a:solidFill>
                  <a:schemeClr val="tx1"/>
                </a:solidFill>
              </a:rPr>
              <a:t>&lt;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10" name="Hình chữ nhật: Góc Tròn 9"/>
          <p:cNvSpPr/>
          <p:nvPr/>
        </p:nvSpPr>
        <p:spPr>
          <a:xfrm>
            <a:off x="10464800" y="3546230"/>
            <a:ext cx="629752" cy="629752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>
                <a:solidFill>
                  <a:schemeClr val="tx1"/>
                </a:solidFill>
              </a:rPr>
              <a:t>=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12" name="Hình chữ nhật: Góc Tròn 11"/>
          <p:cNvSpPr/>
          <p:nvPr/>
        </p:nvSpPr>
        <p:spPr>
          <a:xfrm>
            <a:off x="10426455" y="4824165"/>
            <a:ext cx="629752" cy="629752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>
                <a:solidFill>
                  <a:schemeClr val="tx1"/>
                </a:solidFill>
              </a:rPr>
              <a:t>&gt;</a:t>
            </a:r>
            <a:endParaRPr lang="en-US" sz="4000">
              <a:solidFill>
                <a:schemeClr val="tx1"/>
              </a:solidFill>
            </a:endParaRPr>
          </a:p>
        </p:txBody>
      </p:sp>
      <p:grpSp>
        <p:nvGrpSpPr>
          <p:cNvPr id="19" name="Group 47"/>
          <p:cNvGrpSpPr>
            <a:grpSpLocks/>
          </p:cNvGrpSpPr>
          <p:nvPr/>
        </p:nvGrpSpPr>
        <p:grpSpPr bwMode="auto">
          <a:xfrm>
            <a:off x="76200" y="0"/>
            <a:ext cx="12115801" cy="6781800"/>
            <a:chOff x="0" y="0"/>
            <a:chExt cx="5760" cy="4320"/>
          </a:xfrm>
        </p:grpSpPr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ri" algn="ctr">
              <a:pattFill prst="solidDmnd">
                <a:fgClr>
                  <a:srgbClr val="993366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>
              <a:prstShdw prst="shdw17" dist="17961" dir="13500000">
                <a:srgbClr val="5C1F3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Picture 12" descr="POINSET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202953">
              <a:off x="56" y="369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3" descr="POINSET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26853">
              <a:off x="5166" y="49"/>
              <a:ext cx="547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2" descr="POINSET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942">
              <a:off x="48" y="5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2" descr="POINSET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42" y="3696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Chỗ dành sẵn cho Ngày tháng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2B32-0279-424B-8E9F-CBFF0DD2859E}" type="datetime9">
              <a:rPr lang="vi-VN" smtClean="0"/>
              <a:t>08/04/2025 3:39:14 CH</a:t>
            </a:fld>
            <a:endParaRPr lang="en-US"/>
          </a:p>
        </p:txBody>
      </p:sp>
      <p:sp>
        <p:nvSpPr>
          <p:cNvPr id="26" name="Chỗ dành sẵn cho Chân trang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 thiết kế và thực hiện: Quan Văn Thắng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566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s://img.powerpoint.com.vn/uploads/2019/06/09/hinh-nen-powerpoint-chuyen-nghiep-sang-tao-moi-la_1116270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7890"/>
            <a:ext cx="11962526" cy="663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Nhóm 3"/>
          <p:cNvGrpSpPr/>
          <p:nvPr/>
        </p:nvGrpSpPr>
        <p:grpSpPr>
          <a:xfrm>
            <a:off x="273539" y="1146035"/>
            <a:ext cx="1644256" cy="1575061"/>
            <a:chOff x="457200" y="266700"/>
            <a:chExt cx="2466384" cy="2362591"/>
          </a:xfrm>
        </p:grpSpPr>
        <p:sp>
          <p:nvSpPr>
            <p:cNvPr id="2" name="Freeform 6"/>
            <p:cNvSpPr/>
            <p:nvPr/>
          </p:nvSpPr>
          <p:spPr>
            <a:xfrm>
              <a:off x="457200" y="266700"/>
              <a:ext cx="2466384" cy="2362591"/>
            </a:xfrm>
            <a:custGeom>
              <a:avLst/>
              <a:gdLst/>
              <a:ahLst/>
              <a:cxnLst/>
              <a:rect l="l" t="t" r="r" b="b"/>
              <a:pathLst>
                <a:path w="2466384" h="2362591">
                  <a:moveTo>
                    <a:pt x="0" y="0"/>
                  </a:moveTo>
                  <a:lnTo>
                    <a:pt x="2466384" y="0"/>
                  </a:lnTo>
                  <a:lnTo>
                    <a:pt x="2466384" y="2362591"/>
                  </a:lnTo>
                  <a:lnTo>
                    <a:pt x="0" y="2362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" name="Hình Bầu dục 2"/>
            <p:cNvSpPr/>
            <p:nvPr/>
          </p:nvSpPr>
          <p:spPr>
            <a:xfrm>
              <a:off x="1118892" y="914595"/>
              <a:ext cx="1143000" cy="1066800"/>
            </a:xfrm>
            <a:prstGeom prst="ellipse">
              <a:avLst/>
            </a:prstGeom>
            <a:solidFill>
              <a:srgbClr val="B6FB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20" name="Hộp Văn bản 19"/>
          <p:cNvSpPr txBox="1">
            <a:spLocks noChangeAspect="1"/>
          </p:cNvSpPr>
          <p:nvPr/>
        </p:nvSpPr>
        <p:spPr>
          <a:xfrm>
            <a:off x="892120" y="1649382"/>
            <a:ext cx="401727" cy="536449"/>
          </a:xfrm>
          <a:custGeom>
            <a:avLst/>
            <a:gdLst/>
            <a:ahLst/>
            <a:cxnLst/>
            <a:rect l="l" t="t" r="r" b="b"/>
            <a:pathLst>
              <a:path w="602590" h="804673">
                <a:moveTo>
                  <a:pt x="459943" y="0"/>
                </a:moveTo>
                <a:cubicBezTo>
                  <a:pt x="471525" y="0"/>
                  <a:pt x="485394" y="6858"/>
                  <a:pt x="501548" y="20574"/>
                </a:cubicBezTo>
                <a:cubicBezTo>
                  <a:pt x="517703" y="34290"/>
                  <a:pt x="533248" y="51664"/>
                  <a:pt x="548183" y="72695"/>
                </a:cubicBezTo>
                <a:cubicBezTo>
                  <a:pt x="563118" y="93726"/>
                  <a:pt x="575919" y="117044"/>
                  <a:pt x="586588" y="142647"/>
                </a:cubicBezTo>
                <a:cubicBezTo>
                  <a:pt x="597256" y="168250"/>
                  <a:pt x="602590" y="192634"/>
                  <a:pt x="602590" y="215799"/>
                </a:cubicBezTo>
                <a:cubicBezTo>
                  <a:pt x="602590" y="252375"/>
                  <a:pt x="583692" y="281940"/>
                  <a:pt x="545897" y="304496"/>
                </a:cubicBezTo>
                <a:cubicBezTo>
                  <a:pt x="488594" y="338024"/>
                  <a:pt x="441655" y="370637"/>
                  <a:pt x="405079" y="402336"/>
                </a:cubicBezTo>
                <a:cubicBezTo>
                  <a:pt x="368503" y="434036"/>
                  <a:pt x="339699" y="462839"/>
                  <a:pt x="318668" y="488747"/>
                </a:cubicBezTo>
                <a:cubicBezTo>
                  <a:pt x="297637" y="514655"/>
                  <a:pt x="283007" y="536448"/>
                  <a:pt x="274777" y="554127"/>
                </a:cubicBezTo>
                <a:cubicBezTo>
                  <a:pt x="266548" y="571805"/>
                  <a:pt x="262128" y="583388"/>
                  <a:pt x="261518" y="588874"/>
                </a:cubicBezTo>
                <a:cubicBezTo>
                  <a:pt x="290169" y="585826"/>
                  <a:pt x="317449" y="583083"/>
                  <a:pt x="343357" y="580645"/>
                </a:cubicBezTo>
                <a:cubicBezTo>
                  <a:pt x="369265" y="578206"/>
                  <a:pt x="393497" y="576987"/>
                  <a:pt x="416052" y="576987"/>
                </a:cubicBezTo>
                <a:cubicBezTo>
                  <a:pt x="441046" y="576987"/>
                  <a:pt x="463601" y="578816"/>
                  <a:pt x="483717" y="582473"/>
                </a:cubicBezTo>
                <a:cubicBezTo>
                  <a:pt x="503834" y="586131"/>
                  <a:pt x="520903" y="592379"/>
                  <a:pt x="534924" y="601219"/>
                </a:cubicBezTo>
                <a:cubicBezTo>
                  <a:pt x="548945" y="610058"/>
                  <a:pt x="559765" y="622097"/>
                  <a:pt x="567385" y="637337"/>
                </a:cubicBezTo>
                <a:cubicBezTo>
                  <a:pt x="575005" y="652577"/>
                  <a:pt x="578815" y="671780"/>
                  <a:pt x="578815" y="694944"/>
                </a:cubicBezTo>
                <a:cubicBezTo>
                  <a:pt x="578815" y="720548"/>
                  <a:pt x="573938" y="751028"/>
                  <a:pt x="564185" y="786385"/>
                </a:cubicBezTo>
                <a:cubicBezTo>
                  <a:pt x="551993" y="783946"/>
                  <a:pt x="536295" y="781050"/>
                  <a:pt x="517093" y="777698"/>
                </a:cubicBezTo>
                <a:cubicBezTo>
                  <a:pt x="497891" y="774345"/>
                  <a:pt x="476555" y="771297"/>
                  <a:pt x="453085" y="768554"/>
                </a:cubicBezTo>
                <a:cubicBezTo>
                  <a:pt x="429615" y="765810"/>
                  <a:pt x="404774" y="763525"/>
                  <a:pt x="378561" y="761696"/>
                </a:cubicBezTo>
                <a:cubicBezTo>
                  <a:pt x="352349" y="759867"/>
                  <a:pt x="326136" y="758952"/>
                  <a:pt x="299923" y="758952"/>
                </a:cubicBezTo>
                <a:cubicBezTo>
                  <a:pt x="257861" y="758952"/>
                  <a:pt x="217932" y="762153"/>
                  <a:pt x="180137" y="768554"/>
                </a:cubicBezTo>
                <a:cubicBezTo>
                  <a:pt x="142341" y="774954"/>
                  <a:pt x="111861" y="786994"/>
                  <a:pt x="88697" y="804673"/>
                </a:cubicBezTo>
                <a:cubicBezTo>
                  <a:pt x="74066" y="794919"/>
                  <a:pt x="61265" y="783184"/>
                  <a:pt x="50292" y="769468"/>
                </a:cubicBezTo>
                <a:cubicBezTo>
                  <a:pt x="39319" y="755752"/>
                  <a:pt x="30023" y="742036"/>
                  <a:pt x="22403" y="728320"/>
                </a:cubicBezTo>
                <a:cubicBezTo>
                  <a:pt x="14783" y="714604"/>
                  <a:pt x="9144" y="701498"/>
                  <a:pt x="5486" y="689001"/>
                </a:cubicBezTo>
                <a:cubicBezTo>
                  <a:pt x="1829" y="676504"/>
                  <a:pt x="0" y="665988"/>
                  <a:pt x="0" y="657454"/>
                </a:cubicBezTo>
                <a:cubicBezTo>
                  <a:pt x="0" y="639776"/>
                  <a:pt x="11277" y="619202"/>
                  <a:pt x="33833" y="595732"/>
                </a:cubicBezTo>
                <a:cubicBezTo>
                  <a:pt x="56388" y="572262"/>
                  <a:pt x="85039" y="547574"/>
                  <a:pt x="119786" y="521666"/>
                </a:cubicBezTo>
                <a:cubicBezTo>
                  <a:pt x="154533" y="495758"/>
                  <a:pt x="192634" y="469392"/>
                  <a:pt x="234086" y="442570"/>
                </a:cubicBezTo>
                <a:cubicBezTo>
                  <a:pt x="275539" y="415748"/>
                  <a:pt x="315620" y="389992"/>
                  <a:pt x="354330" y="365303"/>
                </a:cubicBezTo>
                <a:cubicBezTo>
                  <a:pt x="393040" y="340614"/>
                  <a:pt x="427482" y="317754"/>
                  <a:pt x="457657" y="296723"/>
                </a:cubicBezTo>
                <a:cubicBezTo>
                  <a:pt x="487832" y="275692"/>
                  <a:pt x="508711" y="258471"/>
                  <a:pt x="520294" y="245060"/>
                </a:cubicBezTo>
                <a:cubicBezTo>
                  <a:pt x="519074" y="233477"/>
                  <a:pt x="512978" y="225095"/>
                  <a:pt x="502005" y="219914"/>
                </a:cubicBezTo>
                <a:cubicBezTo>
                  <a:pt x="491033" y="214732"/>
                  <a:pt x="476098" y="212141"/>
                  <a:pt x="457200" y="212141"/>
                </a:cubicBezTo>
                <a:cubicBezTo>
                  <a:pt x="430987" y="212141"/>
                  <a:pt x="400050" y="216713"/>
                  <a:pt x="364388" y="225857"/>
                </a:cubicBezTo>
                <a:cubicBezTo>
                  <a:pt x="328727" y="235001"/>
                  <a:pt x="293522" y="247041"/>
                  <a:pt x="258775" y="261976"/>
                </a:cubicBezTo>
                <a:cubicBezTo>
                  <a:pt x="224028" y="276911"/>
                  <a:pt x="192481" y="294285"/>
                  <a:pt x="164135" y="314097"/>
                </a:cubicBezTo>
                <a:cubicBezTo>
                  <a:pt x="135788" y="333909"/>
                  <a:pt x="115519" y="354483"/>
                  <a:pt x="103327" y="375819"/>
                </a:cubicBezTo>
                <a:cubicBezTo>
                  <a:pt x="75285" y="352654"/>
                  <a:pt x="54864" y="329489"/>
                  <a:pt x="42062" y="306324"/>
                </a:cubicBezTo>
                <a:cubicBezTo>
                  <a:pt x="29261" y="283160"/>
                  <a:pt x="22860" y="259995"/>
                  <a:pt x="22860" y="236830"/>
                </a:cubicBezTo>
                <a:cubicBezTo>
                  <a:pt x="22860" y="205131"/>
                  <a:pt x="34137" y="174956"/>
                  <a:pt x="56693" y="146304"/>
                </a:cubicBezTo>
                <a:cubicBezTo>
                  <a:pt x="79248" y="117653"/>
                  <a:pt x="110185" y="92507"/>
                  <a:pt x="149504" y="70866"/>
                </a:cubicBezTo>
                <a:cubicBezTo>
                  <a:pt x="188823" y="49226"/>
                  <a:pt x="235153" y="32004"/>
                  <a:pt x="288493" y="19203"/>
                </a:cubicBezTo>
                <a:cubicBezTo>
                  <a:pt x="341833" y="6401"/>
                  <a:pt x="398983" y="0"/>
                  <a:pt x="459943" y="0"/>
                </a:cubicBezTo>
                <a:close/>
              </a:path>
            </a:pathLst>
          </a:custGeom>
          <a:solidFill>
            <a:srgbClr val="D4443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noAutofit/>
          </a:bodyPr>
          <a:lstStyle/>
          <a:p>
            <a:pPr algn="ctr" defTabSz="609630">
              <a:defRPr/>
            </a:pPr>
            <a:endParaRPr lang="en-US" sz="4800">
              <a:solidFill>
                <a:srgbClr val="D44433"/>
              </a:solidFill>
              <a:latin typeface="SVN-Candy Script" panose="02000503000000020003" pitchFamily="2" charset="0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1848339" y="1643185"/>
            <a:ext cx="4555414" cy="615553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r>
              <a:rPr lang="vi-VN" sz="3600">
                <a:ln w="0"/>
                <a:solidFill>
                  <a:srgbClr val="D44433"/>
                </a:solidFill>
              </a:rPr>
              <a:t>Chọn câu trả lời đúng</a:t>
            </a:r>
          </a:p>
        </p:txBody>
      </p:sp>
      <p:sp>
        <p:nvSpPr>
          <p:cNvPr id="8" name="Freeform 8"/>
          <p:cNvSpPr/>
          <p:nvPr/>
        </p:nvSpPr>
        <p:spPr>
          <a:xfrm>
            <a:off x="1391139" y="2268319"/>
            <a:ext cx="5994400" cy="227059"/>
          </a:xfrm>
          <a:custGeom>
            <a:avLst/>
            <a:gdLst/>
            <a:ahLst/>
            <a:cxnLst/>
            <a:rect l="l" t="t" r="r" b="b"/>
            <a:pathLst>
              <a:path w="7315200" h="612648">
                <a:moveTo>
                  <a:pt x="0" y="0"/>
                </a:moveTo>
                <a:lnTo>
                  <a:pt x="7315200" y="0"/>
                </a:lnTo>
                <a:lnTo>
                  <a:pt x="73152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Hình chữ nhật: Góc Tròn 4"/>
          <p:cNvSpPr/>
          <p:nvPr/>
        </p:nvSpPr>
        <p:spPr>
          <a:xfrm>
            <a:off x="629139" y="3028158"/>
            <a:ext cx="11074400" cy="871977"/>
          </a:xfrm>
          <a:prstGeom prst="roundRect">
            <a:avLst/>
          </a:prstGeom>
          <a:solidFill>
            <a:srgbClr val="FFD347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>
                <a:solidFill>
                  <a:schemeClr val="tx1"/>
                </a:solidFill>
              </a:rPr>
              <a:t>a) Phân số nào dưới đây lớn hơn 1?</a:t>
            </a:r>
            <a:endParaRPr lang="en-US" sz="36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ình chữ nhật: Góc Tròn 8"/>
              <p:cNvSpPr/>
              <p:nvPr/>
            </p:nvSpPr>
            <p:spPr>
              <a:xfrm>
                <a:off x="629139" y="4153595"/>
                <a:ext cx="1625600" cy="1705989"/>
              </a:xfrm>
              <a:prstGeom prst="round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>
                    <a:solidFill>
                      <a:schemeClr val="bg1"/>
                    </a:solidFill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vi-VN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vi-VN" sz="4800">
                    <a:solidFill>
                      <a:schemeClr val="bg1"/>
                    </a:solidFill>
                  </a:rPr>
                  <a:t> </a:t>
                </a:r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Hình chữ nhật: Góc Tròn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39" y="4153595"/>
                <a:ext cx="1625600" cy="1705989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: Góc Tròn 9"/>
              <p:cNvSpPr/>
              <p:nvPr/>
            </p:nvSpPr>
            <p:spPr>
              <a:xfrm>
                <a:off x="3711006" y="4153595"/>
                <a:ext cx="1625600" cy="1705989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>
                    <a:solidFill>
                      <a:schemeClr val="bg1"/>
                    </a:solidFill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vi-VN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29</m:t>
                        </m:r>
                      </m:den>
                    </m:f>
                  </m:oMath>
                </a14:m>
                <a:r>
                  <a:rPr lang="vi-VN" sz="4800">
                    <a:solidFill>
                      <a:schemeClr val="bg1"/>
                    </a:solidFill>
                  </a:rPr>
                  <a:t> </a:t>
                </a:r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Hình chữ nhật: Góc Tròn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006" y="4153595"/>
                <a:ext cx="1625600" cy="1705989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ình chữ nhật: Góc Tròn 12"/>
              <p:cNvSpPr/>
              <p:nvPr/>
            </p:nvSpPr>
            <p:spPr>
              <a:xfrm>
                <a:off x="6792872" y="4153595"/>
                <a:ext cx="1778000" cy="1705989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>
                    <a:solidFill>
                      <a:schemeClr val="bg1"/>
                    </a:solidFill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vi-VN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vi-VN" sz="4800">
                    <a:solidFill>
                      <a:schemeClr val="bg1"/>
                    </a:solidFill>
                  </a:rPr>
                  <a:t> </a:t>
                </a:r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Hình chữ nhật: Góc Tròn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872" y="4153595"/>
                <a:ext cx="1778000" cy="1705989"/>
              </a:xfrm>
              <a:prstGeom prst="roundRect">
                <a:avLst/>
              </a:prstGeom>
              <a:blipFill>
                <a:blip r:embed="rId9"/>
                <a:stretch>
                  <a:fillRect l="-30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ình chữ nhật: Góc Tròn 18"/>
              <p:cNvSpPr/>
              <p:nvPr/>
            </p:nvSpPr>
            <p:spPr>
              <a:xfrm>
                <a:off x="10027139" y="4153595"/>
                <a:ext cx="1625600" cy="1705989"/>
              </a:xfrm>
              <a:prstGeom prst="round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>
                    <a:solidFill>
                      <a:schemeClr val="bg1"/>
                    </a:solidFill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120</m:t>
                        </m:r>
                      </m:num>
                      <m:den>
                        <m:r>
                          <a:rPr lang="vi-VN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125</m:t>
                        </m:r>
                      </m:den>
                    </m:f>
                  </m:oMath>
                </a14:m>
                <a:r>
                  <a:rPr lang="vi-VN" sz="4800">
                    <a:solidFill>
                      <a:schemeClr val="bg1"/>
                    </a:solidFill>
                  </a:rPr>
                  <a:t> </a:t>
                </a:r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Hình chữ nhật: Góc Tròn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7139" y="4153595"/>
                <a:ext cx="1625600" cy="1705989"/>
              </a:xfrm>
              <a:prstGeom prst="roundRect">
                <a:avLst/>
              </a:prstGeom>
              <a:blipFill>
                <a:blip r:embed="rId10"/>
                <a:stretch>
                  <a:fillRect t="-38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Tieng-ti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043892" y="-335492"/>
            <a:ext cx="203200" cy="203200"/>
          </a:xfrm>
          <a:prstGeom prst="rect">
            <a:avLst/>
          </a:prstGeom>
        </p:spPr>
      </p:pic>
      <p:grpSp>
        <p:nvGrpSpPr>
          <p:cNvPr id="18" name="Group 47"/>
          <p:cNvGrpSpPr>
            <a:grpSpLocks/>
          </p:cNvGrpSpPr>
          <p:nvPr/>
        </p:nvGrpSpPr>
        <p:grpSpPr bwMode="auto">
          <a:xfrm>
            <a:off x="76200" y="0"/>
            <a:ext cx="12115801" cy="6781800"/>
            <a:chOff x="0" y="0"/>
            <a:chExt cx="5760" cy="4320"/>
          </a:xfrm>
        </p:grpSpPr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ri" algn="ctr">
              <a:pattFill prst="solidDmnd">
                <a:fgClr>
                  <a:srgbClr val="993366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>
              <a:prstShdw prst="shdw17" dist="17961" dir="13500000">
                <a:srgbClr val="5C1F3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3" name="Picture 12" descr="POINSET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202953">
              <a:off x="56" y="369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3" descr="POINSET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26853">
              <a:off x="5166" y="49"/>
              <a:ext cx="547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2" descr="POINSET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942">
              <a:off x="48" y="5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2" descr="POINSET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42" y="3696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2E4B-96A9-4A1E-B531-AFE770CBF8B9}" type="datetime9">
              <a:rPr lang="vi-VN" smtClean="0"/>
              <a:t>08/04/2025 3:39:14 CH</a:t>
            </a:fld>
            <a:endParaRPr lang="en-US"/>
          </a:p>
        </p:txBody>
      </p:sp>
      <p:sp>
        <p:nvSpPr>
          <p:cNvPr id="11" name="Chỗ dành sẵn cho Chân trang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 thiết kế và thực hiện: Quan Văn Thắng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489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 animBg="1"/>
      <p:bldP spid="13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s://img.powerpoint.com.vn/uploads/2019/06/09/hinh-nen-powerpoint-chuyen-nghiep-sang-tao-moi-la_1116270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7890"/>
            <a:ext cx="11962526" cy="663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Nhóm 3"/>
          <p:cNvGrpSpPr/>
          <p:nvPr/>
        </p:nvGrpSpPr>
        <p:grpSpPr>
          <a:xfrm>
            <a:off x="238369" y="1040528"/>
            <a:ext cx="1644256" cy="1575061"/>
            <a:chOff x="457200" y="266700"/>
            <a:chExt cx="2466384" cy="2362591"/>
          </a:xfrm>
        </p:grpSpPr>
        <p:sp>
          <p:nvSpPr>
            <p:cNvPr id="2" name="Freeform 6"/>
            <p:cNvSpPr/>
            <p:nvPr/>
          </p:nvSpPr>
          <p:spPr>
            <a:xfrm>
              <a:off x="457200" y="266700"/>
              <a:ext cx="2466384" cy="2362591"/>
            </a:xfrm>
            <a:custGeom>
              <a:avLst/>
              <a:gdLst/>
              <a:ahLst/>
              <a:cxnLst/>
              <a:rect l="l" t="t" r="r" b="b"/>
              <a:pathLst>
                <a:path w="2466384" h="2362591">
                  <a:moveTo>
                    <a:pt x="0" y="0"/>
                  </a:moveTo>
                  <a:lnTo>
                    <a:pt x="2466384" y="0"/>
                  </a:lnTo>
                  <a:lnTo>
                    <a:pt x="2466384" y="2362591"/>
                  </a:lnTo>
                  <a:lnTo>
                    <a:pt x="0" y="2362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" name="Hình Bầu dục 2"/>
            <p:cNvSpPr/>
            <p:nvPr/>
          </p:nvSpPr>
          <p:spPr>
            <a:xfrm>
              <a:off x="1118892" y="914595"/>
              <a:ext cx="1143000" cy="1066800"/>
            </a:xfrm>
            <a:prstGeom prst="ellipse">
              <a:avLst/>
            </a:prstGeom>
            <a:solidFill>
              <a:srgbClr val="B6FB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20" name="Hộp Văn bản 19"/>
          <p:cNvSpPr txBox="1">
            <a:spLocks noChangeAspect="1"/>
          </p:cNvSpPr>
          <p:nvPr/>
        </p:nvSpPr>
        <p:spPr>
          <a:xfrm>
            <a:off x="856950" y="1543875"/>
            <a:ext cx="401727" cy="536449"/>
          </a:xfrm>
          <a:custGeom>
            <a:avLst/>
            <a:gdLst/>
            <a:ahLst/>
            <a:cxnLst/>
            <a:rect l="l" t="t" r="r" b="b"/>
            <a:pathLst>
              <a:path w="602590" h="804673">
                <a:moveTo>
                  <a:pt x="459943" y="0"/>
                </a:moveTo>
                <a:cubicBezTo>
                  <a:pt x="471525" y="0"/>
                  <a:pt x="485394" y="6858"/>
                  <a:pt x="501548" y="20574"/>
                </a:cubicBezTo>
                <a:cubicBezTo>
                  <a:pt x="517703" y="34290"/>
                  <a:pt x="533248" y="51664"/>
                  <a:pt x="548183" y="72695"/>
                </a:cubicBezTo>
                <a:cubicBezTo>
                  <a:pt x="563118" y="93726"/>
                  <a:pt x="575919" y="117044"/>
                  <a:pt x="586588" y="142647"/>
                </a:cubicBezTo>
                <a:cubicBezTo>
                  <a:pt x="597256" y="168250"/>
                  <a:pt x="602590" y="192634"/>
                  <a:pt x="602590" y="215799"/>
                </a:cubicBezTo>
                <a:cubicBezTo>
                  <a:pt x="602590" y="252375"/>
                  <a:pt x="583692" y="281940"/>
                  <a:pt x="545897" y="304496"/>
                </a:cubicBezTo>
                <a:cubicBezTo>
                  <a:pt x="488594" y="338024"/>
                  <a:pt x="441655" y="370637"/>
                  <a:pt x="405079" y="402336"/>
                </a:cubicBezTo>
                <a:cubicBezTo>
                  <a:pt x="368503" y="434036"/>
                  <a:pt x="339699" y="462839"/>
                  <a:pt x="318668" y="488747"/>
                </a:cubicBezTo>
                <a:cubicBezTo>
                  <a:pt x="297637" y="514655"/>
                  <a:pt x="283007" y="536448"/>
                  <a:pt x="274777" y="554127"/>
                </a:cubicBezTo>
                <a:cubicBezTo>
                  <a:pt x="266548" y="571805"/>
                  <a:pt x="262128" y="583388"/>
                  <a:pt x="261518" y="588874"/>
                </a:cubicBezTo>
                <a:cubicBezTo>
                  <a:pt x="290169" y="585826"/>
                  <a:pt x="317449" y="583083"/>
                  <a:pt x="343357" y="580645"/>
                </a:cubicBezTo>
                <a:cubicBezTo>
                  <a:pt x="369265" y="578206"/>
                  <a:pt x="393497" y="576987"/>
                  <a:pt x="416052" y="576987"/>
                </a:cubicBezTo>
                <a:cubicBezTo>
                  <a:pt x="441046" y="576987"/>
                  <a:pt x="463601" y="578816"/>
                  <a:pt x="483717" y="582473"/>
                </a:cubicBezTo>
                <a:cubicBezTo>
                  <a:pt x="503834" y="586131"/>
                  <a:pt x="520903" y="592379"/>
                  <a:pt x="534924" y="601219"/>
                </a:cubicBezTo>
                <a:cubicBezTo>
                  <a:pt x="548945" y="610058"/>
                  <a:pt x="559765" y="622097"/>
                  <a:pt x="567385" y="637337"/>
                </a:cubicBezTo>
                <a:cubicBezTo>
                  <a:pt x="575005" y="652577"/>
                  <a:pt x="578815" y="671780"/>
                  <a:pt x="578815" y="694944"/>
                </a:cubicBezTo>
                <a:cubicBezTo>
                  <a:pt x="578815" y="720548"/>
                  <a:pt x="573938" y="751028"/>
                  <a:pt x="564185" y="786385"/>
                </a:cubicBezTo>
                <a:cubicBezTo>
                  <a:pt x="551993" y="783946"/>
                  <a:pt x="536295" y="781050"/>
                  <a:pt x="517093" y="777698"/>
                </a:cubicBezTo>
                <a:cubicBezTo>
                  <a:pt x="497891" y="774345"/>
                  <a:pt x="476555" y="771297"/>
                  <a:pt x="453085" y="768554"/>
                </a:cubicBezTo>
                <a:cubicBezTo>
                  <a:pt x="429615" y="765810"/>
                  <a:pt x="404774" y="763525"/>
                  <a:pt x="378561" y="761696"/>
                </a:cubicBezTo>
                <a:cubicBezTo>
                  <a:pt x="352349" y="759867"/>
                  <a:pt x="326136" y="758952"/>
                  <a:pt x="299923" y="758952"/>
                </a:cubicBezTo>
                <a:cubicBezTo>
                  <a:pt x="257861" y="758952"/>
                  <a:pt x="217932" y="762153"/>
                  <a:pt x="180137" y="768554"/>
                </a:cubicBezTo>
                <a:cubicBezTo>
                  <a:pt x="142341" y="774954"/>
                  <a:pt x="111861" y="786994"/>
                  <a:pt x="88697" y="804673"/>
                </a:cubicBezTo>
                <a:cubicBezTo>
                  <a:pt x="74066" y="794919"/>
                  <a:pt x="61265" y="783184"/>
                  <a:pt x="50292" y="769468"/>
                </a:cubicBezTo>
                <a:cubicBezTo>
                  <a:pt x="39319" y="755752"/>
                  <a:pt x="30023" y="742036"/>
                  <a:pt x="22403" y="728320"/>
                </a:cubicBezTo>
                <a:cubicBezTo>
                  <a:pt x="14783" y="714604"/>
                  <a:pt x="9144" y="701498"/>
                  <a:pt x="5486" y="689001"/>
                </a:cubicBezTo>
                <a:cubicBezTo>
                  <a:pt x="1829" y="676504"/>
                  <a:pt x="0" y="665988"/>
                  <a:pt x="0" y="657454"/>
                </a:cubicBezTo>
                <a:cubicBezTo>
                  <a:pt x="0" y="639776"/>
                  <a:pt x="11277" y="619202"/>
                  <a:pt x="33833" y="595732"/>
                </a:cubicBezTo>
                <a:cubicBezTo>
                  <a:pt x="56388" y="572262"/>
                  <a:pt x="85039" y="547574"/>
                  <a:pt x="119786" y="521666"/>
                </a:cubicBezTo>
                <a:cubicBezTo>
                  <a:pt x="154533" y="495758"/>
                  <a:pt x="192634" y="469392"/>
                  <a:pt x="234086" y="442570"/>
                </a:cubicBezTo>
                <a:cubicBezTo>
                  <a:pt x="275539" y="415748"/>
                  <a:pt x="315620" y="389992"/>
                  <a:pt x="354330" y="365303"/>
                </a:cubicBezTo>
                <a:cubicBezTo>
                  <a:pt x="393040" y="340614"/>
                  <a:pt x="427482" y="317754"/>
                  <a:pt x="457657" y="296723"/>
                </a:cubicBezTo>
                <a:cubicBezTo>
                  <a:pt x="487832" y="275692"/>
                  <a:pt x="508711" y="258471"/>
                  <a:pt x="520294" y="245060"/>
                </a:cubicBezTo>
                <a:cubicBezTo>
                  <a:pt x="519074" y="233477"/>
                  <a:pt x="512978" y="225095"/>
                  <a:pt x="502005" y="219914"/>
                </a:cubicBezTo>
                <a:cubicBezTo>
                  <a:pt x="491033" y="214732"/>
                  <a:pt x="476098" y="212141"/>
                  <a:pt x="457200" y="212141"/>
                </a:cubicBezTo>
                <a:cubicBezTo>
                  <a:pt x="430987" y="212141"/>
                  <a:pt x="400050" y="216713"/>
                  <a:pt x="364388" y="225857"/>
                </a:cubicBezTo>
                <a:cubicBezTo>
                  <a:pt x="328727" y="235001"/>
                  <a:pt x="293522" y="247041"/>
                  <a:pt x="258775" y="261976"/>
                </a:cubicBezTo>
                <a:cubicBezTo>
                  <a:pt x="224028" y="276911"/>
                  <a:pt x="192481" y="294285"/>
                  <a:pt x="164135" y="314097"/>
                </a:cubicBezTo>
                <a:cubicBezTo>
                  <a:pt x="135788" y="333909"/>
                  <a:pt x="115519" y="354483"/>
                  <a:pt x="103327" y="375819"/>
                </a:cubicBezTo>
                <a:cubicBezTo>
                  <a:pt x="75285" y="352654"/>
                  <a:pt x="54864" y="329489"/>
                  <a:pt x="42062" y="306324"/>
                </a:cubicBezTo>
                <a:cubicBezTo>
                  <a:pt x="29261" y="283160"/>
                  <a:pt x="22860" y="259995"/>
                  <a:pt x="22860" y="236830"/>
                </a:cubicBezTo>
                <a:cubicBezTo>
                  <a:pt x="22860" y="205131"/>
                  <a:pt x="34137" y="174956"/>
                  <a:pt x="56693" y="146304"/>
                </a:cubicBezTo>
                <a:cubicBezTo>
                  <a:pt x="79248" y="117653"/>
                  <a:pt x="110185" y="92507"/>
                  <a:pt x="149504" y="70866"/>
                </a:cubicBezTo>
                <a:cubicBezTo>
                  <a:pt x="188823" y="49226"/>
                  <a:pt x="235153" y="32004"/>
                  <a:pt x="288493" y="19203"/>
                </a:cubicBezTo>
                <a:cubicBezTo>
                  <a:pt x="341833" y="6401"/>
                  <a:pt x="398983" y="0"/>
                  <a:pt x="459943" y="0"/>
                </a:cubicBezTo>
                <a:close/>
              </a:path>
            </a:pathLst>
          </a:custGeom>
          <a:solidFill>
            <a:srgbClr val="D4443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noAutofit/>
          </a:bodyPr>
          <a:lstStyle/>
          <a:p>
            <a:pPr algn="ctr" defTabSz="609630">
              <a:defRPr/>
            </a:pPr>
            <a:endParaRPr lang="en-US" sz="4800">
              <a:solidFill>
                <a:srgbClr val="D44433"/>
              </a:solidFill>
              <a:latin typeface="SVN-Candy Script" panose="02000503000000020003" pitchFamily="2" charset="0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1813169" y="1537678"/>
            <a:ext cx="4555414" cy="615553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r>
              <a:rPr lang="vi-VN" sz="3600">
                <a:ln w="0"/>
                <a:solidFill>
                  <a:srgbClr val="D44433"/>
                </a:solidFill>
              </a:rPr>
              <a:t>Chọn câu trả lời đúng</a:t>
            </a:r>
          </a:p>
        </p:txBody>
      </p:sp>
      <p:sp>
        <p:nvSpPr>
          <p:cNvPr id="8" name="Freeform 8"/>
          <p:cNvSpPr/>
          <p:nvPr/>
        </p:nvSpPr>
        <p:spPr>
          <a:xfrm>
            <a:off x="1355969" y="2162812"/>
            <a:ext cx="5994400" cy="227059"/>
          </a:xfrm>
          <a:custGeom>
            <a:avLst/>
            <a:gdLst/>
            <a:ahLst/>
            <a:cxnLst/>
            <a:rect l="l" t="t" r="r" b="b"/>
            <a:pathLst>
              <a:path w="7315200" h="612648">
                <a:moveTo>
                  <a:pt x="0" y="0"/>
                </a:moveTo>
                <a:lnTo>
                  <a:pt x="7315200" y="0"/>
                </a:lnTo>
                <a:lnTo>
                  <a:pt x="73152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ình chữ nhật: Góc Tròn 4"/>
              <p:cNvSpPr/>
              <p:nvPr/>
            </p:nvSpPr>
            <p:spPr>
              <a:xfrm>
                <a:off x="593969" y="2687006"/>
                <a:ext cx="11074400" cy="1107622"/>
              </a:xfrm>
              <a:prstGeom prst="roundRect">
                <a:avLst/>
              </a:prstGeom>
              <a:solidFill>
                <a:srgbClr val="FFD34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sz="3600">
                    <a:solidFill>
                      <a:schemeClr val="tx1"/>
                    </a:solidFill>
                  </a:rPr>
                  <a:t>b) Phân số nào dưới đây bé hơn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3600">
                    <a:solidFill>
                      <a:schemeClr val="tx1"/>
                    </a:solidFill>
                  </a:rPr>
                  <a:t> ?</a:t>
                </a:r>
                <a:endParaRPr lang="en-US" sz="36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Hình chữ nhật: Góc Trò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69" y="2687006"/>
                <a:ext cx="11074400" cy="1107622"/>
              </a:xfrm>
              <a:prstGeom prst="roundRect">
                <a:avLst/>
              </a:prstGeom>
              <a:blipFill>
                <a:blip r:embed="rId7"/>
                <a:stretch>
                  <a:fillRect l="-1043" b="-16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ình chữ nhật: Góc Tròn 8"/>
              <p:cNvSpPr/>
              <p:nvPr/>
            </p:nvSpPr>
            <p:spPr>
              <a:xfrm>
                <a:off x="593969" y="4048088"/>
                <a:ext cx="1625600" cy="1705989"/>
              </a:xfrm>
              <a:prstGeom prst="round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>
                    <a:solidFill>
                      <a:schemeClr val="bg1"/>
                    </a:solidFill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4800">
                    <a:solidFill>
                      <a:schemeClr val="bg1"/>
                    </a:solidFill>
                  </a:rPr>
                  <a:t> </a:t>
                </a:r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Hình chữ nhật: Góc Tròn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69" y="4048088"/>
                <a:ext cx="1625600" cy="1705989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: Góc Tròn 9"/>
              <p:cNvSpPr/>
              <p:nvPr/>
            </p:nvSpPr>
            <p:spPr>
              <a:xfrm>
                <a:off x="3675836" y="4048088"/>
                <a:ext cx="1625600" cy="1705989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>
                    <a:solidFill>
                      <a:schemeClr val="bg1"/>
                    </a:solidFill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vi-VN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vi-VN" sz="4800">
                    <a:solidFill>
                      <a:schemeClr val="bg1"/>
                    </a:solidFill>
                  </a:rPr>
                  <a:t> </a:t>
                </a:r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Hình chữ nhật: Góc Tròn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836" y="4048088"/>
                <a:ext cx="1625600" cy="170598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ình chữ nhật: Góc Tròn 12"/>
              <p:cNvSpPr/>
              <p:nvPr/>
            </p:nvSpPr>
            <p:spPr>
              <a:xfrm>
                <a:off x="6838522" y="4048088"/>
                <a:ext cx="1616363" cy="1705989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>
                    <a:solidFill>
                      <a:schemeClr val="bg1"/>
                    </a:solidFill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vi-VN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vi-VN" sz="4800">
                    <a:solidFill>
                      <a:schemeClr val="bg1"/>
                    </a:solidFill>
                  </a:rPr>
                  <a:t> </a:t>
                </a:r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Hình chữ nhật: Góc Tròn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522" y="4048088"/>
                <a:ext cx="1616363" cy="1705989"/>
              </a:xfrm>
              <a:prstGeom prst="roundRect">
                <a:avLst/>
              </a:prstGeom>
              <a:blipFill>
                <a:blip r:embed="rId10"/>
                <a:stretch>
                  <a:fillRect l="-3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ình chữ nhật: Góc Tròn 18"/>
              <p:cNvSpPr/>
              <p:nvPr/>
            </p:nvSpPr>
            <p:spPr>
              <a:xfrm>
                <a:off x="9991969" y="4048088"/>
                <a:ext cx="1625600" cy="1705989"/>
              </a:xfrm>
              <a:prstGeom prst="round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>
                    <a:solidFill>
                      <a:schemeClr val="bg1"/>
                    </a:solidFill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vi-VN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</m:oMath>
                </a14:m>
                <a:r>
                  <a:rPr lang="vi-VN" sz="4800">
                    <a:solidFill>
                      <a:schemeClr val="bg1"/>
                    </a:solidFill>
                  </a:rPr>
                  <a:t> </a:t>
                </a:r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Hình chữ nhật: Góc Tròn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1969" y="4048088"/>
                <a:ext cx="1625600" cy="1705989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Tieng-ti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043892" y="-335492"/>
            <a:ext cx="203200" cy="203200"/>
          </a:xfrm>
          <a:prstGeom prst="rect">
            <a:avLst/>
          </a:prstGeom>
        </p:spPr>
      </p:pic>
      <p:grpSp>
        <p:nvGrpSpPr>
          <p:cNvPr id="18" name="Group 47"/>
          <p:cNvGrpSpPr>
            <a:grpSpLocks/>
          </p:cNvGrpSpPr>
          <p:nvPr/>
        </p:nvGrpSpPr>
        <p:grpSpPr bwMode="auto">
          <a:xfrm>
            <a:off x="76200" y="0"/>
            <a:ext cx="12115801" cy="6781800"/>
            <a:chOff x="0" y="0"/>
            <a:chExt cx="5760" cy="4320"/>
          </a:xfrm>
        </p:grpSpPr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ri" algn="ctr">
              <a:pattFill prst="solidDmnd">
                <a:fgClr>
                  <a:srgbClr val="993366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>
              <a:prstShdw prst="shdw17" dist="17961" dir="13500000">
                <a:srgbClr val="5C1F3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3" name="Picture 12" descr="POINSET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202953">
              <a:off x="56" y="369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3" descr="POINSET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26853">
              <a:off x="5166" y="49"/>
              <a:ext cx="547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2" descr="POINSET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942">
              <a:off x="48" y="5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2" descr="POINSET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42" y="3696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F3E0-3F80-473C-9857-445DD59FB91E}" type="datetime9">
              <a:rPr lang="vi-VN" smtClean="0"/>
              <a:t>08/04/2025 3:39:14 CH</a:t>
            </a:fld>
            <a:endParaRPr lang="en-US"/>
          </a:p>
        </p:txBody>
      </p:sp>
      <p:sp>
        <p:nvSpPr>
          <p:cNvPr id="11" name="Chỗ dành sẵn cho Chân trang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 thiết kế và thực hiện: Quan Văn Thắng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79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s://img.powerpoint.com.vn/uploads/2019/06/09/hinh-nen-powerpoint-chuyen-nghiep-sang-tao-moi-la_1116270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7890"/>
            <a:ext cx="11962526" cy="663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Nhóm 3"/>
          <p:cNvGrpSpPr/>
          <p:nvPr/>
        </p:nvGrpSpPr>
        <p:grpSpPr>
          <a:xfrm>
            <a:off x="203200" y="1066905"/>
            <a:ext cx="1644256" cy="1575061"/>
            <a:chOff x="457200" y="266700"/>
            <a:chExt cx="2466384" cy="2362591"/>
          </a:xfrm>
        </p:grpSpPr>
        <p:sp>
          <p:nvSpPr>
            <p:cNvPr id="2" name="Freeform 6"/>
            <p:cNvSpPr/>
            <p:nvPr/>
          </p:nvSpPr>
          <p:spPr>
            <a:xfrm>
              <a:off x="457200" y="266700"/>
              <a:ext cx="2466384" cy="2362591"/>
            </a:xfrm>
            <a:custGeom>
              <a:avLst/>
              <a:gdLst/>
              <a:ahLst/>
              <a:cxnLst/>
              <a:rect l="l" t="t" r="r" b="b"/>
              <a:pathLst>
                <a:path w="2466384" h="2362591">
                  <a:moveTo>
                    <a:pt x="0" y="0"/>
                  </a:moveTo>
                  <a:lnTo>
                    <a:pt x="2466384" y="0"/>
                  </a:lnTo>
                  <a:lnTo>
                    <a:pt x="2466384" y="2362591"/>
                  </a:lnTo>
                  <a:lnTo>
                    <a:pt x="0" y="2362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" name="Hình Bầu dục 2"/>
            <p:cNvSpPr/>
            <p:nvPr/>
          </p:nvSpPr>
          <p:spPr>
            <a:xfrm>
              <a:off x="1118892" y="914595"/>
              <a:ext cx="1143000" cy="1066800"/>
            </a:xfrm>
            <a:prstGeom prst="ellipse">
              <a:avLst/>
            </a:prstGeom>
            <a:solidFill>
              <a:srgbClr val="B6FB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20" name="Hộp Văn bản 19"/>
          <p:cNvSpPr txBox="1">
            <a:spLocks noChangeAspect="1"/>
          </p:cNvSpPr>
          <p:nvPr/>
        </p:nvSpPr>
        <p:spPr>
          <a:xfrm>
            <a:off x="821781" y="1570252"/>
            <a:ext cx="401727" cy="536449"/>
          </a:xfrm>
          <a:custGeom>
            <a:avLst/>
            <a:gdLst/>
            <a:ahLst/>
            <a:cxnLst/>
            <a:rect l="l" t="t" r="r" b="b"/>
            <a:pathLst>
              <a:path w="602590" h="804673">
                <a:moveTo>
                  <a:pt x="459943" y="0"/>
                </a:moveTo>
                <a:cubicBezTo>
                  <a:pt x="471525" y="0"/>
                  <a:pt x="485394" y="6858"/>
                  <a:pt x="501548" y="20574"/>
                </a:cubicBezTo>
                <a:cubicBezTo>
                  <a:pt x="517703" y="34290"/>
                  <a:pt x="533248" y="51664"/>
                  <a:pt x="548183" y="72695"/>
                </a:cubicBezTo>
                <a:cubicBezTo>
                  <a:pt x="563118" y="93726"/>
                  <a:pt x="575919" y="117044"/>
                  <a:pt x="586588" y="142647"/>
                </a:cubicBezTo>
                <a:cubicBezTo>
                  <a:pt x="597256" y="168250"/>
                  <a:pt x="602590" y="192634"/>
                  <a:pt x="602590" y="215799"/>
                </a:cubicBezTo>
                <a:cubicBezTo>
                  <a:pt x="602590" y="252375"/>
                  <a:pt x="583692" y="281940"/>
                  <a:pt x="545897" y="304496"/>
                </a:cubicBezTo>
                <a:cubicBezTo>
                  <a:pt x="488594" y="338024"/>
                  <a:pt x="441655" y="370637"/>
                  <a:pt x="405079" y="402336"/>
                </a:cubicBezTo>
                <a:cubicBezTo>
                  <a:pt x="368503" y="434036"/>
                  <a:pt x="339699" y="462839"/>
                  <a:pt x="318668" y="488747"/>
                </a:cubicBezTo>
                <a:cubicBezTo>
                  <a:pt x="297637" y="514655"/>
                  <a:pt x="283007" y="536448"/>
                  <a:pt x="274777" y="554127"/>
                </a:cubicBezTo>
                <a:cubicBezTo>
                  <a:pt x="266548" y="571805"/>
                  <a:pt x="262128" y="583388"/>
                  <a:pt x="261518" y="588874"/>
                </a:cubicBezTo>
                <a:cubicBezTo>
                  <a:pt x="290169" y="585826"/>
                  <a:pt x="317449" y="583083"/>
                  <a:pt x="343357" y="580645"/>
                </a:cubicBezTo>
                <a:cubicBezTo>
                  <a:pt x="369265" y="578206"/>
                  <a:pt x="393497" y="576987"/>
                  <a:pt x="416052" y="576987"/>
                </a:cubicBezTo>
                <a:cubicBezTo>
                  <a:pt x="441046" y="576987"/>
                  <a:pt x="463601" y="578816"/>
                  <a:pt x="483717" y="582473"/>
                </a:cubicBezTo>
                <a:cubicBezTo>
                  <a:pt x="503834" y="586131"/>
                  <a:pt x="520903" y="592379"/>
                  <a:pt x="534924" y="601219"/>
                </a:cubicBezTo>
                <a:cubicBezTo>
                  <a:pt x="548945" y="610058"/>
                  <a:pt x="559765" y="622097"/>
                  <a:pt x="567385" y="637337"/>
                </a:cubicBezTo>
                <a:cubicBezTo>
                  <a:pt x="575005" y="652577"/>
                  <a:pt x="578815" y="671780"/>
                  <a:pt x="578815" y="694944"/>
                </a:cubicBezTo>
                <a:cubicBezTo>
                  <a:pt x="578815" y="720548"/>
                  <a:pt x="573938" y="751028"/>
                  <a:pt x="564185" y="786385"/>
                </a:cubicBezTo>
                <a:cubicBezTo>
                  <a:pt x="551993" y="783946"/>
                  <a:pt x="536295" y="781050"/>
                  <a:pt x="517093" y="777698"/>
                </a:cubicBezTo>
                <a:cubicBezTo>
                  <a:pt x="497891" y="774345"/>
                  <a:pt x="476555" y="771297"/>
                  <a:pt x="453085" y="768554"/>
                </a:cubicBezTo>
                <a:cubicBezTo>
                  <a:pt x="429615" y="765810"/>
                  <a:pt x="404774" y="763525"/>
                  <a:pt x="378561" y="761696"/>
                </a:cubicBezTo>
                <a:cubicBezTo>
                  <a:pt x="352349" y="759867"/>
                  <a:pt x="326136" y="758952"/>
                  <a:pt x="299923" y="758952"/>
                </a:cubicBezTo>
                <a:cubicBezTo>
                  <a:pt x="257861" y="758952"/>
                  <a:pt x="217932" y="762153"/>
                  <a:pt x="180137" y="768554"/>
                </a:cubicBezTo>
                <a:cubicBezTo>
                  <a:pt x="142341" y="774954"/>
                  <a:pt x="111861" y="786994"/>
                  <a:pt x="88697" y="804673"/>
                </a:cubicBezTo>
                <a:cubicBezTo>
                  <a:pt x="74066" y="794919"/>
                  <a:pt x="61265" y="783184"/>
                  <a:pt x="50292" y="769468"/>
                </a:cubicBezTo>
                <a:cubicBezTo>
                  <a:pt x="39319" y="755752"/>
                  <a:pt x="30023" y="742036"/>
                  <a:pt x="22403" y="728320"/>
                </a:cubicBezTo>
                <a:cubicBezTo>
                  <a:pt x="14783" y="714604"/>
                  <a:pt x="9144" y="701498"/>
                  <a:pt x="5486" y="689001"/>
                </a:cubicBezTo>
                <a:cubicBezTo>
                  <a:pt x="1829" y="676504"/>
                  <a:pt x="0" y="665988"/>
                  <a:pt x="0" y="657454"/>
                </a:cubicBezTo>
                <a:cubicBezTo>
                  <a:pt x="0" y="639776"/>
                  <a:pt x="11277" y="619202"/>
                  <a:pt x="33833" y="595732"/>
                </a:cubicBezTo>
                <a:cubicBezTo>
                  <a:pt x="56388" y="572262"/>
                  <a:pt x="85039" y="547574"/>
                  <a:pt x="119786" y="521666"/>
                </a:cubicBezTo>
                <a:cubicBezTo>
                  <a:pt x="154533" y="495758"/>
                  <a:pt x="192634" y="469392"/>
                  <a:pt x="234086" y="442570"/>
                </a:cubicBezTo>
                <a:cubicBezTo>
                  <a:pt x="275539" y="415748"/>
                  <a:pt x="315620" y="389992"/>
                  <a:pt x="354330" y="365303"/>
                </a:cubicBezTo>
                <a:cubicBezTo>
                  <a:pt x="393040" y="340614"/>
                  <a:pt x="427482" y="317754"/>
                  <a:pt x="457657" y="296723"/>
                </a:cubicBezTo>
                <a:cubicBezTo>
                  <a:pt x="487832" y="275692"/>
                  <a:pt x="508711" y="258471"/>
                  <a:pt x="520294" y="245060"/>
                </a:cubicBezTo>
                <a:cubicBezTo>
                  <a:pt x="519074" y="233477"/>
                  <a:pt x="512978" y="225095"/>
                  <a:pt x="502005" y="219914"/>
                </a:cubicBezTo>
                <a:cubicBezTo>
                  <a:pt x="491033" y="214732"/>
                  <a:pt x="476098" y="212141"/>
                  <a:pt x="457200" y="212141"/>
                </a:cubicBezTo>
                <a:cubicBezTo>
                  <a:pt x="430987" y="212141"/>
                  <a:pt x="400050" y="216713"/>
                  <a:pt x="364388" y="225857"/>
                </a:cubicBezTo>
                <a:cubicBezTo>
                  <a:pt x="328727" y="235001"/>
                  <a:pt x="293522" y="247041"/>
                  <a:pt x="258775" y="261976"/>
                </a:cubicBezTo>
                <a:cubicBezTo>
                  <a:pt x="224028" y="276911"/>
                  <a:pt x="192481" y="294285"/>
                  <a:pt x="164135" y="314097"/>
                </a:cubicBezTo>
                <a:cubicBezTo>
                  <a:pt x="135788" y="333909"/>
                  <a:pt x="115519" y="354483"/>
                  <a:pt x="103327" y="375819"/>
                </a:cubicBezTo>
                <a:cubicBezTo>
                  <a:pt x="75285" y="352654"/>
                  <a:pt x="54864" y="329489"/>
                  <a:pt x="42062" y="306324"/>
                </a:cubicBezTo>
                <a:cubicBezTo>
                  <a:pt x="29261" y="283160"/>
                  <a:pt x="22860" y="259995"/>
                  <a:pt x="22860" y="236830"/>
                </a:cubicBezTo>
                <a:cubicBezTo>
                  <a:pt x="22860" y="205131"/>
                  <a:pt x="34137" y="174956"/>
                  <a:pt x="56693" y="146304"/>
                </a:cubicBezTo>
                <a:cubicBezTo>
                  <a:pt x="79248" y="117653"/>
                  <a:pt x="110185" y="92507"/>
                  <a:pt x="149504" y="70866"/>
                </a:cubicBezTo>
                <a:cubicBezTo>
                  <a:pt x="188823" y="49226"/>
                  <a:pt x="235153" y="32004"/>
                  <a:pt x="288493" y="19203"/>
                </a:cubicBezTo>
                <a:cubicBezTo>
                  <a:pt x="341833" y="6401"/>
                  <a:pt x="398983" y="0"/>
                  <a:pt x="459943" y="0"/>
                </a:cubicBezTo>
                <a:close/>
              </a:path>
            </a:pathLst>
          </a:custGeom>
          <a:solidFill>
            <a:srgbClr val="D4443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noAutofit/>
          </a:bodyPr>
          <a:lstStyle/>
          <a:p>
            <a:pPr algn="ctr" defTabSz="609630">
              <a:defRPr/>
            </a:pPr>
            <a:endParaRPr lang="en-US" sz="4800">
              <a:solidFill>
                <a:srgbClr val="D44433"/>
              </a:solidFill>
              <a:latin typeface="SVN-Candy Script" panose="02000503000000020003" pitchFamily="2" charset="0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1778000" y="1564055"/>
            <a:ext cx="4555414" cy="615553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r>
              <a:rPr lang="vi-VN" sz="3600" dirty="0">
                <a:ln w="0"/>
                <a:solidFill>
                  <a:srgbClr val="D44433"/>
                </a:solidFill>
              </a:rPr>
              <a:t>Chọn câu trả lời đúng</a:t>
            </a:r>
          </a:p>
        </p:txBody>
      </p:sp>
      <p:sp>
        <p:nvSpPr>
          <p:cNvPr id="8" name="Freeform 8"/>
          <p:cNvSpPr/>
          <p:nvPr/>
        </p:nvSpPr>
        <p:spPr>
          <a:xfrm>
            <a:off x="1320800" y="2189189"/>
            <a:ext cx="5994400" cy="227059"/>
          </a:xfrm>
          <a:custGeom>
            <a:avLst/>
            <a:gdLst/>
            <a:ahLst/>
            <a:cxnLst/>
            <a:rect l="l" t="t" r="r" b="b"/>
            <a:pathLst>
              <a:path w="7315200" h="612648">
                <a:moveTo>
                  <a:pt x="0" y="0"/>
                </a:moveTo>
                <a:lnTo>
                  <a:pt x="7315200" y="0"/>
                </a:lnTo>
                <a:lnTo>
                  <a:pt x="73152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ình chữ nhật: Góc Tròn 4"/>
              <p:cNvSpPr/>
              <p:nvPr/>
            </p:nvSpPr>
            <p:spPr>
              <a:xfrm>
                <a:off x="558800" y="2713383"/>
                <a:ext cx="11074400" cy="1107622"/>
              </a:xfrm>
              <a:prstGeom prst="roundRect">
                <a:avLst/>
              </a:prstGeom>
              <a:solidFill>
                <a:srgbClr val="FFD34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sz="3600">
                    <a:solidFill>
                      <a:schemeClr val="tx1"/>
                    </a:solidFill>
                  </a:rPr>
                  <a:t>c) Phân số nào dưới đây lớn hơn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3600">
                    <a:solidFill>
                      <a:schemeClr val="tx1"/>
                    </a:solidFill>
                  </a:rPr>
                  <a:t> ?</a:t>
                </a:r>
                <a:endParaRPr lang="en-US" sz="36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Hình chữ nhật: Góc Trò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00" y="2713383"/>
                <a:ext cx="11074400" cy="1107622"/>
              </a:xfrm>
              <a:prstGeom prst="roundRect">
                <a:avLst/>
              </a:prstGeom>
              <a:blipFill>
                <a:blip r:embed="rId7"/>
                <a:stretch>
                  <a:fillRect l="-1043" b="-21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ình chữ nhật: Góc Tròn 8"/>
              <p:cNvSpPr/>
              <p:nvPr/>
            </p:nvSpPr>
            <p:spPr>
              <a:xfrm>
                <a:off x="558800" y="4074465"/>
                <a:ext cx="1625600" cy="1705989"/>
              </a:xfrm>
              <a:prstGeom prst="round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>
                    <a:solidFill>
                      <a:schemeClr val="bg1"/>
                    </a:solidFill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vi-VN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vi-VN" sz="4800">
                    <a:solidFill>
                      <a:schemeClr val="bg1"/>
                    </a:solidFill>
                  </a:rPr>
                  <a:t> </a:t>
                </a:r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Hình chữ nhật: Góc Tròn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00" y="4074465"/>
                <a:ext cx="1625600" cy="1705989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: Góc Tròn 9"/>
              <p:cNvSpPr/>
              <p:nvPr/>
            </p:nvSpPr>
            <p:spPr>
              <a:xfrm>
                <a:off x="3640667" y="4074465"/>
                <a:ext cx="1625600" cy="1705989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>
                    <a:solidFill>
                      <a:schemeClr val="bg1"/>
                    </a:solidFill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vi-VN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vi-VN" sz="4800">
                    <a:solidFill>
                      <a:schemeClr val="bg1"/>
                    </a:solidFill>
                  </a:rPr>
                  <a:t> </a:t>
                </a:r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Hình chữ nhật: Góc Tròn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667" y="4074465"/>
                <a:ext cx="1625600" cy="170598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ình chữ nhật: Góc Tròn 12"/>
              <p:cNvSpPr/>
              <p:nvPr/>
            </p:nvSpPr>
            <p:spPr>
              <a:xfrm>
                <a:off x="6803353" y="4074465"/>
                <a:ext cx="1616363" cy="1705989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>
                    <a:solidFill>
                      <a:schemeClr val="bg1"/>
                    </a:solidFill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vi-VN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vi-VN" sz="4800">
                    <a:solidFill>
                      <a:schemeClr val="bg1"/>
                    </a:solidFill>
                  </a:rPr>
                  <a:t> </a:t>
                </a:r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Hình chữ nhật: Góc Tròn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353" y="4074465"/>
                <a:ext cx="1616363" cy="1705989"/>
              </a:xfrm>
              <a:prstGeom prst="roundRect">
                <a:avLst/>
              </a:prstGeom>
              <a:blipFill>
                <a:blip r:embed="rId10"/>
                <a:stretch>
                  <a:fillRect l="-3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ình chữ nhật: Góc Tròn 18"/>
              <p:cNvSpPr/>
              <p:nvPr/>
            </p:nvSpPr>
            <p:spPr>
              <a:xfrm>
                <a:off x="9956800" y="4074465"/>
                <a:ext cx="1625600" cy="1705989"/>
              </a:xfrm>
              <a:prstGeom prst="round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>
                    <a:solidFill>
                      <a:schemeClr val="bg1"/>
                    </a:solidFill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4800">
                    <a:solidFill>
                      <a:schemeClr val="bg1"/>
                    </a:solidFill>
                  </a:rPr>
                  <a:t> </a:t>
                </a:r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Hình chữ nhật: Góc Tròn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6800" y="4074465"/>
                <a:ext cx="1625600" cy="1705989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Tieng-ti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043892" y="-335492"/>
            <a:ext cx="203200" cy="203200"/>
          </a:xfrm>
          <a:prstGeom prst="rect">
            <a:avLst/>
          </a:prstGeom>
        </p:spPr>
      </p:pic>
      <p:grpSp>
        <p:nvGrpSpPr>
          <p:cNvPr id="18" name="Group 47"/>
          <p:cNvGrpSpPr>
            <a:grpSpLocks/>
          </p:cNvGrpSpPr>
          <p:nvPr/>
        </p:nvGrpSpPr>
        <p:grpSpPr bwMode="auto">
          <a:xfrm>
            <a:off x="76200" y="0"/>
            <a:ext cx="12115801" cy="6781800"/>
            <a:chOff x="0" y="0"/>
            <a:chExt cx="5760" cy="4320"/>
          </a:xfrm>
        </p:grpSpPr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ri" algn="ctr">
              <a:pattFill prst="solidDmnd">
                <a:fgClr>
                  <a:srgbClr val="993366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>
              <a:prstShdw prst="shdw17" dist="17961" dir="13500000">
                <a:srgbClr val="5C1F3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3" name="Picture 12" descr="POINSET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202953">
              <a:off x="56" y="369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3" descr="POINSET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26853">
              <a:off x="5166" y="49"/>
              <a:ext cx="547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2" descr="POINSET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942">
              <a:off x="48" y="5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2" descr="POINSET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42" y="3696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762F-3F00-4F5F-BC29-BED7A92AA933}" type="datetime9">
              <a:rPr lang="vi-VN" smtClean="0"/>
              <a:t>08/04/2025 3:39:15 CH</a:t>
            </a:fld>
            <a:endParaRPr lang="en-US"/>
          </a:p>
        </p:txBody>
      </p:sp>
      <p:sp>
        <p:nvSpPr>
          <p:cNvPr id="11" name="Chỗ dành sẵn cho Chân trang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 thiết kế và thực hiện: Quan Văn Thắng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686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 animBg="1"/>
      <p:bldP spid="13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https://img.powerpoint.com.vn/uploads/2019/06/09/hinh-nen-powerpoint-chuyen-nghiep-sang-tao-moi-la_111627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7890"/>
            <a:ext cx="11962526" cy="663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Nhóm 3"/>
          <p:cNvGrpSpPr/>
          <p:nvPr/>
        </p:nvGrpSpPr>
        <p:grpSpPr>
          <a:xfrm>
            <a:off x="254001" y="469028"/>
            <a:ext cx="1644256" cy="1575061"/>
            <a:chOff x="457200" y="266700"/>
            <a:chExt cx="2466384" cy="2362591"/>
          </a:xfrm>
        </p:grpSpPr>
        <p:sp>
          <p:nvSpPr>
            <p:cNvPr id="2" name="Freeform 6"/>
            <p:cNvSpPr/>
            <p:nvPr/>
          </p:nvSpPr>
          <p:spPr>
            <a:xfrm>
              <a:off x="457200" y="266700"/>
              <a:ext cx="2466384" cy="2362591"/>
            </a:xfrm>
            <a:custGeom>
              <a:avLst/>
              <a:gdLst/>
              <a:ahLst/>
              <a:cxnLst/>
              <a:rect l="l" t="t" r="r" b="b"/>
              <a:pathLst>
                <a:path w="2466384" h="2362591">
                  <a:moveTo>
                    <a:pt x="0" y="0"/>
                  </a:moveTo>
                  <a:lnTo>
                    <a:pt x="2466384" y="0"/>
                  </a:lnTo>
                  <a:lnTo>
                    <a:pt x="2466384" y="2362591"/>
                  </a:lnTo>
                  <a:lnTo>
                    <a:pt x="0" y="2362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" name="Hình Bầu dục 2"/>
            <p:cNvSpPr/>
            <p:nvPr/>
          </p:nvSpPr>
          <p:spPr>
            <a:xfrm>
              <a:off x="1118892" y="914595"/>
              <a:ext cx="1143000" cy="1066800"/>
            </a:xfrm>
            <a:prstGeom prst="ellipse">
              <a:avLst/>
            </a:prstGeom>
            <a:solidFill>
              <a:srgbClr val="B6FB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20" name="Hộp Văn bản 19"/>
          <p:cNvSpPr txBox="1">
            <a:spLocks noChangeAspect="1"/>
          </p:cNvSpPr>
          <p:nvPr/>
        </p:nvSpPr>
        <p:spPr>
          <a:xfrm>
            <a:off x="863569" y="968718"/>
            <a:ext cx="408433" cy="546811"/>
          </a:xfrm>
          <a:custGeom>
            <a:avLst/>
            <a:gdLst/>
            <a:ahLst/>
            <a:cxnLst/>
            <a:rect l="l" t="t" r="r" b="b"/>
            <a:pathLst>
              <a:path w="612649" h="820217">
                <a:moveTo>
                  <a:pt x="390449" y="0"/>
                </a:moveTo>
                <a:cubicBezTo>
                  <a:pt x="465430" y="0"/>
                  <a:pt x="521208" y="11125"/>
                  <a:pt x="557785" y="33376"/>
                </a:cubicBezTo>
                <a:cubicBezTo>
                  <a:pt x="594360" y="55626"/>
                  <a:pt x="612649" y="84430"/>
                  <a:pt x="612649" y="119786"/>
                </a:cubicBezTo>
                <a:cubicBezTo>
                  <a:pt x="612649" y="152705"/>
                  <a:pt x="597104" y="189281"/>
                  <a:pt x="566014" y="229514"/>
                </a:cubicBezTo>
                <a:cubicBezTo>
                  <a:pt x="534924" y="269748"/>
                  <a:pt x="488595" y="309982"/>
                  <a:pt x="427025" y="350215"/>
                </a:cubicBezTo>
                <a:cubicBezTo>
                  <a:pt x="456896" y="357530"/>
                  <a:pt x="482651" y="367132"/>
                  <a:pt x="504292" y="379019"/>
                </a:cubicBezTo>
                <a:cubicBezTo>
                  <a:pt x="525933" y="390906"/>
                  <a:pt x="543611" y="404622"/>
                  <a:pt x="557327" y="420167"/>
                </a:cubicBezTo>
                <a:cubicBezTo>
                  <a:pt x="571043" y="435712"/>
                  <a:pt x="581254" y="452628"/>
                  <a:pt x="587960" y="470916"/>
                </a:cubicBezTo>
                <a:cubicBezTo>
                  <a:pt x="594665" y="489204"/>
                  <a:pt x="598018" y="508102"/>
                  <a:pt x="598018" y="527609"/>
                </a:cubicBezTo>
                <a:cubicBezTo>
                  <a:pt x="598018" y="561137"/>
                  <a:pt x="589179" y="595274"/>
                  <a:pt x="571501" y="630022"/>
                </a:cubicBezTo>
                <a:cubicBezTo>
                  <a:pt x="553822" y="664769"/>
                  <a:pt x="529133" y="696316"/>
                  <a:pt x="497434" y="724662"/>
                </a:cubicBezTo>
                <a:cubicBezTo>
                  <a:pt x="465735" y="753009"/>
                  <a:pt x="428245" y="776021"/>
                  <a:pt x="384963" y="793699"/>
                </a:cubicBezTo>
                <a:cubicBezTo>
                  <a:pt x="341681" y="811378"/>
                  <a:pt x="294437" y="820217"/>
                  <a:pt x="243231" y="820217"/>
                </a:cubicBezTo>
                <a:cubicBezTo>
                  <a:pt x="209703" y="820217"/>
                  <a:pt x="180442" y="813969"/>
                  <a:pt x="155448" y="801472"/>
                </a:cubicBezTo>
                <a:cubicBezTo>
                  <a:pt x="130455" y="788975"/>
                  <a:pt x="109576" y="772973"/>
                  <a:pt x="92812" y="753466"/>
                </a:cubicBezTo>
                <a:cubicBezTo>
                  <a:pt x="76048" y="733959"/>
                  <a:pt x="63399" y="712470"/>
                  <a:pt x="54865" y="689000"/>
                </a:cubicBezTo>
                <a:cubicBezTo>
                  <a:pt x="46330" y="665531"/>
                  <a:pt x="42063" y="642823"/>
                  <a:pt x="42063" y="620878"/>
                </a:cubicBezTo>
                <a:cubicBezTo>
                  <a:pt x="42063" y="594055"/>
                  <a:pt x="48769" y="570890"/>
                  <a:pt x="62180" y="551383"/>
                </a:cubicBezTo>
                <a:cubicBezTo>
                  <a:pt x="75591" y="531876"/>
                  <a:pt x="95708" y="522122"/>
                  <a:pt x="122530" y="522122"/>
                </a:cubicBezTo>
                <a:cubicBezTo>
                  <a:pt x="131065" y="522122"/>
                  <a:pt x="137008" y="522732"/>
                  <a:pt x="140361" y="523951"/>
                </a:cubicBezTo>
                <a:cubicBezTo>
                  <a:pt x="143714" y="525171"/>
                  <a:pt x="145390" y="526390"/>
                  <a:pt x="145390" y="527609"/>
                </a:cubicBezTo>
                <a:cubicBezTo>
                  <a:pt x="139294" y="531876"/>
                  <a:pt x="136246" y="537362"/>
                  <a:pt x="136246" y="544068"/>
                </a:cubicBezTo>
                <a:cubicBezTo>
                  <a:pt x="136246" y="554431"/>
                  <a:pt x="141885" y="564794"/>
                  <a:pt x="153162" y="575158"/>
                </a:cubicBezTo>
                <a:cubicBezTo>
                  <a:pt x="164440" y="585521"/>
                  <a:pt x="178004" y="590702"/>
                  <a:pt x="193853" y="590702"/>
                </a:cubicBezTo>
                <a:cubicBezTo>
                  <a:pt x="233477" y="590702"/>
                  <a:pt x="268377" y="586588"/>
                  <a:pt x="298552" y="578358"/>
                </a:cubicBezTo>
                <a:cubicBezTo>
                  <a:pt x="328727" y="570128"/>
                  <a:pt x="354331" y="559765"/>
                  <a:pt x="375362" y="547269"/>
                </a:cubicBezTo>
                <a:cubicBezTo>
                  <a:pt x="396393" y="534772"/>
                  <a:pt x="412243" y="521361"/>
                  <a:pt x="422910" y="507035"/>
                </a:cubicBezTo>
                <a:cubicBezTo>
                  <a:pt x="433579" y="492709"/>
                  <a:pt x="438912" y="479146"/>
                  <a:pt x="438912" y="466344"/>
                </a:cubicBezTo>
                <a:cubicBezTo>
                  <a:pt x="438912" y="452323"/>
                  <a:pt x="432359" y="440588"/>
                  <a:pt x="419253" y="431140"/>
                </a:cubicBezTo>
                <a:cubicBezTo>
                  <a:pt x="406147" y="421691"/>
                  <a:pt x="385877" y="416966"/>
                  <a:pt x="358445" y="416966"/>
                </a:cubicBezTo>
                <a:cubicBezTo>
                  <a:pt x="337719" y="416966"/>
                  <a:pt x="313183" y="420167"/>
                  <a:pt x="284836" y="426568"/>
                </a:cubicBezTo>
                <a:cubicBezTo>
                  <a:pt x="256490" y="432968"/>
                  <a:pt x="223419" y="443789"/>
                  <a:pt x="185624" y="459029"/>
                </a:cubicBezTo>
                <a:cubicBezTo>
                  <a:pt x="176480" y="457810"/>
                  <a:pt x="167945" y="454762"/>
                  <a:pt x="160020" y="449885"/>
                </a:cubicBezTo>
                <a:cubicBezTo>
                  <a:pt x="152096" y="445008"/>
                  <a:pt x="148133" y="439217"/>
                  <a:pt x="148133" y="432511"/>
                </a:cubicBezTo>
                <a:cubicBezTo>
                  <a:pt x="148133" y="424586"/>
                  <a:pt x="154839" y="418186"/>
                  <a:pt x="168250" y="413309"/>
                </a:cubicBezTo>
                <a:cubicBezTo>
                  <a:pt x="178613" y="409651"/>
                  <a:pt x="194158" y="403098"/>
                  <a:pt x="214885" y="393649"/>
                </a:cubicBezTo>
                <a:cubicBezTo>
                  <a:pt x="235611" y="384200"/>
                  <a:pt x="258776" y="373228"/>
                  <a:pt x="284379" y="360731"/>
                </a:cubicBezTo>
                <a:cubicBezTo>
                  <a:pt x="309982" y="348234"/>
                  <a:pt x="336347" y="334670"/>
                  <a:pt x="363474" y="320040"/>
                </a:cubicBezTo>
                <a:cubicBezTo>
                  <a:pt x="390602" y="305410"/>
                  <a:pt x="415291" y="290932"/>
                  <a:pt x="437541" y="276606"/>
                </a:cubicBezTo>
                <a:cubicBezTo>
                  <a:pt x="459791" y="262280"/>
                  <a:pt x="478079" y="248717"/>
                  <a:pt x="492405" y="235915"/>
                </a:cubicBezTo>
                <a:cubicBezTo>
                  <a:pt x="506731" y="223114"/>
                  <a:pt x="513893" y="212446"/>
                  <a:pt x="513893" y="203911"/>
                </a:cubicBezTo>
                <a:cubicBezTo>
                  <a:pt x="513893" y="197206"/>
                  <a:pt x="509017" y="192024"/>
                  <a:pt x="499263" y="188366"/>
                </a:cubicBezTo>
                <a:cubicBezTo>
                  <a:pt x="489509" y="184709"/>
                  <a:pt x="473660" y="182880"/>
                  <a:pt x="451714" y="182880"/>
                </a:cubicBezTo>
                <a:cubicBezTo>
                  <a:pt x="428549" y="182880"/>
                  <a:pt x="401117" y="185928"/>
                  <a:pt x="369418" y="192024"/>
                </a:cubicBezTo>
                <a:cubicBezTo>
                  <a:pt x="337719" y="198120"/>
                  <a:pt x="304953" y="207721"/>
                  <a:pt x="271120" y="220828"/>
                </a:cubicBezTo>
                <a:cubicBezTo>
                  <a:pt x="237287" y="233934"/>
                  <a:pt x="203607" y="250698"/>
                  <a:pt x="170079" y="271120"/>
                </a:cubicBezTo>
                <a:cubicBezTo>
                  <a:pt x="136551" y="291541"/>
                  <a:pt x="106071" y="316078"/>
                  <a:pt x="78639" y="344729"/>
                </a:cubicBezTo>
                <a:cubicBezTo>
                  <a:pt x="50597" y="325222"/>
                  <a:pt x="30480" y="305714"/>
                  <a:pt x="18288" y="286207"/>
                </a:cubicBezTo>
                <a:cubicBezTo>
                  <a:pt x="6096" y="266700"/>
                  <a:pt x="0" y="247498"/>
                  <a:pt x="0" y="228600"/>
                </a:cubicBezTo>
                <a:cubicBezTo>
                  <a:pt x="0" y="207874"/>
                  <a:pt x="6249" y="187909"/>
                  <a:pt x="18746" y="168707"/>
                </a:cubicBezTo>
                <a:cubicBezTo>
                  <a:pt x="31243" y="149504"/>
                  <a:pt x="47702" y="131521"/>
                  <a:pt x="68123" y="114757"/>
                </a:cubicBezTo>
                <a:cubicBezTo>
                  <a:pt x="88545" y="97993"/>
                  <a:pt x="112167" y="82601"/>
                  <a:pt x="138989" y="68580"/>
                </a:cubicBezTo>
                <a:cubicBezTo>
                  <a:pt x="165812" y="54559"/>
                  <a:pt x="193701" y="42367"/>
                  <a:pt x="222657" y="32004"/>
                </a:cubicBezTo>
                <a:cubicBezTo>
                  <a:pt x="251613" y="21641"/>
                  <a:pt x="280569" y="13716"/>
                  <a:pt x="309525" y="8230"/>
                </a:cubicBezTo>
                <a:cubicBezTo>
                  <a:pt x="338481" y="2743"/>
                  <a:pt x="365456" y="0"/>
                  <a:pt x="390449" y="0"/>
                </a:cubicBezTo>
                <a:close/>
              </a:path>
            </a:pathLst>
          </a:custGeom>
          <a:solidFill>
            <a:srgbClr val="D4443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noAutofit/>
          </a:bodyPr>
          <a:lstStyle/>
          <a:p>
            <a:pPr algn="ctr" defTabSz="609630">
              <a:defRPr/>
            </a:pPr>
            <a:endParaRPr lang="en-US" sz="4800">
              <a:solidFill>
                <a:srgbClr val="D44433"/>
              </a:solidFill>
              <a:latin typeface="SVN-Candy Script" panose="02000503000000020003" pitchFamily="2" charset="0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1828801" y="833982"/>
            <a:ext cx="3585597" cy="615553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r>
              <a:rPr lang="vi-VN" sz="3600" dirty="0">
                <a:ln w="0"/>
                <a:solidFill>
                  <a:srgbClr val="FF0000"/>
                </a:solidFill>
              </a:rPr>
              <a:t>Cho </a:t>
            </a:r>
            <a:r>
              <a:rPr lang="vi-VN" sz="3600" dirty="0" err="1">
                <a:ln w="0"/>
                <a:solidFill>
                  <a:srgbClr val="FF0000"/>
                </a:solidFill>
              </a:rPr>
              <a:t>các</a:t>
            </a:r>
            <a:r>
              <a:rPr lang="vi-VN" sz="3600" dirty="0">
                <a:ln w="0"/>
                <a:solidFill>
                  <a:srgbClr val="FF0000"/>
                </a:solidFill>
              </a:rPr>
              <a:t> phân </a:t>
            </a:r>
            <a:r>
              <a:rPr lang="vi-VN" sz="3600" dirty="0" err="1">
                <a:ln w="0"/>
                <a:solidFill>
                  <a:srgbClr val="FF0000"/>
                </a:solidFill>
              </a:rPr>
              <a:t>số</a:t>
            </a:r>
            <a:endParaRPr lang="vi-VN" sz="3600" dirty="0">
              <a:ln w="0"/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ình chữ nhật 4"/>
              <p:cNvSpPr/>
              <p:nvPr/>
            </p:nvSpPr>
            <p:spPr>
              <a:xfrm>
                <a:off x="5522536" y="559777"/>
                <a:ext cx="527067" cy="1098699"/>
              </a:xfrm>
              <a:prstGeom prst="rect">
                <a:avLst/>
              </a:prstGeom>
              <a:noFill/>
            </p:spPr>
            <p:txBody>
              <a:bodyPr wrap="none" lIns="60960" tIns="30480" rIns="60960" bIns="3048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600" b="1" i="1">
                              <a:ln w="0"/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ln w="0"/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3600" b="1" i="1">
                              <a:ln w="0"/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vi-VN" sz="3600" b="1">
                  <a:ln w="0"/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5" name="Hình chữ nhậ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536" y="559777"/>
                <a:ext cx="527067" cy="1098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/>
              <p:cNvSpPr/>
              <p:nvPr/>
            </p:nvSpPr>
            <p:spPr>
              <a:xfrm>
                <a:off x="6071062" y="559777"/>
                <a:ext cx="802784" cy="1095108"/>
              </a:xfrm>
              <a:prstGeom prst="rect">
                <a:avLst/>
              </a:prstGeom>
              <a:noFill/>
            </p:spPr>
            <p:txBody>
              <a:bodyPr wrap="none" lIns="60960" tIns="30480" rIns="60960" bIns="3048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600" b="1" i="1">
                              <a:ln w="0"/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ln w="0"/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vi-VN" sz="3600" b="1" i="1">
                              <a:ln w="0"/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vi-VN" sz="3600" b="1">
                  <a:ln w="0"/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1" name="Hình chữ nhậ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062" y="559777"/>
                <a:ext cx="802784" cy="1095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/>
              <p:cNvSpPr/>
              <p:nvPr/>
            </p:nvSpPr>
            <p:spPr>
              <a:xfrm>
                <a:off x="6918396" y="559777"/>
                <a:ext cx="802784" cy="1102289"/>
              </a:xfrm>
              <a:prstGeom prst="rect">
                <a:avLst/>
              </a:prstGeom>
              <a:noFill/>
            </p:spPr>
            <p:txBody>
              <a:bodyPr wrap="none" lIns="60960" tIns="30480" rIns="60960" bIns="3048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600" b="1" i="1">
                              <a:ln w="0"/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ln w="0"/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vi-VN" sz="3600" b="1" i="1">
                              <a:ln w="0"/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vi-VN" sz="3600" b="1">
                  <a:ln w="0"/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2" name="Hình chữ nhậ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396" y="559777"/>
                <a:ext cx="802784" cy="11022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ình chữ nhật 13"/>
              <p:cNvSpPr/>
              <p:nvPr/>
            </p:nvSpPr>
            <p:spPr>
              <a:xfrm>
                <a:off x="7737508" y="559777"/>
                <a:ext cx="802784" cy="1098699"/>
              </a:xfrm>
              <a:prstGeom prst="rect">
                <a:avLst/>
              </a:prstGeom>
              <a:noFill/>
            </p:spPr>
            <p:txBody>
              <a:bodyPr wrap="none" lIns="60960" tIns="30480" rIns="60960" bIns="3048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600" b="1" i="1">
                              <a:ln w="0"/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ln w="0"/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</m:num>
                        <m:den>
                          <m:r>
                            <a:rPr lang="vi-VN" sz="3600" b="1" i="1">
                              <a:ln w="0"/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vi-VN" sz="3600" b="1">
                  <a:ln w="0"/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4" name="Hình chữ nhậ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508" y="559777"/>
                <a:ext cx="802784" cy="10986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ình chữ nhật 14"/>
          <p:cNvSpPr/>
          <p:nvPr/>
        </p:nvSpPr>
        <p:spPr>
          <a:xfrm>
            <a:off x="5862013" y="799566"/>
            <a:ext cx="251351" cy="615553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r>
              <a:rPr lang="vi-VN" sz="3600">
                <a:ln w="0"/>
                <a:solidFill>
                  <a:srgbClr val="D44433"/>
                </a:solidFill>
              </a:rPr>
              <a:t>;</a:t>
            </a:r>
          </a:p>
        </p:txBody>
      </p:sp>
      <p:sp>
        <p:nvSpPr>
          <p:cNvPr id="16" name="Hình chữ nhật 15"/>
          <p:cNvSpPr/>
          <p:nvPr/>
        </p:nvSpPr>
        <p:spPr>
          <a:xfrm>
            <a:off x="6746790" y="799566"/>
            <a:ext cx="251351" cy="615553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r>
              <a:rPr lang="vi-VN" sz="3600">
                <a:ln w="0"/>
                <a:solidFill>
                  <a:srgbClr val="D44433"/>
                </a:solidFill>
              </a:rPr>
              <a:t>;</a:t>
            </a:r>
          </a:p>
        </p:txBody>
      </p:sp>
      <p:sp>
        <p:nvSpPr>
          <p:cNvPr id="17" name="Hình chữ nhật 16"/>
          <p:cNvSpPr/>
          <p:nvPr/>
        </p:nvSpPr>
        <p:spPr>
          <a:xfrm>
            <a:off x="7569201" y="799566"/>
            <a:ext cx="251351" cy="615553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r>
              <a:rPr lang="vi-VN" sz="3600">
                <a:ln w="0"/>
                <a:solidFill>
                  <a:srgbClr val="D44433"/>
                </a:solidFill>
              </a:rPr>
              <a:t>;</a:t>
            </a:r>
          </a:p>
        </p:txBody>
      </p:sp>
      <p:sp>
        <p:nvSpPr>
          <p:cNvPr id="18" name="Hình chữ nhật 17"/>
          <p:cNvSpPr/>
          <p:nvPr/>
        </p:nvSpPr>
        <p:spPr>
          <a:xfrm>
            <a:off x="8537795" y="833982"/>
            <a:ext cx="3654205" cy="615553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r>
              <a:rPr lang="vi-VN" sz="3600" dirty="0">
                <a:ln w="0"/>
                <a:solidFill>
                  <a:srgbClr val="FF0000"/>
                </a:solidFill>
              </a:rPr>
              <a:t>.</a:t>
            </a:r>
            <a:r>
              <a:rPr lang="vi-VN" sz="3600" dirty="0" err="1">
                <a:ln w="0"/>
                <a:solidFill>
                  <a:srgbClr val="FF0000"/>
                </a:solidFill>
              </a:rPr>
              <a:t>Viết</a:t>
            </a:r>
            <a:r>
              <a:rPr lang="vi-VN" sz="3600" dirty="0">
                <a:ln w="0"/>
                <a:solidFill>
                  <a:srgbClr val="FF0000"/>
                </a:solidFill>
              </a:rPr>
              <a:t> </a:t>
            </a:r>
            <a:r>
              <a:rPr lang="vi-VN" sz="3600" dirty="0" err="1">
                <a:ln w="0"/>
                <a:solidFill>
                  <a:srgbClr val="FF0000"/>
                </a:solidFill>
              </a:rPr>
              <a:t>các</a:t>
            </a:r>
            <a:r>
              <a:rPr lang="vi-VN" sz="3600" dirty="0">
                <a:ln w="0"/>
                <a:solidFill>
                  <a:srgbClr val="FF0000"/>
                </a:solidFill>
              </a:rPr>
              <a:t> phân </a:t>
            </a:r>
            <a:r>
              <a:rPr lang="vi-VN" sz="3600" dirty="0" err="1">
                <a:ln w="0"/>
                <a:solidFill>
                  <a:srgbClr val="FF0000"/>
                </a:solidFill>
              </a:rPr>
              <a:t>số</a:t>
            </a:r>
            <a:endParaRPr lang="vi-VN" sz="3600" dirty="0">
              <a:ln w="0"/>
              <a:solidFill>
                <a:srgbClr val="FF0000"/>
              </a:solidFill>
            </a:endParaRPr>
          </a:p>
        </p:txBody>
      </p:sp>
      <p:sp>
        <p:nvSpPr>
          <p:cNvPr id="19" name="Hình chữ nhật 18"/>
          <p:cNvSpPr/>
          <p:nvPr/>
        </p:nvSpPr>
        <p:spPr>
          <a:xfrm>
            <a:off x="1789506" y="1653598"/>
            <a:ext cx="4050468" cy="615553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r>
              <a:rPr lang="vi-VN" sz="3600" dirty="0" err="1">
                <a:ln w="0"/>
                <a:solidFill>
                  <a:srgbClr val="FF0000"/>
                </a:solidFill>
              </a:rPr>
              <a:t>đã</a:t>
            </a:r>
            <a:r>
              <a:rPr lang="vi-VN" sz="3600" dirty="0">
                <a:ln w="0"/>
                <a:solidFill>
                  <a:srgbClr val="FF0000"/>
                </a:solidFill>
              </a:rPr>
              <a:t> cho theo </a:t>
            </a:r>
            <a:r>
              <a:rPr lang="vi-VN" sz="3600" dirty="0" err="1">
                <a:ln w="0"/>
                <a:solidFill>
                  <a:srgbClr val="FF0000"/>
                </a:solidFill>
              </a:rPr>
              <a:t>thứ</a:t>
            </a:r>
            <a:r>
              <a:rPr lang="vi-VN" sz="3600" dirty="0">
                <a:ln w="0"/>
                <a:solidFill>
                  <a:srgbClr val="FF0000"/>
                </a:solidFill>
              </a:rPr>
              <a:t> </a:t>
            </a:r>
            <a:r>
              <a:rPr lang="vi-VN" sz="3600" dirty="0" err="1">
                <a:ln w="0"/>
                <a:solidFill>
                  <a:srgbClr val="FF0000"/>
                </a:solidFill>
              </a:rPr>
              <a:t>tự</a:t>
            </a:r>
            <a:r>
              <a:rPr lang="vi-VN" sz="3600" dirty="0">
                <a:ln w="0"/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1" name="Hình chữ nhật 20"/>
          <p:cNvSpPr/>
          <p:nvPr/>
        </p:nvSpPr>
        <p:spPr>
          <a:xfrm>
            <a:off x="1770985" y="2543356"/>
            <a:ext cx="3702296" cy="615553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r>
              <a:rPr lang="vi-VN" sz="3600">
                <a:ln w="0"/>
                <a:solidFill>
                  <a:sysClr val="windowText" lastClr="000000"/>
                </a:solidFill>
              </a:rPr>
              <a:t>a) Từ bé đến lớn.</a:t>
            </a:r>
          </a:p>
        </p:txBody>
      </p:sp>
      <p:sp>
        <p:nvSpPr>
          <p:cNvPr id="22" name="Hình chữ nhật 21"/>
          <p:cNvSpPr/>
          <p:nvPr/>
        </p:nvSpPr>
        <p:spPr>
          <a:xfrm>
            <a:off x="1770985" y="4522178"/>
            <a:ext cx="3702296" cy="615553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r>
              <a:rPr lang="vi-VN" sz="3600">
                <a:ln w="0"/>
                <a:solidFill>
                  <a:sysClr val="windowText" lastClr="000000"/>
                </a:solidFill>
              </a:rPr>
              <a:t>b) Từ lớn đến bé.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ình chữ nhật 22"/>
              <p:cNvSpPr/>
              <p:nvPr/>
            </p:nvSpPr>
            <p:spPr>
              <a:xfrm>
                <a:off x="5486401" y="3201377"/>
                <a:ext cx="802784" cy="1102289"/>
              </a:xfrm>
              <a:prstGeom prst="rect">
                <a:avLst/>
              </a:prstGeom>
              <a:noFill/>
            </p:spPr>
            <p:txBody>
              <a:bodyPr wrap="none" lIns="60960" tIns="30480" rIns="60960" bIns="3048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600" b="1" i="1">
                              <a:ln w="0"/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ln w="0"/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vi-VN" sz="3600" b="1" i="1">
                              <a:ln w="0"/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vi-VN" sz="3600" b="1">
                  <a:ln w="0"/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3" name="Hình chữ nhật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1" y="3201377"/>
                <a:ext cx="802784" cy="11022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Bong bóng Lời nói: Hình chữ nhật với Góc Tròn 23"/>
              <p:cNvSpPr/>
              <p:nvPr/>
            </p:nvSpPr>
            <p:spPr>
              <a:xfrm>
                <a:off x="6669054" y="1755425"/>
                <a:ext cx="741147" cy="1027453"/>
              </a:xfrm>
              <a:prstGeom prst="wedgeRoundRectCallout">
                <a:avLst>
                  <a:gd name="adj1" fmla="val -69851"/>
                  <a:gd name="adj2" fmla="val -58712"/>
                  <a:gd name="adj3" fmla="val 1666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933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933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vi-VN" sz="2933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2933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Bong bóng Lời nói: Hình chữ nhật với Góc Tròn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054" y="1755425"/>
                <a:ext cx="741147" cy="1027453"/>
              </a:xfrm>
              <a:prstGeom prst="wedgeRoundRectCallout">
                <a:avLst>
                  <a:gd name="adj1" fmla="val -69851"/>
                  <a:gd name="adj2" fmla="val -58712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Bong bóng Lời nói: Hình chữ nhật với Góc Tròn 24"/>
              <p:cNvSpPr/>
              <p:nvPr/>
            </p:nvSpPr>
            <p:spPr>
              <a:xfrm>
                <a:off x="5807620" y="1755425"/>
                <a:ext cx="741147" cy="1027453"/>
              </a:xfrm>
              <a:prstGeom prst="wedgeRoundRectCallout">
                <a:avLst>
                  <a:gd name="adj1" fmla="val -50742"/>
                  <a:gd name="adj2" fmla="val -67102"/>
                  <a:gd name="adj3" fmla="val 1666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933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933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vi-VN" sz="2933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2933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Bong bóng Lời nói: Hình chữ nhật với Góc Tròn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620" y="1755425"/>
                <a:ext cx="741147" cy="1027453"/>
              </a:xfrm>
              <a:prstGeom prst="wedgeRoundRectCallout">
                <a:avLst>
                  <a:gd name="adj1" fmla="val -50742"/>
                  <a:gd name="adj2" fmla="val -67102"/>
                  <a:gd name="adj3" fmla="val 16667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ình chữ nhật 25"/>
              <p:cNvSpPr/>
              <p:nvPr/>
            </p:nvSpPr>
            <p:spPr>
              <a:xfrm>
                <a:off x="2387601" y="3201377"/>
                <a:ext cx="802784" cy="1095108"/>
              </a:xfrm>
              <a:prstGeom prst="rect">
                <a:avLst/>
              </a:prstGeom>
              <a:noFill/>
            </p:spPr>
            <p:txBody>
              <a:bodyPr wrap="none" lIns="60960" tIns="30480" rIns="60960" bIns="3048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600" b="1" i="1">
                              <a:ln w="0"/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ln w="0"/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vi-VN" sz="3600" b="1" i="1">
                              <a:ln w="0"/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vi-VN" sz="3600" b="1">
                  <a:ln w="0"/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6" name="Hình chữ nhật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601" y="3201377"/>
                <a:ext cx="802784" cy="10951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ình chữ nhật 26"/>
              <p:cNvSpPr/>
              <p:nvPr/>
            </p:nvSpPr>
            <p:spPr>
              <a:xfrm>
                <a:off x="3550672" y="3201377"/>
                <a:ext cx="527067" cy="1098699"/>
              </a:xfrm>
              <a:prstGeom prst="rect">
                <a:avLst/>
              </a:prstGeom>
              <a:noFill/>
            </p:spPr>
            <p:txBody>
              <a:bodyPr wrap="none" lIns="60960" tIns="30480" rIns="60960" bIns="3048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600" b="1" i="1">
                              <a:ln w="0"/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ln w="0"/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3600" b="1" i="1">
                              <a:ln w="0"/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vi-VN" sz="3600" b="1">
                  <a:ln w="0"/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7" name="Hình chữ nhật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672" y="3201377"/>
                <a:ext cx="527067" cy="10986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ình chữ nhật 27"/>
              <p:cNvSpPr/>
              <p:nvPr/>
            </p:nvSpPr>
            <p:spPr>
              <a:xfrm>
                <a:off x="4330837" y="3201377"/>
                <a:ext cx="802784" cy="1098699"/>
              </a:xfrm>
              <a:prstGeom prst="rect">
                <a:avLst/>
              </a:prstGeom>
              <a:noFill/>
            </p:spPr>
            <p:txBody>
              <a:bodyPr wrap="none" lIns="60960" tIns="30480" rIns="60960" bIns="3048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600" b="1" i="1">
                              <a:ln w="0"/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ln w="0"/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</m:num>
                        <m:den>
                          <m:r>
                            <a:rPr lang="vi-VN" sz="3600" b="1" i="1">
                              <a:ln w="0"/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vi-VN" sz="3600" b="1">
                  <a:ln w="0"/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8" name="Hình chữ nhậ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837" y="3201377"/>
                <a:ext cx="802784" cy="10986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Hình chữ nhật 28"/>
          <p:cNvSpPr/>
          <p:nvPr/>
        </p:nvSpPr>
        <p:spPr>
          <a:xfrm>
            <a:off x="3165372" y="3441166"/>
            <a:ext cx="251351" cy="615553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r>
              <a:rPr lang="vi-VN" sz="3600">
                <a:ln w="0"/>
                <a:solidFill>
                  <a:sysClr val="windowText" lastClr="000000"/>
                </a:solidFill>
              </a:rPr>
              <a:t>;</a:t>
            </a:r>
          </a:p>
        </p:txBody>
      </p:sp>
      <p:sp>
        <p:nvSpPr>
          <p:cNvPr id="30" name="Hình chữ nhật 29"/>
          <p:cNvSpPr/>
          <p:nvPr/>
        </p:nvSpPr>
        <p:spPr>
          <a:xfrm>
            <a:off x="4015628" y="3441166"/>
            <a:ext cx="251351" cy="615553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r>
              <a:rPr lang="vi-VN" sz="3600">
                <a:ln w="0"/>
                <a:solidFill>
                  <a:sysClr val="windowText" lastClr="000000"/>
                </a:solidFill>
              </a:rPr>
              <a:t>;</a:t>
            </a:r>
          </a:p>
        </p:txBody>
      </p:sp>
      <p:sp>
        <p:nvSpPr>
          <p:cNvPr id="31" name="Hình chữ nhật 30"/>
          <p:cNvSpPr/>
          <p:nvPr/>
        </p:nvSpPr>
        <p:spPr>
          <a:xfrm>
            <a:off x="5131860" y="3441166"/>
            <a:ext cx="251351" cy="615553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r>
              <a:rPr lang="vi-VN" sz="3600">
                <a:ln w="0"/>
                <a:solidFill>
                  <a:sysClr val="windowText" lastClr="000000"/>
                </a:solidFill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ình chữ nhật 31"/>
              <p:cNvSpPr/>
              <p:nvPr/>
            </p:nvSpPr>
            <p:spPr>
              <a:xfrm>
                <a:off x="2362588" y="5359769"/>
                <a:ext cx="802784" cy="1102289"/>
              </a:xfrm>
              <a:prstGeom prst="rect">
                <a:avLst/>
              </a:prstGeom>
              <a:noFill/>
            </p:spPr>
            <p:txBody>
              <a:bodyPr wrap="none" lIns="60960" tIns="30480" rIns="60960" bIns="3048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600" b="1" i="1">
                              <a:ln w="0"/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ln w="0"/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vi-VN" sz="3600" b="1" i="1">
                              <a:ln w="0"/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vi-VN" sz="3600" b="1">
                  <a:ln w="0"/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32" name="Hình chữ nhật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588" y="5359769"/>
                <a:ext cx="802784" cy="110228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ình chữ nhật 32"/>
              <p:cNvSpPr/>
              <p:nvPr/>
            </p:nvSpPr>
            <p:spPr>
              <a:xfrm>
                <a:off x="3424212" y="5359768"/>
                <a:ext cx="802784" cy="1098699"/>
              </a:xfrm>
              <a:prstGeom prst="rect">
                <a:avLst/>
              </a:prstGeom>
              <a:noFill/>
            </p:spPr>
            <p:txBody>
              <a:bodyPr wrap="none" lIns="60960" tIns="30480" rIns="60960" bIns="3048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600" b="1" i="1">
                              <a:ln w="0"/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ln w="0"/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</m:num>
                        <m:den>
                          <m:r>
                            <a:rPr lang="vi-VN" sz="3600" b="1" i="1">
                              <a:ln w="0"/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vi-VN" sz="3600" b="1">
                  <a:ln w="0"/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33" name="Hình chữ nhật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212" y="5359768"/>
                <a:ext cx="802784" cy="10986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ình chữ nhật 33"/>
              <p:cNvSpPr/>
              <p:nvPr/>
            </p:nvSpPr>
            <p:spPr>
              <a:xfrm>
                <a:off x="4468696" y="5368234"/>
                <a:ext cx="527067" cy="1098699"/>
              </a:xfrm>
              <a:prstGeom prst="rect">
                <a:avLst/>
              </a:prstGeom>
              <a:noFill/>
            </p:spPr>
            <p:txBody>
              <a:bodyPr wrap="none" lIns="60960" tIns="30480" rIns="60960" bIns="3048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600" b="1" i="1">
                              <a:ln w="0"/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ln w="0"/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3600" b="1" i="1">
                              <a:ln w="0"/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vi-VN" sz="3600" b="1">
                  <a:ln w="0"/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34" name="Hình chữ nhật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696" y="5368234"/>
                <a:ext cx="527067" cy="10986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ình chữ nhật 34"/>
              <p:cNvSpPr/>
              <p:nvPr/>
            </p:nvSpPr>
            <p:spPr>
              <a:xfrm>
                <a:off x="5139378" y="5359768"/>
                <a:ext cx="802784" cy="1095108"/>
              </a:xfrm>
              <a:prstGeom prst="rect">
                <a:avLst/>
              </a:prstGeom>
              <a:noFill/>
            </p:spPr>
            <p:txBody>
              <a:bodyPr wrap="none" lIns="60960" tIns="30480" rIns="60960" bIns="3048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600" b="1" i="1">
                              <a:ln w="0"/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ln w="0"/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vi-VN" sz="3600" b="1" i="1">
                              <a:ln w="0"/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vi-VN" sz="3600" b="1">
                  <a:ln w="0"/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35" name="Hình chữ nhật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378" y="5359768"/>
                <a:ext cx="802784" cy="109510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Hình chữ nhật 35"/>
          <p:cNvSpPr/>
          <p:nvPr/>
        </p:nvSpPr>
        <p:spPr>
          <a:xfrm>
            <a:off x="3101053" y="5581225"/>
            <a:ext cx="251351" cy="615553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r>
              <a:rPr lang="vi-VN" sz="3600">
                <a:ln w="0"/>
                <a:solidFill>
                  <a:sysClr val="windowText" lastClr="000000"/>
                </a:solidFill>
              </a:rPr>
              <a:t>;</a:t>
            </a:r>
          </a:p>
        </p:txBody>
      </p:sp>
      <p:sp>
        <p:nvSpPr>
          <p:cNvPr id="37" name="Hình chữ nhật 36"/>
          <p:cNvSpPr/>
          <p:nvPr/>
        </p:nvSpPr>
        <p:spPr>
          <a:xfrm>
            <a:off x="4136686" y="5581225"/>
            <a:ext cx="251351" cy="615553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r>
              <a:rPr lang="vi-VN" sz="3600">
                <a:ln w="0"/>
                <a:solidFill>
                  <a:sysClr val="windowText" lastClr="000000"/>
                </a:solidFill>
              </a:rPr>
              <a:t>;</a:t>
            </a:r>
          </a:p>
        </p:txBody>
      </p:sp>
      <p:sp>
        <p:nvSpPr>
          <p:cNvPr id="38" name="Hình chữ nhật 37"/>
          <p:cNvSpPr/>
          <p:nvPr/>
        </p:nvSpPr>
        <p:spPr>
          <a:xfrm>
            <a:off x="4870087" y="5581225"/>
            <a:ext cx="251351" cy="615553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r>
              <a:rPr lang="vi-VN" sz="3600">
                <a:ln w="0"/>
                <a:solidFill>
                  <a:sysClr val="windowText" lastClr="000000"/>
                </a:solidFill>
              </a:rPr>
              <a:t>;</a:t>
            </a:r>
          </a:p>
        </p:txBody>
      </p:sp>
      <p:grpSp>
        <p:nvGrpSpPr>
          <p:cNvPr id="39" name="Group 47"/>
          <p:cNvGrpSpPr>
            <a:grpSpLocks/>
          </p:cNvGrpSpPr>
          <p:nvPr/>
        </p:nvGrpSpPr>
        <p:grpSpPr bwMode="auto">
          <a:xfrm>
            <a:off x="76200" y="0"/>
            <a:ext cx="12115801" cy="6781800"/>
            <a:chOff x="0" y="0"/>
            <a:chExt cx="5760" cy="4320"/>
          </a:xfrm>
        </p:grpSpPr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ri" algn="ctr">
              <a:pattFill prst="solidDmnd">
                <a:fgClr>
                  <a:srgbClr val="993366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>
              <a:prstShdw prst="shdw17" dist="17961" dir="13500000">
                <a:srgbClr val="5C1F3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1" name="Picture 12" descr="POINSET2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202953">
              <a:off x="56" y="369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13" descr="POINSET2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26853">
              <a:off x="5166" y="49"/>
              <a:ext cx="547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12" descr="POINSET2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942">
              <a:off x="48" y="5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12" descr="POINSET2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42" y="3696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3381-A771-4FA8-93EE-9443D25C4794}" type="datetime9">
              <a:rPr lang="vi-VN" smtClean="0"/>
              <a:t>08/04/2025 3:39:15 CH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 thiết kế và thực hiện: Quan Văn Thắng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170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4" grpId="0"/>
      <p:bldP spid="23" grpId="0"/>
      <p:bldP spid="24" grpId="0" animBg="1"/>
      <p:bldP spid="24" grpId="1" animBg="1"/>
      <p:bldP spid="25" grpId="0" animBg="1"/>
      <p:bldP spid="25" grpId="1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img.powerpoint.com.vn/uploads/2019/06/09/hinh-nen-cho-powerpoint-hoa-la-co-cay_0927174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899" y="38491"/>
            <a:ext cx="12192000" cy="68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Hình ảnh 7"/>
          <p:cNvPicPr/>
          <p:nvPr/>
        </p:nvPicPr>
        <p:blipFill rotWithShape="1">
          <a:blip r:embed="rId3"/>
          <a:srcRect t="-1" b="77740"/>
          <a:stretch>
            <a:fillRect/>
          </a:stretch>
        </p:blipFill>
        <p:spPr>
          <a:xfrm>
            <a:off x="0" y="5993437"/>
            <a:ext cx="12192000" cy="864563"/>
          </a:xfrm>
          <a:prstGeom prst="rect">
            <a:avLst/>
          </a:prstGeom>
        </p:spPr>
      </p:pic>
      <p:sp>
        <p:nvSpPr>
          <p:cNvPr id="3" name="Hình chữ nhật 2"/>
          <p:cNvSpPr/>
          <p:nvPr/>
        </p:nvSpPr>
        <p:spPr>
          <a:xfrm>
            <a:off x="3602737" y="2222715"/>
            <a:ext cx="8668512" cy="189850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perspectiveContrastingRightFacing"/>
            <a:lightRig rig="threePt" dir="t"/>
          </a:scene3d>
        </p:spPr>
        <p:txBody>
          <a:bodyPr wrap="square">
            <a:prstTxWarp prst="textWave4">
              <a:avLst>
                <a:gd name="adj1" fmla="val 6250"/>
                <a:gd name="adj2" fmla="val -2743"/>
              </a:avLst>
            </a:prstTxWarp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en-US" sz="4800" b="1" kern="100" dirty="0" err="1">
                <a:solidFill>
                  <a:srgbClr val="914E8E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Vận</a:t>
            </a:r>
            <a:r>
              <a:rPr lang="en-US" sz="4800" b="1" kern="100" dirty="0">
                <a:solidFill>
                  <a:srgbClr val="914E8E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4800" b="1" kern="100" dirty="0" err="1">
                <a:solidFill>
                  <a:srgbClr val="914E8E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dụng</a:t>
            </a:r>
            <a:r>
              <a:rPr lang="en-US" sz="4800" b="1" kern="100" dirty="0">
                <a:solidFill>
                  <a:srgbClr val="914E8E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4800" b="1" kern="100" dirty="0" err="1">
                <a:solidFill>
                  <a:srgbClr val="914E8E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trải</a:t>
            </a:r>
            <a:r>
              <a:rPr lang="en-US" sz="4800" b="1" kern="100" dirty="0">
                <a:solidFill>
                  <a:srgbClr val="914E8E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4800" b="1" kern="100" dirty="0" err="1">
                <a:solidFill>
                  <a:srgbClr val="914E8E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nghiệm</a:t>
            </a:r>
            <a:r>
              <a:rPr lang="en-US" sz="4800" b="1" i="1" kern="100" dirty="0">
                <a:solidFill>
                  <a:srgbClr val="914E8E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48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76200" y="0"/>
            <a:ext cx="12115801" cy="6781800"/>
            <a:chOff x="0" y="0"/>
            <a:chExt cx="5760" cy="4320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ri" algn="ctr">
              <a:pattFill prst="solidDmnd">
                <a:fgClr>
                  <a:srgbClr val="993366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>
              <a:prstShdw prst="shdw17" dist="17961" dir="13500000">
                <a:srgbClr val="5C1F3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2" descr="POINSE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202953">
              <a:off x="56" y="369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3" descr="POINSE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26853">
              <a:off x="5166" y="49"/>
              <a:ext cx="547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2" descr="POINSE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942">
              <a:off x="48" y="5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2" descr="POINSE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42" y="3696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0790-83F5-44D0-A35D-50B0066DA2AE}" type="datetime9">
              <a:rPr lang="vi-VN" smtClean="0"/>
              <a:t>08/04/2025 3:39:15 CH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 thiết kế và thực hiện: Quan Văn Thắng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939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/>
          <p:cNvGrpSpPr/>
          <p:nvPr/>
        </p:nvGrpSpPr>
        <p:grpSpPr>
          <a:xfrm>
            <a:off x="203200" y="-14549"/>
            <a:ext cx="1644256" cy="1575061"/>
            <a:chOff x="457200" y="266700"/>
            <a:chExt cx="2466384" cy="2362591"/>
          </a:xfrm>
        </p:grpSpPr>
        <p:sp>
          <p:nvSpPr>
            <p:cNvPr id="2" name="Freeform 6"/>
            <p:cNvSpPr/>
            <p:nvPr/>
          </p:nvSpPr>
          <p:spPr>
            <a:xfrm>
              <a:off x="457200" y="266700"/>
              <a:ext cx="2466384" cy="2362591"/>
            </a:xfrm>
            <a:custGeom>
              <a:avLst/>
              <a:gdLst/>
              <a:ahLst/>
              <a:cxnLst/>
              <a:rect l="l" t="t" r="r" b="b"/>
              <a:pathLst>
                <a:path w="2466384" h="2362591">
                  <a:moveTo>
                    <a:pt x="0" y="0"/>
                  </a:moveTo>
                  <a:lnTo>
                    <a:pt x="2466384" y="0"/>
                  </a:lnTo>
                  <a:lnTo>
                    <a:pt x="2466384" y="2362591"/>
                  </a:lnTo>
                  <a:lnTo>
                    <a:pt x="0" y="2362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" name="Hình Bầu dục 2"/>
            <p:cNvSpPr/>
            <p:nvPr/>
          </p:nvSpPr>
          <p:spPr>
            <a:xfrm>
              <a:off x="1118892" y="914595"/>
              <a:ext cx="1143000" cy="1066800"/>
            </a:xfrm>
            <a:prstGeom prst="ellipse">
              <a:avLst/>
            </a:prstGeom>
            <a:solidFill>
              <a:srgbClr val="B6FB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14" name="Hộp Văn bản 13"/>
          <p:cNvSpPr txBox="1">
            <a:spLocks noChangeAspect="1"/>
          </p:cNvSpPr>
          <p:nvPr/>
        </p:nvSpPr>
        <p:spPr>
          <a:xfrm>
            <a:off x="825692" y="454661"/>
            <a:ext cx="401117" cy="562661"/>
          </a:xfrm>
          <a:custGeom>
            <a:avLst/>
            <a:gdLst/>
            <a:ahLst/>
            <a:cxnLst/>
            <a:rect l="l" t="t" r="r" b="b"/>
            <a:pathLst>
              <a:path w="601675" h="843991">
                <a:moveTo>
                  <a:pt x="365760" y="224028"/>
                </a:moveTo>
                <a:cubicBezTo>
                  <a:pt x="329184" y="258166"/>
                  <a:pt x="300228" y="289560"/>
                  <a:pt x="278892" y="318211"/>
                </a:cubicBezTo>
                <a:cubicBezTo>
                  <a:pt x="257556" y="346862"/>
                  <a:pt x="241401" y="371551"/>
                  <a:pt x="230429" y="392278"/>
                </a:cubicBezTo>
                <a:cubicBezTo>
                  <a:pt x="217017" y="417271"/>
                  <a:pt x="208178" y="439522"/>
                  <a:pt x="203911" y="459029"/>
                </a:cubicBezTo>
                <a:cubicBezTo>
                  <a:pt x="203301" y="462077"/>
                  <a:pt x="202692" y="464820"/>
                  <a:pt x="202082" y="467258"/>
                </a:cubicBezTo>
                <a:cubicBezTo>
                  <a:pt x="200863" y="469697"/>
                  <a:pt x="200101" y="471983"/>
                  <a:pt x="199796" y="474116"/>
                </a:cubicBezTo>
                <a:cubicBezTo>
                  <a:pt x="199491" y="476250"/>
                  <a:pt x="199339" y="477926"/>
                  <a:pt x="199339" y="479146"/>
                </a:cubicBezTo>
                <a:cubicBezTo>
                  <a:pt x="228600" y="474269"/>
                  <a:pt x="257251" y="469849"/>
                  <a:pt x="285293" y="465887"/>
                </a:cubicBezTo>
                <a:cubicBezTo>
                  <a:pt x="313334" y="461924"/>
                  <a:pt x="340766" y="459334"/>
                  <a:pt x="367589" y="458114"/>
                </a:cubicBezTo>
                <a:cubicBezTo>
                  <a:pt x="368198" y="439217"/>
                  <a:pt x="368655" y="418490"/>
                  <a:pt x="368960" y="395935"/>
                </a:cubicBezTo>
                <a:cubicBezTo>
                  <a:pt x="369265" y="373380"/>
                  <a:pt x="369417" y="347777"/>
                  <a:pt x="369417" y="319126"/>
                </a:cubicBezTo>
                <a:cubicBezTo>
                  <a:pt x="369417" y="302057"/>
                  <a:pt x="369113" y="285598"/>
                  <a:pt x="368503" y="269748"/>
                </a:cubicBezTo>
                <a:cubicBezTo>
                  <a:pt x="367893" y="253898"/>
                  <a:pt x="366979" y="238658"/>
                  <a:pt x="365760" y="224028"/>
                </a:cubicBezTo>
                <a:close/>
                <a:moveTo>
                  <a:pt x="462686" y="0"/>
                </a:moveTo>
                <a:cubicBezTo>
                  <a:pt x="471221" y="8534"/>
                  <a:pt x="479145" y="17374"/>
                  <a:pt x="486461" y="26518"/>
                </a:cubicBezTo>
                <a:cubicBezTo>
                  <a:pt x="491947" y="35052"/>
                  <a:pt x="497129" y="44348"/>
                  <a:pt x="502005" y="54407"/>
                </a:cubicBezTo>
                <a:cubicBezTo>
                  <a:pt x="506882" y="64465"/>
                  <a:pt x="509321" y="74981"/>
                  <a:pt x="509321" y="85954"/>
                </a:cubicBezTo>
                <a:cubicBezTo>
                  <a:pt x="509321" y="93878"/>
                  <a:pt x="508101" y="100584"/>
                  <a:pt x="505663" y="106070"/>
                </a:cubicBezTo>
                <a:cubicBezTo>
                  <a:pt x="508711" y="113386"/>
                  <a:pt x="510235" y="121310"/>
                  <a:pt x="510235" y="129845"/>
                </a:cubicBezTo>
                <a:cubicBezTo>
                  <a:pt x="510235" y="148742"/>
                  <a:pt x="509778" y="170840"/>
                  <a:pt x="508863" y="196139"/>
                </a:cubicBezTo>
                <a:cubicBezTo>
                  <a:pt x="507949" y="221437"/>
                  <a:pt x="506730" y="248564"/>
                  <a:pt x="505206" y="277520"/>
                </a:cubicBezTo>
                <a:cubicBezTo>
                  <a:pt x="503682" y="306476"/>
                  <a:pt x="502158" y="336652"/>
                  <a:pt x="500634" y="368046"/>
                </a:cubicBezTo>
                <a:cubicBezTo>
                  <a:pt x="499110" y="399440"/>
                  <a:pt x="497738" y="431292"/>
                  <a:pt x="496519" y="463601"/>
                </a:cubicBezTo>
                <a:cubicBezTo>
                  <a:pt x="528828" y="468478"/>
                  <a:pt x="554431" y="477164"/>
                  <a:pt x="573329" y="489661"/>
                </a:cubicBezTo>
                <a:cubicBezTo>
                  <a:pt x="592226" y="502158"/>
                  <a:pt x="601675" y="519074"/>
                  <a:pt x="601675" y="540410"/>
                </a:cubicBezTo>
                <a:cubicBezTo>
                  <a:pt x="601675" y="555650"/>
                  <a:pt x="596189" y="573329"/>
                  <a:pt x="585216" y="593446"/>
                </a:cubicBezTo>
                <a:cubicBezTo>
                  <a:pt x="574243" y="613562"/>
                  <a:pt x="556565" y="636422"/>
                  <a:pt x="532181" y="662026"/>
                </a:cubicBezTo>
                <a:cubicBezTo>
                  <a:pt x="527304" y="660806"/>
                  <a:pt x="521665" y="659740"/>
                  <a:pt x="515264" y="658825"/>
                </a:cubicBezTo>
                <a:cubicBezTo>
                  <a:pt x="508863" y="657911"/>
                  <a:pt x="502310" y="657149"/>
                  <a:pt x="495605" y="656539"/>
                </a:cubicBezTo>
                <a:cubicBezTo>
                  <a:pt x="496824" y="700431"/>
                  <a:pt x="500329" y="737921"/>
                  <a:pt x="506120" y="769010"/>
                </a:cubicBezTo>
                <a:cubicBezTo>
                  <a:pt x="511911" y="800100"/>
                  <a:pt x="520903" y="822350"/>
                  <a:pt x="533095" y="835762"/>
                </a:cubicBezTo>
                <a:cubicBezTo>
                  <a:pt x="498348" y="841248"/>
                  <a:pt x="469087" y="843991"/>
                  <a:pt x="445313" y="843991"/>
                </a:cubicBezTo>
                <a:cubicBezTo>
                  <a:pt x="413613" y="843991"/>
                  <a:pt x="390753" y="836981"/>
                  <a:pt x="376733" y="822960"/>
                </a:cubicBezTo>
                <a:cubicBezTo>
                  <a:pt x="362712" y="808939"/>
                  <a:pt x="355701" y="783946"/>
                  <a:pt x="355701" y="747979"/>
                </a:cubicBezTo>
                <a:cubicBezTo>
                  <a:pt x="355701" y="727862"/>
                  <a:pt x="355854" y="710032"/>
                  <a:pt x="356159" y="694487"/>
                </a:cubicBezTo>
                <a:cubicBezTo>
                  <a:pt x="356463" y="678942"/>
                  <a:pt x="357225" y="663854"/>
                  <a:pt x="358445" y="649224"/>
                </a:cubicBezTo>
                <a:cubicBezTo>
                  <a:pt x="334061" y="649834"/>
                  <a:pt x="309372" y="651510"/>
                  <a:pt x="284378" y="654253"/>
                </a:cubicBezTo>
                <a:cubicBezTo>
                  <a:pt x="259385" y="656997"/>
                  <a:pt x="235153" y="660959"/>
                  <a:pt x="211683" y="666140"/>
                </a:cubicBezTo>
                <a:cubicBezTo>
                  <a:pt x="188214" y="671322"/>
                  <a:pt x="165963" y="678180"/>
                  <a:pt x="144932" y="686714"/>
                </a:cubicBezTo>
                <a:cubicBezTo>
                  <a:pt x="123901" y="695249"/>
                  <a:pt x="105156" y="705917"/>
                  <a:pt x="88697" y="718718"/>
                </a:cubicBezTo>
                <a:cubicBezTo>
                  <a:pt x="71018" y="707136"/>
                  <a:pt x="56540" y="693572"/>
                  <a:pt x="45263" y="678028"/>
                </a:cubicBezTo>
                <a:cubicBezTo>
                  <a:pt x="33985" y="662483"/>
                  <a:pt x="24993" y="646633"/>
                  <a:pt x="18288" y="630479"/>
                </a:cubicBezTo>
                <a:cubicBezTo>
                  <a:pt x="11582" y="614325"/>
                  <a:pt x="6858" y="599237"/>
                  <a:pt x="4115" y="585216"/>
                </a:cubicBezTo>
                <a:cubicBezTo>
                  <a:pt x="1371" y="571195"/>
                  <a:pt x="0" y="559918"/>
                  <a:pt x="0" y="551383"/>
                </a:cubicBezTo>
                <a:cubicBezTo>
                  <a:pt x="0" y="528218"/>
                  <a:pt x="9753" y="500482"/>
                  <a:pt x="29261" y="468173"/>
                </a:cubicBezTo>
                <a:cubicBezTo>
                  <a:pt x="48768" y="435864"/>
                  <a:pt x="73761" y="401574"/>
                  <a:pt x="104241" y="365303"/>
                </a:cubicBezTo>
                <a:cubicBezTo>
                  <a:pt x="134721" y="329032"/>
                  <a:pt x="168402" y="292151"/>
                  <a:pt x="205283" y="254660"/>
                </a:cubicBezTo>
                <a:cubicBezTo>
                  <a:pt x="242163" y="217170"/>
                  <a:pt x="277673" y="181813"/>
                  <a:pt x="311810" y="148590"/>
                </a:cubicBezTo>
                <a:cubicBezTo>
                  <a:pt x="345948" y="115367"/>
                  <a:pt x="376733" y="85649"/>
                  <a:pt x="404165" y="59436"/>
                </a:cubicBezTo>
                <a:cubicBezTo>
                  <a:pt x="431597" y="33223"/>
                  <a:pt x="451104" y="13411"/>
                  <a:pt x="462686" y="0"/>
                </a:cubicBezTo>
                <a:close/>
              </a:path>
            </a:pathLst>
          </a:custGeom>
          <a:solidFill>
            <a:srgbClr val="D4443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noAutofit/>
          </a:bodyPr>
          <a:lstStyle/>
          <a:p>
            <a:pPr algn="ctr" defTabSz="609630">
              <a:defRPr/>
            </a:pPr>
            <a:endParaRPr lang="en-US" sz="4800">
              <a:solidFill>
                <a:srgbClr val="D44433"/>
              </a:solidFill>
              <a:latin typeface="SVN-Candy Script" panose="02000503000000020003" pitchFamily="2" charset="0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1778000" y="188206"/>
            <a:ext cx="10109200" cy="1723549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just"/>
            <a:r>
              <a:rPr lang="vi-VN" sz="3600">
                <a:ln w="0"/>
                <a:solidFill>
                  <a:srgbClr val="D44433"/>
                </a:solidFill>
              </a:rPr>
              <a:t>Cho biết số học sinh khối 5 tham gia các môn thể thao ở Câu lạc bộ thể thao của một số trường tiểu học như sau:</a:t>
            </a:r>
          </a:p>
        </p:txBody>
      </p:sp>
      <p:grpSp>
        <p:nvGrpSpPr>
          <p:cNvPr id="9" name="Nhóm 8"/>
          <p:cNvGrpSpPr/>
          <p:nvPr/>
        </p:nvGrpSpPr>
        <p:grpSpPr>
          <a:xfrm>
            <a:off x="304800" y="1911754"/>
            <a:ext cx="11582400" cy="2506134"/>
            <a:chOff x="152401" y="2867631"/>
            <a:chExt cx="17373600" cy="3759201"/>
          </a:xfrm>
        </p:grpSpPr>
        <p:pic>
          <p:nvPicPr>
            <p:cNvPr id="5" name="Hình ảnh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1" y="2867631"/>
              <a:ext cx="8686800" cy="3732324"/>
            </a:xfrm>
            <a:prstGeom prst="rect">
              <a:avLst/>
            </a:prstGeom>
          </p:spPr>
        </p:pic>
        <p:pic>
          <p:nvPicPr>
            <p:cNvPr id="8" name="Hình ảnh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1601" y="2867632"/>
              <a:ext cx="8534400" cy="3759200"/>
            </a:xfrm>
            <a:prstGeom prst="rect">
              <a:avLst/>
            </a:prstGeom>
          </p:spPr>
        </p:pic>
      </p:grpSp>
      <p:sp>
        <p:nvSpPr>
          <p:cNvPr id="10" name="Hình chữ nhật 9"/>
          <p:cNvSpPr/>
          <p:nvPr/>
        </p:nvSpPr>
        <p:spPr>
          <a:xfrm>
            <a:off x="355600" y="4800601"/>
            <a:ext cx="11531600" cy="1169551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just"/>
            <a:r>
              <a:rPr lang="vi-VN" sz="3600">
                <a:ln w="0"/>
                <a:solidFill>
                  <a:srgbClr val="D44433"/>
                </a:solidFill>
              </a:rPr>
              <a:t>Trong các môn thể thao trên, môn nào được học sinh khối 5 của trường tiểu học đó tham gia nhiều nhất?</a:t>
            </a:r>
          </a:p>
        </p:txBody>
      </p: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76200" y="0"/>
            <a:ext cx="12115801" cy="6781800"/>
            <a:chOff x="0" y="0"/>
            <a:chExt cx="5760" cy="4320"/>
          </a:xfrm>
        </p:grpSpPr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ri" algn="ctr">
              <a:pattFill prst="solidDmnd">
                <a:fgClr>
                  <a:srgbClr val="993366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>
              <a:prstShdw prst="shdw17" dist="17961" dir="13500000">
                <a:srgbClr val="5C1F3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12" descr="POINSET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202953">
              <a:off x="56" y="369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3" descr="POINSET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26853">
              <a:off x="5166" y="49"/>
              <a:ext cx="547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2" descr="POINSET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942">
              <a:off x="48" y="5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2" descr="POINSET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42" y="3696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4301-F69D-448D-A9FB-CEFDD32EEE39}" type="datetime9">
              <a:rPr lang="vi-VN" smtClean="0"/>
              <a:t>08/04/2025 3:39:15 CH</a:t>
            </a:fld>
            <a:endParaRPr lang="en-US"/>
          </a:p>
        </p:txBody>
      </p:sp>
      <p:sp>
        <p:nvSpPr>
          <p:cNvPr id="18" name="Chỗ dành sẵn cho Chân trang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 thiết kế và thực hiện: Quan Văn Thắng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61009"/>
      </p:ext>
    </p:extLst>
  </p:cSld>
  <p:clrMapOvr>
    <a:masterClrMapping/>
  </p:clrMapOvr>
  <p:transition spd="slow">
    <p:push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4898186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367</Words>
  <Application>Microsoft Office PowerPoint</Application>
  <PresentationFormat>Widescreen</PresentationFormat>
  <Paragraphs>87</Paragraphs>
  <Slides>11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SVN-Candy Script</vt:lpstr>
      <vt:lpstr>Times New Roman</vt:lpstr>
      <vt:lpstr>Office Theme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thang</dc:creator>
  <cp:lastModifiedBy>Admin</cp:lastModifiedBy>
  <cp:revision>43</cp:revision>
  <dcterms:created xsi:type="dcterms:W3CDTF">2023-09-05T09:47:12Z</dcterms:created>
  <dcterms:modified xsi:type="dcterms:W3CDTF">2025-04-08T08:41:34Z</dcterms:modified>
</cp:coreProperties>
</file>