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7" r:id="rId2"/>
    <p:sldId id="299" r:id="rId3"/>
    <p:sldId id="277" r:id="rId4"/>
    <p:sldId id="300" r:id="rId5"/>
    <p:sldId id="260" r:id="rId6"/>
    <p:sldId id="259" r:id="rId7"/>
    <p:sldId id="262" r:id="rId8"/>
    <p:sldId id="265" r:id="rId9"/>
    <p:sldId id="267" r:id="rId10"/>
    <p:sldId id="278" r:id="rId11"/>
    <p:sldId id="301" r:id="rId12"/>
    <p:sldId id="295" r:id="rId13"/>
    <p:sldId id="292" r:id="rId14"/>
    <p:sldId id="302" r:id="rId15"/>
    <p:sldId id="290" r:id="rId16"/>
    <p:sldId id="266" r:id="rId17"/>
    <p:sldId id="303" r:id="rId18"/>
    <p:sldId id="271" r:id="rId19"/>
    <p:sldId id="258" r:id="rId20"/>
    <p:sldId id="293" r:id="rId21"/>
    <p:sldId id="305" r:id="rId22"/>
    <p:sldId id="289" r:id="rId2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D5"/>
    <a:srgbClr val="C5E4ED"/>
    <a:srgbClr val="F0F8FA"/>
    <a:srgbClr val="FFEEB7"/>
    <a:srgbClr val="F4E1E0"/>
    <a:srgbClr val="FFF8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93457" autoAdjust="0"/>
  </p:normalViewPr>
  <p:slideViewPr>
    <p:cSldViewPr>
      <p:cViewPr varScale="1">
        <p:scale>
          <a:sx n="57" d="100"/>
          <a:sy n="57" d="100"/>
        </p:scale>
        <p:origin x="132"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05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78DA5E-5E1E-41DA-8226-65FCA25433B6}" type="datetimeFigureOut">
              <a:rPr lang="en-US" smtClean="0"/>
              <a:t>5/1/2025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ADB94-34B1-4B42-9A31-C066DEAC7B5F}" type="slidenum">
              <a:rPr lang="en-US" smtClean="0"/>
              <a:t>‹#›</a:t>
            </a:fld>
            <a:endParaRPr lang="en-US"/>
          </a:p>
        </p:txBody>
      </p:sp>
    </p:spTree>
    <p:extLst>
      <p:ext uri="{BB962C8B-B14F-4D97-AF65-F5344CB8AC3E}">
        <p14:creationId xmlns:p14="http://schemas.microsoft.com/office/powerpoint/2010/main" val="1757373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0ADB94-34B1-4B42-9A31-C066DEAC7B5F}" type="slidenum">
              <a:rPr lang="en-US" smtClean="0"/>
              <a:t>3</a:t>
            </a:fld>
            <a:endParaRPr lang="en-US"/>
          </a:p>
        </p:txBody>
      </p:sp>
    </p:spTree>
    <p:extLst>
      <p:ext uri="{BB962C8B-B14F-4D97-AF65-F5344CB8AC3E}">
        <p14:creationId xmlns:p14="http://schemas.microsoft.com/office/powerpoint/2010/main" val="3231593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0ADB94-34B1-4B42-9A31-C066DEAC7B5F}" type="slidenum">
              <a:rPr lang="en-US" smtClean="0"/>
              <a:t>4</a:t>
            </a:fld>
            <a:endParaRPr lang="en-US"/>
          </a:p>
        </p:txBody>
      </p:sp>
    </p:spTree>
    <p:extLst>
      <p:ext uri="{BB962C8B-B14F-4D97-AF65-F5344CB8AC3E}">
        <p14:creationId xmlns:p14="http://schemas.microsoft.com/office/powerpoint/2010/main" val="3416335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0ADB94-34B1-4B42-9A31-C066DEAC7B5F}" type="slidenum">
              <a:rPr lang="en-US" smtClean="0"/>
              <a:t>9</a:t>
            </a:fld>
            <a:endParaRPr lang="en-US"/>
          </a:p>
        </p:txBody>
      </p:sp>
    </p:spTree>
    <p:extLst>
      <p:ext uri="{BB962C8B-B14F-4D97-AF65-F5344CB8AC3E}">
        <p14:creationId xmlns:p14="http://schemas.microsoft.com/office/powerpoint/2010/main" val="4154521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36.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9.svg"/><Relationship Id="rId7" Type="http://schemas.openxmlformats.org/officeDocument/2006/relationships/image" Target="../media/image6.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7.sv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9.svg"/><Relationship Id="rId7" Type="http://schemas.openxmlformats.org/officeDocument/2006/relationships/image" Target="../media/image6.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7.sv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6.svg"/><Relationship Id="rId7" Type="http://schemas.openxmlformats.org/officeDocument/2006/relationships/image" Target="../media/image47.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2.svg"/><Relationship Id="rId10" Type="http://schemas.openxmlformats.org/officeDocument/2006/relationships/image" Target="../media/image52.png"/><Relationship Id="rId4" Type="http://schemas.openxmlformats.org/officeDocument/2006/relationships/image" Target="../media/image1.png"/><Relationship Id="rId9" Type="http://schemas.openxmlformats.org/officeDocument/2006/relationships/image" Target="../media/image41.svg"/></Relationships>
</file>

<file path=ppt/slides/_rels/slide17.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6.svg"/><Relationship Id="rId7"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60.svg"/><Relationship Id="rId7" Type="http://schemas.openxmlformats.org/officeDocument/2006/relationships/image" Target="../media/image9.sv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43.svg"/></Relationships>
</file>

<file path=ppt/slides/_rels/slide2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23.svg"/><Relationship Id="rId7" Type="http://schemas.openxmlformats.org/officeDocument/2006/relationships/image" Target="../media/image64.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svg"/><Relationship Id="rId10" Type="http://schemas.openxmlformats.org/officeDocument/2006/relationships/image" Target="../media/image6.svg"/><Relationship Id="rId4" Type="http://schemas.openxmlformats.org/officeDocument/2006/relationships/image" Target="../media/image61.pn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7.svg"/><Relationship Id="rId7" Type="http://schemas.openxmlformats.org/officeDocument/2006/relationships/image" Target="../media/image19.sv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69.svg"/><Relationship Id="rId4" Type="http://schemas.openxmlformats.org/officeDocument/2006/relationships/image" Target="../media/image68.png"/><Relationship Id="rId9" Type="http://schemas.openxmlformats.org/officeDocument/2006/relationships/image" Target="../media/image71.sv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8.pn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36.sv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6.svg"/><Relationship Id="rId7" Type="http://schemas.openxmlformats.org/officeDocument/2006/relationships/image" Target="../media/image3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8.png"/><Relationship Id="rId7"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43.svg"/><Relationship Id="rId4" Type="http://schemas.openxmlformats.org/officeDocument/2006/relationships/image" Target="../media/image9.sv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sp>
        <p:nvSpPr>
          <p:cNvPr id="3" name="Freeform 3"/>
          <p:cNvSpPr/>
          <p:nvPr/>
        </p:nvSpPr>
        <p:spPr>
          <a:xfrm>
            <a:off x="-236895" y="-419760"/>
            <a:ext cx="1981200" cy="2362200"/>
          </a:xfrm>
          <a:custGeom>
            <a:avLst/>
            <a:gdLst/>
            <a:ahLst/>
            <a:cxnLst/>
            <a:rect l="l" t="t" r="r" b="b"/>
            <a:pathLst>
              <a:path w="2906723" h="3379910">
                <a:moveTo>
                  <a:pt x="0" y="0"/>
                </a:moveTo>
                <a:lnTo>
                  <a:pt x="2906723" y="0"/>
                </a:lnTo>
                <a:lnTo>
                  <a:pt x="2906723" y="3379910"/>
                </a:lnTo>
                <a:lnTo>
                  <a:pt x="0" y="3379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 name="Freeform 5">
            <a:extLst>
              <a:ext uri="{FF2B5EF4-FFF2-40B4-BE49-F238E27FC236}">
                <a16:creationId xmlns:a16="http://schemas.microsoft.com/office/drawing/2014/main" id="{8609A5BF-DA99-0919-AB06-073894313C68}"/>
              </a:ext>
            </a:extLst>
          </p:cNvPr>
          <p:cNvSpPr/>
          <p:nvPr/>
        </p:nvSpPr>
        <p:spPr>
          <a:xfrm>
            <a:off x="838200" y="2463410"/>
            <a:ext cx="16611600" cy="7225745"/>
          </a:xfrm>
          <a:custGeom>
            <a:avLst/>
            <a:gdLst/>
            <a:ahLst/>
            <a:cxnLst/>
            <a:rect l="l" t="t" r="r" b="b"/>
            <a:pathLst>
              <a:path w="14875164" h="5894776">
                <a:moveTo>
                  <a:pt x="0" y="0"/>
                </a:moveTo>
                <a:lnTo>
                  <a:pt x="14875164" y="0"/>
                </a:lnTo>
                <a:lnTo>
                  <a:pt x="14875164" y="5894776"/>
                </a:lnTo>
                <a:lnTo>
                  <a:pt x="0" y="5894776"/>
                </a:lnTo>
                <a:lnTo>
                  <a:pt x="0" y="0"/>
                </a:lnTo>
                <a:close/>
              </a:path>
            </a:pathLst>
          </a:custGeom>
          <a:solidFill>
            <a:srgbClr val="E2F1F6"/>
          </a:solidFill>
        </p:spPr>
        <p:txBody>
          <a:bodyPr/>
          <a:lstStyle/>
          <a:p>
            <a:endParaRPr lang="en-US">
              <a:latin typeface="Arial" panose="020B0604020202020204" pitchFamily="34" charset="0"/>
              <a:cs typeface="Arial" panose="020B0604020202020204" pitchFamily="34" charset="0"/>
            </a:endParaRPr>
          </a:p>
        </p:txBody>
      </p:sp>
      <p:sp>
        <p:nvSpPr>
          <p:cNvPr id="4" name="Freeform 3">
            <a:extLst>
              <a:ext uri="{FF2B5EF4-FFF2-40B4-BE49-F238E27FC236}">
                <a16:creationId xmlns:a16="http://schemas.microsoft.com/office/drawing/2014/main" id="{0DC5000E-5570-3985-DFBB-3F48AD38B6EB}"/>
              </a:ext>
            </a:extLst>
          </p:cNvPr>
          <p:cNvSpPr/>
          <p:nvPr/>
        </p:nvSpPr>
        <p:spPr>
          <a:xfrm>
            <a:off x="17534295" y="0"/>
            <a:ext cx="753705" cy="1080580"/>
          </a:xfrm>
          <a:custGeom>
            <a:avLst/>
            <a:gdLst/>
            <a:ahLst/>
            <a:cxnLst/>
            <a:rect l="l" t="t" r="r" b="b"/>
            <a:pathLst>
              <a:path w="753705" h="1080580">
                <a:moveTo>
                  <a:pt x="0" y="0"/>
                </a:moveTo>
                <a:lnTo>
                  <a:pt x="753704" y="0"/>
                </a:lnTo>
                <a:lnTo>
                  <a:pt x="753704" y="1080580"/>
                </a:lnTo>
                <a:lnTo>
                  <a:pt x="0" y="10805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3E96A617-A8D3-4EF7-41B7-5CC2E9336C64}"/>
              </a:ext>
            </a:extLst>
          </p:cNvPr>
          <p:cNvGrpSpPr/>
          <p:nvPr/>
        </p:nvGrpSpPr>
        <p:grpSpPr>
          <a:xfrm>
            <a:off x="5981700" y="-28898"/>
            <a:ext cx="6324600" cy="1580477"/>
            <a:chOff x="5715000" y="-1"/>
            <a:chExt cx="6324600" cy="1563773"/>
          </a:xfrm>
        </p:grpSpPr>
        <p:sp>
          <p:nvSpPr>
            <p:cNvPr id="7" name="Round Same Side Corner Rectangle 11">
              <a:extLst>
                <a:ext uri="{FF2B5EF4-FFF2-40B4-BE49-F238E27FC236}">
                  <a16:creationId xmlns:a16="http://schemas.microsoft.com/office/drawing/2014/main" id="{E8189259-C7B6-DEF9-5A25-2D0C213087C0}"/>
                </a:ext>
              </a:extLst>
            </p:cNvPr>
            <p:cNvSpPr/>
            <p:nvPr/>
          </p:nvSpPr>
          <p:spPr>
            <a:xfrm flipV="1">
              <a:off x="5715000" y="-1"/>
              <a:ext cx="6324600" cy="1563773"/>
            </a:xfrm>
            <a:prstGeom prst="round2SameRect">
              <a:avLst>
                <a:gd name="adj1" fmla="val 37720"/>
                <a:gd name="adj2" fmla="val 0"/>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935ABE9-ABD3-CACA-C292-82E506D8806C}"/>
                </a:ext>
              </a:extLst>
            </p:cNvPr>
            <p:cNvSpPr txBox="1"/>
            <p:nvPr/>
          </p:nvSpPr>
          <p:spPr>
            <a:xfrm>
              <a:off x="6515100" y="285157"/>
              <a:ext cx="4724400" cy="1004929"/>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KHỞI ĐỘNG</a:t>
              </a:r>
            </a:p>
          </p:txBody>
        </p:sp>
      </p:grpSp>
      <p:sp>
        <p:nvSpPr>
          <p:cNvPr id="19" name="TextBox 18">
            <a:extLst>
              <a:ext uri="{FF2B5EF4-FFF2-40B4-BE49-F238E27FC236}">
                <a16:creationId xmlns:a16="http://schemas.microsoft.com/office/drawing/2014/main" id="{0F34FF4B-E02D-D403-4D45-E265269ADD2E}"/>
              </a:ext>
            </a:extLst>
          </p:cNvPr>
          <p:cNvSpPr txBox="1"/>
          <p:nvPr/>
        </p:nvSpPr>
        <p:spPr>
          <a:xfrm>
            <a:off x="1455964" y="2910102"/>
            <a:ext cx="9051472" cy="6056851"/>
          </a:xfrm>
          <a:prstGeom prst="rect">
            <a:avLst/>
          </a:prstGeom>
          <a:noFill/>
        </p:spPr>
        <p:txBody>
          <a:bodyPr wrap="square">
            <a:spAutoFit/>
          </a:bodyPr>
          <a:lstStyle/>
          <a:p>
            <a:pPr marL="571500" indent="-571500" algn="just">
              <a:lnSpc>
                <a:spcPct val="200000"/>
              </a:lnSpc>
              <a:buClr>
                <a:schemeClr val="tx1"/>
              </a:buClr>
              <a:buFont typeface="Courier New" panose="02070309020205020404" pitchFamily="49" charset="0"/>
              <a:buChar char="o"/>
            </a:pPr>
            <a:r>
              <a:rPr lang="en-US" sz="4000">
                <a:latin typeface="Arial" panose="020B0604020202020204" pitchFamily="34" charset="0"/>
                <a:ea typeface="Calibri" panose="020F0502020204030204" pitchFamily="34" charset="0"/>
                <a:cs typeface="Arial" panose="020B0604020202020204" pitchFamily="34" charset="0"/>
              </a:rPr>
              <a:t>Những tấm thẻ lần lượt được gắn lên bảng, trên mỗi tấm thẻ có một từ khoá liên quan đến một sản phẩm của nghề truyền thống. Các em phải đoán xem đó là sản phẩm gì:</a:t>
            </a:r>
            <a:endParaRPr lang="vi-VN" sz="4000">
              <a:latin typeface="Arial" panose="020B0604020202020204" pitchFamily="34" charset="0"/>
              <a:ea typeface="Calibri" panose="020F050202020403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ECB5545E-31B6-A9A2-38DB-6DD041BF8D9B}"/>
              </a:ext>
            </a:extLst>
          </p:cNvPr>
          <p:cNvGrpSpPr/>
          <p:nvPr/>
        </p:nvGrpSpPr>
        <p:grpSpPr>
          <a:xfrm>
            <a:off x="16535400" y="8189359"/>
            <a:ext cx="1594861" cy="2097641"/>
            <a:chOff x="13598191" y="3977092"/>
            <a:chExt cx="1594861" cy="2097641"/>
          </a:xfrm>
        </p:grpSpPr>
        <p:sp>
          <p:nvSpPr>
            <p:cNvPr id="9" name="Freeform 9"/>
            <p:cNvSpPr/>
            <p:nvPr/>
          </p:nvSpPr>
          <p:spPr>
            <a:xfrm>
              <a:off x="14052711" y="4498062"/>
              <a:ext cx="1140341" cy="1576671"/>
            </a:xfrm>
            <a:custGeom>
              <a:avLst/>
              <a:gdLst/>
              <a:ahLst/>
              <a:cxnLst/>
              <a:rect l="l" t="t" r="r" b="b"/>
              <a:pathLst>
                <a:path w="1140341" h="1576671">
                  <a:moveTo>
                    <a:pt x="0" y="0"/>
                  </a:moveTo>
                  <a:lnTo>
                    <a:pt x="1140341" y="0"/>
                  </a:lnTo>
                  <a:lnTo>
                    <a:pt x="1140341" y="1576671"/>
                  </a:lnTo>
                  <a:lnTo>
                    <a:pt x="0" y="1576671"/>
                  </a:lnTo>
                  <a:lnTo>
                    <a:pt x="0" y="0"/>
                  </a:lnTo>
                  <a:close/>
                </a:path>
              </a:pathLst>
            </a:custGeom>
            <a:blipFill>
              <a:blip r:embed="rId6">
                <a:extLst>
                  <a:ext uri="{96DAC541-7B7A-43D3-8B79-37D633B846F1}">
                    <asvg:svgBlip xmlns:asvg="http://schemas.microsoft.com/office/drawing/2016/SVG/main" r:embed="rId7"/>
                  </a:ext>
                </a:extLst>
              </a:blip>
              <a:stretch>
                <a:fillRect r="-63124" b="-19282"/>
              </a:stretch>
            </a:blipFill>
          </p:spPr>
          <p:txBody>
            <a:bodyPr/>
            <a:lstStyle/>
            <a:p>
              <a:endParaRPr lang="en-US">
                <a:latin typeface="Arial" panose="020B0604020202020204" pitchFamily="34" charset="0"/>
                <a:cs typeface="Arial" panose="020B0604020202020204" pitchFamily="34" charset="0"/>
              </a:endParaRPr>
            </a:p>
          </p:txBody>
        </p:sp>
        <p:sp>
          <p:nvSpPr>
            <p:cNvPr id="12" name="Freeform 12"/>
            <p:cNvSpPr/>
            <p:nvPr/>
          </p:nvSpPr>
          <p:spPr>
            <a:xfrm>
              <a:off x="13598191" y="3977092"/>
              <a:ext cx="1042040" cy="777594"/>
            </a:xfrm>
            <a:custGeom>
              <a:avLst/>
              <a:gdLst/>
              <a:ahLst/>
              <a:cxnLst/>
              <a:rect l="l" t="t" r="r" b="b"/>
              <a:pathLst>
                <a:path w="1042040" h="777594">
                  <a:moveTo>
                    <a:pt x="0" y="0"/>
                  </a:moveTo>
                  <a:lnTo>
                    <a:pt x="1042040" y="0"/>
                  </a:lnTo>
                  <a:lnTo>
                    <a:pt x="1042040" y="777594"/>
                  </a:lnTo>
                  <a:lnTo>
                    <a:pt x="0" y="777594"/>
                  </a:lnTo>
                  <a:lnTo>
                    <a:pt x="0" y="0"/>
                  </a:lnTo>
                  <a:close/>
                </a:path>
              </a:pathLst>
            </a:custGeom>
            <a:blipFill>
              <a:blip r:embed="rId6">
                <a:extLst>
                  <a:ext uri="{96DAC541-7B7A-43D3-8B79-37D633B846F1}">
                    <asvg:svgBlip xmlns:asvg="http://schemas.microsoft.com/office/drawing/2016/SVG/main" r:embed="rId7"/>
                  </a:ext>
                </a:extLst>
              </a:blip>
              <a:stretch>
                <a:fillRect l="-224475" r="-11905" b="-355750"/>
              </a:stretch>
            </a:blipFill>
          </p:spPr>
          <p:txBody>
            <a:bodyPr/>
            <a:lstStyle/>
            <a:p>
              <a:endParaRPr lang="en-US">
                <a:latin typeface="Arial" panose="020B0604020202020204" pitchFamily="34" charset="0"/>
                <a:cs typeface="Arial" panose="020B0604020202020204" pitchFamily="34" charset="0"/>
              </a:endParaRPr>
            </a:p>
          </p:txBody>
        </p:sp>
      </p:grpSp>
      <p:pic>
        <p:nvPicPr>
          <p:cNvPr id="11" name="Picture 10" descr="A child writing on a chalkboard&#10;&#10;Description automatically generated">
            <a:extLst>
              <a:ext uri="{FF2B5EF4-FFF2-40B4-BE49-F238E27FC236}">
                <a16:creationId xmlns:a16="http://schemas.microsoft.com/office/drawing/2014/main" id="{120DBB94-2852-142E-0DB3-FFD684A0A9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48407" y="3511891"/>
            <a:ext cx="5455062" cy="545506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wipe(left)">
                                      <p:cBhvr>
                                        <p:cTn id="12" dur="500"/>
                                        <p:tgtEl>
                                          <p:spTgt spid="19">
                                            <p:txEl>
                                              <p:pRg st="0" end="0"/>
                                            </p:txEl>
                                          </p:spTgt>
                                        </p:tgtEl>
                                      </p:cBhvr>
                                    </p:animEffect>
                                  </p:childTnLst>
                                </p:cTn>
                              </p:par>
                              <p:par>
                                <p:cTn id="13" presetID="2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0CA103-574F-B291-7F8D-E2EB89DFD71E}"/>
              </a:ext>
            </a:extLst>
          </p:cNvPr>
          <p:cNvPicPr>
            <a:picLocks noChangeAspect="1"/>
          </p:cNvPicPr>
          <p:nvPr/>
        </p:nvPicPr>
        <p:blipFill>
          <a:blip r:embed="rId2"/>
          <a:srcRect t="7037" b="7037"/>
          <a:stretch>
            <a:fillRect/>
          </a:stretch>
        </p:blipFill>
        <p:spPr>
          <a:xfrm>
            <a:off x="958363" y="1659442"/>
            <a:ext cx="16371254" cy="8627557"/>
          </a:xfrm>
          <a:prstGeom prst="rect">
            <a:avLst/>
          </a:prstGeom>
        </p:spPr>
      </p:pic>
      <p:sp>
        <p:nvSpPr>
          <p:cNvPr id="4" name="Rectangle 3">
            <a:extLst>
              <a:ext uri="{FF2B5EF4-FFF2-40B4-BE49-F238E27FC236}">
                <a16:creationId xmlns:a16="http://schemas.microsoft.com/office/drawing/2014/main" id="{78A06A33-648F-515C-830B-7C466D5C920C}"/>
              </a:ext>
            </a:extLst>
          </p:cNvPr>
          <p:cNvSpPr/>
          <p:nvPr/>
        </p:nvSpPr>
        <p:spPr>
          <a:xfrm>
            <a:off x="1765834" y="2502342"/>
            <a:ext cx="14756303" cy="6133795"/>
          </a:xfrm>
          <a:prstGeom prst="rect">
            <a:avLst/>
          </a:prstGeom>
        </p:spPr>
        <p:txBody>
          <a:bodyPr wrap="square">
            <a:spAutoFit/>
          </a:bodyPr>
          <a:lstStyle/>
          <a:p>
            <a:pPr marL="571500" indent="-571500" algn="just">
              <a:lnSpc>
                <a:spcPct val="200000"/>
              </a:lnSpc>
              <a:spcBef>
                <a:spcPts val="300"/>
              </a:spcBef>
              <a:spcAft>
                <a:spcPts val="300"/>
              </a:spcAft>
              <a:buFont typeface="Wingdings" panose="05000000000000000000" pitchFamily="2" charset="2"/>
              <a:buChar char="Ø"/>
            </a:pPr>
            <a:r>
              <a:rPr lang="vi-VN" sz="4000">
                <a:latin typeface="Arial" panose="020B0604020202020204" pitchFamily="34" charset="0"/>
                <a:ea typeface="Calibri" panose="020F0502020204030204" pitchFamily="34" charset="0"/>
                <a:cs typeface="Arial" panose="020B0604020202020204" pitchFamily="34" charset="0"/>
              </a:rPr>
              <a:t>Địa phương mình có nhiều sản phẩm truyền thống được những người thợ lành nghề làm ra dựa trên những kinh nghiệm truyền lại từ nhiều đời trước. </a:t>
            </a:r>
          </a:p>
          <a:p>
            <a:pPr marL="571500" indent="-571500" algn="just">
              <a:lnSpc>
                <a:spcPct val="200000"/>
              </a:lnSpc>
              <a:spcBef>
                <a:spcPts val="300"/>
              </a:spcBef>
              <a:spcAft>
                <a:spcPts val="300"/>
              </a:spcAft>
              <a:buFont typeface="Wingdings" panose="05000000000000000000" pitchFamily="2" charset="2"/>
              <a:buChar char="Ø"/>
            </a:pPr>
            <a:r>
              <a:rPr lang="vi-VN" sz="4000">
                <a:latin typeface="Arial" panose="020B0604020202020204" pitchFamily="34" charset="0"/>
                <a:ea typeface="Calibri" panose="020F0502020204030204" pitchFamily="34" charset="0"/>
                <a:cs typeface="Arial" panose="020B0604020202020204" pitchFamily="34" charset="0"/>
              </a:rPr>
              <a:t>Nhiều sản phẩm, món ăn vẫn rất thông dụng trong cuộc sống hiện đại, gia đình nào cũng có.</a:t>
            </a:r>
          </a:p>
        </p:txBody>
      </p:sp>
      <p:grpSp>
        <p:nvGrpSpPr>
          <p:cNvPr id="5" name="Group 4">
            <a:extLst>
              <a:ext uri="{FF2B5EF4-FFF2-40B4-BE49-F238E27FC236}">
                <a16:creationId xmlns:a16="http://schemas.microsoft.com/office/drawing/2014/main" id="{77479ECA-9521-55CB-EDD4-C9EE0A0D1CBD}"/>
              </a:ext>
            </a:extLst>
          </p:cNvPr>
          <p:cNvGrpSpPr/>
          <p:nvPr/>
        </p:nvGrpSpPr>
        <p:grpSpPr>
          <a:xfrm>
            <a:off x="5904414" y="881849"/>
            <a:ext cx="6479144" cy="1500025"/>
            <a:chOff x="2078673" y="870619"/>
            <a:chExt cx="6479144" cy="1500025"/>
          </a:xfrm>
        </p:grpSpPr>
        <p:sp>
          <p:nvSpPr>
            <p:cNvPr id="14" name="Freeform 6">
              <a:extLst>
                <a:ext uri="{FF2B5EF4-FFF2-40B4-BE49-F238E27FC236}">
                  <a16:creationId xmlns:a16="http://schemas.microsoft.com/office/drawing/2014/main" id="{AAF24791-30F5-E24E-E331-3CD7781CE3E6}"/>
                </a:ext>
              </a:extLst>
            </p:cNvPr>
            <p:cNvSpPr/>
            <p:nvPr/>
          </p:nvSpPr>
          <p:spPr>
            <a:xfrm>
              <a:off x="2078673" y="870619"/>
              <a:ext cx="6479144" cy="1500025"/>
            </a:xfrm>
            <a:custGeom>
              <a:avLst/>
              <a:gdLst/>
              <a:ahLst/>
              <a:cxnLst/>
              <a:rect l="l" t="t" r="r" b="b"/>
              <a:pathLst>
                <a:path w="2175804" h="376692">
                  <a:moveTo>
                    <a:pt x="47794" y="0"/>
                  </a:moveTo>
                  <a:lnTo>
                    <a:pt x="2128010" y="0"/>
                  </a:lnTo>
                  <a:cubicBezTo>
                    <a:pt x="2140686" y="0"/>
                    <a:pt x="2152842" y="5035"/>
                    <a:pt x="2161805" y="13999"/>
                  </a:cubicBezTo>
                  <a:cubicBezTo>
                    <a:pt x="2170768" y="22962"/>
                    <a:pt x="2175804" y="35118"/>
                    <a:pt x="2175804" y="47794"/>
                  </a:cubicBezTo>
                  <a:lnTo>
                    <a:pt x="2175804" y="328898"/>
                  </a:lnTo>
                  <a:cubicBezTo>
                    <a:pt x="2175804" y="341574"/>
                    <a:pt x="2170768" y="353730"/>
                    <a:pt x="2161805" y="362694"/>
                  </a:cubicBezTo>
                  <a:cubicBezTo>
                    <a:pt x="2152842" y="371657"/>
                    <a:pt x="2140686" y="376692"/>
                    <a:pt x="2128010" y="376692"/>
                  </a:cubicBezTo>
                  <a:lnTo>
                    <a:pt x="47794" y="376692"/>
                  </a:lnTo>
                  <a:cubicBezTo>
                    <a:pt x="35118" y="376692"/>
                    <a:pt x="22962" y="371657"/>
                    <a:pt x="13999" y="362694"/>
                  </a:cubicBezTo>
                  <a:cubicBezTo>
                    <a:pt x="5035" y="353730"/>
                    <a:pt x="0" y="341574"/>
                    <a:pt x="0" y="328898"/>
                  </a:cubicBezTo>
                  <a:lnTo>
                    <a:pt x="0" y="47794"/>
                  </a:lnTo>
                  <a:cubicBezTo>
                    <a:pt x="0" y="35118"/>
                    <a:pt x="5035" y="22962"/>
                    <a:pt x="13999" y="13999"/>
                  </a:cubicBezTo>
                  <a:cubicBezTo>
                    <a:pt x="22962" y="5035"/>
                    <a:pt x="35118" y="0"/>
                    <a:pt x="47794" y="0"/>
                  </a:cubicBezTo>
                  <a:close/>
                </a:path>
              </a:pathLst>
            </a:custGeom>
            <a:solidFill>
              <a:schemeClr val="bg1"/>
            </a:solidFill>
            <a:ln>
              <a:solidFill>
                <a:schemeClr val="accent5">
                  <a:lumMod val="50000"/>
                </a:schemeClr>
              </a:solidFill>
            </a:ln>
          </p:spPr>
          <p:txBody>
            <a:bodyPr/>
            <a:lstStyle/>
            <a:p>
              <a:endParaRPr lang="en-US">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9406D7F-EFE5-64CD-A0EA-B26D704C0D86}"/>
                </a:ext>
              </a:extLst>
            </p:cNvPr>
            <p:cNvSpPr txBox="1"/>
            <p:nvPr/>
          </p:nvSpPr>
          <p:spPr>
            <a:xfrm>
              <a:off x="2452284" y="1127243"/>
              <a:ext cx="5731949" cy="1015663"/>
            </a:xfrm>
            <a:prstGeom prst="rect">
              <a:avLst/>
            </a:prstGeom>
            <a:noFill/>
          </p:spPr>
          <p:txBody>
            <a:bodyPr wrap="square">
              <a:spAutoFit/>
            </a:bodyPr>
            <a:lstStyle/>
            <a:p>
              <a:pPr marL="0" marR="0" algn="ctr">
                <a:spcBef>
                  <a:spcPts val="0"/>
                </a:spcBef>
                <a:spcAft>
                  <a:spcPts val="0"/>
                </a:spcAft>
              </a:pPr>
              <a:r>
                <a:rPr lang="en-US" sz="6000" b="1">
                  <a:solidFill>
                    <a:srgbClr val="C00000"/>
                  </a:solidFill>
                  <a:latin typeface="Arial" panose="020B0604020202020204" pitchFamily="34" charset="0"/>
                  <a:ea typeface="Calibri" panose="020F0502020204030204" pitchFamily="34" charset="0"/>
                  <a:cs typeface="Arial" panose="020B0604020202020204" pitchFamily="34" charset="0"/>
                </a:rPr>
                <a:t>KẾT LUẬN</a:t>
              </a:r>
              <a:endParaRPr lang="en-US" sz="60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ECB5545E-31B6-A9A2-38DB-6DD041BF8D9B}"/>
              </a:ext>
            </a:extLst>
          </p:cNvPr>
          <p:cNvGrpSpPr/>
          <p:nvPr/>
        </p:nvGrpSpPr>
        <p:grpSpPr>
          <a:xfrm>
            <a:off x="16306800" y="360879"/>
            <a:ext cx="1594861" cy="2097641"/>
            <a:chOff x="13598191" y="3977092"/>
            <a:chExt cx="1594861" cy="2097641"/>
          </a:xfrm>
        </p:grpSpPr>
        <p:sp>
          <p:nvSpPr>
            <p:cNvPr id="9" name="Freeform 9"/>
            <p:cNvSpPr/>
            <p:nvPr/>
          </p:nvSpPr>
          <p:spPr>
            <a:xfrm>
              <a:off x="14052711" y="4498062"/>
              <a:ext cx="1140341" cy="1576671"/>
            </a:xfrm>
            <a:custGeom>
              <a:avLst/>
              <a:gdLst/>
              <a:ahLst/>
              <a:cxnLst/>
              <a:rect l="l" t="t" r="r" b="b"/>
              <a:pathLst>
                <a:path w="1140341" h="1576671">
                  <a:moveTo>
                    <a:pt x="0" y="0"/>
                  </a:moveTo>
                  <a:lnTo>
                    <a:pt x="1140341" y="0"/>
                  </a:lnTo>
                  <a:lnTo>
                    <a:pt x="1140341" y="1576671"/>
                  </a:lnTo>
                  <a:lnTo>
                    <a:pt x="0" y="1576671"/>
                  </a:lnTo>
                  <a:lnTo>
                    <a:pt x="0" y="0"/>
                  </a:lnTo>
                  <a:close/>
                </a:path>
              </a:pathLst>
            </a:custGeom>
            <a:blipFill>
              <a:blip r:embed="rId3">
                <a:extLst>
                  <a:ext uri="{96DAC541-7B7A-43D3-8B79-37D633B846F1}">
                    <asvg:svgBlip xmlns:asvg="http://schemas.microsoft.com/office/drawing/2016/SVG/main" r:embed="rId4"/>
                  </a:ext>
                </a:extLst>
              </a:blip>
              <a:stretch>
                <a:fillRect r="-63124" b="-19282"/>
              </a:stretch>
            </a:blipFill>
          </p:spPr>
          <p:txBody>
            <a:bodyPr/>
            <a:lstStyle/>
            <a:p>
              <a:endParaRPr lang="en-US">
                <a:latin typeface="Arial" panose="020B0604020202020204" pitchFamily="34" charset="0"/>
                <a:cs typeface="Arial" panose="020B0604020202020204" pitchFamily="34" charset="0"/>
              </a:endParaRPr>
            </a:p>
          </p:txBody>
        </p:sp>
        <p:sp>
          <p:nvSpPr>
            <p:cNvPr id="12" name="Freeform 12"/>
            <p:cNvSpPr/>
            <p:nvPr/>
          </p:nvSpPr>
          <p:spPr>
            <a:xfrm>
              <a:off x="13598191" y="3977092"/>
              <a:ext cx="1042040" cy="777594"/>
            </a:xfrm>
            <a:custGeom>
              <a:avLst/>
              <a:gdLst/>
              <a:ahLst/>
              <a:cxnLst/>
              <a:rect l="l" t="t" r="r" b="b"/>
              <a:pathLst>
                <a:path w="1042040" h="777594">
                  <a:moveTo>
                    <a:pt x="0" y="0"/>
                  </a:moveTo>
                  <a:lnTo>
                    <a:pt x="1042040" y="0"/>
                  </a:lnTo>
                  <a:lnTo>
                    <a:pt x="1042040" y="777594"/>
                  </a:lnTo>
                  <a:lnTo>
                    <a:pt x="0" y="777594"/>
                  </a:lnTo>
                  <a:lnTo>
                    <a:pt x="0" y="0"/>
                  </a:lnTo>
                  <a:close/>
                </a:path>
              </a:pathLst>
            </a:custGeom>
            <a:blipFill>
              <a:blip r:embed="rId3">
                <a:extLst>
                  <a:ext uri="{96DAC541-7B7A-43D3-8B79-37D633B846F1}">
                    <asvg:svgBlip xmlns:asvg="http://schemas.microsoft.com/office/drawing/2016/SVG/main" r:embed="rId4"/>
                  </a:ext>
                </a:extLst>
              </a:blip>
              <a:stretch>
                <a:fillRect l="-224475" r="-11905" b="-355750"/>
              </a:stretch>
            </a:blipFill>
          </p:spPr>
          <p:txBody>
            <a:bodyPr/>
            <a:lstStyle/>
            <a:p>
              <a:endParaRPr lang="en-US">
                <a:latin typeface="Arial" panose="020B0604020202020204" pitchFamily="34" charset="0"/>
                <a:cs typeface="Arial" panose="020B0604020202020204" pitchFamily="34" charset="0"/>
              </a:endParaRPr>
            </a:p>
          </p:txBody>
        </p:sp>
      </p:grpSp>
      <p:sp>
        <p:nvSpPr>
          <p:cNvPr id="3" name="Freeform 3"/>
          <p:cNvSpPr/>
          <p:nvPr/>
        </p:nvSpPr>
        <p:spPr>
          <a:xfrm>
            <a:off x="0" y="45869"/>
            <a:ext cx="1828799" cy="2057400"/>
          </a:xfrm>
          <a:custGeom>
            <a:avLst/>
            <a:gdLst/>
            <a:ahLst/>
            <a:cxnLst/>
            <a:rect l="l" t="t" r="r" b="b"/>
            <a:pathLst>
              <a:path w="2906723" h="3379910">
                <a:moveTo>
                  <a:pt x="0" y="0"/>
                </a:moveTo>
                <a:lnTo>
                  <a:pt x="2906723" y="0"/>
                </a:lnTo>
                <a:lnTo>
                  <a:pt x="2906723" y="3379910"/>
                </a:lnTo>
                <a:lnTo>
                  <a:pt x="0" y="33799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pic>
        <p:nvPicPr>
          <p:cNvPr id="22" name="Picture 21" descr="A cartoon of a child reading a book&#10;&#10;Description automatically generated">
            <a:extLst>
              <a:ext uri="{FF2B5EF4-FFF2-40B4-BE49-F238E27FC236}">
                <a16:creationId xmlns:a16="http://schemas.microsoft.com/office/drawing/2014/main" id="{5CF6F211-8641-C173-3AE1-9560C92E5F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00132" y="8033336"/>
            <a:ext cx="2334131" cy="2414945"/>
          </a:xfrm>
          <a:prstGeom prst="rect">
            <a:avLst/>
          </a:prstGeom>
        </p:spPr>
      </p:pic>
    </p:spTree>
    <p:extLst>
      <p:ext uri="{BB962C8B-B14F-4D97-AF65-F5344CB8AC3E}">
        <p14:creationId xmlns:p14="http://schemas.microsoft.com/office/powerpoint/2010/main" val="367879877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sp>
        <p:nvSpPr>
          <p:cNvPr id="3" name="Freeform 3"/>
          <p:cNvSpPr/>
          <p:nvPr/>
        </p:nvSpPr>
        <p:spPr>
          <a:xfrm rot="-1202364">
            <a:off x="1651030" y="158177"/>
            <a:ext cx="2316306" cy="1901952"/>
          </a:xfrm>
          <a:custGeom>
            <a:avLst/>
            <a:gdLst/>
            <a:ahLst/>
            <a:cxnLst/>
            <a:rect l="l" t="t" r="r" b="b"/>
            <a:pathLst>
              <a:path w="2316306" h="1901952">
                <a:moveTo>
                  <a:pt x="0" y="0"/>
                </a:moveTo>
                <a:lnTo>
                  <a:pt x="2316306" y="0"/>
                </a:lnTo>
                <a:lnTo>
                  <a:pt x="2316306" y="1901952"/>
                </a:lnTo>
                <a:lnTo>
                  <a:pt x="0" y="1901952"/>
                </a:lnTo>
                <a:lnTo>
                  <a:pt x="0" y="0"/>
                </a:lnTo>
                <a:close/>
              </a:path>
            </a:pathLst>
          </a:custGeom>
          <a:blipFill>
            <a:blip r:embed="rId2">
              <a:extLst>
                <a:ext uri="{96DAC541-7B7A-43D3-8B79-37D633B846F1}">
                  <asvg:svgBlip xmlns:asvg="http://schemas.microsoft.com/office/drawing/2016/SVG/main" r:embed="rId3"/>
                </a:ext>
              </a:extLst>
            </a:blip>
            <a:stretch>
              <a:fillRect r="-21581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Freeform 4"/>
          <p:cNvSpPr/>
          <p:nvPr/>
        </p:nvSpPr>
        <p:spPr>
          <a:xfrm rot="376918" flipH="1">
            <a:off x="14672342" y="121017"/>
            <a:ext cx="2316306" cy="1901952"/>
          </a:xfrm>
          <a:custGeom>
            <a:avLst/>
            <a:gdLst/>
            <a:ahLst/>
            <a:cxnLst/>
            <a:rect l="l" t="t" r="r" b="b"/>
            <a:pathLst>
              <a:path w="2316306" h="1901952">
                <a:moveTo>
                  <a:pt x="2316306" y="0"/>
                </a:moveTo>
                <a:lnTo>
                  <a:pt x="0" y="0"/>
                </a:lnTo>
                <a:lnTo>
                  <a:pt x="0" y="1901952"/>
                </a:lnTo>
                <a:lnTo>
                  <a:pt x="2316306" y="1901952"/>
                </a:lnTo>
                <a:lnTo>
                  <a:pt x="2316306" y="0"/>
                </a:lnTo>
                <a:close/>
              </a:path>
            </a:pathLst>
          </a:custGeom>
          <a:blipFill>
            <a:blip r:embed="rId2">
              <a:extLst>
                <a:ext uri="{96DAC541-7B7A-43D3-8B79-37D633B846F1}">
                  <asvg:svgBlip xmlns:asvg="http://schemas.microsoft.com/office/drawing/2016/SVG/main" r:embed="rId3"/>
                </a:ext>
              </a:extLst>
            </a:blip>
            <a:stretch>
              <a:fillRect r="-21581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Freeform 5"/>
          <p:cNvSpPr/>
          <p:nvPr/>
        </p:nvSpPr>
        <p:spPr>
          <a:xfrm rot="-67940">
            <a:off x="1133791" y="-176979"/>
            <a:ext cx="522980" cy="10640958"/>
          </a:xfrm>
          <a:custGeom>
            <a:avLst/>
            <a:gdLst/>
            <a:ahLst/>
            <a:cxnLst/>
            <a:rect l="l" t="t" r="r" b="b"/>
            <a:pathLst>
              <a:path w="522980" h="10640958">
                <a:moveTo>
                  <a:pt x="0" y="0"/>
                </a:moveTo>
                <a:lnTo>
                  <a:pt x="522979" y="0"/>
                </a:lnTo>
                <a:lnTo>
                  <a:pt x="522979" y="10640958"/>
                </a:lnTo>
                <a:lnTo>
                  <a:pt x="0" y="10640958"/>
                </a:lnTo>
                <a:lnTo>
                  <a:pt x="0" y="0"/>
                </a:lnTo>
                <a:close/>
              </a:path>
            </a:pathLst>
          </a:custGeom>
          <a:blipFill>
            <a:blip r:embed="rId4">
              <a:extLst>
                <a:ext uri="{96DAC541-7B7A-43D3-8B79-37D633B846F1}">
                  <asvg:svgBlip xmlns:asvg="http://schemas.microsoft.com/office/drawing/2016/SVG/main" r:embed="rId5"/>
                </a:ext>
              </a:extLst>
            </a:blip>
            <a:stretch>
              <a:fillRect r="-253311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Freeform 6"/>
          <p:cNvSpPr/>
          <p:nvPr/>
        </p:nvSpPr>
        <p:spPr>
          <a:xfrm rot="-67940">
            <a:off x="1561998" y="-245971"/>
            <a:ext cx="522980" cy="10640958"/>
          </a:xfrm>
          <a:custGeom>
            <a:avLst/>
            <a:gdLst/>
            <a:ahLst/>
            <a:cxnLst/>
            <a:rect l="l" t="t" r="r" b="b"/>
            <a:pathLst>
              <a:path w="522980" h="10640958">
                <a:moveTo>
                  <a:pt x="0" y="0"/>
                </a:moveTo>
                <a:lnTo>
                  <a:pt x="522979" y="0"/>
                </a:lnTo>
                <a:lnTo>
                  <a:pt x="522979" y="10640958"/>
                </a:lnTo>
                <a:lnTo>
                  <a:pt x="0" y="10640958"/>
                </a:lnTo>
                <a:lnTo>
                  <a:pt x="0" y="0"/>
                </a:lnTo>
                <a:close/>
              </a:path>
            </a:pathLst>
          </a:custGeom>
          <a:blipFill>
            <a:blip r:embed="rId6">
              <a:extLst>
                <a:ext uri="{96DAC541-7B7A-43D3-8B79-37D633B846F1}">
                  <asvg:svgBlip xmlns:asvg="http://schemas.microsoft.com/office/drawing/2016/SVG/main" r:embed="rId7"/>
                </a:ext>
              </a:extLst>
            </a:blip>
            <a:stretch>
              <a:fillRect r="-253311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Freeform 7"/>
          <p:cNvSpPr/>
          <p:nvPr/>
        </p:nvSpPr>
        <p:spPr>
          <a:xfrm rot="-67940">
            <a:off x="16856918" y="-176979"/>
            <a:ext cx="522980" cy="10640958"/>
          </a:xfrm>
          <a:custGeom>
            <a:avLst/>
            <a:gdLst/>
            <a:ahLst/>
            <a:cxnLst/>
            <a:rect l="l" t="t" r="r" b="b"/>
            <a:pathLst>
              <a:path w="522980" h="10640958">
                <a:moveTo>
                  <a:pt x="0" y="0"/>
                </a:moveTo>
                <a:lnTo>
                  <a:pt x="522980" y="0"/>
                </a:lnTo>
                <a:lnTo>
                  <a:pt x="522980" y="10640958"/>
                </a:lnTo>
                <a:lnTo>
                  <a:pt x="0" y="10640958"/>
                </a:lnTo>
                <a:lnTo>
                  <a:pt x="0" y="0"/>
                </a:lnTo>
                <a:close/>
              </a:path>
            </a:pathLst>
          </a:custGeom>
          <a:blipFill>
            <a:blip r:embed="rId4">
              <a:extLst>
                <a:ext uri="{96DAC541-7B7A-43D3-8B79-37D633B846F1}">
                  <asvg:svgBlip xmlns:asvg="http://schemas.microsoft.com/office/drawing/2016/SVG/main" r:embed="rId5"/>
                </a:ext>
              </a:extLst>
            </a:blip>
            <a:stretch>
              <a:fillRect r="-253311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Freeform 8"/>
          <p:cNvSpPr/>
          <p:nvPr/>
        </p:nvSpPr>
        <p:spPr>
          <a:xfrm flipH="1">
            <a:off x="16152648" y="-245971"/>
            <a:ext cx="522980" cy="10640958"/>
          </a:xfrm>
          <a:custGeom>
            <a:avLst/>
            <a:gdLst/>
            <a:ahLst/>
            <a:cxnLst/>
            <a:rect l="l" t="t" r="r" b="b"/>
            <a:pathLst>
              <a:path w="522980" h="10640958">
                <a:moveTo>
                  <a:pt x="522979" y="0"/>
                </a:moveTo>
                <a:lnTo>
                  <a:pt x="0" y="0"/>
                </a:lnTo>
                <a:lnTo>
                  <a:pt x="0" y="10640958"/>
                </a:lnTo>
                <a:lnTo>
                  <a:pt x="522979" y="10640958"/>
                </a:lnTo>
                <a:lnTo>
                  <a:pt x="522979" y="0"/>
                </a:lnTo>
                <a:close/>
              </a:path>
            </a:pathLst>
          </a:custGeom>
          <a:blipFill>
            <a:blip r:embed="rId6">
              <a:extLst>
                <a:ext uri="{96DAC541-7B7A-43D3-8B79-37D633B846F1}">
                  <asvg:svgBlip xmlns:asvg="http://schemas.microsoft.com/office/drawing/2016/SVG/main" r:embed="rId7"/>
                </a:ext>
              </a:extLst>
            </a:blip>
            <a:stretch>
              <a:fillRect r="-253311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Freeform 9"/>
          <p:cNvSpPr/>
          <p:nvPr/>
        </p:nvSpPr>
        <p:spPr>
          <a:xfrm rot="-60647" flipV="1">
            <a:off x="-237749" y="9608355"/>
            <a:ext cx="19443313" cy="3815750"/>
          </a:xfrm>
          <a:custGeom>
            <a:avLst/>
            <a:gdLst/>
            <a:ahLst/>
            <a:cxnLst/>
            <a:rect l="l" t="t" r="r" b="b"/>
            <a:pathLst>
              <a:path w="19443313" h="3815750">
                <a:moveTo>
                  <a:pt x="0" y="3815750"/>
                </a:moveTo>
                <a:lnTo>
                  <a:pt x="19443312" y="3815750"/>
                </a:lnTo>
                <a:lnTo>
                  <a:pt x="19443312" y="0"/>
                </a:lnTo>
                <a:lnTo>
                  <a:pt x="0" y="0"/>
                </a:lnTo>
                <a:lnTo>
                  <a:pt x="0" y="381575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20">
            <a:extLst>
              <a:ext uri="{FF2B5EF4-FFF2-40B4-BE49-F238E27FC236}">
                <a16:creationId xmlns:a16="http://schemas.microsoft.com/office/drawing/2014/main" id="{993D5CEA-C340-92B3-C766-AEFEAB9790E0}"/>
              </a:ext>
            </a:extLst>
          </p:cNvPr>
          <p:cNvSpPr txBox="1"/>
          <p:nvPr/>
        </p:nvSpPr>
        <p:spPr>
          <a:xfrm>
            <a:off x="2493992" y="2952387"/>
            <a:ext cx="13354732" cy="4382225"/>
          </a:xfrm>
          <a:prstGeom prst="rect">
            <a:avLst/>
          </a:prstGeom>
        </p:spPr>
        <p:txBody>
          <a:bodyPr wrap="square" lIns="0" tIns="0" rIns="0" bIns="0" rtlCol="0" anchor="t">
            <a:spAutoFit/>
          </a:bodyPr>
          <a:lstStyle/>
          <a:p>
            <a:pPr lvl="0" algn="ctr">
              <a:lnSpc>
                <a:spcPct val="150000"/>
              </a:lnSpc>
            </a:pPr>
            <a:r>
              <a:rPr lang="vi-VN" sz="6600" b="1">
                <a:solidFill>
                  <a:srgbClr val="F79646">
                    <a:lumMod val="50000"/>
                  </a:srgbClr>
                </a:solidFill>
                <a:ea typeface="Calibri" panose="020F0502020204030204" pitchFamily="34" charset="0"/>
                <a:cs typeface="Arial" panose="020B0604020202020204" pitchFamily="34" charset="0"/>
              </a:rPr>
              <a:t>Hoạt động 2: </a:t>
            </a:r>
            <a:endParaRPr lang="en-US" sz="6600" b="1">
              <a:solidFill>
                <a:srgbClr val="F79646">
                  <a:lumMod val="50000"/>
                </a:srgbClr>
              </a:solidFill>
              <a:ea typeface="Calibri" panose="020F0502020204030204" pitchFamily="34" charset="0"/>
              <a:cs typeface="Arial" panose="020B0604020202020204" pitchFamily="34" charset="0"/>
            </a:endParaRPr>
          </a:p>
          <a:p>
            <a:pPr lvl="0" algn="ctr">
              <a:lnSpc>
                <a:spcPct val="150000"/>
              </a:lnSpc>
            </a:pPr>
            <a:r>
              <a:rPr lang="vi-VN" sz="6600" b="1">
                <a:solidFill>
                  <a:srgbClr val="F79646">
                    <a:lumMod val="50000"/>
                  </a:srgbClr>
                </a:solidFill>
                <a:ea typeface="Calibri" panose="020F0502020204030204" pitchFamily="34" charset="0"/>
                <a:cs typeface="Arial" panose="020B0604020202020204" pitchFamily="34" charset="0"/>
              </a:rPr>
              <a:t>Tìm hiểu về nghề truyền thống địa phương</a:t>
            </a:r>
            <a:endParaRPr kumimoji="0" lang="vi-VN" sz="6600" b="1" i="0" u="none" strike="noStrike" kern="1200" cap="none" spc="0" normalizeH="0" baseline="0" noProof="0">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3759535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7F2E6F2-1B92-A305-222C-285F882BA76B}"/>
              </a:ext>
            </a:extLst>
          </p:cNvPr>
          <p:cNvGrpSpPr/>
          <p:nvPr/>
        </p:nvGrpSpPr>
        <p:grpSpPr>
          <a:xfrm>
            <a:off x="419099" y="800100"/>
            <a:ext cx="17449801" cy="9144001"/>
            <a:chOff x="419100" y="495299"/>
            <a:chExt cx="17449801" cy="9144001"/>
          </a:xfrm>
        </p:grpSpPr>
        <p:grpSp>
          <p:nvGrpSpPr>
            <p:cNvPr id="8" name="Group 7">
              <a:extLst>
                <a:ext uri="{FF2B5EF4-FFF2-40B4-BE49-F238E27FC236}">
                  <a16:creationId xmlns:a16="http://schemas.microsoft.com/office/drawing/2014/main" id="{CC0C8524-FFDB-299D-6D44-BF25EEDDD06E}"/>
                </a:ext>
              </a:extLst>
            </p:cNvPr>
            <p:cNvGrpSpPr/>
            <p:nvPr/>
          </p:nvGrpSpPr>
          <p:grpSpPr>
            <a:xfrm>
              <a:off x="419100" y="495300"/>
              <a:ext cx="17449800" cy="9144000"/>
              <a:chOff x="609600" y="495300"/>
              <a:chExt cx="17068800" cy="9296400"/>
            </a:xfrm>
          </p:grpSpPr>
          <p:sp>
            <p:nvSpPr>
              <p:cNvPr id="6" name="Rectangle 5">
                <a:extLst>
                  <a:ext uri="{FF2B5EF4-FFF2-40B4-BE49-F238E27FC236}">
                    <a16:creationId xmlns:a16="http://schemas.microsoft.com/office/drawing/2014/main" id="{A37DC501-1071-AEBD-E24E-22236C5E3158}"/>
                  </a:ext>
                </a:extLst>
              </p:cNvPr>
              <p:cNvSpPr/>
              <p:nvPr/>
            </p:nvSpPr>
            <p:spPr>
              <a:xfrm>
                <a:off x="990600" y="495300"/>
                <a:ext cx="16687800" cy="92964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1F1991F-4ACC-1DF6-8D81-E8CBC25C244A}"/>
                  </a:ext>
                </a:extLst>
              </p:cNvPr>
              <p:cNvSpPr/>
              <p:nvPr/>
            </p:nvSpPr>
            <p:spPr>
              <a:xfrm>
                <a:off x="609600" y="495301"/>
                <a:ext cx="16840200" cy="8991600"/>
              </a:xfrm>
              <a:prstGeom prst="rect">
                <a:avLst/>
              </a:prstGeom>
              <a:solidFill>
                <a:srgbClr val="F0F8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lowchart: Document 18">
              <a:extLst>
                <a:ext uri="{FF2B5EF4-FFF2-40B4-BE49-F238E27FC236}">
                  <a16:creationId xmlns:a16="http://schemas.microsoft.com/office/drawing/2014/main" id="{B4B5B25C-0335-4ECF-A92F-6DFA38296839}"/>
                </a:ext>
              </a:extLst>
            </p:cNvPr>
            <p:cNvSpPr/>
            <p:nvPr/>
          </p:nvSpPr>
          <p:spPr>
            <a:xfrm>
              <a:off x="419101" y="495299"/>
              <a:ext cx="17449800" cy="1509939"/>
            </a:xfrm>
            <a:prstGeom prst="flowChartDocument">
              <a:avLst/>
            </a:prstGeom>
            <a:solidFill>
              <a:srgbClr val="C5E4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A1A0F94-A5FA-E28F-969A-804FA033060D}"/>
                </a:ext>
              </a:extLst>
            </p:cNvPr>
            <p:cNvSpPr txBox="1"/>
            <p:nvPr/>
          </p:nvSpPr>
          <p:spPr>
            <a:xfrm>
              <a:off x="3769348" y="1004012"/>
              <a:ext cx="10515599" cy="584775"/>
            </a:xfrm>
            <a:prstGeom prst="rect">
              <a:avLst/>
            </a:prstGeom>
            <a:noFill/>
          </p:spPr>
          <p:txBody>
            <a:bodyPr wrap="square">
              <a:spAutoFit/>
            </a:bodyPr>
            <a:lstStyle/>
            <a:p>
              <a:pPr lvl="0" algn="ctr">
                <a:defRPr/>
              </a:pPr>
              <a:r>
                <a:rPr lang="en-US" sz="3200" b="1">
                  <a:solidFill>
                    <a:srgbClr val="000000"/>
                  </a:solidFill>
                  <a:latin typeface="Arial" panose="020B0604020202020204" pitchFamily="34" charset="0"/>
                  <a:ea typeface="Calibri" panose="020F0502020204030204" pitchFamily="34" charset="0"/>
                  <a:cs typeface="Arial" panose="020B0604020202020204" pitchFamily="34" charset="0"/>
                </a:rPr>
                <a:t>HOẠT ĐỘNG “THEO DẤU NGHỆ NHÂN”</a:t>
              </a:r>
              <a:endParaRPr kumimoji="0" lang="vi-VN" sz="32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CCA6D1F-17F5-740D-1663-CFCE5F37AFA6}"/>
                </a:ext>
              </a:extLst>
            </p:cNvPr>
            <p:cNvSpPr txBox="1"/>
            <p:nvPr/>
          </p:nvSpPr>
          <p:spPr>
            <a:xfrm>
              <a:off x="971549" y="2092055"/>
              <a:ext cx="16535400" cy="7122143"/>
            </a:xfrm>
            <a:prstGeom prst="rect">
              <a:avLst/>
            </a:prstGeom>
            <a:noFill/>
          </p:spPr>
          <p:txBody>
            <a:bodyPr wrap="square">
              <a:spAutoFit/>
            </a:bodyPr>
            <a:lstStyle/>
            <a:p>
              <a:pPr marL="571500" lvl="0" indent="-571500" algn="just">
                <a:lnSpc>
                  <a:spcPct val="150000"/>
                </a:lnSpc>
                <a:buFont typeface="Arial" panose="020B0604020202020204" pitchFamily="34" charset="0"/>
                <a:buChar char="•"/>
                <a:defRPr/>
              </a:pPr>
              <a:r>
                <a:rPr lang="en-US" sz="2800" i="1" noProof="0">
                  <a:solidFill>
                    <a:srgbClr val="000000"/>
                  </a:solidFill>
                  <a:latin typeface="Arial" panose="020B0604020202020204" pitchFamily="34" charset="0"/>
                  <a:ea typeface="Calibri" panose="020F0502020204030204" pitchFamily="34" charset="0"/>
                  <a:cs typeface="Arial" panose="020B0604020202020204" pitchFamily="34" charset="0"/>
                </a:rPr>
                <a:t>Mục tiêu: </a:t>
              </a:r>
              <a:r>
                <a:rPr lang="en-US" sz="2800" noProof="0">
                  <a:solidFill>
                    <a:srgbClr val="000000"/>
                  </a:solidFill>
                  <a:latin typeface="Arial" panose="020B0604020202020204" pitchFamily="34" charset="0"/>
                  <a:ea typeface="Calibri" panose="020F0502020204030204" pitchFamily="34" charset="0"/>
                  <a:cs typeface="Arial" panose="020B0604020202020204" pitchFamily="34" charset="0"/>
                </a:rPr>
                <a:t>Tìm hiểu nghề truyền thống của địa phương; xây đắp lòng tự hào và mong muốn giữ gìn nghề truyền thống.</a:t>
              </a:r>
            </a:p>
            <a:p>
              <a:pPr marL="571500" lvl="0" indent="-571500" algn="just">
                <a:lnSpc>
                  <a:spcPct val="150000"/>
                </a:lnSpc>
                <a:buFont typeface="Arial" panose="020B0604020202020204" pitchFamily="34" charset="0"/>
                <a:buChar char="•"/>
                <a:defRPr/>
              </a:pPr>
              <a:r>
                <a:rPr kumimoji="0" lang="en-US" sz="2800" b="0" i="1" u="none" strike="noStrike" kern="1200" cap="none" spc="0" normalizeH="0" baseline="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Nội</a:t>
              </a:r>
              <a:r>
                <a:rPr lang="en-US" sz="2800" i="1">
                  <a:solidFill>
                    <a:srgbClr val="000000"/>
                  </a:solidFill>
                  <a:latin typeface="Arial" panose="020B0604020202020204" pitchFamily="34" charset="0"/>
                  <a:ea typeface="Calibri" panose="020F0502020204030204" pitchFamily="34" charset="0"/>
                  <a:cs typeface="Arial" panose="020B0604020202020204" pitchFamily="34" charset="0"/>
                </a:rPr>
                <a:t> dung: </a:t>
              </a:r>
              <a:r>
                <a:rPr lang="en-US" sz="2800">
                  <a:solidFill>
                    <a:srgbClr val="000000"/>
                  </a:solidFill>
                  <a:latin typeface="Arial" panose="020B0604020202020204" pitchFamily="34" charset="0"/>
                  <a:ea typeface="Calibri" panose="020F0502020204030204" pitchFamily="34" charset="0"/>
                  <a:cs typeface="Arial" panose="020B0604020202020204" pitchFamily="34" charset="0"/>
                </a:rPr>
                <a:t>– Thu thập thông tin về làng nghề: địa điểm, nguyên vật liệu, sản phẩm,…</a:t>
              </a:r>
            </a:p>
            <a:p>
              <a:pPr algn="just">
                <a:lnSpc>
                  <a:spcPct val="150000"/>
                </a:lnSpc>
                <a:defRPr/>
              </a:pPr>
              <a:r>
                <a:rPr lang="en-US" sz="2800">
                  <a:solidFill>
                    <a:srgbClr val="000000"/>
                  </a:solidFill>
                  <a:latin typeface="Arial" panose="020B0604020202020204" pitchFamily="34" charset="0"/>
                  <a:ea typeface="Calibri" panose="020F0502020204030204" pitchFamily="34" charset="0"/>
                  <a:cs typeface="Arial" panose="020B0604020202020204" pitchFamily="34" charset="0"/>
                </a:rPr>
                <a:t>                      – Thiết kế một sản phẩm giới thiệu thông tin về làng nghề: tờ rơi, thẻ,…</a:t>
              </a:r>
            </a:p>
            <a:p>
              <a:pPr lvl="0" algn="just">
                <a:lnSpc>
                  <a:spcPct val="150000"/>
                </a:lnSpc>
                <a:defRPr/>
              </a:pPr>
              <a:r>
                <a:rPr lang="en-US" sz="2800">
                  <a:solidFill>
                    <a:srgbClr val="000000"/>
                  </a:solidFill>
                  <a:latin typeface="Arial" panose="020B0604020202020204" pitchFamily="34" charset="0"/>
                  <a:ea typeface="Calibri" panose="020F0502020204030204" pitchFamily="34" charset="0"/>
                  <a:cs typeface="Arial" panose="020B0604020202020204" pitchFamily="34" charset="0"/>
                </a:rPr>
                <a:t>                      – Trải nghiệm một công đoạn làm ra sản phẩm.</a:t>
              </a:r>
            </a:p>
            <a:p>
              <a:pPr lvl="0" algn="just">
                <a:lnSpc>
                  <a:spcPct val="150000"/>
                </a:lnSpc>
                <a:defRPr/>
              </a:pPr>
              <a:r>
                <a:rPr lang="en-US" sz="2800">
                  <a:solidFill>
                    <a:srgbClr val="000000"/>
                  </a:solidFill>
                  <a:latin typeface="Arial" panose="020B0604020202020204" pitchFamily="34" charset="0"/>
                  <a:ea typeface="Calibri" panose="020F0502020204030204" pitchFamily="34" charset="0"/>
                  <a:cs typeface="Arial" panose="020B0604020202020204" pitchFamily="34" charset="0"/>
                </a:rPr>
                <a:t>                      – Ghi chép thông tin về làng nghề vào Sổ tay hướng dẫn du lịch địa phương.</a:t>
              </a:r>
            </a:p>
            <a:p>
              <a:pPr marL="457200" indent="-457200" algn="just">
                <a:lnSpc>
                  <a:spcPct val="150000"/>
                </a:lnSpc>
                <a:buFont typeface="Arial" panose="020B0604020202020204" pitchFamily="34" charset="0"/>
                <a:buChar char="•"/>
                <a:defRPr/>
              </a:pPr>
              <a:r>
                <a:rPr lang="en-US" sz="2800" i="1">
                  <a:solidFill>
                    <a:srgbClr val="000000"/>
                  </a:solidFill>
                  <a:latin typeface="Arial" panose="020B0604020202020204" pitchFamily="34" charset="0"/>
                  <a:ea typeface="Calibri" panose="020F0502020204030204" pitchFamily="34" charset="0"/>
                  <a:cs typeface="Arial" panose="020B0604020202020204" pitchFamily="34" charset="0"/>
                </a:rPr>
                <a:t>Thành phần tham gia:  </a:t>
              </a:r>
              <a:r>
                <a:rPr lang="en-US" sz="2800">
                  <a:solidFill>
                    <a:srgbClr val="000000"/>
                  </a:solidFill>
                  <a:latin typeface="Arial" panose="020B0604020202020204" pitchFamily="34" charset="0"/>
                  <a:ea typeface="Calibri" panose="020F0502020204030204" pitchFamily="34" charset="0"/>
                  <a:cs typeface="Arial" panose="020B0604020202020204" pitchFamily="34" charset="0"/>
                </a:rPr>
                <a:t>Học sinh trong lớp và người thân.</a:t>
              </a:r>
            </a:p>
            <a:p>
              <a:pPr marL="457200" indent="-457200" algn="just">
                <a:lnSpc>
                  <a:spcPct val="150000"/>
                </a:lnSpc>
                <a:buFont typeface="Arial" panose="020B0604020202020204" pitchFamily="34" charset="0"/>
                <a:buChar char="•"/>
                <a:defRPr/>
              </a:pPr>
              <a:r>
                <a:rPr lang="en-US" sz="2800" i="1">
                  <a:solidFill>
                    <a:srgbClr val="000000"/>
                  </a:solidFill>
                  <a:latin typeface="Arial" panose="020B0604020202020204" pitchFamily="34" charset="0"/>
                  <a:ea typeface="Calibri" panose="020F0502020204030204" pitchFamily="34" charset="0"/>
                  <a:cs typeface="Arial" panose="020B0604020202020204" pitchFamily="34" charset="0"/>
                </a:rPr>
                <a:t>Thời gian thực hiện</a:t>
              </a:r>
              <a:r>
                <a:rPr lang="en-US" sz="2800">
                  <a:solidFill>
                    <a:srgbClr val="000000"/>
                  </a:solidFill>
                  <a:latin typeface="Arial" panose="020B0604020202020204" pitchFamily="34" charset="0"/>
                  <a:ea typeface="Calibri" panose="020F0502020204030204" pitchFamily="34" charset="0"/>
                  <a:cs typeface="Arial" panose="020B0604020202020204" pitchFamily="34" charset="0"/>
                </a:rPr>
                <a:t>: 3 tuần.</a:t>
              </a:r>
            </a:p>
            <a:p>
              <a:pPr marL="457200" indent="-457200" algn="just">
                <a:lnSpc>
                  <a:spcPct val="150000"/>
                </a:lnSpc>
                <a:buFont typeface="Arial" panose="020B0604020202020204" pitchFamily="34" charset="0"/>
                <a:buChar char="•"/>
                <a:defRPr/>
              </a:pPr>
              <a:r>
                <a:rPr kumimoji="0" lang="en-US" sz="2800" b="0" i="1" u="none" strike="noStrike" kern="1200" cap="none" spc="0" normalizeH="0" baseline="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Phương</a:t>
              </a:r>
              <a:r>
                <a:rPr kumimoji="0" lang="en-US" sz="2800" b="0" i="1" u="none" strike="noStrike" kern="1200" cap="none" spc="0" normalizeH="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pháp</a:t>
              </a:r>
              <a:r>
                <a:rPr lang="en-US" sz="2800" i="1">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a:solidFill>
                    <a:srgbClr val="000000"/>
                  </a:solidFill>
                  <a:latin typeface="Arial" panose="020B0604020202020204" pitchFamily="34" charset="0"/>
                  <a:ea typeface="Calibri" panose="020F0502020204030204" pitchFamily="34" charset="0"/>
                  <a:cs typeface="Arial" panose="020B0604020202020204" pitchFamily="34" charset="0"/>
                </a:rPr>
                <a:t>– Phỏng vấn thầy cô, người thân, hàng xóm</a:t>
              </a:r>
            </a:p>
            <a:p>
              <a:pPr algn="just">
                <a:lnSpc>
                  <a:spcPct val="150000"/>
                </a:lnSpc>
                <a:defRPr/>
              </a:pPr>
              <a:r>
                <a:rPr lang="en-US" sz="2800">
                  <a:solidFill>
                    <a:srgbClr val="000000"/>
                  </a:solidFill>
                  <a:latin typeface="Arial" panose="020B0604020202020204" pitchFamily="34" charset="0"/>
                  <a:ea typeface="Calibri" panose="020F0502020204030204" pitchFamily="34" charset="0"/>
                  <a:cs typeface="Arial" panose="020B0604020202020204" pitchFamily="34" charset="0"/>
                </a:rPr>
                <a:t>                             – Tham khảo sách, báo, phim tư liệu,…</a:t>
              </a:r>
            </a:p>
            <a:p>
              <a:pPr lvl="0" algn="just">
                <a:lnSpc>
                  <a:spcPct val="150000"/>
                </a:lnSpc>
                <a:defRPr/>
              </a:pPr>
              <a:r>
                <a:rPr lang="en-US" sz="2800">
                  <a:solidFill>
                    <a:srgbClr val="000000"/>
                  </a:solidFill>
                  <a:latin typeface="Arial" panose="020B0604020202020204" pitchFamily="34" charset="0"/>
                  <a:ea typeface="Calibri" panose="020F0502020204030204" pitchFamily="34" charset="0"/>
                  <a:cs typeface="Arial" panose="020B0604020202020204" pitchFamily="34" charset="0"/>
                </a:rPr>
                <a:t>                             – Gặp gỡ nghệ nhân.</a:t>
              </a:r>
            </a:p>
          </p:txBody>
        </p:sp>
      </p:grpSp>
    </p:spTree>
    <p:extLst>
      <p:ext uri="{BB962C8B-B14F-4D97-AF65-F5344CB8AC3E}">
        <p14:creationId xmlns:p14="http://schemas.microsoft.com/office/powerpoint/2010/main" val="3958832628"/>
      </p:ext>
    </p:extLst>
  </p:cSld>
  <p:clrMapOvr>
    <a:masterClrMapping/>
  </p:clrMapOvr>
  <p:transition spd="med">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sp>
        <p:nvSpPr>
          <p:cNvPr id="7" name="Freeform 7"/>
          <p:cNvSpPr/>
          <p:nvPr/>
        </p:nvSpPr>
        <p:spPr>
          <a:xfrm rot="-327708">
            <a:off x="-207053" y="-362572"/>
            <a:ext cx="2455471" cy="2339487"/>
          </a:xfrm>
          <a:custGeom>
            <a:avLst/>
            <a:gdLst/>
            <a:ahLst/>
            <a:cxnLst/>
            <a:rect l="l" t="t" r="r" b="b"/>
            <a:pathLst>
              <a:path w="5207416" h="6055135">
                <a:moveTo>
                  <a:pt x="0" y="0"/>
                </a:moveTo>
                <a:lnTo>
                  <a:pt x="5207417" y="0"/>
                </a:lnTo>
                <a:lnTo>
                  <a:pt x="5207417" y="6055135"/>
                </a:lnTo>
                <a:lnTo>
                  <a:pt x="0" y="60551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8" name="Freeform 8"/>
          <p:cNvSpPr/>
          <p:nvPr/>
        </p:nvSpPr>
        <p:spPr>
          <a:xfrm rot="-301068">
            <a:off x="16172923" y="-552257"/>
            <a:ext cx="2248953" cy="2264515"/>
          </a:xfrm>
          <a:custGeom>
            <a:avLst/>
            <a:gdLst/>
            <a:ahLst/>
            <a:cxnLst/>
            <a:rect l="l" t="t" r="r" b="b"/>
            <a:pathLst>
              <a:path w="5207416" h="6055135">
                <a:moveTo>
                  <a:pt x="0" y="0"/>
                </a:moveTo>
                <a:lnTo>
                  <a:pt x="5207416" y="0"/>
                </a:lnTo>
                <a:lnTo>
                  <a:pt x="5207416" y="6055135"/>
                </a:lnTo>
                <a:lnTo>
                  <a:pt x="0" y="60551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0" name="Freeform 3">
            <a:extLst>
              <a:ext uri="{FF2B5EF4-FFF2-40B4-BE49-F238E27FC236}">
                <a16:creationId xmlns:a16="http://schemas.microsoft.com/office/drawing/2014/main" id="{21BEEED4-20A7-B318-3BE6-48ABE8D54BCD}"/>
              </a:ext>
            </a:extLst>
          </p:cNvPr>
          <p:cNvSpPr/>
          <p:nvPr/>
        </p:nvSpPr>
        <p:spPr>
          <a:xfrm>
            <a:off x="613446" y="2156435"/>
            <a:ext cx="17061108" cy="7559065"/>
          </a:xfrm>
          <a:custGeom>
            <a:avLst/>
            <a:gdLst/>
            <a:ahLst/>
            <a:cxnLst/>
            <a:rect l="l" t="t" r="r" b="b"/>
            <a:pathLst>
              <a:path w="14949872" h="6335005">
                <a:moveTo>
                  <a:pt x="0" y="0"/>
                </a:moveTo>
                <a:lnTo>
                  <a:pt x="14949872" y="0"/>
                </a:lnTo>
                <a:lnTo>
                  <a:pt x="14949872" y="6335005"/>
                </a:lnTo>
                <a:lnTo>
                  <a:pt x="0" y="6335005"/>
                </a:lnTo>
                <a:lnTo>
                  <a:pt x="0" y="0"/>
                </a:lnTo>
                <a:close/>
              </a:path>
            </a:pathLst>
          </a:custGeom>
          <a:solidFill>
            <a:schemeClr val="accent6">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7B0F5566-0D85-0349-0D5C-486E2278DE13}"/>
              </a:ext>
            </a:extLst>
          </p:cNvPr>
          <p:cNvGrpSpPr/>
          <p:nvPr/>
        </p:nvGrpSpPr>
        <p:grpSpPr>
          <a:xfrm>
            <a:off x="4733925" y="0"/>
            <a:ext cx="8820150" cy="1562100"/>
            <a:chOff x="3589397" y="809323"/>
            <a:chExt cx="8820150" cy="1562100"/>
          </a:xfrm>
        </p:grpSpPr>
        <p:sp>
          <p:nvSpPr>
            <p:cNvPr id="16" name="Freeform 3">
              <a:extLst>
                <a:ext uri="{FF2B5EF4-FFF2-40B4-BE49-F238E27FC236}">
                  <a16:creationId xmlns:a16="http://schemas.microsoft.com/office/drawing/2014/main" id="{7969A100-0EDB-BB1C-1427-A3E341BC8A1C}"/>
                </a:ext>
              </a:extLst>
            </p:cNvPr>
            <p:cNvSpPr/>
            <p:nvPr/>
          </p:nvSpPr>
          <p:spPr>
            <a:xfrm>
              <a:off x="3589397" y="809323"/>
              <a:ext cx="8820150" cy="1562100"/>
            </a:xfrm>
            <a:custGeom>
              <a:avLst/>
              <a:gdLst/>
              <a:ahLst/>
              <a:cxnLst/>
              <a:rect l="l" t="t" r="r" b="b"/>
              <a:pathLst>
                <a:path w="7315200" h="1991047">
                  <a:moveTo>
                    <a:pt x="0" y="0"/>
                  </a:moveTo>
                  <a:lnTo>
                    <a:pt x="7315200" y="0"/>
                  </a:lnTo>
                  <a:lnTo>
                    <a:pt x="7315200" y="1991046"/>
                  </a:lnTo>
                  <a:lnTo>
                    <a:pt x="0" y="1991046"/>
                  </a:lnTo>
                  <a:lnTo>
                    <a:pt x="0" y="0"/>
                  </a:lnTo>
                  <a:close/>
                </a:path>
              </a:pathLst>
            </a:custGeom>
            <a:blipFill>
              <a:blip r:embed="rId4">
                <a:duotone>
                  <a:schemeClr val="accent5">
                    <a:shade val="45000"/>
                    <a:satMod val="135000"/>
                  </a:schemeClr>
                  <a:prstClr val="white"/>
                </a:duotone>
                <a:extLst>
                  <a:ext uri="{96DAC541-7B7A-43D3-8B79-37D633B846F1}">
                    <asvg:svgBlip xmlns:asvg="http://schemas.microsoft.com/office/drawing/2016/SVG/main" r:embed="rId5"/>
                  </a:ext>
                </a:extLst>
              </a:blip>
              <a:stretch>
                <a:fillRect t="-34305" b="-32863"/>
              </a:stretch>
            </a:blipFill>
          </p:spPr>
          <p:txBody>
            <a:bodyPr/>
            <a:lstStyle/>
            <a:p>
              <a:endParaRPr lang="en-US">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83D7129-13F3-039A-24F1-C23EB92FA22E}"/>
                </a:ext>
              </a:extLst>
            </p:cNvPr>
            <p:cNvSpPr txBox="1"/>
            <p:nvPr/>
          </p:nvSpPr>
          <p:spPr>
            <a:xfrm>
              <a:off x="3789422" y="1159486"/>
              <a:ext cx="8420100" cy="861774"/>
            </a:xfrm>
            <a:prstGeom prst="rect">
              <a:avLst/>
            </a:prstGeom>
            <a:noFill/>
          </p:spPr>
          <p:txBody>
            <a:bodyPr wrap="square" rtlCol="0">
              <a:spAutoFit/>
            </a:bodyPr>
            <a:lstStyle/>
            <a:p>
              <a:pPr algn="ctr"/>
              <a:r>
                <a:rPr lang="en-US" sz="5000" b="1">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HOẠT ĐỘNG CẢ LỚP</a:t>
              </a:r>
              <a:endParaRPr lang="en-US" sz="5000" b="1"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C671B7D5-6E46-EBB0-F21C-8BCE023533A4}"/>
              </a:ext>
            </a:extLst>
          </p:cNvPr>
          <p:cNvGrpSpPr/>
          <p:nvPr/>
        </p:nvGrpSpPr>
        <p:grpSpPr>
          <a:xfrm>
            <a:off x="16525004" y="8803960"/>
            <a:ext cx="1544789" cy="1584060"/>
            <a:chOff x="4451483" y="4754703"/>
            <a:chExt cx="1870380" cy="1730741"/>
          </a:xfrm>
        </p:grpSpPr>
        <p:sp>
          <p:nvSpPr>
            <p:cNvPr id="5" name="Freeform 5"/>
            <p:cNvSpPr/>
            <p:nvPr/>
          </p:nvSpPr>
          <p:spPr>
            <a:xfrm rot="-296385">
              <a:off x="5262938" y="5021340"/>
              <a:ext cx="1058925" cy="1464104"/>
            </a:xfrm>
            <a:custGeom>
              <a:avLst/>
              <a:gdLst/>
              <a:ahLst/>
              <a:cxnLst/>
              <a:rect l="l" t="t" r="r" b="b"/>
              <a:pathLst>
                <a:path w="1058925" h="1464104">
                  <a:moveTo>
                    <a:pt x="0" y="0"/>
                  </a:moveTo>
                  <a:lnTo>
                    <a:pt x="1058926" y="0"/>
                  </a:lnTo>
                  <a:lnTo>
                    <a:pt x="1058926" y="1464103"/>
                  </a:lnTo>
                  <a:lnTo>
                    <a:pt x="0" y="1464103"/>
                  </a:lnTo>
                  <a:lnTo>
                    <a:pt x="0" y="0"/>
                  </a:lnTo>
                  <a:close/>
                </a:path>
              </a:pathLst>
            </a:custGeom>
            <a:blipFill>
              <a:blip r:embed="rId6">
                <a:extLst>
                  <a:ext uri="{96DAC541-7B7A-43D3-8B79-37D633B846F1}">
                    <asvg:svgBlip xmlns:asvg="http://schemas.microsoft.com/office/drawing/2016/SVG/main" r:embed="rId7"/>
                  </a:ext>
                </a:extLst>
              </a:blip>
              <a:stretch>
                <a:fillRect r="-63124" b="-19282"/>
              </a:stretch>
            </a:blipFill>
          </p:spPr>
          <p:txBody>
            <a:bodyPr/>
            <a:lstStyle/>
            <a:p>
              <a:endParaRPr lang="en-US">
                <a:latin typeface="Arial" panose="020B0604020202020204" pitchFamily="34" charset="0"/>
                <a:cs typeface="Arial" panose="020B0604020202020204" pitchFamily="34" charset="0"/>
              </a:endParaRPr>
            </a:p>
          </p:txBody>
        </p:sp>
        <p:sp>
          <p:nvSpPr>
            <p:cNvPr id="6" name="Freeform 6"/>
            <p:cNvSpPr/>
            <p:nvPr/>
          </p:nvSpPr>
          <p:spPr>
            <a:xfrm>
              <a:off x="4451483" y="4754703"/>
              <a:ext cx="1042040" cy="777594"/>
            </a:xfrm>
            <a:custGeom>
              <a:avLst/>
              <a:gdLst/>
              <a:ahLst/>
              <a:cxnLst/>
              <a:rect l="l" t="t" r="r" b="b"/>
              <a:pathLst>
                <a:path w="1042040" h="777594">
                  <a:moveTo>
                    <a:pt x="0" y="0"/>
                  </a:moveTo>
                  <a:lnTo>
                    <a:pt x="1042039" y="0"/>
                  </a:lnTo>
                  <a:lnTo>
                    <a:pt x="1042039" y="777594"/>
                  </a:lnTo>
                  <a:lnTo>
                    <a:pt x="0" y="777594"/>
                  </a:lnTo>
                  <a:lnTo>
                    <a:pt x="0" y="0"/>
                  </a:lnTo>
                  <a:close/>
                </a:path>
              </a:pathLst>
            </a:custGeom>
            <a:blipFill>
              <a:blip r:embed="rId6">
                <a:extLst>
                  <a:ext uri="{96DAC541-7B7A-43D3-8B79-37D633B846F1}">
                    <asvg:svgBlip xmlns:asvg="http://schemas.microsoft.com/office/drawing/2016/SVG/main" r:embed="rId7"/>
                  </a:ext>
                </a:extLst>
              </a:blip>
              <a:stretch>
                <a:fillRect l="-224475" r="-11905" b="-355750"/>
              </a:stretch>
            </a:blipFill>
          </p:spPr>
          <p:txBody>
            <a:bodyPr/>
            <a:lstStyle/>
            <a:p>
              <a:endParaRPr lang="en-US">
                <a:latin typeface="Arial" panose="020B0604020202020204" pitchFamily="34" charset="0"/>
                <a:cs typeface="Arial" panose="020B0604020202020204" pitchFamily="34" charset="0"/>
              </a:endParaRPr>
            </a:p>
          </p:txBody>
        </p:sp>
      </p:grpSp>
      <p:sp>
        <p:nvSpPr>
          <p:cNvPr id="25" name="TextBox 24">
            <a:extLst>
              <a:ext uri="{FF2B5EF4-FFF2-40B4-BE49-F238E27FC236}">
                <a16:creationId xmlns:a16="http://schemas.microsoft.com/office/drawing/2014/main" id="{88AB6C8D-36FD-D21C-B84E-DB31C9CBC4D3}"/>
              </a:ext>
            </a:extLst>
          </p:cNvPr>
          <p:cNvSpPr txBox="1"/>
          <p:nvPr/>
        </p:nvSpPr>
        <p:spPr>
          <a:xfrm>
            <a:off x="1600200" y="2731226"/>
            <a:ext cx="9144000" cy="6441572"/>
          </a:xfrm>
          <a:prstGeom prst="rect">
            <a:avLst/>
          </a:prstGeom>
          <a:noFill/>
        </p:spPr>
        <p:txBody>
          <a:bodyPr wrap="square">
            <a:spAutoFit/>
          </a:bodyPr>
          <a:lstStyle/>
          <a:p>
            <a:pPr marL="571500" indent="-571500" algn="just">
              <a:lnSpc>
                <a:spcPct val="150000"/>
              </a:lnSpc>
              <a:buFont typeface="Courier New" panose="02070309020205020404" pitchFamily="49" charset="0"/>
              <a:buChar char="o"/>
            </a:pPr>
            <a:r>
              <a:rPr lang="en-US" sz="4000">
                <a:latin typeface="Arial" panose="020B0604020202020204" pitchFamily="34" charset="0"/>
                <a:cs typeface="Arial" panose="020B0604020202020204" pitchFamily="34" charset="0"/>
              </a:rPr>
              <a:t>Sau khi nghe giới thiệu về hoạt động </a:t>
            </a:r>
            <a:r>
              <a:rPr lang="en-US" sz="4000" b="1">
                <a:latin typeface="Arial" panose="020B0604020202020204" pitchFamily="34" charset="0"/>
                <a:cs typeface="Arial" panose="020B0604020202020204" pitchFamily="34" charset="0"/>
              </a:rPr>
              <a:t>“Theo dấu nghệ nhân” </a:t>
            </a:r>
            <a:r>
              <a:rPr lang="en-US" sz="4000">
                <a:latin typeface="Arial" panose="020B0604020202020204" pitchFamily="34" charset="0"/>
                <a:cs typeface="Arial" panose="020B0604020202020204" pitchFamily="34" charset="0"/>
              </a:rPr>
              <a:t>ở trên, các em hãy tham gia “DỰ ÁN” CỦA LỚP với chủ đề </a:t>
            </a:r>
            <a:r>
              <a:rPr lang="en-US" sz="4000" b="1">
                <a:solidFill>
                  <a:srgbClr val="FF0000"/>
                </a:solidFill>
                <a:latin typeface="Arial" panose="020B0604020202020204" pitchFamily="34" charset="0"/>
                <a:cs typeface="Arial" panose="020B0604020202020204" pitchFamily="34" charset="0"/>
              </a:rPr>
              <a:t>Trải nghiệm nghề truyền thống</a:t>
            </a:r>
            <a:r>
              <a:rPr lang="en-US" sz="4000">
                <a:latin typeface="Arial" panose="020B0604020202020204" pitchFamily="34" charset="0"/>
                <a:cs typeface="Arial" panose="020B0604020202020204" pitchFamily="34" charset="0"/>
              </a:rPr>
              <a:t>.</a:t>
            </a:r>
          </a:p>
          <a:p>
            <a:pPr marL="571500" indent="-571500" algn="just">
              <a:lnSpc>
                <a:spcPct val="150000"/>
              </a:lnSpc>
              <a:buFont typeface="Courier New" panose="02070309020205020404" pitchFamily="49" charset="0"/>
              <a:buChar char="o"/>
            </a:pPr>
            <a:r>
              <a:rPr lang="en-US" sz="4000" b="1">
                <a:latin typeface="Arial" panose="020B0604020202020204" pitchFamily="34" charset="0"/>
                <a:cs typeface="Arial" panose="020B0604020202020204" pitchFamily="34" charset="0"/>
              </a:rPr>
              <a:t>Thời gian: </a:t>
            </a:r>
            <a:r>
              <a:rPr lang="vi-VN" sz="4000">
                <a:cs typeface="Arial" panose="020B0604020202020204" pitchFamily="34" charset="0"/>
              </a:rPr>
              <a:t>Dự án được thực hiện trong 3 tuần</a:t>
            </a:r>
            <a:r>
              <a:rPr lang="en-US" sz="4000">
                <a:cs typeface="Arial" panose="020B0604020202020204" pitchFamily="34" charset="0"/>
              </a:rPr>
              <a:t>.</a:t>
            </a:r>
            <a:endParaRPr lang="vi-VN" sz="4000">
              <a:latin typeface="Arial" panose="020B0604020202020204" pitchFamily="34" charset="0"/>
              <a:cs typeface="Arial" panose="020B0604020202020204" pitchFamily="34" charset="0"/>
            </a:endParaRPr>
          </a:p>
        </p:txBody>
      </p:sp>
      <p:pic>
        <p:nvPicPr>
          <p:cNvPr id="29" name="Picture 28" descr="A group of people using laptops&#10;&#10;Description automatically generated with medium confidence">
            <a:extLst>
              <a:ext uri="{FF2B5EF4-FFF2-40B4-BE49-F238E27FC236}">
                <a16:creationId xmlns:a16="http://schemas.microsoft.com/office/drawing/2014/main" id="{7A935D62-2FDB-15EF-ACAC-7E208754BE6E}"/>
              </a:ext>
            </a:extLst>
          </p:cNvPr>
          <p:cNvPicPr>
            <a:picLocks noChangeAspect="1"/>
          </p:cNvPicPr>
          <p:nvPr/>
        </p:nvPicPr>
        <p:blipFill rotWithShape="1">
          <a:blip r:embed="rId8">
            <a:extLst>
              <a:ext uri="{28A0092B-C50C-407E-A947-70E740481C1C}">
                <a14:useLocalDpi xmlns:a14="http://schemas.microsoft.com/office/drawing/2010/main" val="0"/>
              </a:ext>
            </a:extLst>
          </a:blip>
          <a:srcRect l="6321" t="13238" r="6782" b="21992"/>
          <a:stretch/>
        </p:blipFill>
        <p:spPr>
          <a:xfrm>
            <a:off x="11536822" y="3972168"/>
            <a:ext cx="5312451" cy="3959687"/>
          </a:xfrm>
          <a:prstGeom prst="rect">
            <a:avLst/>
          </a:prstGeom>
        </p:spPr>
      </p:pic>
    </p:spTree>
    <p:extLst>
      <p:ext uri="{BB962C8B-B14F-4D97-AF65-F5344CB8AC3E}">
        <p14:creationId xmlns:p14="http://schemas.microsoft.com/office/powerpoint/2010/main" val="102172060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wipe(left)">
                                      <p:cBhvr>
                                        <p:cTn id="22"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sp>
        <p:nvSpPr>
          <p:cNvPr id="11" name="Freeform 3">
            <a:extLst>
              <a:ext uri="{FF2B5EF4-FFF2-40B4-BE49-F238E27FC236}">
                <a16:creationId xmlns:a16="http://schemas.microsoft.com/office/drawing/2014/main" id="{DA82CCB3-1C5E-986C-BFA1-C8F022DCCB72}"/>
              </a:ext>
            </a:extLst>
          </p:cNvPr>
          <p:cNvSpPr/>
          <p:nvPr/>
        </p:nvSpPr>
        <p:spPr>
          <a:xfrm>
            <a:off x="613446" y="2156435"/>
            <a:ext cx="17061108" cy="7559065"/>
          </a:xfrm>
          <a:custGeom>
            <a:avLst/>
            <a:gdLst/>
            <a:ahLst/>
            <a:cxnLst/>
            <a:rect l="l" t="t" r="r" b="b"/>
            <a:pathLst>
              <a:path w="14949872" h="6335005">
                <a:moveTo>
                  <a:pt x="0" y="0"/>
                </a:moveTo>
                <a:lnTo>
                  <a:pt x="14949872" y="0"/>
                </a:lnTo>
                <a:lnTo>
                  <a:pt x="14949872" y="6335005"/>
                </a:lnTo>
                <a:lnTo>
                  <a:pt x="0" y="6335005"/>
                </a:lnTo>
                <a:lnTo>
                  <a:pt x="0" y="0"/>
                </a:lnTo>
                <a:close/>
              </a:path>
            </a:pathLst>
          </a:custGeom>
          <a:solidFill>
            <a:schemeClr val="accent6">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sp>
        <p:nvSpPr>
          <p:cNvPr id="7" name="Freeform 7"/>
          <p:cNvSpPr/>
          <p:nvPr/>
        </p:nvSpPr>
        <p:spPr>
          <a:xfrm rot="-327708">
            <a:off x="-207053" y="-362572"/>
            <a:ext cx="2455471" cy="2339487"/>
          </a:xfrm>
          <a:custGeom>
            <a:avLst/>
            <a:gdLst/>
            <a:ahLst/>
            <a:cxnLst/>
            <a:rect l="l" t="t" r="r" b="b"/>
            <a:pathLst>
              <a:path w="5207416" h="6055135">
                <a:moveTo>
                  <a:pt x="0" y="0"/>
                </a:moveTo>
                <a:lnTo>
                  <a:pt x="5207417" y="0"/>
                </a:lnTo>
                <a:lnTo>
                  <a:pt x="5207417" y="6055135"/>
                </a:lnTo>
                <a:lnTo>
                  <a:pt x="0" y="60551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8" name="Freeform 8"/>
          <p:cNvSpPr/>
          <p:nvPr/>
        </p:nvSpPr>
        <p:spPr>
          <a:xfrm rot="-301068">
            <a:off x="16172923" y="-552257"/>
            <a:ext cx="2248953" cy="2264515"/>
          </a:xfrm>
          <a:custGeom>
            <a:avLst/>
            <a:gdLst/>
            <a:ahLst/>
            <a:cxnLst/>
            <a:rect l="l" t="t" r="r" b="b"/>
            <a:pathLst>
              <a:path w="5207416" h="6055135">
                <a:moveTo>
                  <a:pt x="0" y="0"/>
                </a:moveTo>
                <a:lnTo>
                  <a:pt x="5207416" y="0"/>
                </a:lnTo>
                <a:lnTo>
                  <a:pt x="5207416" y="6055135"/>
                </a:lnTo>
                <a:lnTo>
                  <a:pt x="0" y="60551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7B0F5566-0D85-0349-0D5C-486E2278DE13}"/>
              </a:ext>
            </a:extLst>
          </p:cNvPr>
          <p:cNvGrpSpPr/>
          <p:nvPr/>
        </p:nvGrpSpPr>
        <p:grpSpPr>
          <a:xfrm>
            <a:off x="4733925" y="0"/>
            <a:ext cx="8820150" cy="1562100"/>
            <a:chOff x="3589397" y="809323"/>
            <a:chExt cx="8820150" cy="1562100"/>
          </a:xfrm>
        </p:grpSpPr>
        <p:sp>
          <p:nvSpPr>
            <p:cNvPr id="16" name="Freeform 3">
              <a:extLst>
                <a:ext uri="{FF2B5EF4-FFF2-40B4-BE49-F238E27FC236}">
                  <a16:creationId xmlns:a16="http://schemas.microsoft.com/office/drawing/2014/main" id="{7969A100-0EDB-BB1C-1427-A3E341BC8A1C}"/>
                </a:ext>
              </a:extLst>
            </p:cNvPr>
            <p:cNvSpPr/>
            <p:nvPr/>
          </p:nvSpPr>
          <p:spPr>
            <a:xfrm>
              <a:off x="3589397" y="809323"/>
              <a:ext cx="8820150" cy="1562100"/>
            </a:xfrm>
            <a:custGeom>
              <a:avLst/>
              <a:gdLst/>
              <a:ahLst/>
              <a:cxnLst/>
              <a:rect l="l" t="t" r="r" b="b"/>
              <a:pathLst>
                <a:path w="7315200" h="1991047">
                  <a:moveTo>
                    <a:pt x="0" y="0"/>
                  </a:moveTo>
                  <a:lnTo>
                    <a:pt x="7315200" y="0"/>
                  </a:lnTo>
                  <a:lnTo>
                    <a:pt x="7315200" y="1991046"/>
                  </a:lnTo>
                  <a:lnTo>
                    <a:pt x="0" y="1991046"/>
                  </a:lnTo>
                  <a:lnTo>
                    <a:pt x="0" y="0"/>
                  </a:lnTo>
                  <a:close/>
                </a:path>
              </a:pathLst>
            </a:custGeom>
            <a:blipFill>
              <a:blip r:embed="rId4">
                <a:duotone>
                  <a:schemeClr val="accent5">
                    <a:shade val="45000"/>
                    <a:satMod val="135000"/>
                  </a:schemeClr>
                  <a:prstClr val="white"/>
                </a:duotone>
                <a:extLst>
                  <a:ext uri="{96DAC541-7B7A-43D3-8B79-37D633B846F1}">
                    <asvg:svgBlip xmlns:asvg="http://schemas.microsoft.com/office/drawing/2016/SVG/main" r:embed="rId5"/>
                  </a:ext>
                </a:extLst>
              </a:blip>
              <a:stretch>
                <a:fillRect t="-34305" b="-32863"/>
              </a:stretch>
            </a:blipFill>
          </p:spPr>
          <p:txBody>
            <a:bodyPr/>
            <a:lstStyle/>
            <a:p>
              <a:endParaRPr lang="en-US">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83D7129-13F3-039A-24F1-C23EB92FA22E}"/>
                </a:ext>
              </a:extLst>
            </p:cNvPr>
            <p:cNvSpPr txBox="1"/>
            <p:nvPr/>
          </p:nvSpPr>
          <p:spPr>
            <a:xfrm>
              <a:off x="3789422" y="1159486"/>
              <a:ext cx="8420100" cy="861774"/>
            </a:xfrm>
            <a:prstGeom prst="rect">
              <a:avLst/>
            </a:prstGeom>
            <a:noFill/>
          </p:spPr>
          <p:txBody>
            <a:bodyPr wrap="square" rtlCol="0">
              <a:spAutoFit/>
            </a:bodyPr>
            <a:lstStyle/>
            <a:p>
              <a:pPr algn="ctr"/>
              <a:r>
                <a:rPr lang="en-US" sz="5000" b="1">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HOẠT ĐỘNG CẢ LỚP</a:t>
              </a:r>
              <a:endParaRPr lang="en-US" sz="5000" b="1"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C671B7D5-6E46-EBB0-F21C-8BCE023533A4}"/>
              </a:ext>
            </a:extLst>
          </p:cNvPr>
          <p:cNvGrpSpPr/>
          <p:nvPr/>
        </p:nvGrpSpPr>
        <p:grpSpPr>
          <a:xfrm>
            <a:off x="16525004" y="8803960"/>
            <a:ext cx="1544789" cy="1584060"/>
            <a:chOff x="4451483" y="4754703"/>
            <a:chExt cx="1870380" cy="1730741"/>
          </a:xfrm>
        </p:grpSpPr>
        <p:sp>
          <p:nvSpPr>
            <p:cNvPr id="5" name="Freeform 5"/>
            <p:cNvSpPr/>
            <p:nvPr/>
          </p:nvSpPr>
          <p:spPr>
            <a:xfrm rot="-296385">
              <a:off x="5262938" y="5021340"/>
              <a:ext cx="1058925" cy="1464104"/>
            </a:xfrm>
            <a:custGeom>
              <a:avLst/>
              <a:gdLst/>
              <a:ahLst/>
              <a:cxnLst/>
              <a:rect l="l" t="t" r="r" b="b"/>
              <a:pathLst>
                <a:path w="1058925" h="1464104">
                  <a:moveTo>
                    <a:pt x="0" y="0"/>
                  </a:moveTo>
                  <a:lnTo>
                    <a:pt x="1058926" y="0"/>
                  </a:lnTo>
                  <a:lnTo>
                    <a:pt x="1058926" y="1464103"/>
                  </a:lnTo>
                  <a:lnTo>
                    <a:pt x="0" y="1464103"/>
                  </a:lnTo>
                  <a:lnTo>
                    <a:pt x="0" y="0"/>
                  </a:lnTo>
                  <a:close/>
                </a:path>
              </a:pathLst>
            </a:custGeom>
            <a:blipFill>
              <a:blip r:embed="rId6">
                <a:extLst>
                  <a:ext uri="{96DAC541-7B7A-43D3-8B79-37D633B846F1}">
                    <asvg:svgBlip xmlns:asvg="http://schemas.microsoft.com/office/drawing/2016/SVG/main" r:embed="rId7"/>
                  </a:ext>
                </a:extLst>
              </a:blip>
              <a:stretch>
                <a:fillRect r="-63124" b="-19282"/>
              </a:stretch>
            </a:blipFill>
          </p:spPr>
          <p:txBody>
            <a:bodyPr/>
            <a:lstStyle/>
            <a:p>
              <a:endParaRPr lang="en-US">
                <a:latin typeface="Arial" panose="020B0604020202020204" pitchFamily="34" charset="0"/>
                <a:cs typeface="Arial" panose="020B0604020202020204" pitchFamily="34" charset="0"/>
              </a:endParaRPr>
            </a:p>
          </p:txBody>
        </p:sp>
        <p:sp>
          <p:nvSpPr>
            <p:cNvPr id="6" name="Freeform 6"/>
            <p:cNvSpPr/>
            <p:nvPr/>
          </p:nvSpPr>
          <p:spPr>
            <a:xfrm>
              <a:off x="4451483" y="4754703"/>
              <a:ext cx="1042040" cy="777594"/>
            </a:xfrm>
            <a:custGeom>
              <a:avLst/>
              <a:gdLst/>
              <a:ahLst/>
              <a:cxnLst/>
              <a:rect l="l" t="t" r="r" b="b"/>
              <a:pathLst>
                <a:path w="1042040" h="777594">
                  <a:moveTo>
                    <a:pt x="0" y="0"/>
                  </a:moveTo>
                  <a:lnTo>
                    <a:pt x="1042039" y="0"/>
                  </a:lnTo>
                  <a:lnTo>
                    <a:pt x="1042039" y="777594"/>
                  </a:lnTo>
                  <a:lnTo>
                    <a:pt x="0" y="777594"/>
                  </a:lnTo>
                  <a:lnTo>
                    <a:pt x="0" y="0"/>
                  </a:lnTo>
                  <a:close/>
                </a:path>
              </a:pathLst>
            </a:custGeom>
            <a:blipFill>
              <a:blip r:embed="rId6">
                <a:extLst>
                  <a:ext uri="{96DAC541-7B7A-43D3-8B79-37D633B846F1}">
                    <asvg:svgBlip xmlns:asvg="http://schemas.microsoft.com/office/drawing/2016/SVG/main" r:embed="rId7"/>
                  </a:ext>
                </a:extLst>
              </a:blip>
              <a:stretch>
                <a:fillRect l="-224475" r="-11905" b="-355750"/>
              </a:stretch>
            </a:blipFill>
          </p:spPr>
          <p:txBody>
            <a:bodyPr/>
            <a:lstStyle/>
            <a:p>
              <a:endParaRPr lang="en-US">
                <a:latin typeface="Arial" panose="020B0604020202020204" pitchFamily="34" charset="0"/>
                <a:cs typeface="Arial" panose="020B0604020202020204" pitchFamily="34" charset="0"/>
              </a:endParaRPr>
            </a:p>
          </p:txBody>
        </p:sp>
      </p:grpSp>
      <p:sp>
        <p:nvSpPr>
          <p:cNvPr id="3" name="TextBox 2">
            <a:extLst>
              <a:ext uri="{FF2B5EF4-FFF2-40B4-BE49-F238E27FC236}">
                <a16:creationId xmlns:a16="http://schemas.microsoft.com/office/drawing/2014/main" id="{51C18170-D7B0-9D30-60DB-48A6D46A3E66}"/>
              </a:ext>
            </a:extLst>
          </p:cNvPr>
          <p:cNvSpPr txBox="1"/>
          <p:nvPr/>
        </p:nvSpPr>
        <p:spPr>
          <a:xfrm>
            <a:off x="1438727" y="2614826"/>
            <a:ext cx="9991273" cy="6729984"/>
          </a:xfrm>
          <a:prstGeom prst="rect">
            <a:avLst/>
          </a:prstGeom>
          <a:noFill/>
        </p:spPr>
        <p:txBody>
          <a:bodyPr wrap="square">
            <a:spAutoFit/>
          </a:bodyPr>
          <a:lstStyle/>
          <a:p>
            <a:pPr marL="571500" indent="-571500" algn="just">
              <a:lnSpc>
                <a:spcPct val="150000"/>
              </a:lnSpc>
              <a:buFont typeface="Courier New" panose="02070309020205020404" pitchFamily="49" charset="0"/>
              <a:buChar char="o"/>
            </a:pPr>
            <a:r>
              <a:rPr lang="vi-VN" sz="4000" b="1">
                <a:latin typeface="Arial" panose="020B0604020202020204" pitchFamily="34" charset="0"/>
                <a:cs typeface="Arial" panose="020B0604020202020204" pitchFamily="34" charset="0"/>
              </a:rPr>
              <a:t>Công việc cần thực hiện</a:t>
            </a:r>
            <a:r>
              <a:rPr lang="en-US" sz="4000" b="1">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
            </a:pPr>
            <a:r>
              <a:rPr lang="vi-VN" sz="3600">
                <a:latin typeface="Arial" panose="020B0604020202020204" pitchFamily="34" charset="0"/>
                <a:cs typeface="Arial" panose="020B0604020202020204" pitchFamily="34" charset="0"/>
              </a:rPr>
              <a:t>Thu thập thông tin về làng nghề: địa điểm, nguyên vật liệu, sản phẩm,...</a:t>
            </a:r>
          </a:p>
          <a:p>
            <a:pPr marL="571500" indent="-571500" algn="just">
              <a:lnSpc>
                <a:spcPct val="150000"/>
              </a:lnSpc>
              <a:buFont typeface="Wingdings" panose="05000000000000000000" pitchFamily="2" charset="2"/>
              <a:buChar char="§"/>
            </a:pPr>
            <a:r>
              <a:rPr lang="vi-VN" sz="3600">
                <a:latin typeface="Arial" panose="020B0604020202020204" pitchFamily="34" charset="0"/>
                <a:cs typeface="Arial" panose="020B0604020202020204" pitchFamily="34" charset="0"/>
              </a:rPr>
              <a:t>Thiết kế một sản phẩm giới thiệu thông tin về làng nghề: tờ rơi, thẻ,...</a:t>
            </a:r>
          </a:p>
          <a:p>
            <a:pPr marL="571500" indent="-571500" algn="just">
              <a:lnSpc>
                <a:spcPct val="150000"/>
              </a:lnSpc>
              <a:buFont typeface="Wingdings" panose="05000000000000000000" pitchFamily="2" charset="2"/>
              <a:buChar char="§"/>
            </a:pPr>
            <a:r>
              <a:rPr lang="vi-VN" sz="3600">
                <a:latin typeface="Arial" panose="020B0604020202020204" pitchFamily="34" charset="0"/>
                <a:cs typeface="Arial" panose="020B0604020202020204" pitchFamily="34" charset="0"/>
              </a:rPr>
              <a:t>Trải nghiệm một công đoạn làm ra sản phẩm</a:t>
            </a:r>
            <a:r>
              <a:rPr lang="en-US" sz="3600">
                <a:latin typeface="Arial" panose="020B0604020202020204" pitchFamily="34" charset="0"/>
                <a:cs typeface="Arial" panose="020B0604020202020204" pitchFamily="34" charset="0"/>
              </a:rPr>
              <a:t>.</a:t>
            </a:r>
            <a:endParaRPr lang="vi-VN" sz="360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vi-VN" sz="3600">
                <a:latin typeface="Arial" panose="020B0604020202020204" pitchFamily="34" charset="0"/>
                <a:cs typeface="Arial" panose="020B0604020202020204" pitchFamily="34" charset="0"/>
              </a:rPr>
              <a:t>Ghi chép thông tin về làng nghề vào Sổ tay hướng dẫn du lịch địa phương.</a:t>
            </a:r>
          </a:p>
        </p:txBody>
      </p:sp>
      <p:pic>
        <p:nvPicPr>
          <p:cNvPr id="9" name="Picture 8" descr="A group of people using laptops&#10;&#10;Description automatically generated with medium confidence">
            <a:extLst>
              <a:ext uri="{FF2B5EF4-FFF2-40B4-BE49-F238E27FC236}">
                <a16:creationId xmlns:a16="http://schemas.microsoft.com/office/drawing/2014/main" id="{753DC4C9-E7FA-FE07-2E37-D434038236E2}"/>
              </a:ext>
            </a:extLst>
          </p:cNvPr>
          <p:cNvPicPr>
            <a:picLocks noChangeAspect="1"/>
          </p:cNvPicPr>
          <p:nvPr/>
        </p:nvPicPr>
        <p:blipFill rotWithShape="1">
          <a:blip r:embed="rId8">
            <a:extLst>
              <a:ext uri="{28A0092B-C50C-407E-A947-70E740481C1C}">
                <a14:useLocalDpi xmlns:a14="http://schemas.microsoft.com/office/drawing/2010/main" val="0"/>
              </a:ext>
            </a:extLst>
          </a:blip>
          <a:srcRect l="6321" t="13238" r="6782" b="21992"/>
          <a:stretch/>
        </p:blipFill>
        <p:spPr>
          <a:xfrm>
            <a:off x="11536822" y="3972168"/>
            <a:ext cx="5312451" cy="3959687"/>
          </a:xfrm>
          <a:prstGeom prst="rect">
            <a:avLst/>
          </a:prstGeom>
        </p:spPr>
      </p:pic>
    </p:spTree>
    <p:extLst>
      <p:ext uri="{BB962C8B-B14F-4D97-AF65-F5344CB8AC3E}">
        <p14:creationId xmlns:p14="http://schemas.microsoft.com/office/powerpoint/2010/main" val="326357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85832E2-2D5E-E10D-D72E-AED7FF3A7376}"/>
              </a:ext>
            </a:extLst>
          </p:cNvPr>
          <p:cNvGrpSpPr/>
          <p:nvPr/>
        </p:nvGrpSpPr>
        <p:grpSpPr>
          <a:xfrm>
            <a:off x="-228599" y="-190500"/>
            <a:ext cx="1524000" cy="1741109"/>
            <a:chOff x="1028700" y="7233426"/>
            <a:chExt cx="1700605" cy="2020918"/>
          </a:xfrm>
        </p:grpSpPr>
        <p:sp>
          <p:nvSpPr>
            <p:cNvPr id="8" name="Freeform 8"/>
            <p:cNvSpPr/>
            <p:nvPr/>
          </p:nvSpPr>
          <p:spPr>
            <a:xfrm>
              <a:off x="1028700" y="7233426"/>
              <a:ext cx="1317130" cy="1821106"/>
            </a:xfrm>
            <a:custGeom>
              <a:avLst/>
              <a:gdLst/>
              <a:ahLst/>
              <a:cxnLst/>
              <a:rect l="l" t="t" r="r" b="b"/>
              <a:pathLst>
                <a:path w="1317130" h="1821106">
                  <a:moveTo>
                    <a:pt x="0" y="0"/>
                  </a:moveTo>
                  <a:lnTo>
                    <a:pt x="1317130" y="0"/>
                  </a:lnTo>
                  <a:lnTo>
                    <a:pt x="1317130" y="1821106"/>
                  </a:lnTo>
                  <a:lnTo>
                    <a:pt x="0" y="1821106"/>
                  </a:lnTo>
                  <a:lnTo>
                    <a:pt x="0" y="0"/>
                  </a:lnTo>
                  <a:close/>
                </a:path>
              </a:pathLst>
            </a:custGeom>
            <a:blipFill>
              <a:blip r:embed="rId2">
                <a:extLst>
                  <a:ext uri="{96DAC541-7B7A-43D3-8B79-37D633B846F1}">
                    <asvg:svgBlip xmlns:asvg="http://schemas.microsoft.com/office/drawing/2016/SVG/main" r:embed="rId3"/>
                  </a:ext>
                </a:extLst>
              </a:blip>
              <a:stretch>
                <a:fillRect r="-63124" b="-19282"/>
              </a:stretch>
            </a:blipFill>
          </p:spPr>
          <p:txBody>
            <a:bodyPr/>
            <a:lstStyle/>
            <a:p>
              <a:endParaRPr lang="en-US"/>
            </a:p>
          </p:txBody>
        </p:sp>
        <p:sp>
          <p:nvSpPr>
            <p:cNvPr id="9" name="Freeform 9"/>
            <p:cNvSpPr/>
            <p:nvPr/>
          </p:nvSpPr>
          <p:spPr>
            <a:xfrm>
              <a:off x="1687265" y="8476750"/>
              <a:ext cx="1042040" cy="777594"/>
            </a:xfrm>
            <a:custGeom>
              <a:avLst/>
              <a:gdLst/>
              <a:ahLst/>
              <a:cxnLst/>
              <a:rect l="l" t="t" r="r" b="b"/>
              <a:pathLst>
                <a:path w="1042040" h="777594">
                  <a:moveTo>
                    <a:pt x="0" y="0"/>
                  </a:moveTo>
                  <a:lnTo>
                    <a:pt x="1042040" y="0"/>
                  </a:lnTo>
                  <a:lnTo>
                    <a:pt x="1042040" y="777593"/>
                  </a:lnTo>
                  <a:lnTo>
                    <a:pt x="0" y="777593"/>
                  </a:lnTo>
                  <a:lnTo>
                    <a:pt x="0" y="0"/>
                  </a:lnTo>
                  <a:close/>
                </a:path>
              </a:pathLst>
            </a:custGeom>
            <a:blipFill>
              <a:blip r:embed="rId2">
                <a:extLst>
                  <a:ext uri="{96DAC541-7B7A-43D3-8B79-37D633B846F1}">
                    <asvg:svgBlip xmlns:asvg="http://schemas.microsoft.com/office/drawing/2016/SVG/main" r:embed="rId3"/>
                  </a:ext>
                </a:extLst>
              </a:blip>
              <a:stretch>
                <a:fillRect l="-224475" r="-11905" b="-355750"/>
              </a:stretch>
            </a:blipFill>
          </p:spPr>
          <p:txBody>
            <a:bodyPr/>
            <a:lstStyle/>
            <a:p>
              <a:endParaRPr lang="en-US"/>
            </a:p>
          </p:txBody>
        </p:sp>
      </p:grpSp>
      <p:sp>
        <p:nvSpPr>
          <p:cNvPr id="13" name="Speech Bubble: Rectangle with Corners Rounded 12">
            <a:extLst>
              <a:ext uri="{FF2B5EF4-FFF2-40B4-BE49-F238E27FC236}">
                <a16:creationId xmlns:a16="http://schemas.microsoft.com/office/drawing/2014/main" id="{7DCD75CB-EEF7-CA91-3F0D-F2E6798C5E62}"/>
              </a:ext>
            </a:extLst>
          </p:cNvPr>
          <p:cNvSpPr/>
          <p:nvPr/>
        </p:nvSpPr>
        <p:spPr>
          <a:xfrm>
            <a:off x="9144000" y="1965887"/>
            <a:ext cx="8295011" cy="2007004"/>
          </a:xfrm>
          <a:prstGeom prst="wedgeRoundRectCallout">
            <a:avLst>
              <a:gd name="adj1" fmla="val -56802"/>
              <a:gd name="adj2" fmla="val 44832"/>
              <a:gd name="adj3" fmla="val 16667"/>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a:solidFill>
                  <a:schemeClr val="tx1"/>
                </a:solidFill>
                <a:latin typeface="Arial" panose="020B0604020202020204" pitchFamily="34" charset="0"/>
                <a:cs typeface="Arial" panose="020B0604020202020204" pitchFamily="34" charset="0"/>
              </a:rPr>
              <a:t>Nên chia nhiệm vụ cho từng tuần</a:t>
            </a:r>
            <a:endParaRPr lang="vi-VN" sz="3800">
              <a:solidFill>
                <a:schemeClr val="tx1"/>
              </a:solidFill>
              <a:latin typeface="Arial" panose="020B0604020202020204" pitchFamily="34" charset="0"/>
              <a:cs typeface="Arial" panose="020B0604020202020204" pitchFamily="34" charset="0"/>
            </a:endParaRPr>
          </a:p>
        </p:txBody>
      </p:sp>
      <p:sp>
        <p:nvSpPr>
          <p:cNvPr id="14" name="Speech Bubble: Rectangle with Corners Rounded 13">
            <a:extLst>
              <a:ext uri="{FF2B5EF4-FFF2-40B4-BE49-F238E27FC236}">
                <a16:creationId xmlns:a16="http://schemas.microsoft.com/office/drawing/2014/main" id="{56598268-D0B5-EAC4-37FB-D7248C02BC23}"/>
              </a:ext>
            </a:extLst>
          </p:cNvPr>
          <p:cNvSpPr/>
          <p:nvPr/>
        </p:nvSpPr>
        <p:spPr>
          <a:xfrm>
            <a:off x="9144000" y="4464799"/>
            <a:ext cx="8295011" cy="2476263"/>
          </a:xfrm>
          <a:prstGeom prst="wedgeRoundRectCallout">
            <a:avLst>
              <a:gd name="adj1" fmla="val -59096"/>
              <a:gd name="adj2" fmla="val -42151"/>
              <a:gd name="adj3" fmla="val 16667"/>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a:solidFill>
                  <a:schemeClr val="tx1"/>
                </a:solidFill>
                <a:cs typeface="Arial" panose="020B0604020202020204" pitchFamily="34" charset="0"/>
              </a:rPr>
              <a:t>Nên phân công công việc cụ thể cho từng bạn</a:t>
            </a:r>
            <a:endParaRPr lang="en-US" sz="3800">
              <a:solidFill>
                <a:schemeClr val="tx1"/>
              </a:solidFill>
              <a:latin typeface="Arial" panose="020B0604020202020204" pitchFamily="34" charset="0"/>
              <a:cs typeface="Arial" panose="020B0604020202020204" pitchFamily="34" charset="0"/>
            </a:endParaRPr>
          </a:p>
        </p:txBody>
      </p:sp>
      <p:sp>
        <p:nvSpPr>
          <p:cNvPr id="4" name="Speech Bubble: Rectangle with Corners Rounded 3">
            <a:extLst>
              <a:ext uri="{FF2B5EF4-FFF2-40B4-BE49-F238E27FC236}">
                <a16:creationId xmlns:a16="http://schemas.microsoft.com/office/drawing/2014/main" id="{E9CEE58A-1620-A706-297D-F9763A613309}"/>
              </a:ext>
            </a:extLst>
          </p:cNvPr>
          <p:cNvSpPr/>
          <p:nvPr/>
        </p:nvSpPr>
        <p:spPr>
          <a:xfrm>
            <a:off x="9144000" y="7326322"/>
            <a:ext cx="8295010" cy="2476264"/>
          </a:xfrm>
          <a:prstGeom prst="wedgeRoundRectCallout">
            <a:avLst>
              <a:gd name="adj1" fmla="val -59096"/>
              <a:gd name="adj2" fmla="val -42151"/>
              <a:gd name="adj3" fmla="val 16667"/>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a:solidFill>
                  <a:schemeClr val="tx1"/>
                </a:solidFill>
                <a:cs typeface="Arial" panose="020B0604020202020204" pitchFamily="34" charset="0"/>
              </a:rPr>
              <a:t>Có thể mời thêm người thân tham gia cùng để hỗ trợ cho nhóm</a:t>
            </a:r>
            <a:endParaRPr lang="en-US" sz="3800">
              <a:solidFill>
                <a:schemeClr val="tx1"/>
              </a:solidFill>
              <a:latin typeface="Arial" panose="020B0604020202020204" pitchFamily="34" charset="0"/>
              <a:cs typeface="Arial" panose="020B0604020202020204" pitchFamily="34" charset="0"/>
            </a:endParaRPr>
          </a:p>
        </p:txBody>
      </p:sp>
      <p:sp>
        <p:nvSpPr>
          <p:cNvPr id="10" name="Freeform 10"/>
          <p:cNvSpPr/>
          <p:nvPr/>
        </p:nvSpPr>
        <p:spPr>
          <a:xfrm>
            <a:off x="16943656" y="-190500"/>
            <a:ext cx="1317130" cy="1821106"/>
          </a:xfrm>
          <a:custGeom>
            <a:avLst/>
            <a:gdLst/>
            <a:ahLst/>
            <a:cxnLst/>
            <a:rect l="l" t="t" r="r" b="b"/>
            <a:pathLst>
              <a:path w="1317130" h="1821106">
                <a:moveTo>
                  <a:pt x="0" y="0"/>
                </a:moveTo>
                <a:lnTo>
                  <a:pt x="1317131" y="0"/>
                </a:lnTo>
                <a:lnTo>
                  <a:pt x="1317131" y="1821106"/>
                </a:lnTo>
                <a:lnTo>
                  <a:pt x="0" y="1821106"/>
                </a:lnTo>
                <a:lnTo>
                  <a:pt x="0" y="0"/>
                </a:lnTo>
                <a:close/>
              </a:path>
            </a:pathLst>
          </a:custGeom>
          <a:blipFill>
            <a:blip r:embed="rId2">
              <a:extLst>
                <a:ext uri="{96DAC541-7B7A-43D3-8B79-37D633B846F1}">
                  <asvg:svgBlip xmlns:asvg="http://schemas.microsoft.com/office/drawing/2016/SVG/main" r:embed="rId3"/>
                </a:ext>
              </a:extLst>
            </a:blip>
            <a:stretch>
              <a:fillRect r="-63124" b="-19282"/>
            </a:stretch>
          </a:blipFill>
        </p:spPr>
        <p:txBody>
          <a:bodyPr/>
          <a:lstStyle/>
          <a:p>
            <a:endParaRPr lang="en-US"/>
          </a:p>
        </p:txBody>
      </p:sp>
      <p:grpSp>
        <p:nvGrpSpPr>
          <p:cNvPr id="16" name="Group 15">
            <a:extLst>
              <a:ext uri="{FF2B5EF4-FFF2-40B4-BE49-F238E27FC236}">
                <a16:creationId xmlns:a16="http://schemas.microsoft.com/office/drawing/2014/main" id="{46224806-2DDB-29DA-214F-3A9DA4065A32}"/>
              </a:ext>
            </a:extLst>
          </p:cNvPr>
          <p:cNvGrpSpPr/>
          <p:nvPr/>
        </p:nvGrpSpPr>
        <p:grpSpPr>
          <a:xfrm>
            <a:off x="5446400" y="0"/>
            <a:ext cx="7583876" cy="1360963"/>
            <a:chOff x="4834930" y="84191"/>
            <a:chExt cx="7359542" cy="1208123"/>
          </a:xfrm>
        </p:grpSpPr>
        <p:sp>
          <p:nvSpPr>
            <p:cNvPr id="17" name="Round Same Side Corner Rectangle 11">
              <a:extLst>
                <a:ext uri="{FF2B5EF4-FFF2-40B4-BE49-F238E27FC236}">
                  <a16:creationId xmlns:a16="http://schemas.microsoft.com/office/drawing/2014/main" id="{081CB972-3D70-258C-48B0-79020795ABFB}"/>
                </a:ext>
              </a:extLst>
            </p:cNvPr>
            <p:cNvSpPr/>
            <p:nvPr/>
          </p:nvSpPr>
          <p:spPr>
            <a:xfrm flipV="1">
              <a:off x="4834930" y="84191"/>
              <a:ext cx="7359542" cy="1208123"/>
            </a:xfrm>
            <a:prstGeom prst="round2SameRect">
              <a:avLst>
                <a:gd name="adj1" fmla="val 37720"/>
                <a:gd name="adj2" fmla="val 0"/>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0321739-0B0E-2EBF-74D1-D68902A087AF}"/>
                </a:ext>
              </a:extLst>
            </p:cNvPr>
            <p:cNvSpPr txBox="1"/>
            <p:nvPr/>
          </p:nvSpPr>
          <p:spPr>
            <a:xfrm>
              <a:off x="5313042" y="305755"/>
              <a:ext cx="6403317" cy="764994"/>
            </a:xfrm>
            <a:prstGeom prst="rect">
              <a:avLst/>
            </a:prstGeom>
            <a:noFill/>
          </p:spPr>
          <p:txBody>
            <a:bodyPr wrap="square" rtlCol="0">
              <a:spAutoFit/>
            </a:bodyPr>
            <a:lstStyle/>
            <a:p>
              <a:pPr algn="ctr"/>
              <a:r>
                <a:rPr lang="en-US" sz="4800" b="1">
                  <a:solidFill>
                    <a:schemeClr val="bg1"/>
                  </a:solidFill>
                  <a:latin typeface="Arial" panose="020B0604020202020204" pitchFamily="34" charset="0"/>
                  <a:cs typeface="Arial" panose="020B0604020202020204" pitchFamily="34" charset="0"/>
                </a:rPr>
                <a:t>HOẠT ĐỘNG NHÓM</a:t>
              </a:r>
              <a:endParaRPr lang="en-US" sz="4800" b="1" dirty="0">
                <a:solidFill>
                  <a:schemeClr val="bg1"/>
                </a:solidFill>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D2EE666F-4066-C125-7755-5C80B7D7CB7D}"/>
              </a:ext>
            </a:extLst>
          </p:cNvPr>
          <p:cNvGrpSpPr/>
          <p:nvPr/>
        </p:nvGrpSpPr>
        <p:grpSpPr>
          <a:xfrm>
            <a:off x="828488" y="1965887"/>
            <a:ext cx="7075811" cy="6835213"/>
            <a:chOff x="-193384" y="594051"/>
            <a:chExt cx="7075811" cy="7038718"/>
          </a:xfrm>
        </p:grpSpPr>
        <p:sp>
          <p:nvSpPr>
            <p:cNvPr id="33" name="Rectangle: Rounded Corners 32">
              <a:extLst>
                <a:ext uri="{FF2B5EF4-FFF2-40B4-BE49-F238E27FC236}">
                  <a16:creationId xmlns:a16="http://schemas.microsoft.com/office/drawing/2014/main" id="{55D560B2-B06E-88E5-8922-91E06AB23E29}"/>
                </a:ext>
              </a:extLst>
            </p:cNvPr>
            <p:cNvSpPr/>
            <p:nvPr/>
          </p:nvSpPr>
          <p:spPr>
            <a:xfrm>
              <a:off x="-193384" y="594052"/>
              <a:ext cx="7075811" cy="7038717"/>
            </a:xfrm>
            <a:prstGeom prst="roundRect">
              <a:avLst/>
            </a:prstGeom>
            <a:solidFill>
              <a:srgbClr val="FFE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Các nhóm </a:t>
              </a:r>
              <a:r>
                <a:rPr lang="en-US" sz="4000">
                  <a:solidFill>
                    <a:prstClr val="black"/>
                  </a:solidFill>
                  <a:latin typeface="Arial" panose="020B0604020202020204" pitchFamily="34" charset="0"/>
                  <a:cs typeface="Arial" panose="020B0604020202020204" pitchFamily="34" charset="0"/>
                </a:rPr>
                <a:t>tiến hành </a:t>
              </a:r>
              <a:r>
                <a:rPr kumimoji="0" lang="vi-VN" sz="4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lập kế hoạch cho những công việc nói trên trong 3 tuần dựa theo hướng dẫn sau:</a:t>
              </a:r>
            </a:p>
          </p:txBody>
        </p:sp>
        <p:pic>
          <p:nvPicPr>
            <p:cNvPr id="34" name="Picture 6">
              <a:extLst>
                <a:ext uri="{FF2B5EF4-FFF2-40B4-BE49-F238E27FC236}">
                  <a16:creationId xmlns:a16="http://schemas.microsoft.com/office/drawing/2014/main" id="{9F008E94-6484-AAC2-81EB-3F0D059BED2F}"/>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500554" y="594051"/>
              <a:ext cx="1687929" cy="1647843"/>
            </a:xfrm>
            <a:prstGeom prst="rect">
              <a:avLst/>
            </a:prstGeom>
          </p:spPr>
        </p:pic>
      </p:grpSp>
      <p:pic>
        <p:nvPicPr>
          <p:cNvPr id="35" name="Picture 34" descr="A group of people sitting together&#10;&#10;Description automatically generated with low confidence">
            <a:extLst>
              <a:ext uri="{FF2B5EF4-FFF2-40B4-BE49-F238E27FC236}">
                <a16:creationId xmlns:a16="http://schemas.microsoft.com/office/drawing/2014/main" id="{D4025863-AB1C-DB5D-9C6B-191CAEC36384}"/>
              </a:ext>
            </a:extLst>
          </p:cNvPr>
          <p:cNvPicPr>
            <a:picLocks noChangeAspect="1"/>
          </p:cNvPicPr>
          <p:nvPr/>
        </p:nvPicPr>
        <p:blipFill rotWithShape="1">
          <a:blip r:embed="rId6">
            <a:extLst>
              <a:ext uri="{28A0092B-C50C-407E-A947-70E740481C1C}">
                <a14:useLocalDpi xmlns:a14="http://schemas.microsoft.com/office/drawing/2010/main" val="0"/>
              </a:ext>
            </a:extLst>
          </a:blip>
          <a:srcRect l="19990" t="34314" r="20712" b="14125"/>
          <a:stretch/>
        </p:blipFill>
        <p:spPr>
          <a:xfrm>
            <a:off x="1146570" y="7326322"/>
            <a:ext cx="6439643" cy="3152797"/>
          </a:xfrm>
          <a:prstGeom prst="rect">
            <a:avLst/>
          </a:prstGeom>
        </p:spPr>
      </p:pic>
    </p:spTree>
    <p:extLst>
      <p:ext uri="{BB962C8B-B14F-4D97-AF65-F5344CB8AC3E}">
        <p14:creationId xmlns:p14="http://schemas.microsoft.com/office/powerpoint/2010/main" val="275069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par>
                                <p:cTn id="13" presetID="16" presetClass="entr" presetSubtype="21"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righ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CB5545E-31B6-A9A2-38DB-6DD041BF8D9B}"/>
              </a:ext>
            </a:extLst>
          </p:cNvPr>
          <p:cNvGrpSpPr/>
          <p:nvPr/>
        </p:nvGrpSpPr>
        <p:grpSpPr>
          <a:xfrm>
            <a:off x="16565229" y="256695"/>
            <a:ext cx="1605502" cy="1849717"/>
            <a:chOff x="13598191" y="3977092"/>
            <a:chExt cx="1594861" cy="2097641"/>
          </a:xfrm>
        </p:grpSpPr>
        <p:sp>
          <p:nvSpPr>
            <p:cNvPr id="9" name="Freeform 9"/>
            <p:cNvSpPr/>
            <p:nvPr/>
          </p:nvSpPr>
          <p:spPr>
            <a:xfrm>
              <a:off x="14052711" y="4498062"/>
              <a:ext cx="1140341" cy="1576671"/>
            </a:xfrm>
            <a:custGeom>
              <a:avLst/>
              <a:gdLst/>
              <a:ahLst/>
              <a:cxnLst/>
              <a:rect l="l" t="t" r="r" b="b"/>
              <a:pathLst>
                <a:path w="1140341" h="1576671">
                  <a:moveTo>
                    <a:pt x="0" y="0"/>
                  </a:moveTo>
                  <a:lnTo>
                    <a:pt x="1140341" y="0"/>
                  </a:lnTo>
                  <a:lnTo>
                    <a:pt x="1140341" y="1576671"/>
                  </a:lnTo>
                  <a:lnTo>
                    <a:pt x="0" y="1576671"/>
                  </a:lnTo>
                  <a:lnTo>
                    <a:pt x="0" y="0"/>
                  </a:lnTo>
                  <a:close/>
                </a:path>
              </a:pathLst>
            </a:custGeom>
            <a:blipFill>
              <a:blip r:embed="rId2">
                <a:extLst>
                  <a:ext uri="{96DAC541-7B7A-43D3-8B79-37D633B846F1}">
                    <asvg:svgBlip xmlns:asvg="http://schemas.microsoft.com/office/drawing/2016/SVG/main" r:embed="rId3"/>
                  </a:ext>
                </a:extLst>
              </a:blip>
              <a:stretch>
                <a:fillRect r="-63124" b="-19282"/>
              </a:stretch>
            </a:blipFill>
          </p:spPr>
          <p:txBody>
            <a:bodyPr/>
            <a:lstStyle/>
            <a:p>
              <a:endParaRPr lang="en-US"/>
            </a:p>
          </p:txBody>
        </p:sp>
        <p:sp>
          <p:nvSpPr>
            <p:cNvPr id="12" name="Freeform 12"/>
            <p:cNvSpPr/>
            <p:nvPr/>
          </p:nvSpPr>
          <p:spPr>
            <a:xfrm>
              <a:off x="13598191" y="3977092"/>
              <a:ext cx="1042040" cy="777594"/>
            </a:xfrm>
            <a:custGeom>
              <a:avLst/>
              <a:gdLst/>
              <a:ahLst/>
              <a:cxnLst/>
              <a:rect l="l" t="t" r="r" b="b"/>
              <a:pathLst>
                <a:path w="1042040" h="777594">
                  <a:moveTo>
                    <a:pt x="0" y="0"/>
                  </a:moveTo>
                  <a:lnTo>
                    <a:pt x="1042040" y="0"/>
                  </a:lnTo>
                  <a:lnTo>
                    <a:pt x="1042040" y="777594"/>
                  </a:lnTo>
                  <a:lnTo>
                    <a:pt x="0" y="777594"/>
                  </a:lnTo>
                  <a:lnTo>
                    <a:pt x="0" y="0"/>
                  </a:lnTo>
                  <a:close/>
                </a:path>
              </a:pathLst>
            </a:custGeom>
            <a:blipFill>
              <a:blip r:embed="rId2">
                <a:extLst>
                  <a:ext uri="{96DAC541-7B7A-43D3-8B79-37D633B846F1}">
                    <asvg:svgBlip xmlns:asvg="http://schemas.microsoft.com/office/drawing/2016/SVG/main" r:embed="rId3"/>
                  </a:ext>
                </a:extLst>
              </a:blip>
              <a:stretch>
                <a:fillRect l="-224475" r="-11905" b="-355750"/>
              </a:stretch>
            </a:blipFill>
          </p:spPr>
          <p:txBody>
            <a:bodyPr/>
            <a:lstStyle/>
            <a:p>
              <a:endParaRPr lang="en-US"/>
            </a:p>
          </p:txBody>
        </p:sp>
      </p:grpSp>
      <p:sp>
        <p:nvSpPr>
          <p:cNvPr id="3" name="Freeform 3"/>
          <p:cNvSpPr/>
          <p:nvPr/>
        </p:nvSpPr>
        <p:spPr>
          <a:xfrm>
            <a:off x="-404109" y="-465009"/>
            <a:ext cx="1981200" cy="2362200"/>
          </a:xfrm>
          <a:custGeom>
            <a:avLst/>
            <a:gdLst/>
            <a:ahLst/>
            <a:cxnLst/>
            <a:rect l="l" t="t" r="r" b="b"/>
            <a:pathLst>
              <a:path w="2906723" h="3379910">
                <a:moveTo>
                  <a:pt x="0" y="0"/>
                </a:moveTo>
                <a:lnTo>
                  <a:pt x="2906723" y="0"/>
                </a:lnTo>
                <a:lnTo>
                  <a:pt x="2906723" y="3379910"/>
                </a:lnTo>
                <a:lnTo>
                  <a:pt x="0" y="33799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1" name="Group 40">
            <a:extLst>
              <a:ext uri="{FF2B5EF4-FFF2-40B4-BE49-F238E27FC236}">
                <a16:creationId xmlns:a16="http://schemas.microsoft.com/office/drawing/2014/main" id="{DD282A95-4717-8713-FED9-8CE29ABEBAA7}"/>
              </a:ext>
            </a:extLst>
          </p:cNvPr>
          <p:cNvGrpSpPr/>
          <p:nvPr/>
        </p:nvGrpSpPr>
        <p:grpSpPr>
          <a:xfrm>
            <a:off x="5158865" y="0"/>
            <a:ext cx="7970270" cy="1562100"/>
            <a:chOff x="5322947" y="831974"/>
            <a:chExt cx="7970270" cy="1562100"/>
          </a:xfrm>
        </p:grpSpPr>
        <p:sp>
          <p:nvSpPr>
            <p:cNvPr id="42" name="Freeform 3">
              <a:extLst>
                <a:ext uri="{FF2B5EF4-FFF2-40B4-BE49-F238E27FC236}">
                  <a16:creationId xmlns:a16="http://schemas.microsoft.com/office/drawing/2014/main" id="{31BD9081-32DB-370E-2375-27DEE900C5D4}"/>
                </a:ext>
              </a:extLst>
            </p:cNvPr>
            <p:cNvSpPr/>
            <p:nvPr/>
          </p:nvSpPr>
          <p:spPr>
            <a:xfrm>
              <a:off x="5322947" y="831974"/>
              <a:ext cx="7970270" cy="1562100"/>
            </a:xfrm>
            <a:custGeom>
              <a:avLst/>
              <a:gdLst/>
              <a:ahLst/>
              <a:cxnLst/>
              <a:rect l="l" t="t" r="r" b="b"/>
              <a:pathLst>
                <a:path w="7315200" h="1991047">
                  <a:moveTo>
                    <a:pt x="0" y="0"/>
                  </a:moveTo>
                  <a:lnTo>
                    <a:pt x="7315200" y="0"/>
                  </a:lnTo>
                  <a:lnTo>
                    <a:pt x="7315200" y="1991046"/>
                  </a:lnTo>
                  <a:lnTo>
                    <a:pt x="0" y="1991046"/>
                  </a:lnTo>
                  <a:lnTo>
                    <a:pt x="0" y="0"/>
                  </a:lnTo>
                  <a:close/>
                </a:path>
              </a:pathLst>
            </a:custGeom>
            <a:blipFill>
              <a:blip r:embed="rId6">
                <a:duotone>
                  <a:schemeClr val="accent5">
                    <a:shade val="45000"/>
                    <a:satMod val="135000"/>
                  </a:schemeClr>
                  <a:prstClr val="white"/>
                </a:duotone>
                <a:extLst>
                  <a:ext uri="{96DAC541-7B7A-43D3-8B79-37D633B846F1}">
                    <asvg:svgBlip xmlns:asvg="http://schemas.microsoft.com/office/drawing/2016/SVG/main" r:embed="rId7"/>
                  </a:ext>
                </a:extLst>
              </a:blip>
              <a:stretch>
                <a:fillRect t="-34305" b="-3286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C6482E46-9C72-3798-71AC-695915E79481}"/>
                </a:ext>
              </a:extLst>
            </p:cNvPr>
            <p:cNvSpPr txBox="1"/>
            <p:nvPr/>
          </p:nvSpPr>
          <p:spPr>
            <a:xfrm>
              <a:off x="6237347" y="1151879"/>
              <a:ext cx="614147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rgbClr val="4F81B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THẢO LUẬN NHÓM</a:t>
              </a:r>
              <a:endParaRPr kumimoji="0" lang="en-US" sz="5000" b="1" i="0" u="none" strike="noStrike" kern="1200" cap="none" spc="0" normalizeH="0" baseline="0" noProof="0" dirty="0">
                <a:ln>
                  <a:noFill/>
                </a:ln>
                <a:solidFill>
                  <a:srgbClr val="4F81BD">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41706B78-4BCB-5B71-3A61-1051FDF028C5}"/>
              </a:ext>
            </a:extLst>
          </p:cNvPr>
          <p:cNvGrpSpPr/>
          <p:nvPr/>
        </p:nvGrpSpPr>
        <p:grpSpPr>
          <a:xfrm>
            <a:off x="990387" y="1511190"/>
            <a:ext cx="6527759" cy="5197391"/>
            <a:chOff x="1218462" y="1571202"/>
            <a:chExt cx="6527759" cy="5197391"/>
          </a:xfrm>
        </p:grpSpPr>
        <p:sp>
          <p:nvSpPr>
            <p:cNvPr id="4" name="Line Callout 1 (Border and Accent Bar) 3">
              <a:extLst>
                <a:ext uri="{FF2B5EF4-FFF2-40B4-BE49-F238E27FC236}">
                  <a16:creationId xmlns:a16="http://schemas.microsoft.com/office/drawing/2014/main" id="{786B822A-7CB8-D89D-CD41-BA3D27929426}"/>
                </a:ext>
              </a:extLst>
            </p:cNvPr>
            <p:cNvSpPr/>
            <p:nvPr/>
          </p:nvSpPr>
          <p:spPr>
            <a:xfrm>
              <a:off x="1218462" y="2255628"/>
              <a:ext cx="6527759" cy="4512965"/>
            </a:xfrm>
            <a:prstGeom prst="roundRect">
              <a:avLst/>
            </a:prstGeom>
            <a:solidFill>
              <a:schemeClr val="bg1"/>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rgbClr val="C00000"/>
                  </a:solidFill>
                  <a:latin typeface="Arial" panose="020B0604020202020204" pitchFamily="34" charset="0"/>
                  <a:cs typeface="Arial" panose="020B0604020202020204" pitchFamily="34" charset="0"/>
                </a:rPr>
                <a:t>Các nhóm trao đổi với nhau </a:t>
              </a:r>
              <a:r>
                <a:rPr lang="vi-VN" sz="4000">
                  <a:solidFill>
                    <a:srgbClr val="C00000"/>
                  </a:solidFill>
                  <a:latin typeface="Arial" panose="020B0604020202020204" pitchFamily="34" charset="0"/>
                  <a:cs typeface="Arial" panose="020B0604020202020204" pitchFamily="34" charset="0"/>
                </a:rPr>
                <a:t>về một số phương pháp có thể thực hiện</a:t>
              </a:r>
              <a:r>
                <a:rPr lang="en-US" sz="4000">
                  <a:solidFill>
                    <a:srgbClr val="C00000"/>
                  </a:solidFill>
                  <a:latin typeface="Arial" panose="020B0604020202020204" pitchFamily="34" charset="0"/>
                  <a:cs typeface="Arial" panose="020B0604020202020204" pitchFamily="34" charset="0"/>
                </a:rPr>
                <a:t> trước khi lập kế hoạch</a:t>
              </a:r>
              <a:r>
                <a:rPr lang="vi-VN" sz="4000">
                  <a:solidFill>
                    <a:srgbClr val="C00000"/>
                  </a:solidFill>
                  <a:latin typeface="Arial" panose="020B0604020202020204" pitchFamily="34" charset="0"/>
                  <a:cs typeface="Arial" panose="020B0604020202020204" pitchFamily="34" charset="0"/>
                </a:rPr>
                <a:t>:</a:t>
              </a:r>
            </a:p>
          </p:txBody>
        </p:sp>
        <p:pic>
          <p:nvPicPr>
            <p:cNvPr id="5" name="Picture 2">
              <a:extLst>
                <a:ext uri="{FF2B5EF4-FFF2-40B4-BE49-F238E27FC236}">
                  <a16:creationId xmlns:a16="http://schemas.microsoft.com/office/drawing/2014/main" id="{CF09A1F7-490F-0399-0CAF-BE6F72D7E91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953842" y="1571202"/>
              <a:ext cx="888388" cy="913295"/>
            </a:xfrm>
            <a:prstGeom prst="rect">
              <a:avLst/>
            </a:prstGeom>
          </p:spPr>
        </p:pic>
      </p:grpSp>
      <p:pic>
        <p:nvPicPr>
          <p:cNvPr id="6" name="Picture 5" descr="A picture containing toy, doll&#10;&#10;Description automatically generated">
            <a:extLst>
              <a:ext uri="{FF2B5EF4-FFF2-40B4-BE49-F238E27FC236}">
                <a16:creationId xmlns:a16="http://schemas.microsoft.com/office/drawing/2014/main" id="{775E2193-0A6B-DE2C-12D7-11D9635628B8}"/>
              </a:ext>
            </a:extLst>
          </p:cNvPr>
          <p:cNvPicPr>
            <a:picLocks noChangeAspect="1"/>
          </p:cNvPicPr>
          <p:nvPr/>
        </p:nvPicPr>
        <p:blipFill rotWithShape="1">
          <a:blip r:embed="rId10">
            <a:extLst>
              <a:ext uri="{28A0092B-C50C-407E-A947-70E740481C1C}">
                <a14:useLocalDpi xmlns:a14="http://schemas.microsoft.com/office/drawing/2010/main" val="0"/>
              </a:ext>
            </a:extLst>
          </a:blip>
          <a:srcRect t="26331"/>
          <a:stretch/>
        </p:blipFill>
        <p:spPr>
          <a:xfrm>
            <a:off x="1212558" y="6952259"/>
            <a:ext cx="5961457" cy="3269152"/>
          </a:xfrm>
          <a:prstGeom prst="rect">
            <a:avLst/>
          </a:prstGeom>
        </p:spPr>
      </p:pic>
      <p:sp>
        <p:nvSpPr>
          <p:cNvPr id="7" name="Rounded Rectangle 19">
            <a:extLst>
              <a:ext uri="{FF2B5EF4-FFF2-40B4-BE49-F238E27FC236}">
                <a16:creationId xmlns:a16="http://schemas.microsoft.com/office/drawing/2014/main" id="{622A37A7-4EC3-C4F1-E3EF-61451A25C2AC}"/>
              </a:ext>
            </a:extLst>
          </p:cNvPr>
          <p:cNvSpPr/>
          <p:nvPr/>
        </p:nvSpPr>
        <p:spPr>
          <a:xfrm>
            <a:off x="9288412" y="5241970"/>
            <a:ext cx="8005410" cy="1902278"/>
          </a:xfrm>
          <a:prstGeom prst="roundRect">
            <a:avLst/>
          </a:prstGeom>
          <a:solidFill>
            <a:schemeClr val="bg1"/>
          </a:solidFill>
          <a:ln w="57150">
            <a:solidFill>
              <a:schemeClr val="accent2">
                <a:lumMod val="75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vi-VN" sz="3800">
                <a:cs typeface="Arial" panose="020B0604020202020204" pitchFamily="34" charset="0"/>
              </a:rPr>
              <a:t>Tham khảo sách báo, phim ảnh</a:t>
            </a:r>
            <a:endParaRPr lang="en-US" sz="3800" dirty="0">
              <a:solidFill>
                <a:schemeClr val="tx1"/>
              </a:solidFill>
              <a:latin typeface="Arial" panose="020B0604020202020204" pitchFamily="34" charset="0"/>
              <a:cs typeface="Arial" panose="020B0604020202020204" pitchFamily="34" charset="0"/>
            </a:endParaRPr>
          </a:p>
        </p:txBody>
      </p:sp>
      <p:sp>
        <p:nvSpPr>
          <p:cNvPr id="8" name="Rounded Rectangle 23">
            <a:extLst>
              <a:ext uri="{FF2B5EF4-FFF2-40B4-BE49-F238E27FC236}">
                <a16:creationId xmlns:a16="http://schemas.microsoft.com/office/drawing/2014/main" id="{661F0EC6-BC30-C34E-B40A-649BE5C86D85}"/>
              </a:ext>
            </a:extLst>
          </p:cNvPr>
          <p:cNvSpPr/>
          <p:nvPr/>
        </p:nvSpPr>
        <p:spPr>
          <a:xfrm>
            <a:off x="9288412" y="7701710"/>
            <a:ext cx="8023284" cy="1920563"/>
          </a:xfrm>
          <a:prstGeom prst="roundRect">
            <a:avLst/>
          </a:prstGeom>
          <a:solidFill>
            <a:schemeClr val="bg1"/>
          </a:solidFill>
          <a:ln w="57150">
            <a:solidFill>
              <a:schemeClr val="accent2">
                <a:lumMod val="75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vi-VN" sz="3800">
                <a:cs typeface="Arial" panose="020B0604020202020204" pitchFamily="34" charset="0"/>
              </a:rPr>
              <a:t>Gặp gỡ nghệ nhân</a:t>
            </a:r>
            <a:endParaRPr lang="en-US" sz="3800" dirty="0">
              <a:solidFill>
                <a:schemeClr val="tx1"/>
              </a:solidFill>
              <a:latin typeface="Arial" panose="020B0604020202020204" pitchFamily="34" charset="0"/>
              <a:cs typeface="Arial" panose="020B0604020202020204" pitchFamily="34" charset="0"/>
            </a:endParaRPr>
          </a:p>
        </p:txBody>
      </p:sp>
      <p:sp>
        <p:nvSpPr>
          <p:cNvPr id="10" name="Rounded Rectangle 19">
            <a:extLst>
              <a:ext uri="{FF2B5EF4-FFF2-40B4-BE49-F238E27FC236}">
                <a16:creationId xmlns:a16="http://schemas.microsoft.com/office/drawing/2014/main" id="{7B9928C8-9BC4-1B27-4B43-E7CE2275C4D3}"/>
              </a:ext>
            </a:extLst>
          </p:cNvPr>
          <p:cNvSpPr/>
          <p:nvPr/>
        </p:nvSpPr>
        <p:spPr>
          <a:xfrm>
            <a:off x="9288412" y="2195230"/>
            <a:ext cx="8024627" cy="2489278"/>
          </a:xfrm>
          <a:prstGeom prst="roundRect">
            <a:avLst/>
          </a:prstGeom>
          <a:solidFill>
            <a:schemeClr val="bg1"/>
          </a:solidFill>
          <a:ln w="57150">
            <a:solidFill>
              <a:schemeClr val="accent2">
                <a:lumMod val="75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vi-VN" sz="3800">
                <a:cs typeface="Arial" panose="020B0604020202020204" pitchFamily="34" charset="0"/>
              </a:rPr>
              <a:t>Phỏng vấn thầy cô, người thân, hàng xóm</a:t>
            </a:r>
            <a:endParaRPr lang="en-US" sz="3800" dirty="0">
              <a:solidFill>
                <a:schemeClr val="tx1"/>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424176A3-C23E-464F-45F1-C793B9BF4AC5}"/>
              </a:ext>
            </a:extLst>
          </p:cNvPr>
          <p:cNvGrpSpPr/>
          <p:nvPr/>
        </p:nvGrpSpPr>
        <p:grpSpPr>
          <a:xfrm rot="16200000">
            <a:off x="7619536" y="4585003"/>
            <a:ext cx="2743198" cy="659791"/>
            <a:chOff x="6498137" y="3625822"/>
            <a:chExt cx="558104" cy="973671"/>
          </a:xfrm>
        </p:grpSpPr>
        <p:cxnSp>
          <p:nvCxnSpPr>
            <p:cNvPr id="14" name="Straight Connector 13">
              <a:extLst>
                <a:ext uri="{FF2B5EF4-FFF2-40B4-BE49-F238E27FC236}">
                  <a16:creationId xmlns:a16="http://schemas.microsoft.com/office/drawing/2014/main" id="{6495A59A-8A83-EA8D-A8E2-B0B4363CA7A5}"/>
                </a:ext>
              </a:extLst>
            </p:cNvPr>
            <p:cNvCxnSpPr>
              <a:cxnSpLocks/>
            </p:cNvCxnSpPr>
            <p:nvPr/>
          </p:nvCxnSpPr>
          <p:spPr>
            <a:xfrm flipH="1">
              <a:off x="6498137" y="3625823"/>
              <a:ext cx="5581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8A7343-9896-CC2B-AC76-6C934B6606D8}"/>
                </a:ext>
              </a:extLst>
            </p:cNvPr>
            <p:cNvCxnSpPr>
              <a:cxnSpLocks/>
            </p:cNvCxnSpPr>
            <p:nvPr/>
          </p:nvCxnSpPr>
          <p:spPr>
            <a:xfrm>
              <a:off x="6498137" y="3625822"/>
              <a:ext cx="0" cy="973671"/>
            </a:xfrm>
            <a:prstGeom prst="line">
              <a:avLst/>
            </a:prstGeom>
            <a:ln w="28575">
              <a:solidFill>
                <a:srgbClr val="C00000"/>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CA76024D-9C2C-2138-FCB1-C8A1006B3EBB}"/>
              </a:ext>
            </a:extLst>
          </p:cNvPr>
          <p:cNvGrpSpPr/>
          <p:nvPr/>
        </p:nvGrpSpPr>
        <p:grpSpPr>
          <a:xfrm rot="16200000" flipH="1">
            <a:off x="6447710" y="5756829"/>
            <a:ext cx="5086850" cy="659795"/>
            <a:chOff x="6498137" y="3625822"/>
            <a:chExt cx="558104" cy="973671"/>
          </a:xfrm>
        </p:grpSpPr>
        <p:cxnSp>
          <p:nvCxnSpPr>
            <p:cNvPr id="17" name="Straight Connector 16">
              <a:extLst>
                <a:ext uri="{FF2B5EF4-FFF2-40B4-BE49-F238E27FC236}">
                  <a16:creationId xmlns:a16="http://schemas.microsoft.com/office/drawing/2014/main" id="{B4D63A2D-3AE1-F97B-4476-664746FB2747}"/>
                </a:ext>
              </a:extLst>
            </p:cNvPr>
            <p:cNvCxnSpPr>
              <a:cxnSpLocks/>
            </p:cNvCxnSpPr>
            <p:nvPr/>
          </p:nvCxnSpPr>
          <p:spPr>
            <a:xfrm flipH="1">
              <a:off x="6498137" y="3625823"/>
              <a:ext cx="5581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D05238A-B08E-3080-FF1A-6BC1EECF533D}"/>
                </a:ext>
              </a:extLst>
            </p:cNvPr>
            <p:cNvCxnSpPr>
              <a:cxnSpLocks/>
            </p:cNvCxnSpPr>
            <p:nvPr/>
          </p:nvCxnSpPr>
          <p:spPr>
            <a:xfrm>
              <a:off x="6498137" y="3625822"/>
              <a:ext cx="0" cy="973671"/>
            </a:xfrm>
            <a:prstGeom prst="line">
              <a:avLst/>
            </a:prstGeom>
            <a:ln w="28575">
              <a:solidFill>
                <a:srgbClr val="C00000"/>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BAF9C0FF-2185-FFE2-391A-975EF2CE7E74}"/>
              </a:ext>
            </a:extLst>
          </p:cNvPr>
          <p:cNvGrpSpPr/>
          <p:nvPr/>
        </p:nvGrpSpPr>
        <p:grpSpPr>
          <a:xfrm rot="16200000">
            <a:off x="7636009" y="7192273"/>
            <a:ext cx="2710253" cy="659794"/>
            <a:chOff x="6498137" y="3625822"/>
            <a:chExt cx="558104" cy="973671"/>
          </a:xfrm>
        </p:grpSpPr>
        <p:cxnSp>
          <p:nvCxnSpPr>
            <p:cNvPr id="20" name="Straight Connector 19">
              <a:extLst>
                <a:ext uri="{FF2B5EF4-FFF2-40B4-BE49-F238E27FC236}">
                  <a16:creationId xmlns:a16="http://schemas.microsoft.com/office/drawing/2014/main" id="{670F2CB5-F9C3-0DC2-7EB3-C2AF209E6AEA}"/>
                </a:ext>
              </a:extLst>
            </p:cNvPr>
            <p:cNvCxnSpPr>
              <a:cxnSpLocks/>
            </p:cNvCxnSpPr>
            <p:nvPr/>
          </p:nvCxnSpPr>
          <p:spPr>
            <a:xfrm flipH="1">
              <a:off x="6498137" y="3625823"/>
              <a:ext cx="5581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2D0F214-E8D8-77E6-489F-F47E0A516EBE}"/>
                </a:ext>
              </a:extLst>
            </p:cNvPr>
            <p:cNvCxnSpPr>
              <a:cxnSpLocks/>
            </p:cNvCxnSpPr>
            <p:nvPr/>
          </p:nvCxnSpPr>
          <p:spPr>
            <a:xfrm>
              <a:off x="6498137" y="3625822"/>
              <a:ext cx="0" cy="973671"/>
            </a:xfrm>
            <a:prstGeom prst="line">
              <a:avLst/>
            </a:prstGeom>
            <a:ln w="28575">
              <a:solidFill>
                <a:srgbClr val="C00000"/>
              </a:solidFill>
              <a:tailEnd type="diamond"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4336931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up)">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par>
                          <p:cTn id="21" fill="hold">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500"/>
                            </p:stCondLst>
                            <p:childTnLst>
                              <p:par>
                                <p:cTn id="31" presetID="22" presetClass="entr" presetSubtype="2"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righ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par>
                          <p:cTn id="39" fill="hold">
                            <p:stCondLst>
                              <p:cond delay="500"/>
                            </p:stCondLst>
                            <p:childTnLst>
                              <p:par>
                                <p:cTn id="40" presetID="2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right)">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671B7D5-6E46-EBB0-F21C-8BCE023533A4}"/>
              </a:ext>
            </a:extLst>
          </p:cNvPr>
          <p:cNvGrpSpPr/>
          <p:nvPr/>
        </p:nvGrpSpPr>
        <p:grpSpPr>
          <a:xfrm>
            <a:off x="16764001" y="8801100"/>
            <a:ext cx="1437030" cy="1508376"/>
            <a:chOff x="4451483" y="4754703"/>
            <a:chExt cx="1870380" cy="1730741"/>
          </a:xfrm>
        </p:grpSpPr>
        <p:sp>
          <p:nvSpPr>
            <p:cNvPr id="5" name="Freeform 5"/>
            <p:cNvSpPr/>
            <p:nvPr/>
          </p:nvSpPr>
          <p:spPr>
            <a:xfrm rot="-296385">
              <a:off x="5262938" y="5021340"/>
              <a:ext cx="1058925" cy="1464104"/>
            </a:xfrm>
            <a:custGeom>
              <a:avLst/>
              <a:gdLst/>
              <a:ahLst/>
              <a:cxnLst/>
              <a:rect l="l" t="t" r="r" b="b"/>
              <a:pathLst>
                <a:path w="1058925" h="1464104">
                  <a:moveTo>
                    <a:pt x="0" y="0"/>
                  </a:moveTo>
                  <a:lnTo>
                    <a:pt x="1058926" y="0"/>
                  </a:lnTo>
                  <a:lnTo>
                    <a:pt x="1058926" y="1464103"/>
                  </a:lnTo>
                  <a:lnTo>
                    <a:pt x="0" y="1464103"/>
                  </a:lnTo>
                  <a:lnTo>
                    <a:pt x="0" y="0"/>
                  </a:lnTo>
                  <a:close/>
                </a:path>
              </a:pathLst>
            </a:custGeom>
            <a:blipFill>
              <a:blip r:embed="rId2">
                <a:extLst>
                  <a:ext uri="{96DAC541-7B7A-43D3-8B79-37D633B846F1}">
                    <asvg:svgBlip xmlns:asvg="http://schemas.microsoft.com/office/drawing/2016/SVG/main" r:embed="rId3"/>
                  </a:ext>
                </a:extLst>
              </a:blip>
              <a:stretch>
                <a:fillRect r="-63124" b="-19282"/>
              </a:stretch>
            </a:blipFill>
          </p:spPr>
          <p:txBody>
            <a:bodyPr/>
            <a:lstStyle/>
            <a:p>
              <a:endParaRPr lang="en-US">
                <a:latin typeface="Arial" panose="020B0604020202020204" pitchFamily="34" charset="0"/>
                <a:cs typeface="Arial" panose="020B0604020202020204" pitchFamily="34" charset="0"/>
              </a:endParaRPr>
            </a:p>
          </p:txBody>
        </p:sp>
        <p:sp>
          <p:nvSpPr>
            <p:cNvPr id="6" name="Freeform 6"/>
            <p:cNvSpPr/>
            <p:nvPr/>
          </p:nvSpPr>
          <p:spPr>
            <a:xfrm>
              <a:off x="4451483" y="4754703"/>
              <a:ext cx="1042040" cy="777594"/>
            </a:xfrm>
            <a:custGeom>
              <a:avLst/>
              <a:gdLst/>
              <a:ahLst/>
              <a:cxnLst/>
              <a:rect l="l" t="t" r="r" b="b"/>
              <a:pathLst>
                <a:path w="1042040" h="777594">
                  <a:moveTo>
                    <a:pt x="0" y="0"/>
                  </a:moveTo>
                  <a:lnTo>
                    <a:pt x="1042039" y="0"/>
                  </a:lnTo>
                  <a:lnTo>
                    <a:pt x="1042039" y="777594"/>
                  </a:lnTo>
                  <a:lnTo>
                    <a:pt x="0" y="777594"/>
                  </a:lnTo>
                  <a:lnTo>
                    <a:pt x="0" y="0"/>
                  </a:lnTo>
                  <a:close/>
                </a:path>
              </a:pathLst>
            </a:custGeom>
            <a:blipFill>
              <a:blip r:embed="rId2">
                <a:extLst>
                  <a:ext uri="{96DAC541-7B7A-43D3-8B79-37D633B846F1}">
                    <asvg:svgBlip xmlns:asvg="http://schemas.microsoft.com/office/drawing/2016/SVG/main" r:embed="rId3"/>
                  </a:ext>
                </a:extLst>
              </a:blip>
              <a:stretch>
                <a:fillRect l="-224475" r="-11905" b="-355750"/>
              </a:stretch>
            </a:blipFill>
          </p:spPr>
          <p:txBody>
            <a:bodyPr/>
            <a:lstStyle/>
            <a:p>
              <a:endParaRPr lang="en-US">
                <a:latin typeface="Arial" panose="020B0604020202020204" pitchFamily="34" charset="0"/>
                <a:cs typeface="Arial" panose="020B0604020202020204" pitchFamily="34" charset="0"/>
              </a:endParaRPr>
            </a:p>
          </p:txBody>
        </p:sp>
      </p:grpSp>
      <p:sp>
        <p:nvSpPr>
          <p:cNvPr id="7" name="Freeform 7"/>
          <p:cNvSpPr/>
          <p:nvPr/>
        </p:nvSpPr>
        <p:spPr>
          <a:xfrm rot="-327708">
            <a:off x="-277453" y="-410349"/>
            <a:ext cx="1874593" cy="1796110"/>
          </a:xfrm>
          <a:custGeom>
            <a:avLst/>
            <a:gdLst/>
            <a:ahLst/>
            <a:cxnLst/>
            <a:rect l="l" t="t" r="r" b="b"/>
            <a:pathLst>
              <a:path w="5207416" h="6055135">
                <a:moveTo>
                  <a:pt x="0" y="0"/>
                </a:moveTo>
                <a:lnTo>
                  <a:pt x="5207417" y="0"/>
                </a:lnTo>
                <a:lnTo>
                  <a:pt x="5207417" y="6055135"/>
                </a:lnTo>
                <a:lnTo>
                  <a:pt x="0" y="60551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8" name="Freeform 8"/>
          <p:cNvSpPr/>
          <p:nvPr/>
        </p:nvSpPr>
        <p:spPr>
          <a:xfrm rot="-301068">
            <a:off x="16172923" y="-552257"/>
            <a:ext cx="2248953" cy="2264515"/>
          </a:xfrm>
          <a:custGeom>
            <a:avLst/>
            <a:gdLst/>
            <a:ahLst/>
            <a:cxnLst/>
            <a:rect l="l" t="t" r="r" b="b"/>
            <a:pathLst>
              <a:path w="5207416" h="6055135">
                <a:moveTo>
                  <a:pt x="0" y="0"/>
                </a:moveTo>
                <a:lnTo>
                  <a:pt x="5207416" y="0"/>
                </a:lnTo>
                <a:lnTo>
                  <a:pt x="5207416" y="6055135"/>
                </a:lnTo>
                <a:lnTo>
                  <a:pt x="0" y="60551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cxnSp>
        <p:nvCxnSpPr>
          <p:cNvPr id="2" name="Straight Arrow Connector 1">
            <a:extLst>
              <a:ext uri="{FF2B5EF4-FFF2-40B4-BE49-F238E27FC236}">
                <a16:creationId xmlns:a16="http://schemas.microsoft.com/office/drawing/2014/main" id="{2635BEA7-703B-4BFB-4AFB-270030EAC7D7}"/>
              </a:ext>
            </a:extLst>
          </p:cNvPr>
          <p:cNvCxnSpPr>
            <a:cxnSpLocks/>
            <a:endCxn id="9" idx="0"/>
          </p:cNvCxnSpPr>
          <p:nvPr/>
        </p:nvCxnSpPr>
        <p:spPr>
          <a:xfrm>
            <a:off x="3770307" y="3232744"/>
            <a:ext cx="0" cy="8055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3062C658-4781-0220-F1B3-12FA2164A5F3}"/>
              </a:ext>
            </a:extLst>
          </p:cNvPr>
          <p:cNvCxnSpPr>
            <a:cxnSpLocks/>
            <a:endCxn id="10" idx="0"/>
          </p:cNvCxnSpPr>
          <p:nvPr/>
        </p:nvCxnSpPr>
        <p:spPr>
          <a:xfrm>
            <a:off x="9252338" y="3204404"/>
            <a:ext cx="0" cy="7932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D5CD680E-2C43-766E-DDEA-F8A8A77814F7}"/>
              </a:ext>
            </a:extLst>
          </p:cNvPr>
          <p:cNvSpPr/>
          <p:nvPr/>
        </p:nvSpPr>
        <p:spPr>
          <a:xfrm>
            <a:off x="1957349" y="761309"/>
            <a:ext cx="14381409" cy="2452542"/>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a:solidFill>
                  <a:schemeClr val="accent3">
                    <a:lumMod val="50000"/>
                  </a:schemeClr>
                </a:solidFill>
                <a:latin typeface="Arial" panose="020B0604020202020204" pitchFamily="34" charset="0"/>
                <a:cs typeface="Arial" panose="020B0604020202020204" pitchFamily="34" charset="0"/>
              </a:rPr>
              <a:t>Gợi ý tham khảo: </a:t>
            </a:r>
            <a:r>
              <a:rPr lang="en-US" sz="4000">
                <a:solidFill>
                  <a:schemeClr val="accent3">
                    <a:lumMod val="50000"/>
                  </a:schemeClr>
                </a:solidFill>
                <a:latin typeface="Arial" panose="020B0604020202020204" pitchFamily="34" charset="0"/>
                <a:cs typeface="Arial" panose="020B0604020202020204" pitchFamily="34" charset="0"/>
              </a:rPr>
              <a:t>Một </a:t>
            </a:r>
            <a:r>
              <a:rPr lang="vi-VN" sz="4000">
                <a:solidFill>
                  <a:schemeClr val="accent3">
                    <a:lumMod val="50000"/>
                  </a:schemeClr>
                </a:solidFill>
                <a:latin typeface="Arial" panose="020B0604020202020204" pitchFamily="34" charset="0"/>
                <a:cs typeface="Arial" panose="020B0604020202020204" pitchFamily="34" charset="0"/>
              </a:rPr>
              <a:t>số nguồn thông tin</a:t>
            </a:r>
            <a:r>
              <a:rPr lang="en-US" sz="4000">
                <a:solidFill>
                  <a:schemeClr val="accent3">
                    <a:lumMod val="50000"/>
                  </a:schemeClr>
                </a:solidFill>
                <a:latin typeface="Arial" panose="020B0604020202020204" pitchFamily="34" charset="0"/>
                <a:cs typeface="Arial" panose="020B0604020202020204" pitchFamily="34" charset="0"/>
              </a:rPr>
              <a:t> mà các em</a:t>
            </a:r>
            <a:r>
              <a:rPr lang="vi-VN" sz="4000">
                <a:solidFill>
                  <a:schemeClr val="accent3">
                    <a:lumMod val="50000"/>
                  </a:schemeClr>
                </a:solidFill>
                <a:latin typeface="Arial" panose="020B0604020202020204" pitchFamily="34" charset="0"/>
                <a:cs typeface="Arial" panose="020B0604020202020204" pitchFamily="34" charset="0"/>
              </a:rPr>
              <a:t> có thể tham khảo</a:t>
            </a:r>
            <a:r>
              <a:rPr lang="en-US" sz="4000">
                <a:solidFill>
                  <a:schemeClr val="accent3">
                    <a:lumMod val="50000"/>
                  </a:schemeClr>
                </a:solidFill>
                <a:latin typeface="Arial" panose="020B0604020202020204" pitchFamily="34" charset="0"/>
                <a:cs typeface="Arial" panose="020B0604020202020204" pitchFamily="34" charset="0"/>
              </a:rPr>
              <a:t> như</a:t>
            </a:r>
            <a:r>
              <a:rPr lang="vi-VN" sz="4000">
                <a:solidFill>
                  <a:schemeClr val="accent3">
                    <a:lumMod val="50000"/>
                  </a:schemeClr>
                </a:solidFill>
                <a:latin typeface="Arial" panose="020B0604020202020204" pitchFamily="34" charset="0"/>
                <a:cs typeface="Arial" panose="020B0604020202020204" pitchFamily="34" charset="0"/>
              </a:rPr>
              <a:t>:</a:t>
            </a:r>
            <a:endParaRPr lang="en-US" sz="4000" dirty="0">
              <a:solidFill>
                <a:schemeClr val="accent3">
                  <a:lumMod val="50000"/>
                </a:schemeClr>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8C67DE48-FCB3-AEA0-26CB-DCD15EF6BCB9}"/>
              </a:ext>
            </a:extLst>
          </p:cNvPr>
          <p:cNvSpPr/>
          <p:nvPr/>
        </p:nvSpPr>
        <p:spPr>
          <a:xfrm>
            <a:off x="1523999" y="4038287"/>
            <a:ext cx="4492615" cy="278161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Hỏi người thân</a:t>
            </a:r>
            <a:endParaRPr lang="vi-VN" sz="4000">
              <a:solidFill>
                <a:schemeClr val="tx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4A1CADFF-6897-01D7-4D0C-A066182FB1F7}"/>
              </a:ext>
            </a:extLst>
          </p:cNvPr>
          <p:cNvSpPr/>
          <p:nvPr/>
        </p:nvSpPr>
        <p:spPr>
          <a:xfrm>
            <a:off x="7006030" y="3997624"/>
            <a:ext cx="4492615" cy="278161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Đọc sách báo</a:t>
            </a:r>
          </a:p>
        </p:txBody>
      </p:sp>
      <p:cxnSp>
        <p:nvCxnSpPr>
          <p:cNvPr id="18" name="Straight Arrow Connector 17">
            <a:extLst>
              <a:ext uri="{FF2B5EF4-FFF2-40B4-BE49-F238E27FC236}">
                <a16:creationId xmlns:a16="http://schemas.microsoft.com/office/drawing/2014/main" id="{C8EE4D6D-381E-AD76-8E4A-6D62251B4F0C}"/>
              </a:ext>
            </a:extLst>
          </p:cNvPr>
          <p:cNvCxnSpPr>
            <a:cxnSpLocks/>
            <a:endCxn id="20" idx="0"/>
          </p:cNvCxnSpPr>
          <p:nvPr/>
        </p:nvCxnSpPr>
        <p:spPr>
          <a:xfrm>
            <a:off x="14517693" y="3232744"/>
            <a:ext cx="1" cy="8055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D6EA7F89-203E-3209-58C5-2D89B24310A6}"/>
              </a:ext>
            </a:extLst>
          </p:cNvPr>
          <p:cNvSpPr/>
          <p:nvPr/>
        </p:nvSpPr>
        <p:spPr>
          <a:xfrm>
            <a:off x="12271386" y="4038287"/>
            <a:ext cx="4492615" cy="278161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latin typeface="Arial" panose="020B0604020202020204" pitchFamily="34" charset="0"/>
                <a:cs typeface="Arial" panose="020B0604020202020204" pitchFamily="34" charset="0"/>
              </a:rPr>
              <a:t>Tìm kiếm thông tin trên mạng</a:t>
            </a:r>
          </a:p>
        </p:txBody>
      </p:sp>
      <p:pic>
        <p:nvPicPr>
          <p:cNvPr id="24" name="Picture 23" descr="A person and person with a child&#10;&#10;Description automatically generated">
            <a:extLst>
              <a:ext uri="{FF2B5EF4-FFF2-40B4-BE49-F238E27FC236}">
                <a16:creationId xmlns:a16="http://schemas.microsoft.com/office/drawing/2014/main" id="{2DB34801-F8EE-8DBA-38D4-6E7AA4DFAF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7349" y="6972300"/>
            <a:ext cx="3149644" cy="3149644"/>
          </a:xfrm>
          <a:prstGeom prst="rect">
            <a:avLst/>
          </a:prstGeom>
        </p:spPr>
      </p:pic>
      <p:pic>
        <p:nvPicPr>
          <p:cNvPr id="25" name="Picture 10">
            <a:extLst>
              <a:ext uri="{FF2B5EF4-FFF2-40B4-BE49-F238E27FC236}">
                <a16:creationId xmlns:a16="http://schemas.microsoft.com/office/drawing/2014/main" id="{B420398C-2358-7EEC-037E-06B4215C02F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620682" y="7336052"/>
            <a:ext cx="3046635" cy="2452542"/>
          </a:xfrm>
          <a:prstGeom prst="rect">
            <a:avLst/>
          </a:prstGeom>
        </p:spPr>
      </p:pic>
      <p:pic>
        <p:nvPicPr>
          <p:cNvPr id="26" name="Picture 25" descr="A computer screen with a magnifying glass&#10;&#10;Description automatically generated">
            <a:extLst>
              <a:ext uri="{FF2B5EF4-FFF2-40B4-BE49-F238E27FC236}">
                <a16:creationId xmlns:a16="http://schemas.microsoft.com/office/drawing/2014/main" id="{113DCDF4-613B-E49C-C632-F9FC052EE4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029502" y="6667500"/>
            <a:ext cx="3309256" cy="3309256"/>
          </a:xfrm>
          <a:prstGeom prst="rect">
            <a:avLst/>
          </a:prstGeom>
        </p:spPr>
      </p:pic>
    </p:spTree>
    <p:extLst>
      <p:ext uri="{BB962C8B-B14F-4D97-AF65-F5344CB8AC3E}">
        <p14:creationId xmlns:p14="http://schemas.microsoft.com/office/powerpoint/2010/main" val="49141604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500"/>
                                        <p:tgtEl>
                                          <p:spTgt spid="3"/>
                                        </p:tgtEl>
                                      </p:cBhvr>
                                    </p:animEffect>
                                  </p:childTnLst>
                                </p:cTn>
                              </p:par>
                            </p:childTnLst>
                          </p:cTn>
                        </p:par>
                        <p:par>
                          <p:cTn id="25" fill="hold">
                            <p:stCondLst>
                              <p:cond delay="500"/>
                            </p:stCondLst>
                            <p:childTnLst>
                              <p:par>
                                <p:cTn id="26" presetID="16" presetClass="entr" presetSubtype="37"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outVertical)">
                                      <p:cBhvr>
                                        <p:cTn id="28" dur="500"/>
                                        <p:tgtEl>
                                          <p:spTgt spid="10"/>
                                        </p:tgtEl>
                                      </p:cBhvr>
                                    </p:animEffect>
                                  </p:childTnLst>
                                </p:cTn>
                              </p:par>
                              <p:par>
                                <p:cTn id="29" presetID="16" presetClass="entr" presetSubtype="37"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outVertical)">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up)">
                                      <p:cBhvr>
                                        <p:cTn id="36" dur="500"/>
                                        <p:tgtEl>
                                          <p:spTgt spid="18"/>
                                        </p:tgtEl>
                                      </p:cBhvr>
                                    </p:animEffect>
                                  </p:childTnLst>
                                </p:cTn>
                              </p:par>
                            </p:childTnLst>
                          </p:cTn>
                        </p:par>
                        <p:par>
                          <p:cTn id="37" fill="hold">
                            <p:stCondLst>
                              <p:cond delay="500"/>
                            </p:stCondLst>
                            <p:childTnLst>
                              <p:par>
                                <p:cTn id="38" presetID="16" presetClass="entr" presetSubtype="21"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arn(inVertical)">
                                      <p:cBhvr>
                                        <p:cTn id="40" dur="500"/>
                                        <p:tgtEl>
                                          <p:spTgt spid="20"/>
                                        </p:tgtEl>
                                      </p:cBhvr>
                                    </p:animEffect>
                                  </p:childTnLst>
                                </p:cTn>
                              </p:par>
                              <p:par>
                                <p:cTn id="41" presetID="16" presetClass="entr" presetSubtype="21"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arn(inVertical)">
                                      <p:cBhvr>
                                        <p:cTn id="4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sp>
        <p:nvSpPr>
          <p:cNvPr id="12" name="Freeform 12"/>
          <p:cNvSpPr/>
          <p:nvPr/>
        </p:nvSpPr>
        <p:spPr>
          <a:xfrm>
            <a:off x="-152400" y="105090"/>
            <a:ext cx="1860174" cy="1880690"/>
          </a:xfrm>
          <a:custGeom>
            <a:avLst/>
            <a:gdLst/>
            <a:ahLst/>
            <a:cxnLst/>
            <a:rect l="l" t="t" r="r" b="b"/>
            <a:pathLst>
              <a:path w="1860174" h="1880690">
                <a:moveTo>
                  <a:pt x="0" y="0"/>
                </a:moveTo>
                <a:lnTo>
                  <a:pt x="1860173" y="0"/>
                </a:lnTo>
                <a:lnTo>
                  <a:pt x="1860173" y="1880690"/>
                </a:lnTo>
                <a:lnTo>
                  <a:pt x="0" y="18806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flipH="1">
            <a:off x="16535400" y="8496300"/>
            <a:ext cx="1860174" cy="1880690"/>
          </a:xfrm>
          <a:custGeom>
            <a:avLst/>
            <a:gdLst/>
            <a:ahLst/>
            <a:cxnLst/>
            <a:rect l="l" t="t" r="r" b="b"/>
            <a:pathLst>
              <a:path w="1860174" h="1880690">
                <a:moveTo>
                  <a:pt x="1860174" y="0"/>
                </a:moveTo>
                <a:lnTo>
                  <a:pt x="0" y="0"/>
                </a:lnTo>
                <a:lnTo>
                  <a:pt x="0" y="1880690"/>
                </a:lnTo>
                <a:lnTo>
                  <a:pt x="1860174" y="1880690"/>
                </a:lnTo>
                <a:lnTo>
                  <a:pt x="186017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 name="Group 1">
            <a:extLst>
              <a:ext uri="{FF2B5EF4-FFF2-40B4-BE49-F238E27FC236}">
                <a16:creationId xmlns:a16="http://schemas.microsoft.com/office/drawing/2014/main" id="{3627ECA7-E721-CD42-0A2F-496F2151D508}"/>
              </a:ext>
            </a:extLst>
          </p:cNvPr>
          <p:cNvGrpSpPr/>
          <p:nvPr/>
        </p:nvGrpSpPr>
        <p:grpSpPr>
          <a:xfrm>
            <a:off x="7712388" y="933125"/>
            <a:ext cx="9848615" cy="8229370"/>
            <a:chOff x="7753587" y="1699178"/>
            <a:chExt cx="9848615" cy="8229370"/>
          </a:xfrm>
        </p:grpSpPr>
        <p:grpSp>
          <p:nvGrpSpPr>
            <p:cNvPr id="8" name="Group 7">
              <a:extLst>
                <a:ext uri="{FF2B5EF4-FFF2-40B4-BE49-F238E27FC236}">
                  <a16:creationId xmlns:a16="http://schemas.microsoft.com/office/drawing/2014/main" id="{7794F5E5-4A3B-8F90-6FEE-8A87AA5B3167}"/>
                </a:ext>
              </a:extLst>
            </p:cNvPr>
            <p:cNvGrpSpPr/>
            <p:nvPr/>
          </p:nvGrpSpPr>
          <p:grpSpPr>
            <a:xfrm>
              <a:off x="7753587" y="1699178"/>
              <a:ext cx="9848615" cy="8229370"/>
              <a:chOff x="0" y="-47625"/>
              <a:chExt cx="2528007" cy="2260360"/>
            </a:xfrm>
          </p:grpSpPr>
          <p:sp>
            <p:nvSpPr>
              <p:cNvPr id="10" name="Freeform 7">
                <a:extLst>
                  <a:ext uri="{FF2B5EF4-FFF2-40B4-BE49-F238E27FC236}">
                    <a16:creationId xmlns:a16="http://schemas.microsoft.com/office/drawing/2014/main" id="{D7906407-AE45-721C-C073-EED955C999C1}"/>
                  </a:ext>
                </a:extLst>
              </p:cNvPr>
              <p:cNvSpPr/>
              <p:nvPr/>
            </p:nvSpPr>
            <p:spPr>
              <a:xfrm>
                <a:off x="0" y="204506"/>
                <a:ext cx="2528007" cy="2008229"/>
              </a:xfrm>
              <a:custGeom>
                <a:avLst/>
                <a:gdLst/>
                <a:ahLst/>
                <a:cxnLst/>
                <a:rect l="l" t="t" r="r" b="b"/>
                <a:pathLst>
                  <a:path w="2644875" h="2069539">
                    <a:moveTo>
                      <a:pt x="39318" y="0"/>
                    </a:moveTo>
                    <a:lnTo>
                      <a:pt x="2605557" y="0"/>
                    </a:lnTo>
                    <a:cubicBezTo>
                      <a:pt x="2615985" y="0"/>
                      <a:pt x="2625986" y="4142"/>
                      <a:pt x="2633359" y="11516"/>
                    </a:cubicBezTo>
                    <a:cubicBezTo>
                      <a:pt x="2640733" y="18889"/>
                      <a:pt x="2644875" y="28890"/>
                      <a:pt x="2644875" y="39318"/>
                    </a:cubicBezTo>
                    <a:lnTo>
                      <a:pt x="2644875" y="2030222"/>
                    </a:lnTo>
                    <a:cubicBezTo>
                      <a:pt x="2644875" y="2051936"/>
                      <a:pt x="2627272" y="2069539"/>
                      <a:pt x="2605557" y="2069539"/>
                    </a:cubicBezTo>
                    <a:lnTo>
                      <a:pt x="39318" y="2069539"/>
                    </a:lnTo>
                    <a:cubicBezTo>
                      <a:pt x="17603" y="2069539"/>
                      <a:pt x="0" y="2051936"/>
                      <a:pt x="0" y="2030222"/>
                    </a:cubicBezTo>
                    <a:lnTo>
                      <a:pt x="0" y="39318"/>
                    </a:lnTo>
                    <a:cubicBezTo>
                      <a:pt x="0" y="17603"/>
                      <a:pt x="17603" y="0"/>
                      <a:pt x="39318" y="0"/>
                    </a:cubicBezTo>
                    <a:close/>
                  </a:path>
                </a:pathLst>
              </a:custGeom>
              <a:solidFill>
                <a:schemeClr val="accent5">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sp>
            <p:nvSpPr>
              <p:cNvPr id="14" name="TextBox 8">
                <a:extLst>
                  <a:ext uri="{FF2B5EF4-FFF2-40B4-BE49-F238E27FC236}">
                    <a16:creationId xmlns:a16="http://schemas.microsoft.com/office/drawing/2014/main" id="{0E7F3423-3168-997E-FE93-1EA9504562FC}"/>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pic>
          <p:nvPicPr>
            <p:cNvPr id="9" name="Picture 9">
              <a:extLst>
                <a:ext uri="{FF2B5EF4-FFF2-40B4-BE49-F238E27FC236}">
                  <a16:creationId xmlns:a16="http://schemas.microsoft.com/office/drawing/2014/main" id="{08CAD0A1-A9BA-E076-09EE-7FD9B74E6C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008330" y="2197714"/>
              <a:ext cx="3339128" cy="862102"/>
            </a:xfrm>
            <a:prstGeom prst="rect">
              <a:avLst/>
            </a:prstGeom>
          </p:spPr>
        </p:pic>
      </p:grpSp>
      <p:sp>
        <p:nvSpPr>
          <p:cNvPr id="15" name="TextBox 9">
            <a:extLst>
              <a:ext uri="{FF2B5EF4-FFF2-40B4-BE49-F238E27FC236}">
                <a16:creationId xmlns:a16="http://schemas.microsoft.com/office/drawing/2014/main" id="{2B1437AA-0569-37BB-DC59-D694DB3B8871}"/>
              </a:ext>
            </a:extLst>
          </p:cNvPr>
          <p:cNvSpPr txBox="1"/>
          <p:nvPr/>
        </p:nvSpPr>
        <p:spPr>
          <a:xfrm>
            <a:off x="8246262" y="2474520"/>
            <a:ext cx="8780865" cy="6349239"/>
          </a:xfrm>
          <a:prstGeom prst="rect">
            <a:avLst/>
          </a:prstGeom>
        </p:spPr>
        <p:txBody>
          <a:bodyPr wrap="square" lIns="0" tIns="0" rIns="0" bIns="0" rtlCol="0" anchor="t">
            <a:spAutoFit/>
          </a:bodyPr>
          <a:lstStyle/>
          <a:p>
            <a:pPr marL="571500" marR="0" indent="-571500" algn="just">
              <a:lnSpc>
                <a:spcPct val="150000"/>
              </a:lnSpc>
              <a:spcBef>
                <a:spcPts val="0"/>
              </a:spcBef>
              <a:spcAft>
                <a:spcPts val="0"/>
              </a:spcAft>
              <a:buFont typeface="Courier New" panose="02070309020205020404" pitchFamily="49" charset="0"/>
              <a:buChar char="o"/>
            </a:pPr>
            <a:r>
              <a:rPr lang="en-US" sz="4000">
                <a:latin typeface="Arial" panose="020B0604020202020204" pitchFamily="34" charset="0"/>
                <a:ea typeface="Calibri" panose="020F0502020204030204" pitchFamily="34" charset="0"/>
                <a:cs typeface="Arial" panose="020B0604020202020204" pitchFamily="34" charset="0"/>
              </a:rPr>
              <a:t>Sau khi lắng nghe hướng dẫn và tham khảo các gợi ý, </a:t>
            </a:r>
            <a:r>
              <a:rPr lang="vi-VN" sz="4000">
                <a:latin typeface="Arial" panose="020B0604020202020204" pitchFamily="34" charset="0"/>
                <a:ea typeface="Calibri" panose="020F0502020204030204" pitchFamily="34" charset="0"/>
                <a:cs typeface="Arial" panose="020B0604020202020204" pitchFamily="34" charset="0"/>
              </a:rPr>
              <a:t>các nhóm </a:t>
            </a:r>
            <a:r>
              <a:rPr lang="en-US" sz="4000">
                <a:latin typeface="Arial" panose="020B0604020202020204" pitchFamily="34" charset="0"/>
                <a:ea typeface="Calibri" panose="020F0502020204030204" pitchFamily="34" charset="0"/>
                <a:cs typeface="Arial" panose="020B0604020202020204" pitchFamily="34" charset="0"/>
              </a:rPr>
              <a:t>tiến hành </a:t>
            </a:r>
            <a:r>
              <a:rPr lang="vi-VN" sz="4000">
                <a:latin typeface="Arial" panose="020B0604020202020204" pitchFamily="34" charset="0"/>
                <a:ea typeface="Calibri" panose="020F0502020204030204" pitchFamily="34" charset="0"/>
                <a:cs typeface="Arial" panose="020B0604020202020204" pitchFamily="34" charset="0"/>
              </a:rPr>
              <a:t>thực hiện lập kế hoạch cụ thể,</a:t>
            </a:r>
            <a:endParaRPr lang="en-US" sz="4000">
              <a:latin typeface="Arial" panose="020B0604020202020204" pitchFamily="34" charset="0"/>
              <a:ea typeface="Calibri" panose="020F0502020204030204" pitchFamily="34" charset="0"/>
              <a:cs typeface="Arial" panose="020B0604020202020204" pitchFamily="34" charset="0"/>
            </a:endParaRPr>
          </a:p>
          <a:p>
            <a:pPr marL="571500" marR="0" indent="-571500" algn="just">
              <a:lnSpc>
                <a:spcPct val="150000"/>
              </a:lnSpc>
              <a:spcBef>
                <a:spcPts val="0"/>
              </a:spcBef>
              <a:spcAft>
                <a:spcPts val="0"/>
              </a:spcAft>
              <a:buFont typeface="Courier New" panose="02070309020205020404" pitchFamily="49" charset="0"/>
              <a:buChar char="o"/>
            </a:pPr>
            <a:r>
              <a:rPr lang="en-US" sz="4000">
                <a:latin typeface="Arial" panose="020B0604020202020204" pitchFamily="34" charset="0"/>
                <a:ea typeface="Calibri" panose="020F0502020204030204" pitchFamily="34" charset="0"/>
                <a:cs typeface="Arial" panose="020B0604020202020204" pitchFamily="34" charset="0"/>
              </a:rPr>
              <a:t>S</a:t>
            </a:r>
            <a:r>
              <a:rPr lang="vi-VN" sz="4000">
                <a:latin typeface="Arial" panose="020B0604020202020204" pitchFamily="34" charset="0"/>
                <a:ea typeface="Calibri" panose="020F0502020204030204" pitchFamily="34" charset="0"/>
                <a:cs typeface="Arial" panose="020B0604020202020204" pitchFamily="34" charset="0"/>
              </a:rPr>
              <a:t>au đó chia sẻ kế hoạch của mình trước lớp. </a:t>
            </a:r>
            <a:endParaRPr lang="en-US" sz="4000">
              <a:latin typeface="Arial" panose="020B0604020202020204" pitchFamily="34" charset="0"/>
              <a:ea typeface="Calibri" panose="020F0502020204030204" pitchFamily="34" charset="0"/>
              <a:cs typeface="Arial" panose="020B0604020202020204" pitchFamily="34" charset="0"/>
            </a:endParaRPr>
          </a:p>
          <a:p>
            <a:pPr marL="571500" marR="0" indent="-571500" algn="just">
              <a:lnSpc>
                <a:spcPct val="150000"/>
              </a:lnSpc>
              <a:spcBef>
                <a:spcPts val="0"/>
              </a:spcBef>
              <a:spcAft>
                <a:spcPts val="0"/>
              </a:spcAft>
              <a:buFont typeface="Courier New" panose="02070309020205020404" pitchFamily="49" charset="0"/>
              <a:buChar char="o"/>
            </a:pPr>
            <a:r>
              <a:rPr lang="en-US" sz="4000">
                <a:latin typeface="Arial" panose="020B0604020202020204" pitchFamily="34" charset="0"/>
                <a:ea typeface="Calibri" panose="020F0502020204030204" pitchFamily="34" charset="0"/>
                <a:cs typeface="Arial" panose="020B0604020202020204" pitchFamily="34" charset="0"/>
              </a:rPr>
              <a:t>Các bạn</a:t>
            </a:r>
            <a:r>
              <a:rPr lang="vi-VN" sz="4000">
                <a:latin typeface="Arial" panose="020B0604020202020204" pitchFamily="34" charset="0"/>
                <a:ea typeface="Calibri" panose="020F0502020204030204" pitchFamily="34" charset="0"/>
                <a:cs typeface="Arial" panose="020B0604020202020204" pitchFamily="34" charset="0"/>
              </a:rPr>
              <a:t> khác lắng nghe, nhận xét, bổ sung cho nhóm bạn. </a:t>
            </a:r>
            <a:endParaRPr lang="vi-VN" sz="4000" i="1">
              <a:latin typeface="Arial" panose="020B0604020202020204" pitchFamily="34" charset="0"/>
              <a:ea typeface="Calibri" panose="020F050202020403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A16E0B30-B934-03D0-51F4-5A8DAE276D25}"/>
              </a:ext>
            </a:extLst>
          </p:cNvPr>
          <p:cNvGrpSpPr/>
          <p:nvPr/>
        </p:nvGrpSpPr>
        <p:grpSpPr>
          <a:xfrm>
            <a:off x="757177" y="1851067"/>
            <a:ext cx="6324600" cy="7311428"/>
            <a:chOff x="757177" y="1851067"/>
            <a:chExt cx="6324600" cy="7311428"/>
          </a:xfrm>
        </p:grpSpPr>
        <p:grpSp>
          <p:nvGrpSpPr>
            <p:cNvPr id="17" name="Group 16">
              <a:extLst>
                <a:ext uri="{FF2B5EF4-FFF2-40B4-BE49-F238E27FC236}">
                  <a16:creationId xmlns:a16="http://schemas.microsoft.com/office/drawing/2014/main" id="{5EFF86F0-4240-0C21-B5C1-077D22B7FC50}"/>
                </a:ext>
              </a:extLst>
            </p:cNvPr>
            <p:cNvGrpSpPr/>
            <p:nvPr/>
          </p:nvGrpSpPr>
          <p:grpSpPr>
            <a:xfrm>
              <a:off x="757177" y="1851067"/>
              <a:ext cx="6324600" cy="7311428"/>
              <a:chOff x="849062" y="2176952"/>
              <a:chExt cx="6324600" cy="7311428"/>
            </a:xfrm>
          </p:grpSpPr>
          <p:sp>
            <p:nvSpPr>
              <p:cNvPr id="19" name="Freeform 7">
                <a:extLst>
                  <a:ext uri="{FF2B5EF4-FFF2-40B4-BE49-F238E27FC236}">
                    <a16:creationId xmlns:a16="http://schemas.microsoft.com/office/drawing/2014/main" id="{DA517A4E-C551-ACD0-CCE6-0DA33D53300E}"/>
                  </a:ext>
                </a:extLst>
              </p:cNvPr>
              <p:cNvSpPr/>
              <p:nvPr/>
            </p:nvSpPr>
            <p:spPr>
              <a:xfrm>
                <a:off x="849062" y="2176952"/>
                <a:ext cx="6324600" cy="7311428"/>
              </a:xfrm>
              <a:custGeom>
                <a:avLst/>
                <a:gdLst/>
                <a:ahLst/>
                <a:cxnLst/>
                <a:rect l="l" t="t" r="r" b="b"/>
                <a:pathLst>
                  <a:path w="1437726" h="2048682">
                    <a:moveTo>
                      <a:pt x="72330" y="0"/>
                    </a:moveTo>
                    <a:lnTo>
                      <a:pt x="1365396" y="0"/>
                    </a:lnTo>
                    <a:cubicBezTo>
                      <a:pt x="1405343" y="0"/>
                      <a:pt x="1437726" y="32383"/>
                      <a:pt x="1437726" y="72330"/>
                    </a:cubicBezTo>
                    <a:lnTo>
                      <a:pt x="1437726" y="1976352"/>
                    </a:lnTo>
                    <a:cubicBezTo>
                      <a:pt x="1437726" y="1995535"/>
                      <a:pt x="1430105" y="2013932"/>
                      <a:pt x="1416541" y="2027497"/>
                    </a:cubicBezTo>
                    <a:cubicBezTo>
                      <a:pt x="1402976" y="2041061"/>
                      <a:pt x="1384579" y="2048682"/>
                      <a:pt x="1365396" y="2048682"/>
                    </a:cubicBezTo>
                    <a:lnTo>
                      <a:pt x="72330" y="2048682"/>
                    </a:lnTo>
                    <a:cubicBezTo>
                      <a:pt x="32383" y="2048682"/>
                      <a:pt x="0" y="2016298"/>
                      <a:pt x="0" y="1976352"/>
                    </a:cubicBezTo>
                    <a:lnTo>
                      <a:pt x="0" y="72330"/>
                    </a:lnTo>
                    <a:cubicBezTo>
                      <a:pt x="0" y="32383"/>
                      <a:pt x="32383" y="0"/>
                      <a:pt x="72330" y="0"/>
                    </a:cubicBezTo>
                    <a:close/>
                  </a:path>
                </a:pathLst>
              </a:custGeom>
              <a:solidFill>
                <a:schemeClr val="accent5">
                  <a:lumMod val="60000"/>
                  <a:lumOff val="40000"/>
                </a:schemeClr>
              </a:solidFill>
            </p:spPr>
            <p:txBody>
              <a:bodyPr/>
              <a:lstStyle/>
              <a:p>
                <a:endParaRPr lang="en-US">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8E2A62E2-D58F-0CB5-B992-91DC3B879B25}"/>
                  </a:ext>
                </a:extLst>
              </p:cNvPr>
              <p:cNvGrpSpPr/>
              <p:nvPr/>
            </p:nvGrpSpPr>
            <p:grpSpPr>
              <a:xfrm>
                <a:off x="1112837" y="2619648"/>
                <a:ext cx="5836069" cy="1751337"/>
                <a:chOff x="1426698" y="2816726"/>
                <a:chExt cx="5836069" cy="1751337"/>
              </a:xfrm>
            </p:grpSpPr>
            <p:sp>
              <p:nvSpPr>
                <p:cNvPr id="21" name="Freeform 10">
                  <a:extLst>
                    <a:ext uri="{FF2B5EF4-FFF2-40B4-BE49-F238E27FC236}">
                      <a16:creationId xmlns:a16="http://schemas.microsoft.com/office/drawing/2014/main" id="{2D3A35A0-3D49-A4D4-A08E-869359B3420F}"/>
                    </a:ext>
                  </a:extLst>
                </p:cNvPr>
                <p:cNvSpPr/>
                <p:nvPr/>
              </p:nvSpPr>
              <p:spPr>
                <a:xfrm>
                  <a:off x="1426698" y="2816726"/>
                  <a:ext cx="5826740" cy="1751337"/>
                </a:xfrm>
                <a:custGeom>
                  <a:avLst/>
                  <a:gdLst/>
                  <a:ahLst/>
                  <a:cxnLst/>
                  <a:rect l="l" t="t" r="r" b="b"/>
                  <a:pathLst>
                    <a:path w="1329860" h="335393">
                      <a:moveTo>
                        <a:pt x="78196" y="0"/>
                      </a:moveTo>
                      <a:lnTo>
                        <a:pt x="1251664" y="0"/>
                      </a:lnTo>
                      <a:cubicBezTo>
                        <a:pt x="1294851" y="0"/>
                        <a:pt x="1329860" y="35010"/>
                        <a:pt x="1329860" y="78196"/>
                      </a:cubicBezTo>
                      <a:lnTo>
                        <a:pt x="1329860" y="257196"/>
                      </a:lnTo>
                      <a:cubicBezTo>
                        <a:pt x="1329860" y="277935"/>
                        <a:pt x="1321622" y="297825"/>
                        <a:pt x="1306957" y="312489"/>
                      </a:cubicBezTo>
                      <a:cubicBezTo>
                        <a:pt x="1292292" y="327154"/>
                        <a:pt x="1272403" y="335393"/>
                        <a:pt x="1251664" y="335393"/>
                      </a:cubicBezTo>
                      <a:lnTo>
                        <a:pt x="78196" y="335393"/>
                      </a:lnTo>
                      <a:cubicBezTo>
                        <a:pt x="57457" y="335393"/>
                        <a:pt x="37568" y="327154"/>
                        <a:pt x="22903" y="312489"/>
                      </a:cubicBezTo>
                      <a:cubicBezTo>
                        <a:pt x="8239" y="297825"/>
                        <a:pt x="0" y="277935"/>
                        <a:pt x="0" y="257196"/>
                      </a:cubicBezTo>
                      <a:lnTo>
                        <a:pt x="0" y="78196"/>
                      </a:lnTo>
                      <a:cubicBezTo>
                        <a:pt x="0" y="57457"/>
                        <a:pt x="8239" y="37568"/>
                        <a:pt x="22903" y="22903"/>
                      </a:cubicBezTo>
                      <a:cubicBezTo>
                        <a:pt x="37568" y="8239"/>
                        <a:pt x="57457" y="0"/>
                        <a:pt x="78196" y="0"/>
                      </a:cubicBezTo>
                      <a:close/>
                    </a:path>
                  </a:pathLst>
                </a:custGeom>
                <a:solidFill>
                  <a:schemeClr val="bg1"/>
                </a:solidFill>
              </p:spPr>
              <p:txBody>
                <a:bodyPr/>
                <a:lstStyle/>
                <a:p>
                  <a:endParaRPr lang="en-US">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311D43C0-BE7A-BDAD-94B4-C6A611505137}"/>
                    </a:ext>
                  </a:extLst>
                </p:cNvPr>
                <p:cNvSpPr txBox="1"/>
                <p:nvPr/>
              </p:nvSpPr>
              <p:spPr>
                <a:xfrm>
                  <a:off x="1436027" y="3276895"/>
                  <a:ext cx="5826740" cy="830997"/>
                </a:xfrm>
                <a:prstGeom prst="rect">
                  <a:avLst/>
                </a:prstGeom>
                <a:noFill/>
              </p:spPr>
              <p:txBody>
                <a:bodyPr wrap="square" rtlCol="0">
                  <a:spAutoFit/>
                </a:bodyPr>
                <a:lstStyle/>
                <a:p>
                  <a:pPr algn="ctr"/>
                  <a:r>
                    <a:rPr lang="en-US" sz="4800" b="1">
                      <a:solidFill>
                        <a:schemeClr val="tx2">
                          <a:lumMod val="50000"/>
                        </a:schemeClr>
                      </a:solidFill>
                      <a:latin typeface="Arial" panose="020B0604020202020204" pitchFamily="34" charset="0"/>
                      <a:cs typeface="Arial" panose="020B0604020202020204" pitchFamily="34" charset="0"/>
                    </a:rPr>
                    <a:t>Hoạt động nhóm</a:t>
                  </a:r>
                  <a:endParaRPr lang="en-US" sz="4800" b="1" dirty="0">
                    <a:solidFill>
                      <a:schemeClr val="tx2">
                        <a:lumMod val="50000"/>
                      </a:schemeClr>
                    </a:solidFill>
                    <a:latin typeface="Arial" panose="020B0604020202020204" pitchFamily="34" charset="0"/>
                    <a:cs typeface="Arial" panose="020B0604020202020204" pitchFamily="34" charset="0"/>
                  </a:endParaRPr>
                </a:p>
              </p:txBody>
            </p:sp>
          </p:grpSp>
        </p:grpSp>
        <p:pic>
          <p:nvPicPr>
            <p:cNvPr id="13" name="Picture 2">
              <a:extLst>
                <a:ext uri="{FF2B5EF4-FFF2-40B4-BE49-F238E27FC236}">
                  <a16:creationId xmlns:a16="http://schemas.microsoft.com/office/drawing/2014/main" id="{67A0F565-9C29-ACD3-FEB8-23A47CFA4D03}"/>
                </a:ext>
              </a:extLst>
            </p:cNvPr>
            <p:cNvPicPr>
              <a:picLocks noChangeAspect="1"/>
            </p:cNvPicPr>
            <p:nvPr/>
          </p:nvPicPr>
          <p:blipFill>
            <a:blip r:embed="rId6"/>
            <a:srcRect/>
            <a:stretch>
              <a:fillRect/>
            </a:stretch>
          </p:blipFill>
          <p:spPr>
            <a:xfrm>
              <a:off x="1447436" y="4731637"/>
              <a:ext cx="4992429" cy="3744321"/>
            </a:xfrm>
            <a:prstGeom prst="rect">
              <a:avLst/>
            </a:prstGeom>
          </p:spPr>
        </p:pic>
      </p:grpSp>
    </p:spTree>
    <p:extLst>
      <p:ext uri="{BB962C8B-B14F-4D97-AF65-F5344CB8AC3E}">
        <p14:creationId xmlns:p14="http://schemas.microsoft.com/office/powerpoint/2010/main" val="341093408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wipe(left)">
                                      <p:cBhvr>
                                        <p:cTn id="15" dur="500"/>
                                        <p:tgtEl>
                                          <p:spTgt spid="15">
                                            <p:txEl>
                                              <p:pRg st="0" end="0"/>
                                            </p:txEl>
                                          </p:spTgt>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wipe(left)">
                                      <p:cBhvr>
                                        <p:cTn id="19" dur="500"/>
                                        <p:tgtEl>
                                          <p:spTgt spid="15">
                                            <p:txEl>
                                              <p:pRg st="1" end="1"/>
                                            </p:tx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Effect transition="in" filter="wipe(left)">
                                      <p:cBhvr>
                                        <p:cTn id="23"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20D79F7D-1F0A-6C08-2263-7A4F71523037}"/>
              </a:ext>
            </a:extLst>
          </p:cNvPr>
          <p:cNvSpPr/>
          <p:nvPr/>
        </p:nvSpPr>
        <p:spPr>
          <a:xfrm>
            <a:off x="0" y="647700"/>
            <a:ext cx="8229600" cy="1524000"/>
          </a:xfrm>
          <a:prstGeom prst="homePlate">
            <a:avLst/>
          </a:prstGeom>
          <a:solidFill>
            <a:srgbClr val="FFF5D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C00000"/>
                </a:solidFill>
                <a:latin typeface="Arial" panose="020B0604020202020204" pitchFamily="34" charset="0"/>
                <a:cs typeface="Arial" panose="020B0604020202020204" pitchFamily="34" charset="0"/>
              </a:rPr>
              <a:t>VÍ DỤ MINH HỌA</a:t>
            </a:r>
          </a:p>
        </p:txBody>
      </p:sp>
      <p:pic>
        <p:nvPicPr>
          <p:cNvPr id="7" name="Picture 6" descr="A cartoon of a person making noodles&#10;&#10;Description automatically generated">
            <a:extLst>
              <a:ext uri="{FF2B5EF4-FFF2-40B4-BE49-F238E27FC236}">
                <a16:creationId xmlns:a16="http://schemas.microsoft.com/office/drawing/2014/main" id="{AEEC52D4-7DBD-1E3B-3A93-FFDD7AC43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00" y="2628900"/>
            <a:ext cx="14401800" cy="715135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sp>
        <p:nvSpPr>
          <p:cNvPr id="3" name="Freeform 3"/>
          <p:cNvSpPr/>
          <p:nvPr/>
        </p:nvSpPr>
        <p:spPr>
          <a:xfrm>
            <a:off x="-236895" y="-419760"/>
            <a:ext cx="1981200" cy="2362200"/>
          </a:xfrm>
          <a:custGeom>
            <a:avLst/>
            <a:gdLst/>
            <a:ahLst/>
            <a:cxnLst/>
            <a:rect l="l" t="t" r="r" b="b"/>
            <a:pathLst>
              <a:path w="2906723" h="3379910">
                <a:moveTo>
                  <a:pt x="0" y="0"/>
                </a:moveTo>
                <a:lnTo>
                  <a:pt x="2906723" y="0"/>
                </a:lnTo>
                <a:lnTo>
                  <a:pt x="2906723" y="3379910"/>
                </a:lnTo>
                <a:lnTo>
                  <a:pt x="0" y="3379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 name="Freeform 5">
            <a:extLst>
              <a:ext uri="{FF2B5EF4-FFF2-40B4-BE49-F238E27FC236}">
                <a16:creationId xmlns:a16="http://schemas.microsoft.com/office/drawing/2014/main" id="{8609A5BF-DA99-0919-AB06-073894313C68}"/>
              </a:ext>
            </a:extLst>
          </p:cNvPr>
          <p:cNvSpPr/>
          <p:nvPr/>
        </p:nvSpPr>
        <p:spPr>
          <a:xfrm>
            <a:off x="838200" y="2463410"/>
            <a:ext cx="16611600" cy="7225745"/>
          </a:xfrm>
          <a:custGeom>
            <a:avLst/>
            <a:gdLst/>
            <a:ahLst/>
            <a:cxnLst/>
            <a:rect l="l" t="t" r="r" b="b"/>
            <a:pathLst>
              <a:path w="14875164" h="5894776">
                <a:moveTo>
                  <a:pt x="0" y="0"/>
                </a:moveTo>
                <a:lnTo>
                  <a:pt x="14875164" y="0"/>
                </a:lnTo>
                <a:lnTo>
                  <a:pt x="14875164" y="5894776"/>
                </a:lnTo>
                <a:lnTo>
                  <a:pt x="0" y="5894776"/>
                </a:lnTo>
                <a:lnTo>
                  <a:pt x="0" y="0"/>
                </a:lnTo>
                <a:close/>
              </a:path>
            </a:pathLst>
          </a:custGeom>
          <a:solidFill>
            <a:srgbClr val="E2F1F6"/>
          </a:solidFill>
        </p:spPr>
        <p:txBody>
          <a:bodyPr/>
          <a:lstStyle/>
          <a:p>
            <a:endParaRPr lang="en-US">
              <a:latin typeface="Arial" panose="020B0604020202020204" pitchFamily="34" charset="0"/>
              <a:cs typeface="Arial" panose="020B0604020202020204" pitchFamily="34" charset="0"/>
            </a:endParaRPr>
          </a:p>
        </p:txBody>
      </p:sp>
      <p:sp>
        <p:nvSpPr>
          <p:cNvPr id="4" name="Freeform 3">
            <a:extLst>
              <a:ext uri="{FF2B5EF4-FFF2-40B4-BE49-F238E27FC236}">
                <a16:creationId xmlns:a16="http://schemas.microsoft.com/office/drawing/2014/main" id="{0DC5000E-5570-3985-DFBB-3F48AD38B6EB}"/>
              </a:ext>
            </a:extLst>
          </p:cNvPr>
          <p:cNvSpPr/>
          <p:nvPr/>
        </p:nvSpPr>
        <p:spPr>
          <a:xfrm>
            <a:off x="17534295" y="0"/>
            <a:ext cx="753705" cy="1080580"/>
          </a:xfrm>
          <a:custGeom>
            <a:avLst/>
            <a:gdLst/>
            <a:ahLst/>
            <a:cxnLst/>
            <a:rect l="l" t="t" r="r" b="b"/>
            <a:pathLst>
              <a:path w="753705" h="1080580">
                <a:moveTo>
                  <a:pt x="0" y="0"/>
                </a:moveTo>
                <a:lnTo>
                  <a:pt x="753704" y="0"/>
                </a:lnTo>
                <a:lnTo>
                  <a:pt x="753704" y="1080580"/>
                </a:lnTo>
                <a:lnTo>
                  <a:pt x="0" y="10805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3E96A617-A8D3-4EF7-41B7-5CC2E9336C64}"/>
              </a:ext>
            </a:extLst>
          </p:cNvPr>
          <p:cNvGrpSpPr/>
          <p:nvPr/>
        </p:nvGrpSpPr>
        <p:grpSpPr>
          <a:xfrm>
            <a:off x="5981700" y="-28898"/>
            <a:ext cx="6324600" cy="1580477"/>
            <a:chOff x="5715000" y="-1"/>
            <a:chExt cx="6324600" cy="1563773"/>
          </a:xfrm>
        </p:grpSpPr>
        <p:sp>
          <p:nvSpPr>
            <p:cNvPr id="7" name="Round Same Side Corner Rectangle 11">
              <a:extLst>
                <a:ext uri="{FF2B5EF4-FFF2-40B4-BE49-F238E27FC236}">
                  <a16:creationId xmlns:a16="http://schemas.microsoft.com/office/drawing/2014/main" id="{E8189259-C7B6-DEF9-5A25-2D0C213087C0}"/>
                </a:ext>
              </a:extLst>
            </p:cNvPr>
            <p:cNvSpPr/>
            <p:nvPr/>
          </p:nvSpPr>
          <p:spPr>
            <a:xfrm flipV="1">
              <a:off x="5715000" y="-1"/>
              <a:ext cx="6324600" cy="1563773"/>
            </a:xfrm>
            <a:prstGeom prst="round2SameRect">
              <a:avLst>
                <a:gd name="adj1" fmla="val 37720"/>
                <a:gd name="adj2" fmla="val 0"/>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935ABE9-ABD3-CACA-C292-82E506D8806C}"/>
                </a:ext>
              </a:extLst>
            </p:cNvPr>
            <p:cNvSpPr txBox="1"/>
            <p:nvPr/>
          </p:nvSpPr>
          <p:spPr>
            <a:xfrm>
              <a:off x="6515100" y="285157"/>
              <a:ext cx="4724400" cy="1004929"/>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KHỞI ĐỘNG</a:t>
              </a:r>
            </a:p>
          </p:txBody>
        </p:sp>
      </p:grpSp>
      <p:sp>
        <p:nvSpPr>
          <p:cNvPr id="19" name="TextBox 18">
            <a:extLst>
              <a:ext uri="{FF2B5EF4-FFF2-40B4-BE49-F238E27FC236}">
                <a16:creationId xmlns:a16="http://schemas.microsoft.com/office/drawing/2014/main" id="{0F34FF4B-E02D-D403-4D45-E265269ADD2E}"/>
              </a:ext>
            </a:extLst>
          </p:cNvPr>
          <p:cNvSpPr txBox="1"/>
          <p:nvPr/>
        </p:nvSpPr>
        <p:spPr>
          <a:xfrm>
            <a:off x="1455964" y="2910102"/>
            <a:ext cx="9111982" cy="6056851"/>
          </a:xfrm>
          <a:prstGeom prst="rect">
            <a:avLst/>
          </a:prstGeom>
          <a:noFill/>
        </p:spPr>
        <p:txBody>
          <a:bodyPr wrap="square">
            <a:spAutoFit/>
          </a:bodyPr>
          <a:lstStyle/>
          <a:p>
            <a:pPr marL="571500" indent="-571500" algn="just">
              <a:lnSpc>
                <a:spcPct val="200000"/>
              </a:lnSpc>
              <a:buClr>
                <a:schemeClr val="tx1"/>
              </a:buClr>
              <a:buFont typeface="Courier New" panose="02070309020205020404" pitchFamily="49" charset="0"/>
              <a:buChar char="o"/>
            </a:pPr>
            <a:r>
              <a:rPr lang="en-US" sz="4000">
                <a:latin typeface="Arial" panose="020B0604020202020204" pitchFamily="34" charset="0"/>
                <a:ea typeface="Calibri" panose="020F0502020204030204" pitchFamily="34" charset="0"/>
                <a:cs typeface="Arial" panose="020B0604020202020204" pitchFamily="34" charset="0"/>
              </a:rPr>
              <a:t>Nhóm nào đoán đúng ở tấm thẻ đầu tiên nhận 20 điểm, đoán đúng sau khi gần tấm thẻ thứ hai nhận 10 điểm, đoán đúng sau khi gắn tấm thẻ thứ ba nhận 5 điểm.</a:t>
            </a:r>
            <a:endParaRPr lang="vi-VN" sz="4000">
              <a:latin typeface="Arial" panose="020B0604020202020204" pitchFamily="34" charset="0"/>
              <a:ea typeface="Calibri" panose="020F050202020403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ECB5545E-31B6-A9A2-38DB-6DD041BF8D9B}"/>
              </a:ext>
            </a:extLst>
          </p:cNvPr>
          <p:cNvGrpSpPr/>
          <p:nvPr/>
        </p:nvGrpSpPr>
        <p:grpSpPr>
          <a:xfrm>
            <a:off x="16535400" y="8189359"/>
            <a:ext cx="1594861" cy="2097641"/>
            <a:chOff x="13598191" y="3977092"/>
            <a:chExt cx="1594861" cy="2097641"/>
          </a:xfrm>
        </p:grpSpPr>
        <p:sp>
          <p:nvSpPr>
            <p:cNvPr id="9" name="Freeform 9"/>
            <p:cNvSpPr/>
            <p:nvPr/>
          </p:nvSpPr>
          <p:spPr>
            <a:xfrm>
              <a:off x="14052711" y="4498062"/>
              <a:ext cx="1140341" cy="1576671"/>
            </a:xfrm>
            <a:custGeom>
              <a:avLst/>
              <a:gdLst/>
              <a:ahLst/>
              <a:cxnLst/>
              <a:rect l="l" t="t" r="r" b="b"/>
              <a:pathLst>
                <a:path w="1140341" h="1576671">
                  <a:moveTo>
                    <a:pt x="0" y="0"/>
                  </a:moveTo>
                  <a:lnTo>
                    <a:pt x="1140341" y="0"/>
                  </a:lnTo>
                  <a:lnTo>
                    <a:pt x="1140341" y="1576671"/>
                  </a:lnTo>
                  <a:lnTo>
                    <a:pt x="0" y="1576671"/>
                  </a:lnTo>
                  <a:lnTo>
                    <a:pt x="0" y="0"/>
                  </a:lnTo>
                  <a:close/>
                </a:path>
              </a:pathLst>
            </a:custGeom>
            <a:blipFill>
              <a:blip r:embed="rId6">
                <a:extLst>
                  <a:ext uri="{96DAC541-7B7A-43D3-8B79-37D633B846F1}">
                    <asvg:svgBlip xmlns:asvg="http://schemas.microsoft.com/office/drawing/2016/SVG/main" r:embed="rId7"/>
                  </a:ext>
                </a:extLst>
              </a:blip>
              <a:stretch>
                <a:fillRect r="-63124" b="-19282"/>
              </a:stretch>
            </a:blipFill>
          </p:spPr>
          <p:txBody>
            <a:bodyPr/>
            <a:lstStyle/>
            <a:p>
              <a:endParaRPr lang="en-US">
                <a:latin typeface="Arial" panose="020B0604020202020204" pitchFamily="34" charset="0"/>
                <a:cs typeface="Arial" panose="020B0604020202020204" pitchFamily="34" charset="0"/>
              </a:endParaRPr>
            </a:p>
          </p:txBody>
        </p:sp>
        <p:sp>
          <p:nvSpPr>
            <p:cNvPr id="12" name="Freeform 12"/>
            <p:cNvSpPr/>
            <p:nvPr/>
          </p:nvSpPr>
          <p:spPr>
            <a:xfrm>
              <a:off x="13598191" y="3977092"/>
              <a:ext cx="1042040" cy="777594"/>
            </a:xfrm>
            <a:custGeom>
              <a:avLst/>
              <a:gdLst/>
              <a:ahLst/>
              <a:cxnLst/>
              <a:rect l="l" t="t" r="r" b="b"/>
              <a:pathLst>
                <a:path w="1042040" h="777594">
                  <a:moveTo>
                    <a:pt x="0" y="0"/>
                  </a:moveTo>
                  <a:lnTo>
                    <a:pt x="1042040" y="0"/>
                  </a:lnTo>
                  <a:lnTo>
                    <a:pt x="1042040" y="777594"/>
                  </a:lnTo>
                  <a:lnTo>
                    <a:pt x="0" y="777594"/>
                  </a:lnTo>
                  <a:lnTo>
                    <a:pt x="0" y="0"/>
                  </a:lnTo>
                  <a:close/>
                </a:path>
              </a:pathLst>
            </a:custGeom>
            <a:blipFill>
              <a:blip r:embed="rId6">
                <a:extLst>
                  <a:ext uri="{96DAC541-7B7A-43D3-8B79-37D633B846F1}">
                    <asvg:svgBlip xmlns:asvg="http://schemas.microsoft.com/office/drawing/2016/SVG/main" r:embed="rId7"/>
                  </a:ext>
                </a:extLst>
              </a:blip>
              <a:stretch>
                <a:fillRect l="-224475" r="-11905" b="-355750"/>
              </a:stretch>
            </a:blipFill>
          </p:spPr>
          <p:txBody>
            <a:bodyPr/>
            <a:lstStyle/>
            <a:p>
              <a:endParaRPr lang="en-US">
                <a:latin typeface="Arial" panose="020B0604020202020204" pitchFamily="34" charset="0"/>
                <a:cs typeface="Arial" panose="020B0604020202020204" pitchFamily="34" charset="0"/>
              </a:endParaRPr>
            </a:p>
          </p:txBody>
        </p:sp>
      </p:grpSp>
      <p:pic>
        <p:nvPicPr>
          <p:cNvPr id="10" name="Picture 9" descr="A child writing on a chalkboard&#10;&#10;Description automatically generated">
            <a:extLst>
              <a:ext uri="{FF2B5EF4-FFF2-40B4-BE49-F238E27FC236}">
                <a16:creationId xmlns:a16="http://schemas.microsoft.com/office/drawing/2014/main" id="{A1201634-F3BB-2BED-130A-3D970BADE4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48407" y="3511891"/>
            <a:ext cx="5455062" cy="5455062"/>
          </a:xfrm>
          <a:prstGeom prst="rect">
            <a:avLst/>
          </a:prstGeom>
        </p:spPr>
      </p:pic>
    </p:spTree>
    <p:extLst>
      <p:ext uri="{BB962C8B-B14F-4D97-AF65-F5344CB8AC3E}">
        <p14:creationId xmlns:p14="http://schemas.microsoft.com/office/powerpoint/2010/main" val="346990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left)">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DAEE1D83-A89C-FBCB-B767-C4A323E3CC19}"/>
              </a:ext>
            </a:extLst>
          </p:cNvPr>
          <p:cNvSpPr/>
          <p:nvPr/>
        </p:nvSpPr>
        <p:spPr>
          <a:xfrm>
            <a:off x="1291938" y="2095499"/>
            <a:ext cx="12957462" cy="6929735"/>
          </a:xfrm>
          <a:custGeom>
            <a:avLst/>
            <a:gdLst/>
            <a:ahLst/>
            <a:cxnLst/>
            <a:rect l="l" t="t" r="r" b="b"/>
            <a:pathLst>
              <a:path w="3233469" h="2130752">
                <a:moveTo>
                  <a:pt x="32161" y="0"/>
                </a:moveTo>
                <a:lnTo>
                  <a:pt x="3201308" y="0"/>
                </a:lnTo>
                <a:cubicBezTo>
                  <a:pt x="3209838" y="0"/>
                  <a:pt x="3218018" y="3388"/>
                  <a:pt x="3224049" y="9420"/>
                </a:cubicBezTo>
                <a:cubicBezTo>
                  <a:pt x="3230081" y="15451"/>
                  <a:pt x="3233469" y="23631"/>
                  <a:pt x="3233469" y="32161"/>
                </a:cubicBezTo>
                <a:lnTo>
                  <a:pt x="3233469" y="2098591"/>
                </a:lnTo>
                <a:cubicBezTo>
                  <a:pt x="3233469" y="2107120"/>
                  <a:pt x="3230081" y="2115301"/>
                  <a:pt x="3224049" y="2121332"/>
                </a:cubicBezTo>
                <a:cubicBezTo>
                  <a:pt x="3218018" y="2127363"/>
                  <a:pt x="3209838" y="2130752"/>
                  <a:pt x="3201308" y="2130752"/>
                </a:cubicBezTo>
                <a:lnTo>
                  <a:pt x="32161" y="2130752"/>
                </a:lnTo>
                <a:cubicBezTo>
                  <a:pt x="23631" y="2130752"/>
                  <a:pt x="15451" y="2127363"/>
                  <a:pt x="9420" y="2121332"/>
                </a:cubicBezTo>
                <a:cubicBezTo>
                  <a:pt x="3388" y="2115301"/>
                  <a:pt x="0" y="2107120"/>
                  <a:pt x="0" y="2098591"/>
                </a:cubicBezTo>
                <a:lnTo>
                  <a:pt x="0" y="32161"/>
                </a:lnTo>
                <a:cubicBezTo>
                  <a:pt x="0" y="23631"/>
                  <a:pt x="3388" y="15451"/>
                  <a:pt x="9420" y="9420"/>
                </a:cubicBezTo>
                <a:cubicBezTo>
                  <a:pt x="15451" y="3388"/>
                  <a:pt x="23631" y="0"/>
                  <a:pt x="32161" y="0"/>
                </a:cubicBezTo>
                <a:close/>
              </a:path>
            </a:pathLst>
          </a:custGeom>
          <a:solidFill>
            <a:schemeClr val="accent6">
              <a:lumMod val="20000"/>
              <a:lumOff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94F1424C-60E7-9A61-74B6-DD99288528B0}"/>
              </a:ext>
            </a:extLst>
          </p:cNvPr>
          <p:cNvGrpSpPr/>
          <p:nvPr/>
        </p:nvGrpSpPr>
        <p:grpSpPr>
          <a:xfrm>
            <a:off x="2866662" y="1374009"/>
            <a:ext cx="9742645" cy="1442979"/>
            <a:chOff x="3619170" y="659644"/>
            <a:chExt cx="9742645" cy="1442979"/>
          </a:xfrm>
        </p:grpSpPr>
        <p:pic>
          <p:nvPicPr>
            <p:cNvPr id="4" name="Picture 9">
              <a:extLst>
                <a:ext uri="{FF2B5EF4-FFF2-40B4-BE49-F238E27FC236}">
                  <a16:creationId xmlns:a16="http://schemas.microsoft.com/office/drawing/2014/main" id="{42DB8574-6BD7-ADC5-B3A1-C8781B57E9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54633" y="659644"/>
              <a:ext cx="8663264" cy="1442979"/>
            </a:xfrm>
            <a:prstGeom prst="rect">
              <a:avLst/>
            </a:prstGeom>
          </p:spPr>
        </p:pic>
        <p:sp>
          <p:nvSpPr>
            <p:cNvPr id="11" name="TextBox 10">
              <a:extLst>
                <a:ext uri="{FF2B5EF4-FFF2-40B4-BE49-F238E27FC236}">
                  <a16:creationId xmlns:a16="http://schemas.microsoft.com/office/drawing/2014/main" id="{714D684F-3C3B-4D61-D68B-F5F711BE8E8A}"/>
                </a:ext>
              </a:extLst>
            </p:cNvPr>
            <p:cNvSpPr txBox="1"/>
            <p:nvPr/>
          </p:nvSpPr>
          <p:spPr>
            <a:xfrm>
              <a:off x="3619170" y="909026"/>
              <a:ext cx="974264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KẾT LUẬN</a:t>
              </a:r>
              <a:endParaRPr kumimoji="0" lang="en-US" sz="5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12" name="TextBox 11">
            <a:extLst>
              <a:ext uri="{FF2B5EF4-FFF2-40B4-BE49-F238E27FC236}">
                <a16:creationId xmlns:a16="http://schemas.microsoft.com/office/drawing/2014/main" id="{EA34C6E5-70D2-C3D1-C71C-AEA35FF55F3F}"/>
              </a:ext>
            </a:extLst>
          </p:cNvPr>
          <p:cNvSpPr txBox="1"/>
          <p:nvPr/>
        </p:nvSpPr>
        <p:spPr>
          <a:xfrm>
            <a:off x="1984919" y="3147493"/>
            <a:ext cx="11497676" cy="4825745"/>
          </a:xfrm>
          <a:prstGeom prst="rect">
            <a:avLst/>
          </a:prstGeom>
          <a:noFill/>
        </p:spPr>
        <p:txBody>
          <a:bodyPr wrap="square">
            <a:spAutoFit/>
          </a:bodyPr>
          <a:lstStyle/>
          <a:p>
            <a:pPr marL="571500" lvl="0" indent="-571500" algn="just">
              <a:lnSpc>
                <a:spcPct val="200000"/>
              </a:lnSpc>
              <a:buFont typeface="Wingdings" panose="05000000000000000000" pitchFamily="2" charset="2"/>
              <a:buChar char="Ø"/>
              <a:defRPr/>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Chúng ta cố gắng thực hiện theo kế hoạch của nhóm mình để cùng tìm hiểu về một nghề truyền thống của địa phương. </a:t>
            </a:r>
            <a:endParaRPr lang="en-US" sz="40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lvl="0" indent="-571500" algn="just">
              <a:lnSpc>
                <a:spcPct val="200000"/>
              </a:lnSpc>
              <a:buFont typeface="Wingdings" panose="05000000000000000000" pitchFamily="2" charset="2"/>
              <a:buChar char="Ø"/>
              <a:defRPr/>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Hãy nhờ người thân giúp đỡ khi gặp khó khăn.</a:t>
            </a:r>
            <a:endParaRPr kumimoji="0" lang="vi-VN" sz="4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C671B7D5-6E46-EBB0-F21C-8BCE023533A4}"/>
              </a:ext>
            </a:extLst>
          </p:cNvPr>
          <p:cNvGrpSpPr/>
          <p:nvPr/>
        </p:nvGrpSpPr>
        <p:grpSpPr>
          <a:xfrm>
            <a:off x="-15015" y="425361"/>
            <a:ext cx="1870380" cy="1730741"/>
            <a:chOff x="4451483" y="4754703"/>
            <a:chExt cx="1870380" cy="1730741"/>
          </a:xfrm>
        </p:grpSpPr>
        <p:sp>
          <p:nvSpPr>
            <p:cNvPr id="5" name="Freeform 5"/>
            <p:cNvSpPr/>
            <p:nvPr/>
          </p:nvSpPr>
          <p:spPr>
            <a:xfrm rot="-296385">
              <a:off x="5262938" y="5021340"/>
              <a:ext cx="1058925" cy="1464104"/>
            </a:xfrm>
            <a:custGeom>
              <a:avLst/>
              <a:gdLst/>
              <a:ahLst/>
              <a:cxnLst/>
              <a:rect l="l" t="t" r="r" b="b"/>
              <a:pathLst>
                <a:path w="1058925" h="1464104">
                  <a:moveTo>
                    <a:pt x="0" y="0"/>
                  </a:moveTo>
                  <a:lnTo>
                    <a:pt x="1058926" y="0"/>
                  </a:lnTo>
                  <a:lnTo>
                    <a:pt x="1058926" y="1464103"/>
                  </a:lnTo>
                  <a:lnTo>
                    <a:pt x="0" y="1464103"/>
                  </a:lnTo>
                  <a:lnTo>
                    <a:pt x="0" y="0"/>
                  </a:lnTo>
                  <a:close/>
                </a:path>
              </a:pathLst>
            </a:custGeom>
            <a:blipFill>
              <a:blip r:embed="rId4">
                <a:extLst>
                  <a:ext uri="{96DAC541-7B7A-43D3-8B79-37D633B846F1}">
                    <asvg:svgBlip xmlns:asvg="http://schemas.microsoft.com/office/drawing/2016/SVG/main" r:embed="rId5"/>
                  </a:ext>
                </a:extLst>
              </a:blip>
              <a:stretch>
                <a:fillRect r="-63124" b="-19282"/>
              </a:stretch>
            </a:blipFill>
          </p:spPr>
          <p:txBody>
            <a:bodyPr/>
            <a:lstStyle/>
            <a:p>
              <a:endParaRPr lang="en-US">
                <a:latin typeface="Arial" panose="020B0604020202020204" pitchFamily="34" charset="0"/>
                <a:cs typeface="Arial" panose="020B0604020202020204" pitchFamily="34" charset="0"/>
              </a:endParaRPr>
            </a:p>
          </p:txBody>
        </p:sp>
        <p:sp>
          <p:nvSpPr>
            <p:cNvPr id="6" name="Freeform 6"/>
            <p:cNvSpPr/>
            <p:nvPr/>
          </p:nvSpPr>
          <p:spPr>
            <a:xfrm>
              <a:off x="4451483" y="4754703"/>
              <a:ext cx="1042040" cy="777594"/>
            </a:xfrm>
            <a:custGeom>
              <a:avLst/>
              <a:gdLst/>
              <a:ahLst/>
              <a:cxnLst/>
              <a:rect l="l" t="t" r="r" b="b"/>
              <a:pathLst>
                <a:path w="1042040" h="777594">
                  <a:moveTo>
                    <a:pt x="0" y="0"/>
                  </a:moveTo>
                  <a:lnTo>
                    <a:pt x="1042039" y="0"/>
                  </a:lnTo>
                  <a:lnTo>
                    <a:pt x="1042039" y="777594"/>
                  </a:lnTo>
                  <a:lnTo>
                    <a:pt x="0" y="777594"/>
                  </a:lnTo>
                  <a:lnTo>
                    <a:pt x="0" y="0"/>
                  </a:lnTo>
                  <a:close/>
                </a:path>
              </a:pathLst>
            </a:custGeom>
            <a:blipFill>
              <a:blip r:embed="rId4">
                <a:extLst>
                  <a:ext uri="{96DAC541-7B7A-43D3-8B79-37D633B846F1}">
                    <asvg:svgBlip xmlns:asvg="http://schemas.microsoft.com/office/drawing/2016/SVG/main" r:embed="rId5"/>
                  </a:ext>
                </a:extLst>
              </a:blip>
              <a:stretch>
                <a:fillRect l="-224475" r="-11905" b="-355750"/>
              </a:stretch>
            </a:blipFill>
          </p:spPr>
          <p:txBody>
            <a:bodyPr/>
            <a:lstStyle/>
            <a:p>
              <a:endParaRPr lang="en-US">
                <a:latin typeface="Arial" panose="020B0604020202020204" pitchFamily="34" charset="0"/>
                <a:cs typeface="Arial" panose="020B0604020202020204" pitchFamily="34" charset="0"/>
              </a:endParaRPr>
            </a:p>
          </p:txBody>
        </p:sp>
      </p:grpSp>
      <p:sp>
        <p:nvSpPr>
          <p:cNvPr id="7" name="Freeform 7"/>
          <p:cNvSpPr/>
          <p:nvPr/>
        </p:nvSpPr>
        <p:spPr>
          <a:xfrm rot="-327708">
            <a:off x="167616" y="7654951"/>
            <a:ext cx="2455471" cy="2339487"/>
          </a:xfrm>
          <a:custGeom>
            <a:avLst/>
            <a:gdLst/>
            <a:ahLst/>
            <a:cxnLst/>
            <a:rect l="l" t="t" r="r" b="b"/>
            <a:pathLst>
              <a:path w="5207416" h="6055135">
                <a:moveTo>
                  <a:pt x="0" y="0"/>
                </a:moveTo>
                <a:lnTo>
                  <a:pt x="5207417" y="0"/>
                </a:lnTo>
                <a:lnTo>
                  <a:pt x="5207417" y="6055135"/>
                </a:lnTo>
                <a:lnTo>
                  <a:pt x="0" y="60551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8" name="Freeform 8"/>
          <p:cNvSpPr/>
          <p:nvPr/>
        </p:nvSpPr>
        <p:spPr>
          <a:xfrm rot="-301068">
            <a:off x="13149107" y="437988"/>
            <a:ext cx="2248953" cy="2264515"/>
          </a:xfrm>
          <a:custGeom>
            <a:avLst/>
            <a:gdLst/>
            <a:ahLst/>
            <a:cxnLst/>
            <a:rect l="l" t="t" r="r" b="b"/>
            <a:pathLst>
              <a:path w="5207416" h="6055135">
                <a:moveTo>
                  <a:pt x="0" y="0"/>
                </a:moveTo>
                <a:lnTo>
                  <a:pt x="5207416" y="0"/>
                </a:lnTo>
                <a:lnTo>
                  <a:pt x="5207416" y="6055135"/>
                </a:lnTo>
                <a:lnTo>
                  <a:pt x="0" y="60551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pic>
        <p:nvPicPr>
          <p:cNvPr id="27" name="Picture 10">
            <a:extLst>
              <a:ext uri="{FF2B5EF4-FFF2-40B4-BE49-F238E27FC236}">
                <a16:creationId xmlns:a16="http://schemas.microsoft.com/office/drawing/2014/main" id="{8EFBAC09-5025-317D-1264-2C4ED063DAF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866867" y="7532517"/>
            <a:ext cx="3395759" cy="2733586"/>
          </a:xfrm>
          <a:prstGeom prst="rect">
            <a:avLst/>
          </a:prstGeom>
        </p:spPr>
      </p:pic>
    </p:spTree>
    <p:extLst>
      <p:ext uri="{BB962C8B-B14F-4D97-AF65-F5344CB8AC3E}">
        <p14:creationId xmlns:p14="http://schemas.microsoft.com/office/powerpoint/2010/main" val="180897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wipe(left)">
                                      <p:cBhvr>
                                        <p:cTn id="11"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B59C344-3850-1181-72B8-6BA2A3DF71DF}"/>
              </a:ext>
            </a:extLst>
          </p:cNvPr>
          <p:cNvGrpSpPr/>
          <p:nvPr/>
        </p:nvGrpSpPr>
        <p:grpSpPr>
          <a:xfrm>
            <a:off x="16644298" y="42013"/>
            <a:ext cx="1781845" cy="1573642"/>
            <a:chOff x="1028700" y="6802463"/>
            <a:chExt cx="1781845" cy="1573642"/>
          </a:xfrm>
        </p:grpSpPr>
        <p:sp>
          <p:nvSpPr>
            <p:cNvPr id="6" name="Freeform 6"/>
            <p:cNvSpPr/>
            <p:nvPr/>
          </p:nvSpPr>
          <p:spPr>
            <a:xfrm>
              <a:off x="1028700" y="7042865"/>
              <a:ext cx="964277" cy="1333240"/>
            </a:xfrm>
            <a:custGeom>
              <a:avLst/>
              <a:gdLst/>
              <a:ahLst/>
              <a:cxnLst/>
              <a:rect l="l" t="t" r="r" b="b"/>
              <a:pathLst>
                <a:path w="964277" h="1333240">
                  <a:moveTo>
                    <a:pt x="0" y="0"/>
                  </a:moveTo>
                  <a:lnTo>
                    <a:pt x="964277" y="0"/>
                  </a:lnTo>
                  <a:lnTo>
                    <a:pt x="964277" y="1333241"/>
                  </a:lnTo>
                  <a:lnTo>
                    <a:pt x="0" y="1333241"/>
                  </a:lnTo>
                  <a:lnTo>
                    <a:pt x="0" y="0"/>
                  </a:lnTo>
                  <a:close/>
                </a:path>
              </a:pathLst>
            </a:custGeom>
            <a:blipFill>
              <a:blip r:embed="rId2">
                <a:extLst>
                  <a:ext uri="{96DAC541-7B7A-43D3-8B79-37D633B846F1}">
                    <asvg:svgBlip xmlns:asvg="http://schemas.microsoft.com/office/drawing/2016/SVG/main" r:embed="rId3"/>
                  </a:ext>
                </a:extLst>
              </a:blip>
              <a:stretch>
                <a:fillRect r="-63124" b="-19282"/>
              </a:stretch>
            </a:blipFill>
          </p:spPr>
          <p:txBody>
            <a:bodyPr/>
            <a:lstStyle/>
            <a:p>
              <a:endParaRPr lang="en-US">
                <a:latin typeface="Arial" panose="020B0604020202020204" pitchFamily="34" charset="0"/>
                <a:cs typeface="Arial" panose="020B0604020202020204" pitchFamily="34" charset="0"/>
              </a:endParaRPr>
            </a:p>
          </p:txBody>
        </p:sp>
        <p:sp>
          <p:nvSpPr>
            <p:cNvPr id="15" name="Freeform 15"/>
            <p:cNvSpPr/>
            <p:nvPr/>
          </p:nvSpPr>
          <p:spPr>
            <a:xfrm>
              <a:off x="1768505" y="6802463"/>
              <a:ext cx="1042040" cy="777594"/>
            </a:xfrm>
            <a:custGeom>
              <a:avLst/>
              <a:gdLst/>
              <a:ahLst/>
              <a:cxnLst/>
              <a:rect l="l" t="t" r="r" b="b"/>
              <a:pathLst>
                <a:path w="1042040" h="777594">
                  <a:moveTo>
                    <a:pt x="0" y="0"/>
                  </a:moveTo>
                  <a:lnTo>
                    <a:pt x="1042039" y="0"/>
                  </a:lnTo>
                  <a:lnTo>
                    <a:pt x="1042039" y="777594"/>
                  </a:lnTo>
                  <a:lnTo>
                    <a:pt x="0" y="777594"/>
                  </a:lnTo>
                  <a:lnTo>
                    <a:pt x="0" y="0"/>
                  </a:lnTo>
                  <a:close/>
                </a:path>
              </a:pathLst>
            </a:custGeom>
            <a:blipFill>
              <a:blip r:embed="rId2">
                <a:extLst>
                  <a:ext uri="{96DAC541-7B7A-43D3-8B79-37D633B846F1}">
                    <asvg:svgBlip xmlns:asvg="http://schemas.microsoft.com/office/drawing/2016/SVG/main" r:embed="rId3"/>
                  </a:ext>
                </a:extLst>
              </a:blip>
              <a:stretch>
                <a:fillRect l="-224475" r="-11905" b="-355750"/>
              </a:stretch>
            </a:blipFill>
          </p:spPr>
          <p:txBody>
            <a:bodyPr/>
            <a:lstStyle/>
            <a:p>
              <a:endParaRPr lang="en-US">
                <a:latin typeface="Arial" panose="020B0604020202020204" pitchFamily="34" charset="0"/>
                <a:cs typeface="Arial" panose="020B0604020202020204" pitchFamily="34" charset="0"/>
              </a:endParaRPr>
            </a:p>
          </p:txBody>
        </p:sp>
      </p:grpSp>
      <p:sp>
        <p:nvSpPr>
          <p:cNvPr id="2" name="Freeform 11">
            <a:extLst>
              <a:ext uri="{FF2B5EF4-FFF2-40B4-BE49-F238E27FC236}">
                <a16:creationId xmlns:a16="http://schemas.microsoft.com/office/drawing/2014/main" id="{3D1D3C98-A9F6-2BE2-A22E-1C63FB386089}"/>
              </a:ext>
            </a:extLst>
          </p:cNvPr>
          <p:cNvSpPr/>
          <p:nvPr/>
        </p:nvSpPr>
        <p:spPr>
          <a:xfrm>
            <a:off x="16353476" y="-46154"/>
            <a:ext cx="1905000" cy="1753516"/>
          </a:xfrm>
          <a:custGeom>
            <a:avLst/>
            <a:gdLst/>
            <a:ahLst/>
            <a:cxnLst/>
            <a:rect l="l" t="t" r="r" b="b"/>
            <a:pathLst>
              <a:path w="4024591" h="4024591">
                <a:moveTo>
                  <a:pt x="0" y="0"/>
                </a:moveTo>
                <a:lnTo>
                  <a:pt x="4024591" y="0"/>
                </a:lnTo>
                <a:lnTo>
                  <a:pt x="4024591" y="4024591"/>
                </a:lnTo>
                <a:lnTo>
                  <a:pt x="0" y="40245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62C28883-92D1-F079-A75F-87A6719A9D16}"/>
              </a:ext>
            </a:extLst>
          </p:cNvPr>
          <p:cNvGrpSpPr/>
          <p:nvPr/>
        </p:nvGrpSpPr>
        <p:grpSpPr>
          <a:xfrm>
            <a:off x="-2133600" y="883184"/>
            <a:ext cx="13921652" cy="1988616"/>
            <a:chOff x="3467284" y="-113866"/>
            <a:chExt cx="13921652" cy="1988616"/>
          </a:xfrm>
        </p:grpSpPr>
        <p:grpSp>
          <p:nvGrpSpPr>
            <p:cNvPr id="7" name="Group 18">
              <a:extLst>
                <a:ext uri="{FF2B5EF4-FFF2-40B4-BE49-F238E27FC236}">
                  <a16:creationId xmlns:a16="http://schemas.microsoft.com/office/drawing/2014/main" id="{8C848197-B255-0C4E-DD2B-1B68A7D033E6}"/>
                </a:ext>
              </a:extLst>
            </p:cNvPr>
            <p:cNvGrpSpPr/>
            <p:nvPr/>
          </p:nvGrpSpPr>
          <p:grpSpPr>
            <a:xfrm>
              <a:off x="3467284" y="-113866"/>
              <a:ext cx="13921652" cy="1988616"/>
              <a:chOff x="0" y="-157482"/>
              <a:chExt cx="3799314" cy="592629"/>
            </a:xfrm>
          </p:grpSpPr>
          <p:sp>
            <p:nvSpPr>
              <p:cNvPr id="17" name="Freeform 19">
                <a:extLst>
                  <a:ext uri="{FF2B5EF4-FFF2-40B4-BE49-F238E27FC236}">
                    <a16:creationId xmlns:a16="http://schemas.microsoft.com/office/drawing/2014/main" id="{2671178E-2A72-B016-A400-57DF078FC2DF}"/>
                  </a:ext>
                </a:extLst>
              </p:cNvPr>
              <p:cNvSpPr/>
              <p:nvPr/>
            </p:nvSpPr>
            <p:spPr>
              <a:xfrm>
                <a:off x="203200" y="-157482"/>
                <a:ext cx="3596114" cy="592629"/>
              </a:xfrm>
              <a:custGeom>
                <a:avLst/>
                <a:gdLst/>
                <a:ahLst/>
                <a:cxnLst/>
                <a:rect l="l" t="t" r="r" b="b"/>
                <a:pathLst>
                  <a:path w="2754516" h="407051">
                    <a:moveTo>
                      <a:pt x="2754516" y="326"/>
                    </a:moveTo>
                    <a:cubicBezTo>
                      <a:pt x="2681703" y="0"/>
                      <a:pt x="2614282" y="38659"/>
                      <a:pt x="2577781" y="101663"/>
                    </a:cubicBezTo>
                    <a:cubicBezTo>
                      <a:pt x="2541280" y="164667"/>
                      <a:pt x="2541280" y="242385"/>
                      <a:pt x="2577781" y="305389"/>
                    </a:cubicBezTo>
                    <a:cubicBezTo>
                      <a:pt x="2614282" y="368393"/>
                      <a:pt x="2681703" y="407052"/>
                      <a:pt x="2754516"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0FC6BB"/>
              </a:solidFill>
            </p:spPr>
            <p:txBody>
              <a:bodyPr/>
              <a:lstStyle/>
              <a:p>
                <a:endParaRPr lang="en-US">
                  <a:latin typeface="Arial" panose="020B0604020202020204" pitchFamily="34" charset="0"/>
                  <a:cs typeface="Arial" panose="020B0604020202020204" pitchFamily="34" charset="0"/>
                </a:endParaRPr>
              </a:p>
            </p:txBody>
          </p:sp>
          <p:sp>
            <p:nvSpPr>
              <p:cNvPr id="37" name="TextBox 20">
                <a:extLst>
                  <a:ext uri="{FF2B5EF4-FFF2-40B4-BE49-F238E27FC236}">
                    <a16:creationId xmlns:a16="http://schemas.microsoft.com/office/drawing/2014/main" id="{F394D1DB-A7C5-BCA1-F24C-BAB4F8EE5638}"/>
                  </a:ext>
                </a:extLst>
              </p:cNvPr>
              <p:cNvSpPr txBox="1"/>
              <p:nvPr/>
            </p:nvSpPr>
            <p:spPr>
              <a:xfrm>
                <a:off x="0" y="-38100"/>
                <a:ext cx="812800" cy="444500"/>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sp>
          <p:nvSpPr>
            <p:cNvPr id="16" name="TextBox 15">
              <a:extLst>
                <a:ext uri="{FF2B5EF4-FFF2-40B4-BE49-F238E27FC236}">
                  <a16:creationId xmlns:a16="http://schemas.microsoft.com/office/drawing/2014/main" id="{9971B383-D6FA-60AD-7164-4B6514676ACE}"/>
                </a:ext>
              </a:extLst>
            </p:cNvPr>
            <p:cNvSpPr txBox="1"/>
            <p:nvPr/>
          </p:nvSpPr>
          <p:spPr>
            <a:xfrm>
              <a:off x="6104946" y="417545"/>
              <a:ext cx="9531388" cy="1015663"/>
            </a:xfrm>
            <a:prstGeom prst="rect">
              <a:avLst/>
            </a:prstGeom>
            <a:noFill/>
          </p:spPr>
          <p:txBody>
            <a:bodyPr wrap="square" rtlCol="0">
              <a:spAutoFit/>
            </a:bodyPr>
            <a:lstStyle/>
            <a:p>
              <a:pPr algn="ctr"/>
              <a:r>
                <a:rPr lang="en-US" sz="6000" b="1">
                  <a:solidFill>
                    <a:schemeClr val="bg1"/>
                  </a:solidFill>
                  <a:latin typeface="Arial" panose="020B0604020202020204" pitchFamily="34" charset="0"/>
                  <a:cs typeface="Arial" panose="020B0604020202020204" pitchFamily="34" charset="0"/>
                </a:rPr>
                <a:t>HƯỚNG DẪN VỀ NHÀ</a:t>
              </a:r>
              <a:endParaRPr lang="en-US" sz="6000" b="1" dirty="0">
                <a:solidFill>
                  <a:schemeClr val="bg1"/>
                </a:solidFill>
                <a:latin typeface="Arial" panose="020B0604020202020204" pitchFamily="34" charset="0"/>
                <a:cs typeface="Arial" panose="020B0604020202020204" pitchFamily="34" charset="0"/>
              </a:endParaRPr>
            </a:p>
          </p:txBody>
        </p:sp>
      </p:grpSp>
      <p:grpSp>
        <p:nvGrpSpPr>
          <p:cNvPr id="38" name="Group 37">
            <a:extLst>
              <a:ext uri="{FF2B5EF4-FFF2-40B4-BE49-F238E27FC236}">
                <a16:creationId xmlns:a16="http://schemas.microsoft.com/office/drawing/2014/main" id="{F3797918-7EC7-6014-5E07-1B43E42E3A60}"/>
              </a:ext>
            </a:extLst>
          </p:cNvPr>
          <p:cNvGrpSpPr/>
          <p:nvPr/>
        </p:nvGrpSpPr>
        <p:grpSpPr>
          <a:xfrm>
            <a:off x="1412778" y="3619500"/>
            <a:ext cx="7298887" cy="5510295"/>
            <a:chOff x="1311714" y="3445192"/>
            <a:chExt cx="7298887" cy="5510295"/>
          </a:xfrm>
        </p:grpSpPr>
        <p:grpSp>
          <p:nvGrpSpPr>
            <p:cNvPr id="39" name="Group 8">
              <a:extLst>
                <a:ext uri="{FF2B5EF4-FFF2-40B4-BE49-F238E27FC236}">
                  <a16:creationId xmlns:a16="http://schemas.microsoft.com/office/drawing/2014/main" id="{C0F3D000-0FCC-2E38-C311-87BD48ACCD47}"/>
                </a:ext>
              </a:extLst>
            </p:cNvPr>
            <p:cNvGrpSpPr/>
            <p:nvPr/>
          </p:nvGrpSpPr>
          <p:grpSpPr>
            <a:xfrm>
              <a:off x="1371601" y="3445192"/>
              <a:ext cx="7239000" cy="5510295"/>
              <a:chOff x="-350311" y="-95250"/>
              <a:chExt cx="2189938" cy="1666971"/>
            </a:xfrm>
          </p:grpSpPr>
          <p:sp>
            <p:nvSpPr>
              <p:cNvPr id="44" name="Freeform 9">
                <a:extLst>
                  <a:ext uri="{FF2B5EF4-FFF2-40B4-BE49-F238E27FC236}">
                    <a16:creationId xmlns:a16="http://schemas.microsoft.com/office/drawing/2014/main" id="{445787D0-D327-4802-2FE9-18D3B973A24E}"/>
                  </a:ext>
                </a:extLst>
              </p:cNvPr>
              <p:cNvSpPr/>
              <p:nvPr/>
            </p:nvSpPr>
            <p:spPr>
              <a:xfrm>
                <a:off x="-350311" y="0"/>
                <a:ext cx="2189938" cy="1571721"/>
              </a:xfrm>
              <a:custGeom>
                <a:avLst/>
                <a:gdLst/>
                <a:ahLst/>
                <a:cxnLst/>
                <a:rect l="l" t="t" r="r" b="b"/>
                <a:pathLst>
                  <a:path w="1504394" h="1571721">
                    <a:moveTo>
                      <a:pt x="0" y="0"/>
                    </a:moveTo>
                    <a:lnTo>
                      <a:pt x="1504394" y="0"/>
                    </a:lnTo>
                    <a:lnTo>
                      <a:pt x="1504394" y="1571721"/>
                    </a:lnTo>
                    <a:lnTo>
                      <a:pt x="0" y="1571721"/>
                    </a:lnTo>
                    <a:close/>
                  </a:path>
                </a:pathLst>
              </a:custGeom>
              <a:solidFill>
                <a:schemeClr val="accent5">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sp>
            <p:nvSpPr>
              <p:cNvPr id="45" name="TextBox 10">
                <a:extLst>
                  <a:ext uri="{FF2B5EF4-FFF2-40B4-BE49-F238E27FC236}">
                    <a16:creationId xmlns:a16="http://schemas.microsoft.com/office/drawing/2014/main" id="{99AB2261-0EDD-AB72-609E-371B2029D4AA}"/>
                  </a:ext>
                </a:extLst>
              </p:cNvPr>
              <p:cNvSpPr txBox="1"/>
              <p:nvPr/>
            </p:nvSpPr>
            <p:spPr>
              <a:xfrm>
                <a:off x="0" y="-95250"/>
                <a:ext cx="812800" cy="908050"/>
              </a:xfrm>
              <a:prstGeom prst="rect">
                <a:avLst/>
              </a:prstGeom>
            </p:spPr>
            <p:txBody>
              <a:bodyPr lIns="50800" tIns="50800" rIns="50800" bIns="50800" rtlCol="0" anchor="ctr"/>
              <a:lstStyle/>
              <a:p>
                <a:pPr algn="ctr">
                  <a:lnSpc>
                    <a:spcPts val="3220"/>
                  </a:lnSpc>
                </a:pPr>
                <a:endParaRPr>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ECDBF222-BB65-BA34-FFA7-A42C337B6953}"/>
                </a:ext>
              </a:extLst>
            </p:cNvPr>
            <p:cNvGrpSpPr/>
            <p:nvPr/>
          </p:nvGrpSpPr>
          <p:grpSpPr>
            <a:xfrm>
              <a:off x="1311714" y="3564942"/>
              <a:ext cx="2561251" cy="1258215"/>
              <a:chOff x="6593834" y="4041090"/>
              <a:chExt cx="2561251" cy="1258215"/>
            </a:xfrm>
          </p:grpSpPr>
          <p:sp>
            <p:nvSpPr>
              <p:cNvPr id="42" name="Freeform 11">
                <a:extLst>
                  <a:ext uri="{FF2B5EF4-FFF2-40B4-BE49-F238E27FC236}">
                    <a16:creationId xmlns:a16="http://schemas.microsoft.com/office/drawing/2014/main" id="{4A316603-3CC1-F0D5-B798-3DDFF9A8ED43}"/>
                  </a:ext>
                </a:extLst>
              </p:cNvPr>
              <p:cNvSpPr/>
              <p:nvPr/>
            </p:nvSpPr>
            <p:spPr>
              <a:xfrm>
                <a:off x="6593834" y="4041090"/>
                <a:ext cx="2561251" cy="1258215"/>
              </a:xfrm>
              <a:custGeom>
                <a:avLst/>
                <a:gdLst/>
                <a:ahLst/>
                <a:cxnLst/>
                <a:rect l="l" t="t" r="r" b="b"/>
                <a:pathLst>
                  <a:path w="2561251" h="1258215">
                    <a:moveTo>
                      <a:pt x="0" y="0"/>
                    </a:moveTo>
                    <a:lnTo>
                      <a:pt x="2561251" y="0"/>
                    </a:lnTo>
                    <a:lnTo>
                      <a:pt x="2561251" y="1258214"/>
                    </a:lnTo>
                    <a:lnTo>
                      <a:pt x="0" y="12582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latin typeface="Arial" panose="020B0604020202020204" pitchFamily="34" charset="0"/>
                  <a:cs typeface="Arial" panose="020B0604020202020204" pitchFamily="34" charset="0"/>
                </a:endParaRPr>
              </a:p>
            </p:txBody>
          </p:sp>
          <p:sp>
            <p:nvSpPr>
              <p:cNvPr id="43" name="TextBox 16">
                <a:extLst>
                  <a:ext uri="{FF2B5EF4-FFF2-40B4-BE49-F238E27FC236}">
                    <a16:creationId xmlns:a16="http://schemas.microsoft.com/office/drawing/2014/main" id="{4A7FC5FF-A7ED-48F9-435A-4D2804B9E8A5}"/>
                  </a:ext>
                </a:extLst>
              </p:cNvPr>
              <p:cNvSpPr txBox="1"/>
              <p:nvPr/>
            </p:nvSpPr>
            <p:spPr>
              <a:xfrm>
                <a:off x="6611962" y="4225440"/>
                <a:ext cx="1955865" cy="830997"/>
              </a:xfrm>
              <a:prstGeom prst="rect">
                <a:avLst/>
              </a:prstGeom>
            </p:spPr>
            <p:txBody>
              <a:bodyPr wrap="square" lIns="0" tIns="0" rIns="0" bIns="0" rtlCol="0" anchor="t">
                <a:spAutoFit/>
              </a:bodyPr>
              <a:lstStyle/>
              <a:p>
                <a:pPr algn="ctr"/>
                <a:r>
                  <a:rPr lang="en-US" sz="5400" b="1" dirty="0">
                    <a:solidFill>
                      <a:srgbClr val="FFFBF5"/>
                    </a:solidFill>
                    <a:latin typeface="Arial" panose="020B0604020202020204" pitchFamily="34" charset="0"/>
                    <a:cs typeface="Arial" panose="020B0604020202020204" pitchFamily="34" charset="0"/>
                  </a:rPr>
                  <a:t>01</a:t>
                </a:r>
              </a:p>
            </p:txBody>
          </p:sp>
        </p:grpSp>
        <p:sp>
          <p:nvSpPr>
            <p:cNvPr id="41" name="TextBox 40">
              <a:extLst>
                <a:ext uri="{FF2B5EF4-FFF2-40B4-BE49-F238E27FC236}">
                  <a16:creationId xmlns:a16="http://schemas.microsoft.com/office/drawing/2014/main" id="{28093281-B433-5E2D-0D82-0B30EC8958B5}"/>
                </a:ext>
              </a:extLst>
            </p:cNvPr>
            <p:cNvSpPr txBox="1"/>
            <p:nvPr/>
          </p:nvSpPr>
          <p:spPr>
            <a:xfrm>
              <a:off x="2161904" y="5489345"/>
              <a:ext cx="5658394" cy="1824923"/>
            </a:xfrm>
            <a:prstGeom prst="rect">
              <a:avLst/>
            </a:prstGeom>
            <a:noFill/>
          </p:spPr>
          <p:txBody>
            <a:bodyPr wrap="square">
              <a:spAutoFit/>
            </a:bodyPr>
            <a:lstStyle/>
            <a:p>
              <a:pPr marR="0" algn="ctr">
                <a:lnSpc>
                  <a:spcPct val="150000"/>
                </a:lnSpc>
                <a:spcBef>
                  <a:spcPts val="0"/>
                </a:spcBef>
                <a:spcAft>
                  <a:spcPts val="0"/>
                </a:spcAft>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Ôn lại kiến thức đã học ngày hôm nay</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46" name="Group 45">
            <a:extLst>
              <a:ext uri="{FF2B5EF4-FFF2-40B4-BE49-F238E27FC236}">
                <a16:creationId xmlns:a16="http://schemas.microsoft.com/office/drawing/2014/main" id="{8BFB014F-5D29-A893-CA7F-9980F943A4B9}"/>
              </a:ext>
            </a:extLst>
          </p:cNvPr>
          <p:cNvGrpSpPr/>
          <p:nvPr/>
        </p:nvGrpSpPr>
        <p:grpSpPr>
          <a:xfrm>
            <a:off x="9458330" y="3618525"/>
            <a:ext cx="7298887" cy="5510295"/>
            <a:chOff x="1311714" y="3445192"/>
            <a:chExt cx="7298887" cy="5510295"/>
          </a:xfrm>
        </p:grpSpPr>
        <p:grpSp>
          <p:nvGrpSpPr>
            <p:cNvPr id="47" name="Group 8">
              <a:extLst>
                <a:ext uri="{FF2B5EF4-FFF2-40B4-BE49-F238E27FC236}">
                  <a16:creationId xmlns:a16="http://schemas.microsoft.com/office/drawing/2014/main" id="{14478725-33D9-6FED-C35E-4573A4BF6E62}"/>
                </a:ext>
              </a:extLst>
            </p:cNvPr>
            <p:cNvGrpSpPr/>
            <p:nvPr/>
          </p:nvGrpSpPr>
          <p:grpSpPr>
            <a:xfrm>
              <a:off x="1371601" y="3445192"/>
              <a:ext cx="7239000" cy="5510295"/>
              <a:chOff x="-350311" y="-95250"/>
              <a:chExt cx="2189938" cy="1666971"/>
            </a:xfrm>
          </p:grpSpPr>
          <p:sp>
            <p:nvSpPr>
              <p:cNvPr id="52" name="Freeform 9">
                <a:extLst>
                  <a:ext uri="{FF2B5EF4-FFF2-40B4-BE49-F238E27FC236}">
                    <a16:creationId xmlns:a16="http://schemas.microsoft.com/office/drawing/2014/main" id="{633DE322-CFAA-891D-D4AF-0B9D08500926}"/>
                  </a:ext>
                </a:extLst>
              </p:cNvPr>
              <p:cNvSpPr/>
              <p:nvPr/>
            </p:nvSpPr>
            <p:spPr>
              <a:xfrm>
                <a:off x="-350311" y="0"/>
                <a:ext cx="2189938" cy="1571721"/>
              </a:xfrm>
              <a:custGeom>
                <a:avLst/>
                <a:gdLst/>
                <a:ahLst/>
                <a:cxnLst/>
                <a:rect l="l" t="t" r="r" b="b"/>
                <a:pathLst>
                  <a:path w="1504394" h="1571721">
                    <a:moveTo>
                      <a:pt x="0" y="0"/>
                    </a:moveTo>
                    <a:lnTo>
                      <a:pt x="1504394" y="0"/>
                    </a:lnTo>
                    <a:lnTo>
                      <a:pt x="1504394" y="1571721"/>
                    </a:lnTo>
                    <a:lnTo>
                      <a:pt x="0" y="1571721"/>
                    </a:lnTo>
                    <a:close/>
                  </a:path>
                </a:pathLst>
              </a:custGeom>
              <a:solidFill>
                <a:schemeClr val="accent6">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sp>
            <p:nvSpPr>
              <p:cNvPr id="53" name="TextBox 10">
                <a:extLst>
                  <a:ext uri="{FF2B5EF4-FFF2-40B4-BE49-F238E27FC236}">
                    <a16:creationId xmlns:a16="http://schemas.microsoft.com/office/drawing/2014/main" id="{1F8BABE4-2F5C-8868-77E0-6450714F3E72}"/>
                  </a:ext>
                </a:extLst>
              </p:cNvPr>
              <p:cNvSpPr txBox="1"/>
              <p:nvPr/>
            </p:nvSpPr>
            <p:spPr>
              <a:xfrm>
                <a:off x="0" y="-95250"/>
                <a:ext cx="812800" cy="908050"/>
              </a:xfrm>
              <a:prstGeom prst="rect">
                <a:avLst/>
              </a:prstGeom>
            </p:spPr>
            <p:txBody>
              <a:bodyPr lIns="50800" tIns="50800" rIns="50800" bIns="50800" rtlCol="0" anchor="ctr"/>
              <a:lstStyle/>
              <a:p>
                <a:pPr algn="ctr">
                  <a:lnSpc>
                    <a:spcPts val="3220"/>
                  </a:lnSpc>
                </a:pPr>
                <a:endParaRPr>
                  <a:latin typeface="Arial" panose="020B0604020202020204" pitchFamily="34" charset="0"/>
                  <a:cs typeface="Arial" panose="020B0604020202020204" pitchFamily="34" charset="0"/>
                </a:endParaRPr>
              </a:p>
            </p:txBody>
          </p:sp>
        </p:grpSp>
        <p:grpSp>
          <p:nvGrpSpPr>
            <p:cNvPr id="48" name="Group 47">
              <a:extLst>
                <a:ext uri="{FF2B5EF4-FFF2-40B4-BE49-F238E27FC236}">
                  <a16:creationId xmlns:a16="http://schemas.microsoft.com/office/drawing/2014/main" id="{54437748-E735-2E0A-1F11-D3ED5651ABF3}"/>
                </a:ext>
              </a:extLst>
            </p:cNvPr>
            <p:cNvGrpSpPr/>
            <p:nvPr/>
          </p:nvGrpSpPr>
          <p:grpSpPr>
            <a:xfrm>
              <a:off x="1311714" y="3564942"/>
              <a:ext cx="2561251" cy="1258215"/>
              <a:chOff x="6593834" y="4041090"/>
              <a:chExt cx="2561251" cy="1258215"/>
            </a:xfrm>
          </p:grpSpPr>
          <p:sp>
            <p:nvSpPr>
              <p:cNvPr id="50" name="Freeform 11">
                <a:extLst>
                  <a:ext uri="{FF2B5EF4-FFF2-40B4-BE49-F238E27FC236}">
                    <a16:creationId xmlns:a16="http://schemas.microsoft.com/office/drawing/2014/main" id="{2953A7BE-1CE6-B4F3-53F2-56F8BC23307B}"/>
                  </a:ext>
                </a:extLst>
              </p:cNvPr>
              <p:cNvSpPr/>
              <p:nvPr/>
            </p:nvSpPr>
            <p:spPr>
              <a:xfrm>
                <a:off x="6593834" y="4041090"/>
                <a:ext cx="2561251" cy="1258215"/>
              </a:xfrm>
              <a:custGeom>
                <a:avLst/>
                <a:gdLst/>
                <a:ahLst/>
                <a:cxnLst/>
                <a:rect l="l" t="t" r="r" b="b"/>
                <a:pathLst>
                  <a:path w="2561251" h="1258215">
                    <a:moveTo>
                      <a:pt x="0" y="0"/>
                    </a:moveTo>
                    <a:lnTo>
                      <a:pt x="2561251" y="0"/>
                    </a:lnTo>
                    <a:lnTo>
                      <a:pt x="2561251" y="1258214"/>
                    </a:lnTo>
                    <a:lnTo>
                      <a:pt x="0" y="1258214"/>
                    </a:lnTo>
                    <a:lnTo>
                      <a:pt x="0" y="0"/>
                    </a:lnTo>
                    <a:close/>
                  </a:path>
                </a:pathLst>
              </a:custGeom>
              <a:blipFill>
                <a:blip r:embed="rId6">
                  <a:extLst>
                    <a:ext uri="{96DAC541-7B7A-43D3-8B79-37D633B846F1}">
                      <asvg:svgBlip xmlns:asvg="http://schemas.microsoft.com/office/drawing/2016/SVG/main" r:embed="rId8"/>
                    </a:ext>
                  </a:extLst>
                </a:blip>
                <a:stretch>
                  <a:fillRect/>
                </a:stretch>
              </a:blipFill>
            </p:spPr>
            <p:txBody>
              <a:bodyPr/>
              <a:lstStyle/>
              <a:p>
                <a:endParaRPr lang="en-US" dirty="0">
                  <a:latin typeface="Arial" panose="020B0604020202020204" pitchFamily="34" charset="0"/>
                  <a:cs typeface="Arial" panose="020B0604020202020204" pitchFamily="34" charset="0"/>
                </a:endParaRPr>
              </a:p>
            </p:txBody>
          </p:sp>
          <p:sp>
            <p:nvSpPr>
              <p:cNvPr id="51" name="TextBox 16">
                <a:extLst>
                  <a:ext uri="{FF2B5EF4-FFF2-40B4-BE49-F238E27FC236}">
                    <a16:creationId xmlns:a16="http://schemas.microsoft.com/office/drawing/2014/main" id="{FD04C4A3-9FB2-3129-62DA-89F7D82B4D45}"/>
                  </a:ext>
                </a:extLst>
              </p:cNvPr>
              <p:cNvSpPr txBox="1"/>
              <p:nvPr/>
            </p:nvSpPr>
            <p:spPr>
              <a:xfrm>
                <a:off x="6611962" y="4225440"/>
                <a:ext cx="1955865" cy="830997"/>
              </a:xfrm>
              <a:prstGeom prst="rect">
                <a:avLst/>
              </a:prstGeom>
            </p:spPr>
            <p:txBody>
              <a:bodyPr wrap="square" lIns="0" tIns="0" rIns="0" bIns="0" rtlCol="0" anchor="t">
                <a:spAutoFit/>
              </a:bodyPr>
              <a:lstStyle/>
              <a:p>
                <a:pPr algn="ctr"/>
                <a:r>
                  <a:rPr lang="en-US" sz="5400" b="1" dirty="0">
                    <a:solidFill>
                      <a:srgbClr val="FFFBF5"/>
                    </a:solidFill>
                    <a:latin typeface="Arial" panose="020B0604020202020204" pitchFamily="34" charset="0"/>
                    <a:cs typeface="Arial" panose="020B0604020202020204" pitchFamily="34" charset="0"/>
                  </a:rPr>
                  <a:t>02</a:t>
                </a:r>
              </a:p>
            </p:txBody>
          </p:sp>
        </p:grpSp>
        <p:sp>
          <p:nvSpPr>
            <p:cNvPr id="49" name="TextBox 48">
              <a:extLst>
                <a:ext uri="{FF2B5EF4-FFF2-40B4-BE49-F238E27FC236}">
                  <a16:creationId xmlns:a16="http://schemas.microsoft.com/office/drawing/2014/main" id="{E26F68AE-B132-0AEB-0B3E-02481932284B}"/>
                </a:ext>
              </a:extLst>
            </p:cNvPr>
            <p:cNvSpPr txBox="1"/>
            <p:nvPr/>
          </p:nvSpPr>
          <p:spPr>
            <a:xfrm>
              <a:off x="1604965" y="5072691"/>
              <a:ext cx="6779885" cy="2748253"/>
            </a:xfrm>
            <a:prstGeom prst="rect">
              <a:avLst/>
            </a:prstGeom>
            <a:noFill/>
          </p:spPr>
          <p:txBody>
            <a:bodyPr wrap="square">
              <a:spAutoFit/>
            </a:bodyPr>
            <a:lstStyle/>
            <a:p>
              <a:pPr marR="0" algn="ctr">
                <a:lnSpc>
                  <a:spcPct val="150000"/>
                </a:lnSpc>
                <a:spcBef>
                  <a:spcPts val="0"/>
                </a:spcBef>
                <a:spcAft>
                  <a:spcPts val="0"/>
                </a:spcAft>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HS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tiếp tục cùng người thân tìm hiểu về nghề truyền thống ở địa phương mình</a:t>
              </a:r>
              <a:endParaRPr lang="en-US" sz="4000" i="1"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54" name="Group 53">
            <a:extLst>
              <a:ext uri="{FF2B5EF4-FFF2-40B4-BE49-F238E27FC236}">
                <a16:creationId xmlns:a16="http://schemas.microsoft.com/office/drawing/2014/main" id="{A50C8CD3-2E0A-552A-8DF3-19A1A4D35740}"/>
              </a:ext>
            </a:extLst>
          </p:cNvPr>
          <p:cNvGrpSpPr/>
          <p:nvPr/>
        </p:nvGrpSpPr>
        <p:grpSpPr>
          <a:xfrm>
            <a:off x="0" y="8006613"/>
            <a:ext cx="1816404" cy="2403955"/>
            <a:chOff x="8235798" y="1146660"/>
            <a:chExt cx="1816404" cy="2403955"/>
          </a:xfrm>
        </p:grpSpPr>
        <p:sp>
          <p:nvSpPr>
            <p:cNvPr id="55" name="Freeform 8">
              <a:extLst>
                <a:ext uri="{FF2B5EF4-FFF2-40B4-BE49-F238E27FC236}">
                  <a16:creationId xmlns:a16="http://schemas.microsoft.com/office/drawing/2014/main" id="{05313878-6C26-B89F-77CE-8AD3046E4BAE}"/>
                </a:ext>
              </a:extLst>
            </p:cNvPr>
            <p:cNvSpPr/>
            <p:nvPr/>
          </p:nvSpPr>
          <p:spPr>
            <a:xfrm>
              <a:off x="8690318" y="1667630"/>
              <a:ext cx="1361884" cy="1882985"/>
            </a:xfrm>
            <a:custGeom>
              <a:avLst/>
              <a:gdLst/>
              <a:ahLst/>
              <a:cxnLst/>
              <a:rect l="l" t="t" r="r" b="b"/>
              <a:pathLst>
                <a:path w="1361884" h="1882985">
                  <a:moveTo>
                    <a:pt x="0" y="0"/>
                  </a:moveTo>
                  <a:lnTo>
                    <a:pt x="1361884" y="0"/>
                  </a:lnTo>
                  <a:lnTo>
                    <a:pt x="1361884" y="1882985"/>
                  </a:lnTo>
                  <a:lnTo>
                    <a:pt x="0" y="1882985"/>
                  </a:lnTo>
                  <a:lnTo>
                    <a:pt x="0" y="0"/>
                  </a:lnTo>
                  <a:close/>
                </a:path>
              </a:pathLst>
            </a:custGeom>
            <a:blipFill>
              <a:blip r:embed="rId9">
                <a:extLst>
                  <a:ext uri="{96DAC541-7B7A-43D3-8B79-37D633B846F1}">
                    <asvg:svgBlip xmlns:asvg="http://schemas.microsoft.com/office/drawing/2016/SVG/main" r:embed="rId10"/>
                  </a:ext>
                </a:extLst>
              </a:blip>
              <a:stretch>
                <a:fillRect r="-63124" b="-19282"/>
              </a:stretch>
            </a:blipFill>
          </p:spPr>
          <p:txBody>
            <a:bodyPr/>
            <a:lstStyle/>
            <a:p>
              <a:endParaRPr lang="en-US">
                <a:latin typeface="Arial" panose="020B0604020202020204" pitchFamily="34" charset="0"/>
                <a:cs typeface="Arial" panose="020B0604020202020204" pitchFamily="34" charset="0"/>
              </a:endParaRPr>
            </a:p>
          </p:txBody>
        </p:sp>
        <p:sp>
          <p:nvSpPr>
            <p:cNvPr id="56" name="Freeform 9">
              <a:extLst>
                <a:ext uri="{FF2B5EF4-FFF2-40B4-BE49-F238E27FC236}">
                  <a16:creationId xmlns:a16="http://schemas.microsoft.com/office/drawing/2014/main" id="{851982AE-C952-3246-075B-49BD15FE6A1E}"/>
                </a:ext>
              </a:extLst>
            </p:cNvPr>
            <p:cNvSpPr/>
            <p:nvPr/>
          </p:nvSpPr>
          <p:spPr>
            <a:xfrm>
              <a:off x="8235798" y="1146660"/>
              <a:ext cx="1042040" cy="777594"/>
            </a:xfrm>
            <a:custGeom>
              <a:avLst/>
              <a:gdLst/>
              <a:ahLst/>
              <a:cxnLst/>
              <a:rect l="l" t="t" r="r" b="b"/>
              <a:pathLst>
                <a:path w="1042040" h="777594">
                  <a:moveTo>
                    <a:pt x="0" y="0"/>
                  </a:moveTo>
                  <a:lnTo>
                    <a:pt x="1042039" y="0"/>
                  </a:lnTo>
                  <a:lnTo>
                    <a:pt x="1042039" y="777594"/>
                  </a:lnTo>
                  <a:lnTo>
                    <a:pt x="0" y="777594"/>
                  </a:lnTo>
                  <a:lnTo>
                    <a:pt x="0" y="0"/>
                  </a:lnTo>
                  <a:close/>
                </a:path>
              </a:pathLst>
            </a:custGeom>
            <a:blipFill>
              <a:blip r:embed="rId9">
                <a:extLst>
                  <a:ext uri="{96DAC541-7B7A-43D3-8B79-37D633B846F1}">
                    <asvg:svgBlip xmlns:asvg="http://schemas.microsoft.com/office/drawing/2016/SVG/main" r:embed="rId10"/>
                  </a:ext>
                </a:extLst>
              </a:blip>
              <a:stretch>
                <a:fillRect l="-224475" r="-11905" b="-355750"/>
              </a:stretch>
            </a:blipFill>
          </p:spPr>
          <p:txBody>
            <a:bodyPr/>
            <a:lstStyle/>
            <a:p>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0613579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fill="hold"/>
                                        <p:tgtEl>
                                          <p:spTgt spid="46"/>
                                        </p:tgtEl>
                                        <p:attrNameLst>
                                          <p:attrName>ppt_x</p:attrName>
                                        </p:attrNameLst>
                                      </p:cBhvr>
                                      <p:tavLst>
                                        <p:tav tm="0">
                                          <p:val>
                                            <p:strVal val="#ppt_x"/>
                                          </p:val>
                                        </p:tav>
                                        <p:tav tm="100000">
                                          <p:val>
                                            <p:strVal val="#ppt_x"/>
                                          </p:val>
                                        </p:tav>
                                      </p:tavLst>
                                    </p:anim>
                                    <p:anim calcmode="lin" valueType="num">
                                      <p:cBhvr additive="base">
                                        <p:cTn id="1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sp>
        <p:nvSpPr>
          <p:cNvPr id="3" name="Freeform 3"/>
          <p:cNvSpPr/>
          <p:nvPr/>
        </p:nvSpPr>
        <p:spPr>
          <a:xfrm rot="-332567">
            <a:off x="15859241" y="6292152"/>
            <a:ext cx="3471862" cy="4114800"/>
          </a:xfrm>
          <a:custGeom>
            <a:avLst/>
            <a:gdLst/>
            <a:ahLst/>
            <a:cxnLst/>
            <a:rect l="l" t="t" r="r" b="b"/>
            <a:pathLst>
              <a:path w="3471862" h="4114800">
                <a:moveTo>
                  <a:pt x="0" y="0"/>
                </a:moveTo>
                <a:lnTo>
                  <a:pt x="3471863" y="0"/>
                </a:lnTo>
                <a:lnTo>
                  <a:pt x="347186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213318" flipH="1">
            <a:off x="-805844" y="6068511"/>
            <a:ext cx="3471862" cy="4114800"/>
          </a:xfrm>
          <a:custGeom>
            <a:avLst/>
            <a:gdLst/>
            <a:ahLst/>
            <a:cxnLst/>
            <a:rect l="l" t="t" r="r" b="b"/>
            <a:pathLst>
              <a:path w="3471862" h="4114800">
                <a:moveTo>
                  <a:pt x="3471863" y="0"/>
                </a:moveTo>
                <a:lnTo>
                  <a:pt x="0" y="0"/>
                </a:lnTo>
                <a:lnTo>
                  <a:pt x="0" y="4114800"/>
                </a:lnTo>
                <a:lnTo>
                  <a:pt x="3471863" y="4114800"/>
                </a:lnTo>
                <a:lnTo>
                  <a:pt x="3471863"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0" y="573461"/>
            <a:ext cx="1860174" cy="1880690"/>
          </a:xfrm>
          <a:custGeom>
            <a:avLst/>
            <a:gdLst/>
            <a:ahLst/>
            <a:cxnLst/>
            <a:rect l="l" t="t" r="r" b="b"/>
            <a:pathLst>
              <a:path w="1860174" h="1880690">
                <a:moveTo>
                  <a:pt x="0" y="0"/>
                </a:moveTo>
                <a:lnTo>
                  <a:pt x="1860174" y="0"/>
                </a:lnTo>
                <a:lnTo>
                  <a:pt x="1860174" y="1880691"/>
                </a:lnTo>
                <a:lnTo>
                  <a:pt x="0" y="1880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flipH="1">
            <a:off x="16230600" y="663784"/>
            <a:ext cx="1860174" cy="1880690"/>
          </a:xfrm>
          <a:custGeom>
            <a:avLst/>
            <a:gdLst/>
            <a:ahLst/>
            <a:cxnLst/>
            <a:rect l="l" t="t" r="r" b="b"/>
            <a:pathLst>
              <a:path w="1860174" h="1880690">
                <a:moveTo>
                  <a:pt x="1860174" y="0"/>
                </a:moveTo>
                <a:lnTo>
                  <a:pt x="0" y="0"/>
                </a:lnTo>
                <a:lnTo>
                  <a:pt x="0" y="1880691"/>
                </a:lnTo>
                <a:lnTo>
                  <a:pt x="1860174" y="1880691"/>
                </a:lnTo>
                <a:lnTo>
                  <a:pt x="1860174"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rot="61420">
            <a:off x="-238139" y="-3276582"/>
            <a:ext cx="19443313" cy="3815750"/>
          </a:xfrm>
          <a:custGeom>
            <a:avLst/>
            <a:gdLst/>
            <a:ahLst/>
            <a:cxnLst/>
            <a:rect l="l" t="t" r="r" b="b"/>
            <a:pathLst>
              <a:path w="19443313" h="3815750">
                <a:moveTo>
                  <a:pt x="0" y="0"/>
                </a:moveTo>
                <a:lnTo>
                  <a:pt x="19443312" y="0"/>
                </a:lnTo>
                <a:lnTo>
                  <a:pt x="19443312" y="3815750"/>
                </a:lnTo>
                <a:lnTo>
                  <a:pt x="0" y="38157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rot="-60647" flipV="1">
            <a:off x="-237749" y="9716925"/>
            <a:ext cx="19443313" cy="3815750"/>
          </a:xfrm>
          <a:custGeom>
            <a:avLst/>
            <a:gdLst/>
            <a:ahLst/>
            <a:cxnLst/>
            <a:rect l="l" t="t" r="r" b="b"/>
            <a:pathLst>
              <a:path w="19443313" h="3815750">
                <a:moveTo>
                  <a:pt x="0" y="3815751"/>
                </a:moveTo>
                <a:lnTo>
                  <a:pt x="19443312" y="3815751"/>
                </a:lnTo>
                <a:lnTo>
                  <a:pt x="19443312" y="0"/>
                </a:lnTo>
                <a:lnTo>
                  <a:pt x="0" y="0"/>
                </a:lnTo>
                <a:lnTo>
                  <a:pt x="0" y="3815751"/>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6">
            <a:extLst>
              <a:ext uri="{FF2B5EF4-FFF2-40B4-BE49-F238E27FC236}">
                <a16:creationId xmlns:a16="http://schemas.microsoft.com/office/drawing/2014/main" id="{45B373F5-F1B9-6AAB-D080-BD61E1C9E78C}"/>
              </a:ext>
            </a:extLst>
          </p:cNvPr>
          <p:cNvSpPr txBox="1"/>
          <p:nvPr/>
        </p:nvSpPr>
        <p:spPr>
          <a:xfrm>
            <a:off x="1104900" y="3454408"/>
            <a:ext cx="16078200" cy="3465179"/>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8000" b="1" i="0" u="none" strike="noStrike" kern="1200" cap="none" spc="0" normalizeH="0" baseline="0" noProof="0">
                <a:ln>
                  <a:noFill/>
                </a:ln>
                <a:solidFill>
                  <a:srgbClr val="C0504D">
                    <a:lumMod val="50000"/>
                  </a:srgbClr>
                </a:solidFill>
                <a:effectLst/>
                <a:uLnTx/>
                <a:uFillTx/>
                <a:latin typeface="Arial" panose="020B0604020202020204" pitchFamily="34" charset="0"/>
                <a:ea typeface="+mn-ea"/>
                <a:cs typeface="Arial" panose="020B0604020202020204" pitchFamily="34" charset="0"/>
              </a:rPr>
              <a:t>CẢM</a:t>
            </a:r>
            <a:r>
              <a:rPr kumimoji="0" lang="en-US" sz="8000" b="1" i="0" u="none" strike="noStrike" kern="1200" cap="none" spc="0" normalizeH="0" noProof="0">
                <a:ln>
                  <a:noFill/>
                </a:ln>
                <a:solidFill>
                  <a:srgbClr val="C0504D">
                    <a:lumMod val="50000"/>
                  </a:srgbClr>
                </a:solidFill>
                <a:effectLst/>
                <a:uLnTx/>
                <a:uFillTx/>
                <a:latin typeface="Arial" panose="020B0604020202020204" pitchFamily="34" charset="0"/>
                <a:ea typeface="+mn-ea"/>
                <a:cs typeface="Arial" panose="020B0604020202020204" pitchFamily="34" charset="0"/>
              </a:rPr>
              <a:t> ƠN TẤT CẢ CÁC EM ĐÃ LẮNG NGHE BÀI HỌC</a:t>
            </a:r>
            <a:r>
              <a:rPr kumimoji="0" lang="vi-VN" sz="8000" b="1" i="0" u="none" strike="noStrike" kern="1200" cap="none" spc="0" normalizeH="0" baseline="0" noProof="0">
                <a:ln>
                  <a:noFill/>
                </a:ln>
                <a:solidFill>
                  <a:srgbClr val="C0504D">
                    <a:lumMod val="50000"/>
                  </a:srgbClr>
                </a:solidFill>
                <a:effectLst/>
                <a:uLnTx/>
                <a:uFillTx/>
                <a:latin typeface="Arial" panose="020B0604020202020204" pitchFamily="34" charset="0"/>
                <a:ea typeface="+mn-ea"/>
                <a:cs typeface="Arial" panose="020B0604020202020204" pitchFamily="34" charset="0"/>
              </a:rPr>
              <a:t>!</a:t>
            </a:r>
            <a:endParaRPr kumimoji="0" lang="en-US" sz="8000"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081793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sp>
        <p:nvSpPr>
          <p:cNvPr id="7" name="Freeform 7"/>
          <p:cNvSpPr/>
          <p:nvPr/>
        </p:nvSpPr>
        <p:spPr>
          <a:xfrm rot="-301068">
            <a:off x="17052604" y="-13779"/>
            <a:ext cx="1173384" cy="1139036"/>
          </a:xfrm>
          <a:custGeom>
            <a:avLst/>
            <a:gdLst/>
            <a:ahLst/>
            <a:cxnLst/>
            <a:rect l="l" t="t" r="r" b="b"/>
            <a:pathLst>
              <a:path w="3393655" h="3946111">
                <a:moveTo>
                  <a:pt x="0" y="0"/>
                </a:moveTo>
                <a:lnTo>
                  <a:pt x="3393655" y="0"/>
                </a:lnTo>
                <a:lnTo>
                  <a:pt x="3393655" y="3946111"/>
                </a:lnTo>
                <a:lnTo>
                  <a:pt x="0" y="3946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8" name="Freeform 8"/>
          <p:cNvSpPr/>
          <p:nvPr/>
        </p:nvSpPr>
        <p:spPr>
          <a:xfrm rot="-332567">
            <a:off x="5076" y="-178009"/>
            <a:ext cx="1614391" cy="1912765"/>
          </a:xfrm>
          <a:custGeom>
            <a:avLst/>
            <a:gdLst/>
            <a:ahLst/>
            <a:cxnLst/>
            <a:rect l="l" t="t" r="r" b="b"/>
            <a:pathLst>
              <a:path w="3886174" h="4605836">
                <a:moveTo>
                  <a:pt x="0" y="0"/>
                </a:moveTo>
                <a:lnTo>
                  <a:pt x="3886174" y="0"/>
                </a:lnTo>
                <a:lnTo>
                  <a:pt x="3886174" y="4605836"/>
                </a:lnTo>
                <a:lnTo>
                  <a:pt x="0" y="46058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CAD4BDD1-7159-7F55-F09A-7EE769DEA575}"/>
              </a:ext>
            </a:extLst>
          </p:cNvPr>
          <p:cNvSpPr/>
          <p:nvPr/>
        </p:nvSpPr>
        <p:spPr>
          <a:xfrm>
            <a:off x="830873" y="1317172"/>
            <a:ext cx="4426927" cy="221215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2">
                    <a:lumMod val="50000"/>
                  </a:schemeClr>
                </a:solidFill>
                <a:latin typeface="Arial" panose="020B0604020202020204" pitchFamily="34" charset="0"/>
                <a:cs typeface="Arial" panose="020B0604020202020204" pitchFamily="34" charset="0"/>
              </a:rPr>
              <a:t>Đất sét nung</a:t>
            </a:r>
            <a:endParaRPr lang="en-US" sz="4000" b="1" dirty="0">
              <a:solidFill>
                <a:schemeClr val="tx2">
                  <a:lumMod val="50000"/>
                </a:schemeClr>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59359082-1C7B-EF9C-DFAB-F87D1E5ECBA4}"/>
              </a:ext>
            </a:extLst>
          </p:cNvPr>
          <p:cNvSpPr/>
          <p:nvPr/>
        </p:nvSpPr>
        <p:spPr>
          <a:xfrm>
            <a:off x="6799017" y="1317171"/>
            <a:ext cx="4426927" cy="2212155"/>
          </a:xfrm>
          <a:prstGeom prst="roundRect">
            <a:avLst/>
          </a:prstGeom>
          <a:solidFill>
            <a:srgbClr val="F4E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C00000"/>
                </a:solidFill>
                <a:latin typeface="Arial" panose="020B0604020202020204" pitchFamily="34" charset="0"/>
                <a:cs typeface="Arial" panose="020B0604020202020204" pitchFamily="34" charset="0"/>
              </a:rPr>
              <a:t>Con tằm</a:t>
            </a:r>
            <a:endParaRPr lang="en-US" sz="4000" b="1" dirty="0">
              <a:solidFill>
                <a:srgbClr val="C00000"/>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3B4330E1-A376-22DB-7841-5964AE7F8523}"/>
              </a:ext>
            </a:extLst>
          </p:cNvPr>
          <p:cNvSpPr/>
          <p:nvPr/>
        </p:nvSpPr>
        <p:spPr>
          <a:xfrm>
            <a:off x="12767161" y="1300842"/>
            <a:ext cx="4426927" cy="2212155"/>
          </a:xfrm>
          <a:prstGeom prst="roundRect">
            <a:avLst/>
          </a:prstGeom>
          <a:solidFill>
            <a:srgbClr val="FFE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Vỏ trai</a:t>
            </a:r>
            <a:endParaRPr lang="en-US" sz="4000" b="1" dirty="0">
              <a:solidFill>
                <a:schemeClr val="tx1"/>
              </a:solidFill>
              <a:latin typeface="Arial" panose="020B0604020202020204" pitchFamily="34" charset="0"/>
              <a:cs typeface="Arial" panose="020B0604020202020204" pitchFamily="34" charset="0"/>
            </a:endParaRPr>
          </a:p>
        </p:txBody>
      </p:sp>
      <p:pic>
        <p:nvPicPr>
          <p:cNvPr id="21" name="Picture 2">
            <a:extLst>
              <a:ext uri="{FF2B5EF4-FFF2-40B4-BE49-F238E27FC236}">
                <a16:creationId xmlns:a16="http://schemas.microsoft.com/office/drawing/2014/main" id="{A8E92B2C-CBC1-7D86-6B0C-2691D38784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074" y="4879156"/>
            <a:ext cx="5021192" cy="33390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5" name="Straight Arrow Connector 14">
            <a:extLst>
              <a:ext uri="{FF2B5EF4-FFF2-40B4-BE49-F238E27FC236}">
                <a16:creationId xmlns:a16="http://schemas.microsoft.com/office/drawing/2014/main" id="{F94803E5-6E68-5B27-06E6-5A0AE505CB6A}"/>
              </a:ext>
            </a:extLst>
          </p:cNvPr>
          <p:cNvCxnSpPr>
            <a:cxnSpLocks/>
            <a:stCxn id="2" idx="2"/>
            <a:endCxn id="21" idx="0"/>
          </p:cNvCxnSpPr>
          <p:nvPr/>
        </p:nvCxnSpPr>
        <p:spPr>
          <a:xfrm flipH="1">
            <a:off x="3036670" y="3529326"/>
            <a:ext cx="7667" cy="13498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0FD164F-BC4A-FE3B-3AA1-37C268549341}"/>
              </a:ext>
            </a:extLst>
          </p:cNvPr>
          <p:cNvSpPr txBox="1"/>
          <p:nvPr/>
        </p:nvSpPr>
        <p:spPr>
          <a:xfrm>
            <a:off x="536960" y="8800740"/>
            <a:ext cx="4927856" cy="707886"/>
          </a:xfrm>
          <a:prstGeom prst="rect">
            <a:avLst/>
          </a:prstGeom>
          <a:noFill/>
        </p:spPr>
        <p:txBody>
          <a:bodyPr wrap="square">
            <a:spAutoFit/>
          </a:bodyPr>
          <a:lstStyle/>
          <a:p>
            <a:pPr algn="ctr"/>
            <a:r>
              <a:rPr lang="en-US" sz="4000" i="1">
                <a:effectLst/>
                <a:latin typeface="Arial" panose="020B0604020202020204" pitchFamily="34" charset="0"/>
                <a:ea typeface="Calibri" panose="020F0502020204030204" pitchFamily="34" charset="0"/>
                <a:cs typeface="Arial" panose="020B0604020202020204" pitchFamily="34" charset="0"/>
              </a:rPr>
              <a:t>Gốm sứ Bát Tràng </a:t>
            </a:r>
            <a:endParaRPr lang="fr-FR" sz="4000" i="1">
              <a:effectLst/>
              <a:latin typeface="Arial" panose="020B0604020202020204" pitchFamily="34" charset="0"/>
              <a:ea typeface="Calibri" panose="020F050202020403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F88CD18-D6DD-6917-7C39-79BFD0215388}"/>
              </a:ext>
            </a:extLst>
          </p:cNvPr>
          <p:cNvSpPr txBox="1"/>
          <p:nvPr/>
        </p:nvSpPr>
        <p:spPr>
          <a:xfrm>
            <a:off x="6298088" y="8800740"/>
            <a:ext cx="4927856" cy="707886"/>
          </a:xfrm>
          <a:prstGeom prst="rect">
            <a:avLst/>
          </a:prstGeom>
          <a:noFill/>
        </p:spPr>
        <p:txBody>
          <a:bodyPr wrap="square">
            <a:spAutoFit/>
          </a:bodyPr>
          <a:lstStyle/>
          <a:p>
            <a:pPr algn="ctr"/>
            <a:r>
              <a:rPr lang="en-US" sz="4000" i="1">
                <a:effectLst/>
                <a:latin typeface="Arial" panose="020B0604020202020204" pitchFamily="34" charset="0"/>
                <a:ea typeface="Calibri" panose="020F0502020204030204" pitchFamily="34" charset="0"/>
                <a:cs typeface="Arial" panose="020B0604020202020204" pitchFamily="34" charset="0"/>
              </a:rPr>
              <a:t> Lụa Hà Đông </a:t>
            </a:r>
            <a:endParaRPr lang="fr-FR" sz="4000" i="1">
              <a:effectLst/>
              <a:latin typeface="Arial" panose="020B0604020202020204" pitchFamily="34" charset="0"/>
              <a:ea typeface="Calibri" panose="020F0502020204030204" pitchFamily="34" charset="0"/>
              <a:cs typeface="Arial" panose="020B0604020202020204" pitchFamily="34" charset="0"/>
            </a:endParaRPr>
          </a:p>
        </p:txBody>
      </p:sp>
      <p:pic>
        <p:nvPicPr>
          <p:cNvPr id="1030" name="Picture 6">
            <a:extLst>
              <a:ext uri="{FF2B5EF4-FFF2-40B4-BE49-F238E27FC236}">
                <a16:creationId xmlns:a16="http://schemas.microsoft.com/office/drawing/2014/main" id="{BCA6DD74-E88E-FBB2-3375-AB06CA35AAD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 r="-80"/>
          <a:stretch/>
        </p:blipFill>
        <p:spPr bwMode="auto">
          <a:xfrm>
            <a:off x="6050235" y="4871946"/>
            <a:ext cx="5916827" cy="33463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26" name="Straight Arrow Connector 25">
            <a:extLst>
              <a:ext uri="{FF2B5EF4-FFF2-40B4-BE49-F238E27FC236}">
                <a16:creationId xmlns:a16="http://schemas.microsoft.com/office/drawing/2014/main" id="{7E9DFD5D-4FFF-5D49-958E-EAE64D73BD4E}"/>
              </a:ext>
            </a:extLst>
          </p:cNvPr>
          <p:cNvCxnSpPr>
            <a:cxnSpLocks/>
            <a:stCxn id="10" idx="2"/>
            <a:endCxn id="1030" idx="0"/>
          </p:cNvCxnSpPr>
          <p:nvPr/>
        </p:nvCxnSpPr>
        <p:spPr>
          <a:xfrm flipH="1">
            <a:off x="9008649" y="3529326"/>
            <a:ext cx="3832" cy="13426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32" name="Picture 8" descr="Chuyện thật ở ngôi làng làm ra những bức tranh… nửa tỉ - Ảnh 1.">
            <a:extLst>
              <a:ext uri="{FF2B5EF4-FFF2-40B4-BE49-F238E27FC236}">
                <a16:creationId xmlns:a16="http://schemas.microsoft.com/office/drawing/2014/main" id="{7839450F-D373-B42A-8FB8-C30EE3D12D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70031" y="4876752"/>
            <a:ext cx="5021192" cy="3343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40" name="Straight Arrow Connector 39">
            <a:extLst>
              <a:ext uri="{FF2B5EF4-FFF2-40B4-BE49-F238E27FC236}">
                <a16:creationId xmlns:a16="http://schemas.microsoft.com/office/drawing/2014/main" id="{B53A0542-30A6-1649-78D7-48FDDE677B0C}"/>
              </a:ext>
            </a:extLst>
          </p:cNvPr>
          <p:cNvCxnSpPr>
            <a:cxnSpLocks/>
            <a:stCxn id="12" idx="2"/>
            <a:endCxn id="1032" idx="0"/>
          </p:cNvCxnSpPr>
          <p:nvPr/>
        </p:nvCxnSpPr>
        <p:spPr>
          <a:xfrm>
            <a:off x="14980625" y="3512997"/>
            <a:ext cx="2" cy="136375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BC4B13CA-8401-B77B-1A07-30FD8D7B4C46}"/>
              </a:ext>
            </a:extLst>
          </p:cNvPr>
          <p:cNvSpPr txBox="1"/>
          <p:nvPr/>
        </p:nvSpPr>
        <p:spPr>
          <a:xfrm>
            <a:off x="12192000" y="8800740"/>
            <a:ext cx="5252552" cy="707886"/>
          </a:xfrm>
          <a:prstGeom prst="rect">
            <a:avLst/>
          </a:prstGeom>
          <a:noFill/>
        </p:spPr>
        <p:txBody>
          <a:bodyPr wrap="square">
            <a:spAutoFit/>
          </a:bodyPr>
          <a:lstStyle/>
          <a:p>
            <a:pPr algn="ctr"/>
            <a:r>
              <a:rPr lang="en-US" sz="4000" i="1">
                <a:effectLst/>
                <a:latin typeface="Arial" panose="020B0604020202020204" pitchFamily="34" charset="0"/>
                <a:ea typeface="Calibri" panose="020F0502020204030204" pitchFamily="34" charset="0"/>
                <a:cs typeface="Arial" panose="020B0604020202020204" pitchFamily="34" charset="0"/>
              </a:rPr>
              <a:t>Khảm trai Chuôn Ngọ </a:t>
            </a:r>
            <a:endParaRPr lang="fr-FR" sz="4000" i="1">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7533034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par>
                          <p:cTn id="20" fill="hold">
                            <p:stCondLst>
                              <p:cond delay="500"/>
                            </p:stCondLst>
                            <p:childTnLst>
                              <p:par>
                                <p:cTn id="21" presetID="16" presetClass="entr" presetSubtype="37"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outVertical)">
                                      <p:cBhvr>
                                        <p:cTn id="23" dur="500"/>
                                        <p:tgtEl>
                                          <p:spTgt spid="27"/>
                                        </p:tgtEl>
                                      </p:cBhvr>
                                    </p:animEffect>
                                  </p:childTnLst>
                                </p:cTn>
                              </p:par>
                              <p:par>
                                <p:cTn id="24" presetID="16" presetClass="entr" presetSubtype="37" fill="hold" nodeType="with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barn(outVertical)">
                                      <p:cBhvr>
                                        <p:cTn id="26" dur="500"/>
                                        <p:tgtEl>
                                          <p:spTgt spid="10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up)">
                                      <p:cBhvr>
                                        <p:cTn id="31" dur="500"/>
                                        <p:tgtEl>
                                          <p:spTgt spid="40"/>
                                        </p:tgtEl>
                                      </p:cBhvr>
                                    </p:animEffect>
                                  </p:childTnLst>
                                </p:cTn>
                              </p:par>
                            </p:childTnLst>
                          </p:cTn>
                        </p:par>
                        <p:par>
                          <p:cTn id="32" fill="hold">
                            <p:stCondLst>
                              <p:cond delay="500"/>
                            </p:stCondLst>
                            <p:childTnLst>
                              <p:par>
                                <p:cTn id="33" presetID="16" presetClass="entr" presetSubtype="21" fill="hold" nodeType="afterEffect">
                                  <p:stCondLst>
                                    <p:cond delay="0"/>
                                  </p:stCondLst>
                                  <p:childTnLst>
                                    <p:set>
                                      <p:cBhvr>
                                        <p:cTn id="34" dur="1" fill="hold">
                                          <p:stCondLst>
                                            <p:cond delay="0"/>
                                          </p:stCondLst>
                                        </p:cTn>
                                        <p:tgtEl>
                                          <p:spTgt spid="1032"/>
                                        </p:tgtEl>
                                        <p:attrNameLst>
                                          <p:attrName>style.visibility</p:attrName>
                                        </p:attrNameLst>
                                      </p:cBhvr>
                                      <p:to>
                                        <p:strVal val="visible"/>
                                      </p:to>
                                    </p:set>
                                    <p:animEffect transition="in" filter="barn(inVertical)">
                                      <p:cBhvr>
                                        <p:cTn id="35" dur="500"/>
                                        <p:tgtEl>
                                          <p:spTgt spid="1032"/>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barn(inVertical)">
                                      <p:cBhvr>
                                        <p:cTn id="3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6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sp>
        <p:nvSpPr>
          <p:cNvPr id="7" name="Freeform 7"/>
          <p:cNvSpPr/>
          <p:nvPr/>
        </p:nvSpPr>
        <p:spPr>
          <a:xfrm rot="-301068">
            <a:off x="17052604" y="-13779"/>
            <a:ext cx="1173384" cy="1139036"/>
          </a:xfrm>
          <a:custGeom>
            <a:avLst/>
            <a:gdLst/>
            <a:ahLst/>
            <a:cxnLst/>
            <a:rect l="l" t="t" r="r" b="b"/>
            <a:pathLst>
              <a:path w="3393655" h="3946111">
                <a:moveTo>
                  <a:pt x="0" y="0"/>
                </a:moveTo>
                <a:lnTo>
                  <a:pt x="3393655" y="0"/>
                </a:lnTo>
                <a:lnTo>
                  <a:pt x="3393655" y="3946111"/>
                </a:lnTo>
                <a:lnTo>
                  <a:pt x="0" y="3946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8" name="Freeform 8"/>
          <p:cNvSpPr/>
          <p:nvPr/>
        </p:nvSpPr>
        <p:spPr>
          <a:xfrm rot="-332567">
            <a:off x="5076" y="-178009"/>
            <a:ext cx="1614391" cy="1912765"/>
          </a:xfrm>
          <a:custGeom>
            <a:avLst/>
            <a:gdLst/>
            <a:ahLst/>
            <a:cxnLst/>
            <a:rect l="l" t="t" r="r" b="b"/>
            <a:pathLst>
              <a:path w="3886174" h="4605836">
                <a:moveTo>
                  <a:pt x="0" y="0"/>
                </a:moveTo>
                <a:lnTo>
                  <a:pt x="3886174" y="0"/>
                </a:lnTo>
                <a:lnTo>
                  <a:pt x="3886174" y="4605836"/>
                </a:lnTo>
                <a:lnTo>
                  <a:pt x="0" y="46058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CAD4BDD1-7159-7F55-F09A-7EE769DEA575}"/>
              </a:ext>
            </a:extLst>
          </p:cNvPr>
          <p:cNvSpPr/>
          <p:nvPr/>
        </p:nvSpPr>
        <p:spPr>
          <a:xfrm>
            <a:off x="830873" y="1317172"/>
            <a:ext cx="4426927" cy="221215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accent3">
                    <a:lumMod val="50000"/>
                  </a:schemeClr>
                </a:solidFill>
                <a:latin typeface="Arial" panose="020B0604020202020204" pitchFamily="34" charset="0"/>
                <a:cs typeface="Arial" panose="020B0604020202020204" pitchFamily="34" charset="0"/>
              </a:rPr>
              <a:t>Giấy gió</a:t>
            </a:r>
            <a:endParaRPr lang="en-US" sz="4000" b="1" dirty="0">
              <a:solidFill>
                <a:schemeClr val="accent3">
                  <a:lumMod val="50000"/>
                </a:schemeClr>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59359082-1C7B-EF9C-DFAB-F87D1E5ECBA4}"/>
              </a:ext>
            </a:extLst>
          </p:cNvPr>
          <p:cNvSpPr/>
          <p:nvPr/>
        </p:nvSpPr>
        <p:spPr>
          <a:xfrm>
            <a:off x="6799017" y="1317171"/>
            <a:ext cx="4426927" cy="221215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accent4">
                    <a:lumMod val="50000"/>
                  </a:schemeClr>
                </a:solidFill>
                <a:latin typeface="Arial" panose="020B0604020202020204" pitchFamily="34" charset="0"/>
                <a:cs typeface="Arial" panose="020B0604020202020204" pitchFamily="34" charset="0"/>
              </a:rPr>
              <a:t>Da trâu</a:t>
            </a:r>
            <a:endParaRPr lang="en-US" sz="4000" b="1" dirty="0">
              <a:solidFill>
                <a:schemeClr val="accent4">
                  <a:lumMod val="50000"/>
                </a:schemeClr>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3B4330E1-A376-22DB-7841-5964AE7F8523}"/>
              </a:ext>
            </a:extLst>
          </p:cNvPr>
          <p:cNvSpPr/>
          <p:nvPr/>
        </p:nvSpPr>
        <p:spPr>
          <a:xfrm>
            <a:off x="12767161" y="1300842"/>
            <a:ext cx="4426927" cy="222848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Arial" panose="020B0604020202020204" pitchFamily="34" charset="0"/>
                <a:cs typeface="Arial" panose="020B0604020202020204" pitchFamily="34" charset="0"/>
              </a:rPr>
              <a:t>Chỉ, vải ren</a:t>
            </a:r>
            <a:endParaRPr lang="en-US" sz="4000" b="1" dirty="0">
              <a:solidFill>
                <a:srgbClr val="FF00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0FD164F-BC4A-FE3B-3AA1-37C268549341}"/>
              </a:ext>
            </a:extLst>
          </p:cNvPr>
          <p:cNvSpPr txBox="1"/>
          <p:nvPr/>
        </p:nvSpPr>
        <p:spPr>
          <a:xfrm>
            <a:off x="536960" y="8800740"/>
            <a:ext cx="4927856" cy="707886"/>
          </a:xfrm>
          <a:prstGeom prst="rect">
            <a:avLst/>
          </a:prstGeom>
          <a:noFill/>
        </p:spPr>
        <p:txBody>
          <a:bodyPr wrap="square">
            <a:spAutoFit/>
          </a:bodyPr>
          <a:lstStyle/>
          <a:p>
            <a:pPr algn="ctr"/>
            <a:r>
              <a:rPr lang="en-US" sz="4000" i="1">
                <a:effectLst/>
                <a:latin typeface="Arial" panose="020B0604020202020204" pitchFamily="34" charset="0"/>
                <a:ea typeface="Calibri" panose="020F0502020204030204" pitchFamily="34" charset="0"/>
                <a:cs typeface="Arial" panose="020B0604020202020204" pitchFamily="34" charset="0"/>
              </a:rPr>
              <a:t>Tranh Đông Hồ</a:t>
            </a:r>
            <a:endParaRPr lang="fr-FR" sz="4000" i="1">
              <a:effectLst/>
              <a:latin typeface="Arial" panose="020B0604020202020204" pitchFamily="34" charset="0"/>
              <a:ea typeface="Calibri" panose="020F050202020403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F88CD18-D6DD-6917-7C39-79BFD0215388}"/>
              </a:ext>
            </a:extLst>
          </p:cNvPr>
          <p:cNvSpPr txBox="1"/>
          <p:nvPr/>
        </p:nvSpPr>
        <p:spPr>
          <a:xfrm>
            <a:off x="6298088" y="8800740"/>
            <a:ext cx="4927856" cy="707886"/>
          </a:xfrm>
          <a:prstGeom prst="rect">
            <a:avLst/>
          </a:prstGeom>
          <a:noFill/>
        </p:spPr>
        <p:txBody>
          <a:bodyPr wrap="square">
            <a:spAutoFit/>
          </a:bodyPr>
          <a:lstStyle/>
          <a:p>
            <a:pPr algn="ctr"/>
            <a:r>
              <a:rPr lang="en-US" sz="4000" i="1">
                <a:effectLst/>
                <a:latin typeface="Arial" panose="020B0604020202020204" pitchFamily="34" charset="0"/>
                <a:ea typeface="Calibri" panose="020F0502020204030204" pitchFamily="34" charset="0"/>
                <a:cs typeface="Arial" panose="020B0604020202020204" pitchFamily="34" charset="0"/>
              </a:rPr>
              <a:t>Trống Đọi Tam</a:t>
            </a:r>
            <a:endParaRPr lang="fr-FR" sz="4000" i="1">
              <a:effectLst/>
              <a:latin typeface="Arial" panose="020B0604020202020204" pitchFamily="34" charset="0"/>
              <a:ea typeface="Calibri" panose="020F050202020403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BC4B13CA-8401-B77B-1A07-30FD8D7B4C46}"/>
              </a:ext>
            </a:extLst>
          </p:cNvPr>
          <p:cNvSpPr txBox="1"/>
          <p:nvPr/>
        </p:nvSpPr>
        <p:spPr>
          <a:xfrm>
            <a:off x="12192000" y="8800740"/>
            <a:ext cx="5252552" cy="707886"/>
          </a:xfrm>
          <a:prstGeom prst="rect">
            <a:avLst/>
          </a:prstGeom>
          <a:noFill/>
        </p:spPr>
        <p:txBody>
          <a:bodyPr wrap="square">
            <a:spAutoFit/>
          </a:bodyPr>
          <a:lstStyle/>
          <a:p>
            <a:pPr algn="ctr"/>
            <a:r>
              <a:rPr lang="en-US" sz="4000" i="1">
                <a:effectLst/>
                <a:latin typeface="Arial" panose="020B0604020202020204" pitchFamily="34" charset="0"/>
                <a:ea typeface="Calibri" panose="020F0502020204030204" pitchFamily="34" charset="0"/>
                <a:cs typeface="Arial" panose="020B0604020202020204" pitchFamily="34" charset="0"/>
              </a:rPr>
              <a:t>Thêu ren Văn Lâm</a:t>
            </a:r>
            <a:endParaRPr lang="fr-FR" sz="4000" i="1">
              <a:effectLst/>
              <a:latin typeface="Arial" panose="020B0604020202020204" pitchFamily="34" charset="0"/>
              <a:ea typeface="Calibri" panose="020F050202020403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055076D9-75E1-2A5C-A81F-A6D55DEC1A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4980" y="4876752"/>
            <a:ext cx="5715000" cy="3486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descr="Mice's wedding, Dong Ho picture, paper - Vietnam National Museum of Fine Arts - Hanoi, Vietnam - DSC05290">
            <a:extLst>
              <a:ext uri="{FF2B5EF4-FFF2-40B4-BE49-F238E27FC236}">
                <a16:creationId xmlns:a16="http://schemas.microsoft.com/office/drawing/2014/main" id="{722EA55E-FB43-E77D-8931-4C474EB8A7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803" y="4876753"/>
            <a:ext cx="5129048" cy="3486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4" name="Picture 6">
            <a:extLst>
              <a:ext uri="{FF2B5EF4-FFF2-40B4-BE49-F238E27FC236}">
                <a16:creationId xmlns:a16="http://schemas.microsoft.com/office/drawing/2014/main" id="{92C9331F-B3BD-268E-E717-56E4A77427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399107" y="4876752"/>
            <a:ext cx="5163032" cy="3486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5" name="Straight Arrow Connector 14">
            <a:extLst>
              <a:ext uri="{FF2B5EF4-FFF2-40B4-BE49-F238E27FC236}">
                <a16:creationId xmlns:a16="http://schemas.microsoft.com/office/drawing/2014/main" id="{F94803E5-6E68-5B27-06E6-5A0AE505CB6A}"/>
              </a:ext>
            </a:extLst>
          </p:cNvPr>
          <p:cNvCxnSpPr>
            <a:cxnSpLocks/>
            <a:stCxn id="2" idx="2"/>
          </p:cNvCxnSpPr>
          <p:nvPr/>
        </p:nvCxnSpPr>
        <p:spPr>
          <a:xfrm flipH="1">
            <a:off x="3036670" y="3529326"/>
            <a:ext cx="7667" cy="13498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E9DFD5D-4FFF-5D49-958E-EAE64D73BD4E}"/>
              </a:ext>
            </a:extLst>
          </p:cNvPr>
          <p:cNvCxnSpPr>
            <a:cxnSpLocks/>
            <a:stCxn id="10" idx="2"/>
            <a:endCxn id="2050" idx="0"/>
          </p:cNvCxnSpPr>
          <p:nvPr/>
        </p:nvCxnSpPr>
        <p:spPr>
          <a:xfrm flipH="1">
            <a:off x="9012480" y="3529326"/>
            <a:ext cx="1" cy="134742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53A0542-30A6-1649-78D7-48FDDE677B0C}"/>
              </a:ext>
            </a:extLst>
          </p:cNvPr>
          <p:cNvCxnSpPr>
            <a:cxnSpLocks/>
            <a:stCxn id="12" idx="2"/>
          </p:cNvCxnSpPr>
          <p:nvPr/>
        </p:nvCxnSpPr>
        <p:spPr>
          <a:xfrm>
            <a:off x="14980625" y="3529326"/>
            <a:ext cx="2" cy="134742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364285"/>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par>
                                <p:cTn id="12" presetID="16" presetClass="entr" presetSubtype="21" fill="hold" nodeType="with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barn(inVertical)">
                                      <p:cBhvr>
                                        <p:cTn id="14" dur="500"/>
                                        <p:tgtEl>
                                          <p:spTgt spid="205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par>
                          <p:cTn id="20" fill="hold">
                            <p:stCondLst>
                              <p:cond delay="500"/>
                            </p:stCondLst>
                            <p:childTnLst>
                              <p:par>
                                <p:cTn id="21" presetID="16" presetClass="entr" presetSubtype="37"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outVertical)">
                                      <p:cBhvr>
                                        <p:cTn id="23" dur="500"/>
                                        <p:tgtEl>
                                          <p:spTgt spid="27"/>
                                        </p:tgtEl>
                                      </p:cBhvr>
                                    </p:animEffect>
                                  </p:childTnLst>
                                </p:cTn>
                              </p:par>
                              <p:par>
                                <p:cTn id="24" presetID="16" presetClass="entr" presetSubtype="37" fill="hold" nodeType="with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barn(outVertical)">
                                      <p:cBhvr>
                                        <p:cTn id="26" dur="500"/>
                                        <p:tgtEl>
                                          <p:spTgt spid="205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up)">
                                      <p:cBhvr>
                                        <p:cTn id="31" dur="500"/>
                                        <p:tgtEl>
                                          <p:spTgt spid="40"/>
                                        </p:tgtEl>
                                      </p:cBhvr>
                                    </p:animEffect>
                                  </p:childTnLst>
                                </p:cTn>
                              </p:par>
                            </p:childTnLst>
                          </p:cTn>
                        </p:par>
                        <p:par>
                          <p:cTn id="32" fill="hold">
                            <p:stCondLst>
                              <p:cond delay="500"/>
                            </p:stCondLst>
                            <p:childTnLst>
                              <p:par>
                                <p:cTn id="33" presetID="16" presetClass="entr" presetSubtype="21" fill="hold" grpId="0"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barn(inVertical)">
                                      <p:cBhvr>
                                        <p:cTn id="35" dur="500"/>
                                        <p:tgtEl>
                                          <p:spTgt spid="60"/>
                                        </p:tgtEl>
                                      </p:cBhvr>
                                    </p:animEffect>
                                  </p:childTnLst>
                                </p:cTn>
                              </p:par>
                              <p:par>
                                <p:cTn id="36" presetID="16" presetClass="entr" presetSubtype="21" fill="hold" nodeType="withEffect">
                                  <p:stCondLst>
                                    <p:cond delay="0"/>
                                  </p:stCondLst>
                                  <p:childTnLst>
                                    <p:set>
                                      <p:cBhvr>
                                        <p:cTn id="37" dur="1" fill="hold">
                                          <p:stCondLst>
                                            <p:cond delay="0"/>
                                          </p:stCondLst>
                                        </p:cTn>
                                        <p:tgtEl>
                                          <p:spTgt spid="2054"/>
                                        </p:tgtEl>
                                        <p:attrNameLst>
                                          <p:attrName>style.visibility</p:attrName>
                                        </p:attrNameLst>
                                      </p:cBhvr>
                                      <p:to>
                                        <p:strVal val="visible"/>
                                      </p:to>
                                    </p:set>
                                    <p:animEffect transition="in" filter="barn(inVertical)">
                                      <p:cBhvr>
                                        <p:cTn id="38"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sp>
        <p:nvSpPr>
          <p:cNvPr id="11" name="Freeform 11"/>
          <p:cNvSpPr/>
          <p:nvPr/>
        </p:nvSpPr>
        <p:spPr>
          <a:xfrm flipH="1">
            <a:off x="152400" y="23624"/>
            <a:ext cx="1860174" cy="1880690"/>
          </a:xfrm>
          <a:custGeom>
            <a:avLst/>
            <a:gdLst/>
            <a:ahLst/>
            <a:cxnLst/>
            <a:rect l="l" t="t" r="r" b="b"/>
            <a:pathLst>
              <a:path w="1860174" h="1880690">
                <a:moveTo>
                  <a:pt x="1860174" y="0"/>
                </a:moveTo>
                <a:lnTo>
                  <a:pt x="0" y="0"/>
                </a:lnTo>
                <a:lnTo>
                  <a:pt x="0" y="1880690"/>
                </a:lnTo>
                <a:lnTo>
                  <a:pt x="1860174" y="1880690"/>
                </a:lnTo>
                <a:lnTo>
                  <a:pt x="186017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2" name="Freeform 12"/>
          <p:cNvSpPr/>
          <p:nvPr/>
        </p:nvSpPr>
        <p:spPr>
          <a:xfrm>
            <a:off x="17106136" y="8877300"/>
            <a:ext cx="1181864" cy="1409700"/>
          </a:xfrm>
          <a:custGeom>
            <a:avLst/>
            <a:gdLst/>
            <a:ahLst/>
            <a:cxnLst/>
            <a:rect l="l" t="t" r="r" b="b"/>
            <a:pathLst>
              <a:path w="1860174" h="1880690">
                <a:moveTo>
                  <a:pt x="0" y="0"/>
                </a:moveTo>
                <a:lnTo>
                  <a:pt x="1860173" y="0"/>
                </a:lnTo>
                <a:lnTo>
                  <a:pt x="1860173" y="1880690"/>
                </a:lnTo>
                <a:lnTo>
                  <a:pt x="0" y="18806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 name="Freeform 12">
            <a:extLst>
              <a:ext uri="{FF2B5EF4-FFF2-40B4-BE49-F238E27FC236}">
                <a16:creationId xmlns:a16="http://schemas.microsoft.com/office/drawing/2014/main" id="{1293CFA3-265E-A7A6-C5A1-46E28C29806B}"/>
              </a:ext>
            </a:extLst>
          </p:cNvPr>
          <p:cNvSpPr/>
          <p:nvPr/>
        </p:nvSpPr>
        <p:spPr>
          <a:xfrm>
            <a:off x="17123939" y="98074"/>
            <a:ext cx="1181864" cy="1224153"/>
          </a:xfrm>
          <a:custGeom>
            <a:avLst/>
            <a:gdLst/>
            <a:ahLst/>
            <a:cxnLst/>
            <a:rect l="l" t="t" r="r" b="b"/>
            <a:pathLst>
              <a:path w="1181864" h="1224153">
                <a:moveTo>
                  <a:pt x="0" y="0"/>
                </a:moveTo>
                <a:lnTo>
                  <a:pt x="1181863" y="0"/>
                </a:lnTo>
                <a:lnTo>
                  <a:pt x="1181863" y="1224153"/>
                </a:lnTo>
                <a:lnTo>
                  <a:pt x="0" y="12241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0463E15-30DB-BAD0-94B4-F3E27681837A}"/>
              </a:ext>
            </a:extLst>
          </p:cNvPr>
          <p:cNvSpPr txBox="1"/>
          <p:nvPr/>
        </p:nvSpPr>
        <p:spPr>
          <a:xfrm>
            <a:off x="266889" y="1074313"/>
            <a:ext cx="17839744" cy="3384260"/>
          </a:xfrm>
          <a:prstGeom prst="rect">
            <a:avLst/>
          </a:prstGeom>
          <a:noFill/>
        </p:spPr>
        <p:txBody>
          <a:bodyPr wrap="square">
            <a:spAutoFit/>
          </a:bodyPr>
          <a:lstStyle/>
          <a:p>
            <a:pPr marL="0" marR="0" algn="ctr">
              <a:lnSpc>
                <a:spcPct val="150000"/>
              </a:lnSpc>
              <a:spcBef>
                <a:spcPts val="0"/>
              </a:spcBef>
              <a:spcAft>
                <a:spcPts val="0"/>
              </a:spcAft>
            </a:pPr>
            <a:r>
              <a:rPr lang="vi-VN" sz="7400" b="1" kern="0">
                <a:effectLst/>
                <a:latin typeface="Arial" panose="020B0604020202020204" pitchFamily="34" charset="0"/>
                <a:ea typeface="Times New Roman" panose="02020603050405020304" pitchFamily="18" charset="0"/>
                <a:cs typeface="Arial" panose="020B0604020202020204" pitchFamily="34" charset="0"/>
              </a:rPr>
              <a:t>CHỦ ĐỀ</a:t>
            </a:r>
            <a:r>
              <a:rPr lang="en-US" sz="7400" b="1" kern="0">
                <a:effectLst/>
                <a:latin typeface="Arial" panose="020B0604020202020204" pitchFamily="34" charset="0"/>
                <a:ea typeface="Times New Roman" panose="02020603050405020304" pitchFamily="18" charset="0"/>
                <a:cs typeface="Arial" panose="020B0604020202020204" pitchFamily="34" charset="0"/>
              </a:rPr>
              <a:t>.</a:t>
            </a:r>
            <a:endParaRPr lang="en-US" sz="7400" b="1" kern="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lnSpc>
                <a:spcPct val="150000"/>
              </a:lnSpc>
              <a:spcBef>
                <a:spcPts val="0"/>
              </a:spcBef>
              <a:spcAft>
                <a:spcPts val="0"/>
              </a:spcAft>
            </a:pPr>
            <a:r>
              <a:rPr lang="en-US" sz="7400" b="1" kern="0">
                <a:effectLst/>
                <a:latin typeface="Arial" panose="020B0604020202020204" pitchFamily="34" charset="0"/>
                <a:ea typeface="Times New Roman" panose="02020603050405020304" pitchFamily="18" charset="0"/>
                <a:cs typeface="Arial" panose="020B0604020202020204" pitchFamily="34" charset="0"/>
              </a:rPr>
              <a:t>TRẢI NGHIỆM NGHỀ TRUYỀN THỐNG</a:t>
            </a:r>
            <a:endParaRPr lang="en-US" sz="7400" b="1" kern="0" dirty="0">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4" name="Straight Connector 3">
            <a:extLst>
              <a:ext uri="{FF2B5EF4-FFF2-40B4-BE49-F238E27FC236}">
                <a16:creationId xmlns:a16="http://schemas.microsoft.com/office/drawing/2014/main" id="{DBB032C5-0330-962F-737F-0FCAD0D6AD77}"/>
              </a:ext>
            </a:extLst>
          </p:cNvPr>
          <p:cNvCxnSpPr>
            <a:cxnSpLocks/>
          </p:cNvCxnSpPr>
          <p:nvPr/>
        </p:nvCxnSpPr>
        <p:spPr>
          <a:xfrm>
            <a:off x="1499378" y="5181600"/>
            <a:ext cx="15374765" cy="0"/>
          </a:xfrm>
          <a:prstGeom prst="line">
            <a:avLst/>
          </a:prstGeom>
          <a:ln w="3810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FB0F283-9433-ACE6-C838-2D5A847DB826}"/>
              </a:ext>
            </a:extLst>
          </p:cNvPr>
          <p:cNvSpPr txBox="1"/>
          <p:nvPr/>
        </p:nvSpPr>
        <p:spPr>
          <a:xfrm>
            <a:off x="491016" y="5713786"/>
            <a:ext cx="17391488" cy="3557512"/>
          </a:xfrm>
          <a:prstGeom prst="rect">
            <a:avLst/>
          </a:prstGeom>
          <a:noFill/>
        </p:spPr>
        <p:txBody>
          <a:bodyPr wrap="square">
            <a:spAutoFit/>
          </a:bodyPr>
          <a:lstStyle/>
          <a:p>
            <a:pPr algn="ctr">
              <a:lnSpc>
                <a:spcPct val="150000"/>
              </a:lnSpc>
            </a:pPr>
            <a:r>
              <a:rPr lang="en-US" sz="8000" b="1">
                <a:solidFill>
                  <a:srgbClr val="C00000"/>
                </a:solidFill>
                <a:effectLst/>
                <a:latin typeface="Arial" panose="020B0604020202020204" pitchFamily="34" charset="0"/>
                <a:ea typeface="Calibri" panose="020F0502020204030204" pitchFamily="34" charset="0"/>
                <a:cs typeface="Arial" panose="020B0604020202020204" pitchFamily="34" charset="0"/>
              </a:rPr>
              <a:t>TUẦN 32 – TIẾT</a:t>
            </a:r>
            <a:r>
              <a:rPr lang="en-US" sz="8000" b="1">
                <a:solidFill>
                  <a:srgbClr val="C00000"/>
                </a:solidFill>
                <a:latin typeface="Arial" panose="020B0604020202020204" pitchFamily="34" charset="0"/>
                <a:ea typeface="Calibri" panose="020F0502020204030204" pitchFamily="34" charset="0"/>
                <a:cs typeface="Arial" panose="020B0604020202020204" pitchFamily="34" charset="0"/>
              </a:rPr>
              <a:t> 2</a:t>
            </a:r>
            <a:r>
              <a:rPr lang="en-US" sz="8000" b="1">
                <a:solidFill>
                  <a:srgbClr val="C00000"/>
                </a:solidFill>
                <a:effectLst/>
                <a:latin typeface="Arial" panose="020B0604020202020204" pitchFamily="34" charset="0"/>
                <a:ea typeface="Calibri" panose="020F0502020204030204" pitchFamily="34" charset="0"/>
                <a:cs typeface="Arial" panose="020B0604020202020204" pitchFamily="34" charset="0"/>
              </a:rPr>
              <a:t>: </a:t>
            </a:r>
          </a:p>
          <a:p>
            <a:pPr algn="ctr">
              <a:lnSpc>
                <a:spcPct val="150000"/>
              </a:lnSpc>
            </a:pPr>
            <a:r>
              <a:rPr lang="en-US" sz="8000" b="1">
                <a:solidFill>
                  <a:srgbClr val="C00000"/>
                </a:solidFill>
                <a:latin typeface="Arial" panose="020B0604020202020204" pitchFamily="34" charset="0"/>
                <a:ea typeface="Calibri" panose="020F0502020204030204" pitchFamily="34" charset="0"/>
                <a:cs typeface="Arial" panose="020B0604020202020204" pitchFamily="34" charset="0"/>
              </a:rPr>
              <a:t>NGHỀ TRUYỀN THỐNG</a:t>
            </a:r>
            <a:endParaRPr lang="en-US" sz="80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B59C344-3850-1181-72B8-6BA2A3DF71DF}"/>
              </a:ext>
            </a:extLst>
          </p:cNvPr>
          <p:cNvGrpSpPr/>
          <p:nvPr/>
        </p:nvGrpSpPr>
        <p:grpSpPr>
          <a:xfrm>
            <a:off x="16578984" y="32657"/>
            <a:ext cx="1781845" cy="1573642"/>
            <a:chOff x="1028700" y="6802463"/>
            <a:chExt cx="1781845" cy="1573642"/>
          </a:xfrm>
        </p:grpSpPr>
        <p:sp>
          <p:nvSpPr>
            <p:cNvPr id="6" name="Freeform 6"/>
            <p:cNvSpPr/>
            <p:nvPr/>
          </p:nvSpPr>
          <p:spPr>
            <a:xfrm>
              <a:off x="1028700" y="7042865"/>
              <a:ext cx="964277" cy="1333240"/>
            </a:xfrm>
            <a:custGeom>
              <a:avLst/>
              <a:gdLst/>
              <a:ahLst/>
              <a:cxnLst/>
              <a:rect l="l" t="t" r="r" b="b"/>
              <a:pathLst>
                <a:path w="964277" h="1333240">
                  <a:moveTo>
                    <a:pt x="0" y="0"/>
                  </a:moveTo>
                  <a:lnTo>
                    <a:pt x="964277" y="0"/>
                  </a:lnTo>
                  <a:lnTo>
                    <a:pt x="964277" y="1333241"/>
                  </a:lnTo>
                  <a:lnTo>
                    <a:pt x="0" y="1333241"/>
                  </a:lnTo>
                  <a:lnTo>
                    <a:pt x="0" y="0"/>
                  </a:lnTo>
                  <a:close/>
                </a:path>
              </a:pathLst>
            </a:custGeom>
            <a:blipFill>
              <a:blip r:embed="rId2">
                <a:extLst>
                  <a:ext uri="{96DAC541-7B7A-43D3-8B79-37D633B846F1}">
                    <asvg:svgBlip xmlns:asvg="http://schemas.microsoft.com/office/drawing/2016/SVG/main" r:embed="rId3"/>
                  </a:ext>
                </a:extLst>
              </a:blip>
              <a:stretch>
                <a:fillRect r="-63124" b="-19282"/>
              </a:stretch>
            </a:blipFill>
          </p:spPr>
          <p:txBody>
            <a:bodyPr/>
            <a:lstStyle/>
            <a:p>
              <a:endParaRPr lang="en-US"/>
            </a:p>
          </p:txBody>
        </p:sp>
        <p:sp>
          <p:nvSpPr>
            <p:cNvPr id="15" name="Freeform 15"/>
            <p:cNvSpPr/>
            <p:nvPr/>
          </p:nvSpPr>
          <p:spPr>
            <a:xfrm>
              <a:off x="1768505" y="6802463"/>
              <a:ext cx="1042040" cy="777594"/>
            </a:xfrm>
            <a:custGeom>
              <a:avLst/>
              <a:gdLst/>
              <a:ahLst/>
              <a:cxnLst/>
              <a:rect l="l" t="t" r="r" b="b"/>
              <a:pathLst>
                <a:path w="1042040" h="777594">
                  <a:moveTo>
                    <a:pt x="0" y="0"/>
                  </a:moveTo>
                  <a:lnTo>
                    <a:pt x="1042039" y="0"/>
                  </a:lnTo>
                  <a:lnTo>
                    <a:pt x="1042039" y="777594"/>
                  </a:lnTo>
                  <a:lnTo>
                    <a:pt x="0" y="777594"/>
                  </a:lnTo>
                  <a:lnTo>
                    <a:pt x="0" y="0"/>
                  </a:lnTo>
                  <a:close/>
                </a:path>
              </a:pathLst>
            </a:custGeom>
            <a:blipFill>
              <a:blip r:embed="rId2">
                <a:extLst>
                  <a:ext uri="{96DAC541-7B7A-43D3-8B79-37D633B846F1}">
                    <asvg:svgBlip xmlns:asvg="http://schemas.microsoft.com/office/drawing/2016/SVG/main" r:embed="rId3"/>
                  </a:ext>
                </a:extLst>
              </a:blip>
              <a:stretch>
                <a:fillRect l="-224475" r="-11905" b="-355750"/>
              </a:stretch>
            </a:blipFill>
          </p:spPr>
          <p:txBody>
            <a:bodyPr/>
            <a:lstStyle/>
            <a:p>
              <a:endParaRPr lang="en-US"/>
            </a:p>
          </p:txBody>
        </p:sp>
      </p:grpSp>
      <p:grpSp>
        <p:nvGrpSpPr>
          <p:cNvPr id="20" name="Group 19">
            <a:extLst>
              <a:ext uri="{FF2B5EF4-FFF2-40B4-BE49-F238E27FC236}">
                <a16:creationId xmlns:a16="http://schemas.microsoft.com/office/drawing/2014/main" id="{DCB60464-81C3-E3C4-D5BE-8861D34CD55F}"/>
              </a:ext>
            </a:extLst>
          </p:cNvPr>
          <p:cNvGrpSpPr/>
          <p:nvPr/>
        </p:nvGrpSpPr>
        <p:grpSpPr>
          <a:xfrm>
            <a:off x="11167099" y="1264616"/>
            <a:ext cx="6014194" cy="6345850"/>
            <a:chOff x="11148842" y="1525345"/>
            <a:chExt cx="6014194" cy="6345850"/>
          </a:xfrm>
        </p:grpSpPr>
        <p:grpSp>
          <p:nvGrpSpPr>
            <p:cNvPr id="21" name="Group 6">
              <a:extLst>
                <a:ext uri="{FF2B5EF4-FFF2-40B4-BE49-F238E27FC236}">
                  <a16:creationId xmlns:a16="http://schemas.microsoft.com/office/drawing/2014/main" id="{0EACAB30-AEF2-C74F-6296-CFACCA26CD1E}"/>
                </a:ext>
              </a:extLst>
            </p:cNvPr>
            <p:cNvGrpSpPr/>
            <p:nvPr/>
          </p:nvGrpSpPr>
          <p:grpSpPr>
            <a:xfrm>
              <a:off x="11148842" y="1857001"/>
              <a:ext cx="6014194" cy="6014194"/>
              <a:chOff x="0" y="0"/>
              <a:chExt cx="812800" cy="812800"/>
            </a:xfrm>
          </p:grpSpPr>
          <p:sp>
            <p:nvSpPr>
              <p:cNvPr id="24" name="Freeform 7">
                <a:extLst>
                  <a:ext uri="{FF2B5EF4-FFF2-40B4-BE49-F238E27FC236}">
                    <a16:creationId xmlns:a16="http://schemas.microsoft.com/office/drawing/2014/main" id="{15F0A86C-D0D5-C941-8DD2-76AB5DD4C852}"/>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3">
                  <a:lumMod val="20000"/>
                  <a:lumOff val="80000"/>
                </a:schemeClr>
              </a:solidFill>
            </p:spPr>
            <p:txBody>
              <a:bodyPr/>
              <a:lstStyle/>
              <a:p>
                <a:endParaRPr lang="en-US"/>
              </a:p>
            </p:txBody>
          </p:sp>
          <p:sp>
            <p:nvSpPr>
              <p:cNvPr id="25" name="TextBox 8">
                <a:extLst>
                  <a:ext uri="{FF2B5EF4-FFF2-40B4-BE49-F238E27FC236}">
                    <a16:creationId xmlns:a16="http://schemas.microsoft.com/office/drawing/2014/main" id="{B734BE72-7D43-3BC0-8F37-68B50B58985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pic>
          <p:nvPicPr>
            <p:cNvPr id="22" name="Picture 10">
              <a:extLst>
                <a:ext uri="{FF2B5EF4-FFF2-40B4-BE49-F238E27FC236}">
                  <a16:creationId xmlns:a16="http://schemas.microsoft.com/office/drawing/2014/main" id="{90EB6F65-F6B6-AC1A-FA14-AFAC9D9E23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95080">
              <a:off x="12118098" y="1525345"/>
              <a:ext cx="3564645" cy="920326"/>
            </a:xfrm>
            <a:prstGeom prst="rect">
              <a:avLst/>
            </a:prstGeom>
          </p:spPr>
        </p:pic>
        <p:sp>
          <p:nvSpPr>
            <p:cNvPr id="23" name="TextBox 22">
              <a:extLst>
                <a:ext uri="{FF2B5EF4-FFF2-40B4-BE49-F238E27FC236}">
                  <a16:creationId xmlns:a16="http://schemas.microsoft.com/office/drawing/2014/main" id="{9B795F4B-9507-6D35-99D0-24676A08AEA1}"/>
                </a:ext>
              </a:extLst>
            </p:cNvPr>
            <p:cNvSpPr txBox="1"/>
            <p:nvPr/>
          </p:nvSpPr>
          <p:spPr>
            <a:xfrm>
              <a:off x="11659531" y="3388566"/>
              <a:ext cx="4985539" cy="2951064"/>
            </a:xfrm>
            <a:prstGeom prst="rect">
              <a:avLst/>
            </a:prstGeom>
            <a:noFill/>
          </p:spPr>
          <p:txBody>
            <a:bodyPr wrap="square" rtlCol="0">
              <a:spAutoFit/>
            </a:bodyPr>
            <a:lstStyle/>
            <a:p>
              <a:pPr algn="ctr">
                <a:lnSpc>
                  <a:spcPct val="150000"/>
                </a:lnSpc>
              </a:pPr>
              <a:r>
                <a:rPr lang="en-US" sz="66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NỘI DUNG BÀI HỌC</a:t>
              </a:r>
            </a:p>
          </p:txBody>
        </p:sp>
      </p:grpSp>
      <p:grpSp>
        <p:nvGrpSpPr>
          <p:cNvPr id="26" name="Group 25">
            <a:extLst>
              <a:ext uri="{FF2B5EF4-FFF2-40B4-BE49-F238E27FC236}">
                <a16:creationId xmlns:a16="http://schemas.microsoft.com/office/drawing/2014/main" id="{60AFB8B5-8893-0949-6EB8-BC2C86184EA8}"/>
              </a:ext>
            </a:extLst>
          </p:cNvPr>
          <p:cNvGrpSpPr/>
          <p:nvPr/>
        </p:nvGrpSpPr>
        <p:grpSpPr>
          <a:xfrm>
            <a:off x="1093734" y="550886"/>
            <a:ext cx="9549579" cy="4234308"/>
            <a:chOff x="1077906" y="765730"/>
            <a:chExt cx="9549579" cy="4234308"/>
          </a:xfrm>
        </p:grpSpPr>
        <p:grpSp>
          <p:nvGrpSpPr>
            <p:cNvPr id="27" name="Group 26">
              <a:extLst>
                <a:ext uri="{FF2B5EF4-FFF2-40B4-BE49-F238E27FC236}">
                  <a16:creationId xmlns:a16="http://schemas.microsoft.com/office/drawing/2014/main" id="{D1C86988-6FC7-8EA1-8551-559658C3539D}"/>
                </a:ext>
              </a:extLst>
            </p:cNvPr>
            <p:cNvGrpSpPr/>
            <p:nvPr/>
          </p:nvGrpSpPr>
          <p:grpSpPr>
            <a:xfrm>
              <a:off x="1077906" y="1204311"/>
              <a:ext cx="9549579" cy="3795727"/>
              <a:chOff x="1051751" y="1519237"/>
              <a:chExt cx="9549579" cy="3795727"/>
            </a:xfrm>
          </p:grpSpPr>
          <p:grpSp>
            <p:nvGrpSpPr>
              <p:cNvPr id="29" name="Group 3">
                <a:extLst>
                  <a:ext uri="{FF2B5EF4-FFF2-40B4-BE49-F238E27FC236}">
                    <a16:creationId xmlns:a16="http://schemas.microsoft.com/office/drawing/2014/main" id="{2BFEAD16-E895-FE23-1544-A8CCB83CDC01}"/>
                  </a:ext>
                </a:extLst>
              </p:cNvPr>
              <p:cNvGrpSpPr/>
              <p:nvPr/>
            </p:nvGrpSpPr>
            <p:grpSpPr>
              <a:xfrm>
                <a:off x="1051751" y="1519237"/>
                <a:ext cx="9549579" cy="3795727"/>
                <a:chOff x="0" y="-47625"/>
                <a:chExt cx="2355171" cy="2997633"/>
              </a:xfrm>
            </p:grpSpPr>
            <p:sp>
              <p:nvSpPr>
                <p:cNvPr id="31" name="Freeform 4">
                  <a:extLst>
                    <a:ext uri="{FF2B5EF4-FFF2-40B4-BE49-F238E27FC236}">
                      <a16:creationId xmlns:a16="http://schemas.microsoft.com/office/drawing/2014/main" id="{890CCFA7-F00C-0006-016C-999FA6635D0B}"/>
                    </a:ext>
                  </a:extLst>
                </p:cNvPr>
                <p:cNvSpPr/>
                <p:nvPr/>
              </p:nvSpPr>
              <p:spPr>
                <a:xfrm>
                  <a:off x="0" y="-1"/>
                  <a:ext cx="2355171" cy="2950009"/>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chemeClr val="accent5">
                    <a:lumMod val="20000"/>
                    <a:lumOff val="80000"/>
                  </a:schemeClr>
                </a:solidFill>
              </p:spPr>
              <p:txBody>
                <a:bodyPr/>
                <a:lstStyle/>
                <a:p>
                  <a:endParaRPr lang="en-US"/>
                </a:p>
              </p:txBody>
            </p:sp>
            <p:sp>
              <p:nvSpPr>
                <p:cNvPr id="32" name="TextBox 5">
                  <a:extLst>
                    <a:ext uri="{FF2B5EF4-FFF2-40B4-BE49-F238E27FC236}">
                      <a16:creationId xmlns:a16="http://schemas.microsoft.com/office/drawing/2014/main" id="{6D6CAD17-00ED-106E-A332-C501A3D764DD}"/>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30" name="TextBox 29">
                <a:extLst>
                  <a:ext uri="{FF2B5EF4-FFF2-40B4-BE49-F238E27FC236}">
                    <a16:creationId xmlns:a16="http://schemas.microsoft.com/office/drawing/2014/main" id="{2F8A8517-9EA2-E7FC-09C7-C3F3FDB6A760}"/>
                  </a:ext>
                </a:extLst>
              </p:cNvPr>
              <p:cNvSpPr txBox="1"/>
              <p:nvPr/>
            </p:nvSpPr>
            <p:spPr>
              <a:xfrm>
                <a:off x="1735167" y="2182099"/>
                <a:ext cx="7981708" cy="2748253"/>
              </a:xfrm>
              <a:prstGeom prst="rect">
                <a:avLst/>
              </a:prstGeom>
              <a:noFill/>
            </p:spPr>
            <p:txBody>
              <a:bodyPr wrap="square">
                <a:spAutoFit/>
              </a:bodyPr>
              <a:lstStyle/>
              <a:p>
                <a:pPr marR="0" algn="ctr">
                  <a:lnSpc>
                    <a:spcPct val="150000"/>
                  </a:lnSpc>
                  <a:spcBef>
                    <a:spcPts val="0"/>
                  </a:spcBef>
                  <a:spcAft>
                    <a:spcPts val="0"/>
                  </a:spcAft>
                </a:pPr>
                <a:r>
                  <a:rPr lang="en-US"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Hoạt</a:t>
                </a:r>
                <a:r>
                  <a:rPr lang="en-US"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b="1" err="1">
                    <a:solidFill>
                      <a:srgbClr val="000000"/>
                    </a:solidFill>
                    <a:latin typeface="Arial" panose="020B0604020202020204" pitchFamily="34" charset="0"/>
                    <a:ea typeface="Calibri" panose="020F0502020204030204" pitchFamily="34" charset="0"/>
                    <a:cs typeface="Arial" panose="020B0604020202020204" pitchFamily="34" charset="0"/>
                  </a:rPr>
                  <a:t>động</a:t>
                </a:r>
                <a:r>
                  <a:rPr lang="en-US" sz="4000" b="1">
                    <a:solidFill>
                      <a:srgbClr val="000000"/>
                    </a:solidFill>
                    <a:latin typeface="Arial" panose="020B0604020202020204" pitchFamily="34" charset="0"/>
                    <a:ea typeface="Calibri" panose="020F0502020204030204" pitchFamily="34" charset="0"/>
                    <a:cs typeface="Arial" panose="020B0604020202020204" pitchFamily="34" charset="0"/>
                  </a:rPr>
                  <a:t> 1: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Chia sẻ những sản phẩm thủ công truyền thống ở địa phương mà em biết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pic>
          <p:nvPicPr>
            <p:cNvPr id="28" name="Picture 9">
              <a:extLst>
                <a:ext uri="{FF2B5EF4-FFF2-40B4-BE49-F238E27FC236}">
                  <a16:creationId xmlns:a16="http://schemas.microsoft.com/office/drawing/2014/main" id="{24210C1B-F8FF-3BB1-86CD-FD2782D901B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883917" y="765730"/>
              <a:ext cx="3600289" cy="877161"/>
            </a:xfrm>
            <a:prstGeom prst="rect">
              <a:avLst/>
            </a:prstGeom>
          </p:spPr>
        </p:pic>
      </p:grpSp>
      <p:grpSp>
        <p:nvGrpSpPr>
          <p:cNvPr id="33" name="Group 32">
            <a:extLst>
              <a:ext uri="{FF2B5EF4-FFF2-40B4-BE49-F238E27FC236}">
                <a16:creationId xmlns:a16="http://schemas.microsoft.com/office/drawing/2014/main" id="{35F6198B-BD0A-5ED4-41AA-7EE508CCFECE}"/>
              </a:ext>
            </a:extLst>
          </p:cNvPr>
          <p:cNvGrpSpPr/>
          <p:nvPr/>
        </p:nvGrpSpPr>
        <p:grpSpPr>
          <a:xfrm>
            <a:off x="1112016" y="5603320"/>
            <a:ext cx="9549579" cy="4015372"/>
            <a:chOff x="1077906" y="826033"/>
            <a:chExt cx="9549579" cy="4015372"/>
          </a:xfrm>
        </p:grpSpPr>
        <p:grpSp>
          <p:nvGrpSpPr>
            <p:cNvPr id="34" name="Group 33">
              <a:extLst>
                <a:ext uri="{FF2B5EF4-FFF2-40B4-BE49-F238E27FC236}">
                  <a16:creationId xmlns:a16="http://schemas.microsoft.com/office/drawing/2014/main" id="{4BAFE273-9824-B38E-4FE9-443C02526340}"/>
                </a:ext>
              </a:extLst>
            </p:cNvPr>
            <p:cNvGrpSpPr/>
            <p:nvPr/>
          </p:nvGrpSpPr>
          <p:grpSpPr>
            <a:xfrm>
              <a:off x="1077906" y="1204311"/>
              <a:ext cx="9549579" cy="3637094"/>
              <a:chOff x="1051751" y="1519237"/>
              <a:chExt cx="9549579" cy="3637094"/>
            </a:xfrm>
          </p:grpSpPr>
          <p:grpSp>
            <p:nvGrpSpPr>
              <p:cNvPr id="36" name="Group 3">
                <a:extLst>
                  <a:ext uri="{FF2B5EF4-FFF2-40B4-BE49-F238E27FC236}">
                    <a16:creationId xmlns:a16="http://schemas.microsoft.com/office/drawing/2014/main" id="{908AABC5-C7EE-F35F-4C32-BEE5DB8CA94F}"/>
                  </a:ext>
                </a:extLst>
              </p:cNvPr>
              <p:cNvGrpSpPr/>
              <p:nvPr/>
            </p:nvGrpSpPr>
            <p:grpSpPr>
              <a:xfrm>
                <a:off x="1051751" y="1519237"/>
                <a:ext cx="9549579" cy="3637094"/>
                <a:chOff x="0" y="-47625"/>
                <a:chExt cx="2355171" cy="2872355"/>
              </a:xfrm>
            </p:grpSpPr>
            <p:sp>
              <p:nvSpPr>
                <p:cNvPr id="38" name="Freeform 4">
                  <a:extLst>
                    <a:ext uri="{FF2B5EF4-FFF2-40B4-BE49-F238E27FC236}">
                      <a16:creationId xmlns:a16="http://schemas.microsoft.com/office/drawing/2014/main" id="{3D50B268-1116-AD30-92EE-FDF8D9EBC9CC}"/>
                    </a:ext>
                  </a:extLst>
                </p:cNvPr>
                <p:cNvSpPr/>
                <p:nvPr/>
              </p:nvSpPr>
              <p:spPr>
                <a:xfrm>
                  <a:off x="0" y="-1"/>
                  <a:ext cx="2355171" cy="2824731"/>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chemeClr val="accent5">
                    <a:lumMod val="20000"/>
                    <a:lumOff val="80000"/>
                  </a:schemeClr>
                </a:solidFill>
              </p:spPr>
              <p:txBody>
                <a:bodyPr/>
                <a:lstStyle/>
                <a:p>
                  <a:endParaRPr lang="en-US"/>
                </a:p>
              </p:txBody>
            </p:sp>
            <p:sp>
              <p:nvSpPr>
                <p:cNvPr id="39" name="TextBox 5">
                  <a:extLst>
                    <a:ext uri="{FF2B5EF4-FFF2-40B4-BE49-F238E27FC236}">
                      <a16:creationId xmlns:a16="http://schemas.microsoft.com/office/drawing/2014/main" id="{F750AF08-0273-758A-0CF3-1EEE1174F23B}"/>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37" name="TextBox 36">
                <a:extLst>
                  <a:ext uri="{FF2B5EF4-FFF2-40B4-BE49-F238E27FC236}">
                    <a16:creationId xmlns:a16="http://schemas.microsoft.com/office/drawing/2014/main" id="{71E6A1A9-6683-DD91-E7E4-9992071F6F01}"/>
                  </a:ext>
                </a:extLst>
              </p:cNvPr>
              <p:cNvSpPr txBox="1"/>
              <p:nvPr/>
            </p:nvSpPr>
            <p:spPr>
              <a:xfrm>
                <a:off x="1473021" y="2513282"/>
                <a:ext cx="8616463" cy="1824923"/>
              </a:xfrm>
              <a:prstGeom prst="rect">
                <a:avLst/>
              </a:prstGeom>
              <a:noFill/>
            </p:spPr>
            <p:txBody>
              <a:bodyPr wrap="square">
                <a:spAutoFit/>
              </a:bodyPr>
              <a:lstStyle/>
              <a:p>
                <a:pPr marR="0" algn="ctr">
                  <a:lnSpc>
                    <a:spcPct val="150000"/>
                  </a:lnSpc>
                  <a:spcBef>
                    <a:spcPts val="0"/>
                  </a:spcBef>
                  <a:spcAft>
                    <a:spcPts val="0"/>
                  </a:spcAft>
                </a:pPr>
                <a:r>
                  <a:rPr lang="en-US" sz="4000" b="1" err="1">
                    <a:solidFill>
                      <a:srgbClr val="000000"/>
                    </a:solidFill>
                    <a:latin typeface="Arial" panose="020B0604020202020204" pitchFamily="34" charset="0"/>
                    <a:ea typeface="Calibri" panose="020F0502020204030204" pitchFamily="34" charset="0"/>
                    <a:cs typeface="Arial" panose="020B0604020202020204" pitchFamily="34" charset="0"/>
                  </a:rPr>
                  <a:t>Hoạt</a:t>
                </a:r>
                <a:r>
                  <a:rPr lang="en-US" sz="4000" b="1">
                    <a:solidFill>
                      <a:srgbClr val="000000"/>
                    </a:solidFill>
                    <a:latin typeface="Arial" panose="020B0604020202020204" pitchFamily="34" charset="0"/>
                    <a:ea typeface="Calibri" panose="020F0502020204030204" pitchFamily="34" charset="0"/>
                    <a:cs typeface="Arial" panose="020B0604020202020204" pitchFamily="34" charset="0"/>
                  </a:rPr>
                  <a:t> động 2: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Tìm hiểu về nghề truyền thống địa phương</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pic>
          <p:nvPicPr>
            <p:cNvPr id="35" name="Picture 9">
              <a:extLst>
                <a:ext uri="{FF2B5EF4-FFF2-40B4-BE49-F238E27FC236}">
                  <a16:creationId xmlns:a16="http://schemas.microsoft.com/office/drawing/2014/main" id="{452761C3-18F1-4B20-DDD8-7D5D82BC9EF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900247" y="826033"/>
              <a:ext cx="3600289" cy="877161"/>
            </a:xfrm>
            <a:prstGeom prst="rect">
              <a:avLst/>
            </a:prstGeom>
          </p:spPr>
        </p:pic>
      </p:grpSp>
      <p:pic>
        <p:nvPicPr>
          <p:cNvPr id="40" name="Picture 39" descr="A picture containing clipart, smile, animated cartoon, illustration&#10;&#10;Description automatically generated">
            <a:extLst>
              <a:ext uri="{FF2B5EF4-FFF2-40B4-BE49-F238E27FC236}">
                <a16:creationId xmlns:a16="http://schemas.microsoft.com/office/drawing/2014/main" id="{9A3349D6-EEC3-FF1E-B4AF-0A5B1565EA1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46820" y="5518903"/>
            <a:ext cx="6343650" cy="6343650"/>
          </a:xfrm>
          <a:prstGeom prst="rect">
            <a:avLst/>
          </a:prstGeom>
        </p:spPr>
      </p:pic>
      <p:grpSp>
        <p:nvGrpSpPr>
          <p:cNvPr id="17" name="Group 16">
            <a:extLst>
              <a:ext uri="{FF2B5EF4-FFF2-40B4-BE49-F238E27FC236}">
                <a16:creationId xmlns:a16="http://schemas.microsoft.com/office/drawing/2014/main" id="{618F0DAD-51FC-80F3-D488-EA59EA68CDCA}"/>
              </a:ext>
            </a:extLst>
          </p:cNvPr>
          <p:cNvGrpSpPr/>
          <p:nvPr/>
        </p:nvGrpSpPr>
        <p:grpSpPr>
          <a:xfrm>
            <a:off x="169510" y="8852754"/>
            <a:ext cx="1822033" cy="1583167"/>
            <a:chOff x="5874673" y="6802463"/>
            <a:chExt cx="1822033" cy="1583167"/>
          </a:xfrm>
        </p:grpSpPr>
        <p:sp>
          <p:nvSpPr>
            <p:cNvPr id="7" name="Freeform 7"/>
            <p:cNvSpPr/>
            <p:nvPr/>
          </p:nvSpPr>
          <p:spPr>
            <a:xfrm>
              <a:off x="5874673" y="7052390"/>
              <a:ext cx="964277" cy="1333240"/>
            </a:xfrm>
            <a:custGeom>
              <a:avLst/>
              <a:gdLst/>
              <a:ahLst/>
              <a:cxnLst/>
              <a:rect l="l" t="t" r="r" b="b"/>
              <a:pathLst>
                <a:path w="964277" h="1333240">
                  <a:moveTo>
                    <a:pt x="0" y="0"/>
                  </a:moveTo>
                  <a:lnTo>
                    <a:pt x="964277" y="0"/>
                  </a:lnTo>
                  <a:lnTo>
                    <a:pt x="964277" y="1333241"/>
                  </a:lnTo>
                  <a:lnTo>
                    <a:pt x="0" y="1333241"/>
                  </a:lnTo>
                  <a:lnTo>
                    <a:pt x="0" y="0"/>
                  </a:lnTo>
                  <a:close/>
                </a:path>
              </a:pathLst>
            </a:custGeom>
            <a:blipFill>
              <a:blip r:embed="rId2">
                <a:extLst>
                  <a:ext uri="{96DAC541-7B7A-43D3-8B79-37D633B846F1}">
                    <asvg:svgBlip xmlns:asvg="http://schemas.microsoft.com/office/drawing/2016/SVG/main" r:embed="rId3"/>
                  </a:ext>
                </a:extLst>
              </a:blip>
              <a:stretch>
                <a:fillRect r="-63124" b="-19282"/>
              </a:stretch>
            </a:blipFill>
          </p:spPr>
          <p:txBody>
            <a:bodyPr/>
            <a:lstStyle/>
            <a:p>
              <a:endParaRPr lang="en-US"/>
            </a:p>
          </p:txBody>
        </p:sp>
        <p:sp>
          <p:nvSpPr>
            <p:cNvPr id="16" name="Freeform 16"/>
            <p:cNvSpPr/>
            <p:nvPr/>
          </p:nvSpPr>
          <p:spPr>
            <a:xfrm>
              <a:off x="6654666" y="6802463"/>
              <a:ext cx="1042040" cy="777594"/>
            </a:xfrm>
            <a:custGeom>
              <a:avLst/>
              <a:gdLst/>
              <a:ahLst/>
              <a:cxnLst/>
              <a:rect l="l" t="t" r="r" b="b"/>
              <a:pathLst>
                <a:path w="1042040" h="777594">
                  <a:moveTo>
                    <a:pt x="0" y="0"/>
                  </a:moveTo>
                  <a:lnTo>
                    <a:pt x="1042040" y="0"/>
                  </a:lnTo>
                  <a:lnTo>
                    <a:pt x="1042040" y="777594"/>
                  </a:lnTo>
                  <a:lnTo>
                    <a:pt x="0" y="777594"/>
                  </a:lnTo>
                  <a:lnTo>
                    <a:pt x="0" y="0"/>
                  </a:lnTo>
                  <a:close/>
                </a:path>
              </a:pathLst>
            </a:custGeom>
            <a:blipFill>
              <a:blip r:embed="rId2">
                <a:extLst>
                  <a:ext uri="{96DAC541-7B7A-43D3-8B79-37D633B846F1}">
                    <asvg:svgBlip xmlns:asvg="http://schemas.microsoft.com/office/drawing/2016/SVG/main" r:embed="rId3"/>
                  </a:ext>
                </a:extLst>
              </a:blip>
              <a:stretch>
                <a:fillRect l="-224475" r="-11905" b="-355750"/>
              </a:stretch>
            </a:blipFill>
          </p:spPr>
          <p:txBody>
            <a:bodyPr/>
            <a:lstStyle/>
            <a:p>
              <a:endParaRPr lang="en-US"/>
            </a:p>
          </p:txBody>
        </p:sp>
      </p:gr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up)">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sp>
        <p:nvSpPr>
          <p:cNvPr id="3" name="Freeform 3"/>
          <p:cNvSpPr/>
          <p:nvPr/>
        </p:nvSpPr>
        <p:spPr>
          <a:xfrm rot="-1202364">
            <a:off x="1651030" y="158177"/>
            <a:ext cx="2316306" cy="1901952"/>
          </a:xfrm>
          <a:custGeom>
            <a:avLst/>
            <a:gdLst/>
            <a:ahLst/>
            <a:cxnLst/>
            <a:rect l="l" t="t" r="r" b="b"/>
            <a:pathLst>
              <a:path w="2316306" h="1901952">
                <a:moveTo>
                  <a:pt x="0" y="0"/>
                </a:moveTo>
                <a:lnTo>
                  <a:pt x="2316306" y="0"/>
                </a:lnTo>
                <a:lnTo>
                  <a:pt x="2316306" y="1901952"/>
                </a:lnTo>
                <a:lnTo>
                  <a:pt x="0" y="1901952"/>
                </a:lnTo>
                <a:lnTo>
                  <a:pt x="0" y="0"/>
                </a:lnTo>
                <a:close/>
              </a:path>
            </a:pathLst>
          </a:custGeom>
          <a:blipFill>
            <a:blip r:embed="rId2">
              <a:extLst>
                <a:ext uri="{96DAC541-7B7A-43D3-8B79-37D633B846F1}">
                  <asvg:svgBlip xmlns:asvg="http://schemas.microsoft.com/office/drawing/2016/SVG/main" r:embed="rId3"/>
                </a:ext>
              </a:extLst>
            </a:blip>
            <a:stretch>
              <a:fillRect r="-215813"/>
            </a:stretch>
          </a:blipFill>
        </p:spPr>
        <p:txBody>
          <a:bodyPr/>
          <a:lstStyle/>
          <a:p>
            <a:endParaRPr lang="en-US">
              <a:latin typeface="Arial" panose="020B0604020202020204" pitchFamily="34" charset="0"/>
              <a:cs typeface="Arial" panose="020B0604020202020204" pitchFamily="34" charset="0"/>
            </a:endParaRPr>
          </a:p>
        </p:txBody>
      </p:sp>
      <p:sp>
        <p:nvSpPr>
          <p:cNvPr id="4" name="Freeform 4"/>
          <p:cNvSpPr/>
          <p:nvPr/>
        </p:nvSpPr>
        <p:spPr>
          <a:xfrm rot="376918" flipH="1">
            <a:off x="14672342" y="121017"/>
            <a:ext cx="2316306" cy="1901952"/>
          </a:xfrm>
          <a:custGeom>
            <a:avLst/>
            <a:gdLst/>
            <a:ahLst/>
            <a:cxnLst/>
            <a:rect l="l" t="t" r="r" b="b"/>
            <a:pathLst>
              <a:path w="2316306" h="1901952">
                <a:moveTo>
                  <a:pt x="2316306" y="0"/>
                </a:moveTo>
                <a:lnTo>
                  <a:pt x="0" y="0"/>
                </a:lnTo>
                <a:lnTo>
                  <a:pt x="0" y="1901952"/>
                </a:lnTo>
                <a:lnTo>
                  <a:pt x="2316306" y="1901952"/>
                </a:lnTo>
                <a:lnTo>
                  <a:pt x="2316306" y="0"/>
                </a:lnTo>
                <a:close/>
              </a:path>
            </a:pathLst>
          </a:custGeom>
          <a:blipFill>
            <a:blip r:embed="rId2">
              <a:extLst>
                <a:ext uri="{96DAC541-7B7A-43D3-8B79-37D633B846F1}">
                  <asvg:svgBlip xmlns:asvg="http://schemas.microsoft.com/office/drawing/2016/SVG/main" r:embed="rId3"/>
                </a:ext>
              </a:extLst>
            </a:blip>
            <a:stretch>
              <a:fillRect r="-215813"/>
            </a:stretch>
          </a:blipFill>
        </p:spPr>
        <p:txBody>
          <a:bodyPr/>
          <a:lstStyle/>
          <a:p>
            <a:endParaRPr lang="en-US">
              <a:latin typeface="Arial" panose="020B0604020202020204" pitchFamily="34" charset="0"/>
              <a:cs typeface="Arial" panose="020B0604020202020204" pitchFamily="34" charset="0"/>
            </a:endParaRPr>
          </a:p>
        </p:txBody>
      </p:sp>
      <p:sp>
        <p:nvSpPr>
          <p:cNvPr id="5" name="Freeform 5"/>
          <p:cNvSpPr/>
          <p:nvPr/>
        </p:nvSpPr>
        <p:spPr>
          <a:xfrm rot="-67940">
            <a:off x="1133791" y="-176979"/>
            <a:ext cx="522980" cy="10640958"/>
          </a:xfrm>
          <a:custGeom>
            <a:avLst/>
            <a:gdLst/>
            <a:ahLst/>
            <a:cxnLst/>
            <a:rect l="l" t="t" r="r" b="b"/>
            <a:pathLst>
              <a:path w="522980" h="10640958">
                <a:moveTo>
                  <a:pt x="0" y="0"/>
                </a:moveTo>
                <a:lnTo>
                  <a:pt x="522979" y="0"/>
                </a:lnTo>
                <a:lnTo>
                  <a:pt x="522979" y="10640958"/>
                </a:lnTo>
                <a:lnTo>
                  <a:pt x="0" y="10640958"/>
                </a:lnTo>
                <a:lnTo>
                  <a:pt x="0" y="0"/>
                </a:lnTo>
                <a:close/>
              </a:path>
            </a:pathLst>
          </a:custGeom>
          <a:blipFill>
            <a:blip r:embed="rId4">
              <a:extLst>
                <a:ext uri="{96DAC541-7B7A-43D3-8B79-37D633B846F1}">
                  <asvg:svgBlip xmlns:asvg="http://schemas.microsoft.com/office/drawing/2016/SVG/main" r:embed="rId5"/>
                </a:ext>
              </a:extLst>
            </a:blip>
            <a:stretch>
              <a:fillRect r="-2533113"/>
            </a:stretch>
          </a:blipFill>
        </p:spPr>
        <p:txBody>
          <a:bodyPr/>
          <a:lstStyle/>
          <a:p>
            <a:endParaRPr lang="en-US">
              <a:latin typeface="Arial" panose="020B0604020202020204" pitchFamily="34" charset="0"/>
              <a:cs typeface="Arial" panose="020B0604020202020204" pitchFamily="34" charset="0"/>
            </a:endParaRPr>
          </a:p>
        </p:txBody>
      </p:sp>
      <p:sp>
        <p:nvSpPr>
          <p:cNvPr id="6" name="Freeform 6"/>
          <p:cNvSpPr/>
          <p:nvPr/>
        </p:nvSpPr>
        <p:spPr>
          <a:xfrm rot="-67940">
            <a:off x="1561998" y="-245971"/>
            <a:ext cx="522980" cy="10640958"/>
          </a:xfrm>
          <a:custGeom>
            <a:avLst/>
            <a:gdLst/>
            <a:ahLst/>
            <a:cxnLst/>
            <a:rect l="l" t="t" r="r" b="b"/>
            <a:pathLst>
              <a:path w="522980" h="10640958">
                <a:moveTo>
                  <a:pt x="0" y="0"/>
                </a:moveTo>
                <a:lnTo>
                  <a:pt x="522979" y="0"/>
                </a:lnTo>
                <a:lnTo>
                  <a:pt x="522979" y="10640958"/>
                </a:lnTo>
                <a:lnTo>
                  <a:pt x="0" y="10640958"/>
                </a:lnTo>
                <a:lnTo>
                  <a:pt x="0" y="0"/>
                </a:lnTo>
                <a:close/>
              </a:path>
            </a:pathLst>
          </a:custGeom>
          <a:blipFill>
            <a:blip r:embed="rId6">
              <a:extLst>
                <a:ext uri="{96DAC541-7B7A-43D3-8B79-37D633B846F1}">
                  <asvg:svgBlip xmlns:asvg="http://schemas.microsoft.com/office/drawing/2016/SVG/main" r:embed="rId7"/>
                </a:ext>
              </a:extLst>
            </a:blip>
            <a:stretch>
              <a:fillRect r="-2533113"/>
            </a:stretch>
          </a:blipFill>
        </p:spPr>
        <p:txBody>
          <a:bodyPr/>
          <a:lstStyle/>
          <a:p>
            <a:endParaRPr lang="en-US">
              <a:latin typeface="Arial" panose="020B0604020202020204" pitchFamily="34" charset="0"/>
              <a:cs typeface="Arial" panose="020B0604020202020204" pitchFamily="34" charset="0"/>
            </a:endParaRPr>
          </a:p>
        </p:txBody>
      </p:sp>
      <p:sp>
        <p:nvSpPr>
          <p:cNvPr id="7" name="Freeform 7"/>
          <p:cNvSpPr/>
          <p:nvPr/>
        </p:nvSpPr>
        <p:spPr>
          <a:xfrm rot="-67940">
            <a:off x="16856918" y="-176979"/>
            <a:ext cx="522980" cy="10640958"/>
          </a:xfrm>
          <a:custGeom>
            <a:avLst/>
            <a:gdLst/>
            <a:ahLst/>
            <a:cxnLst/>
            <a:rect l="l" t="t" r="r" b="b"/>
            <a:pathLst>
              <a:path w="522980" h="10640958">
                <a:moveTo>
                  <a:pt x="0" y="0"/>
                </a:moveTo>
                <a:lnTo>
                  <a:pt x="522980" y="0"/>
                </a:lnTo>
                <a:lnTo>
                  <a:pt x="522980" y="10640958"/>
                </a:lnTo>
                <a:lnTo>
                  <a:pt x="0" y="10640958"/>
                </a:lnTo>
                <a:lnTo>
                  <a:pt x="0" y="0"/>
                </a:lnTo>
                <a:close/>
              </a:path>
            </a:pathLst>
          </a:custGeom>
          <a:blipFill>
            <a:blip r:embed="rId4">
              <a:extLst>
                <a:ext uri="{96DAC541-7B7A-43D3-8B79-37D633B846F1}">
                  <asvg:svgBlip xmlns:asvg="http://schemas.microsoft.com/office/drawing/2016/SVG/main" r:embed="rId5"/>
                </a:ext>
              </a:extLst>
            </a:blip>
            <a:stretch>
              <a:fillRect r="-2533113"/>
            </a:stretch>
          </a:blipFill>
        </p:spPr>
        <p:txBody>
          <a:bodyPr/>
          <a:lstStyle/>
          <a:p>
            <a:endParaRPr lang="en-US">
              <a:latin typeface="Arial" panose="020B0604020202020204" pitchFamily="34" charset="0"/>
              <a:cs typeface="Arial" panose="020B0604020202020204" pitchFamily="34" charset="0"/>
            </a:endParaRPr>
          </a:p>
        </p:txBody>
      </p:sp>
      <p:sp>
        <p:nvSpPr>
          <p:cNvPr id="8" name="Freeform 8"/>
          <p:cNvSpPr/>
          <p:nvPr/>
        </p:nvSpPr>
        <p:spPr>
          <a:xfrm flipH="1">
            <a:off x="16152648" y="-245971"/>
            <a:ext cx="522980" cy="10640958"/>
          </a:xfrm>
          <a:custGeom>
            <a:avLst/>
            <a:gdLst/>
            <a:ahLst/>
            <a:cxnLst/>
            <a:rect l="l" t="t" r="r" b="b"/>
            <a:pathLst>
              <a:path w="522980" h="10640958">
                <a:moveTo>
                  <a:pt x="522979" y="0"/>
                </a:moveTo>
                <a:lnTo>
                  <a:pt x="0" y="0"/>
                </a:lnTo>
                <a:lnTo>
                  <a:pt x="0" y="10640958"/>
                </a:lnTo>
                <a:lnTo>
                  <a:pt x="522979" y="10640958"/>
                </a:lnTo>
                <a:lnTo>
                  <a:pt x="522979" y="0"/>
                </a:lnTo>
                <a:close/>
              </a:path>
            </a:pathLst>
          </a:custGeom>
          <a:blipFill>
            <a:blip r:embed="rId6">
              <a:extLst>
                <a:ext uri="{96DAC541-7B7A-43D3-8B79-37D633B846F1}">
                  <asvg:svgBlip xmlns:asvg="http://schemas.microsoft.com/office/drawing/2016/SVG/main" r:embed="rId7"/>
                </a:ext>
              </a:extLst>
            </a:blip>
            <a:stretch>
              <a:fillRect r="-2533113"/>
            </a:stretch>
          </a:blipFill>
        </p:spPr>
        <p:txBody>
          <a:bodyPr/>
          <a:lstStyle/>
          <a:p>
            <a:endParaRPr lang="en-US">
              <a:latin typeface="Arial" panose="020B0604020202020204" pitchFamily="34" charset="0"/>
              <a:cs typeface="Arial" panose="020B0604020202020204" pitchFamily="34" charset="0"/>
            </a:endParaRPr>
          </a:p>
        </p:txBody>
      </p:sp>
      <p:sp>
        <p:nvSpPr>
          <p:cNvPr id="9" name="Freeform 9"/>
          <p:cNvSpPr/>
          <p:nvPr/>
        </p:nvSpPr>
        <p:spPr>
          <a:xfrm rot="-60647" flipV="1">
            <a:off x="-237749" y="9608355"/>
            <a:ext cx="19443313" cy="3815750"/>
          </a:xfrm>
          <a:custGeom>
            <a:avLst/>
            <a:gdLst/>
            <a:ahLst/>
            <a:cxnLst/>
            <a:rect l="l" t="t" r="r" b="b"/>
            <a:pathLst>
              <a:path w="19443313" h="3815750">
                <a:moveTo>
                  <a:pt x="0" y="3815750"/>
                </a:moveTo>
                <a:lnTo>
                  <a:pt x="19443312" y="3815750"/>
                </a:lnTo>
                <a:lnTo>
                  <a:pt x="19443312" y="0"/>
                </a:lnTo>
                <a:lnTo>
                  <a:pt x="0" y="0"/>
                </a:lnTo>
                <a:lnTo>
                  <a:pt x="0" y="381575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1" name="TextBox 20">
            <a:extLst>
              <a:ext uri="{FF2B5EF4-FFF2-40B4-BE49-F238E27FC236}">
                <a16:creationId xmlns:a16="http://schemas.microsoft.com/office/drawing/2014/main" id="{993D5CEA-C340-92B3-C766-AEFEAB9790E0}"/>
              </a:ext>
            </a:extLst>
          </p:cNvPr>
          <p:cNvSpPr txBox="1"/>
          <p:nvPr/>
        </p:nvSpPr>
        <p:spPr>
          <a:xfrm>
            <a:off x="2343604" y="2190640"/>
            <a:ext cx="13354732" cy="5905719"/>
          </a:xfrm>
          <a:prstGeom prst="rect">
            <a:avLst/>
          </a:prstGeom>
        </p:spPr>
        <p:txBody>
          <a:bodyPr wrap="square" lIns="0" tIns="0" rIns="0" bIns="0" rtlCol="0" anchor="t">
            <a:spAutoFit/>
          </a:bodyPr>
          <a:lstStyle/>
          <a:p>
            <a:pPr algn="ctr">
              <a:lnSpc>
                <a:spcPct val="150000"/>
              </a:lnSpc>
            </a:pPr>
            <a:r>
              <a:rPr lang="vi-VN" sz="6600" b="1">
                <a:solidFill>
                  <a:schemeClr val="accent6">
                    <a:lumMod val="50000"/>
                  </a:schemeClr>
                </a:solidFill>
                <a:ea typeface="Calibri" panose="020F0502020204030204" pitchFamily="34" charset="0"/>
                <a:cs typeface="Arial" panose="020B0604020202020204" pitchFamily="34" charset="0"/>
              </a:rPr>
              <a:t>Hoạt động 1: </a:t>
            </a:r>
            <a:endParaRPr lang="en-US" sz="6600" b="1">
              <a:solidFill>
                <a:schemeClr val="accent6">
                  <a:lumMod val="50000"/>
                </a:schemeClr>
              </a:solidFill>
              <a:ea typeface="Calibri" panose="020F0502020204030204" pitchFamily="34" charset="0"/>
              <a:cs typeface="Arial" panose="020B0604020202020204" pitchFamily="34" charset="0"/>
            </a:endParaRPr>
          </a:p>
          <a:p>
            <a:pPr algn="ctr">
              <a:lnSpc>
                <a:spcPct val="150000"/>
              </a:lnSpc>
            </a:pPr>
            <a:r>
              <a:rPr lang="vi-VN" sz="6600" b="1">
                <a:solidFill>
                  <a:schemeClr val="accent6">
                    <a:lumMod val="50000"/>
                  </a:schemeClr>
                </a:solidFill>
                <a:ea typeface="Calibri" panose="020F0502020204030204" pitchFamily="34" charset="0"/>
                <a:cs typeface="Arial" panose="020B0604020202020204" pitchFamily="34" charset="0"/>
              </a:rPr>
              <a:t>Chia sẻ những sản phẩm thủ công truyền thống ở địa phương mà em biết</a:t>
            </a: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671B7D5-6E46-EBB0-F21C-8BCE023533A4}"/>
              </a:ext>
            </a:extLst>
          </p:cNvPr>
          <p:cNvGrpSpPr/>
          <p:nvPr/>
        </p:nvGrpSpPr>
        <p:grpSpPr>
          <a:xfrm>
            <a:off x="16350811" y="8789905"/>
            <a:ext cx="1870380" cy="1730741"/>
            <a:chOff x="4451483" y="4754703"/>
            <a:chExt cx="1870380" cy="1730741"/>
          </a:xfrm>
        </p:grpSpPr>
        <p:sp>
          <p:nvSpPr>
            <p:cNvPr id="5" name="Freeform 5"/>
            <p:cNvSpPr/>
            <p:nvPr/>
          </p:nvSpPr>
          <p:spPr>
            <a:xfrm rot="-296385">
              <a:off x="5262938" y="5021340"/>
              <a:ext cx="1058925" cy="1464104"/>
            </a:xfrm>
            <a:custGeom>
              <a:avLst/>
              <a:gdLst/>
              <a:ahLst/>
              <a:cxnLst/>
              <a:rect l="l" t="t" r="r" b="b"/>
              <a:pathLst>
                <a:path w="1058925" h="1464104">
                  <a:moveTo>
                    <a:pt x="0" y="0"/>
                  </a:moveTo>
                  <a:lnTo>
                    <a:pt x="1058926" y="0"/>
                  </a:lnTo>
                  <a:lnTo>
                    <a:pt x="1058926" y="1464103"/>
                  </a:lnTo>
                  <a:lnTo>
                    <a:pt x="0" y="1464103"/>
                  </a:lnTo>
                  <a:lnTo>
                    <a:pt x="0" y="0"/>
                  </a:lnTo>
                  <a:close/>
                </a:path>
              </a:pathLst>
            </a:custGeom>
            <a:blipFill>
              <a:blip r:embed="rId2">
                <a:extLst>
                  <a:ext uri="{96DAC541-7B7A-43D3-8B79-37D633B846F1}">
                    <asvg:svgBlip xmlns:asvg="http://schemas.microsoft.com/office/drawing/2016/SVG/main" r:embed="rId3"/>
                  </a:ext>
                </a:extLst>
              </a:blip>
              <a:stretch>
                <a:fillRect r="-63124" b="-19282"/>
              </a:stretch>
            </a:blipFill>
          </p:spPr>
          <p:txBody>
            <a:bodyPr/>
            <a:lstStyle/>
            <a:p>
              <a:endParaRPr lang="en-US">
                <a:latin typeface="Arial" panose="020B0604020202020204" pitchFamily="34" charset="0"/>
                <a:cs typeface="Arial" panose="020B0604020202020204" pitchFamily="34" charset="0"/>
              </a:endParaRPr>
            </a:p>
          </p:txBody>
        </p:sp>
        <p:sp>
          <p:nvSpPr>
            <p:cNvPr id="6" name="Freeform 6"/>
            <p:cNvSpPr/>
            <p:nvPr/>
          </p:nvSpPr>
          <p:spPr>
            <a:xfrm>
              <a:off x="4451483" y="4754703"/>
              <a:ext cx="1042040" cy="777594"/>
            </a:xfrm>
            <a:custGeom>
              <a:avLst/>
              <a:gdLst/>
              <a:ahLst/>
              <a:cxnLst/>
              <a:rect l="l" t="t" r="r" b="b"/>
              <a:pathLst>
                <a:path w="1042040" h="777594">
                  <a:moveTo>
                    <a:pt x="0" y="0"/>
                  </a:moveTo>
                  <a:lnTo>
                    <a:pt x="1042039" y="0"/>
                  </a:lnTo>
                  <a:lnTo>
                    <a:pt x="1042039" y="777594"/>
                  </a:lnTo>
                  <a:lnTo>
                    <a:pt x="0" y="777594"/>
                  </a:lnTo>
                  <a:lnTo>
                    <a:pt x="0" y="0"/>
                  </a:lnTo>
                  <a:close/>
                </a:path>
              </a:pathLst>
            </a:custGeom>
            <a:blipFill>
              <a:blip r:embed="rId2">
                <a:extLst>
                  <a:ext uri="{96DAC541-7B7A-43D3-8B79-37D633B846F1}">
                    <asvg:svgBlip xmlns:asvg="http://schemas.microsoft.com/office/drawing/2016/SVG/main" r:embed="rId3"/>
                  </a:ext>
                </a:extLst>
              </a:blip>
              <a:stretch>
                <a:fillRect l="-224475" r="-11905" b="-355750"/>
              </a:stretch>
            </a:blipFill>
          </p:spPr>
          <p:txBody>
            <a:bodyPr/>
            <a:lstStyle/>
            <a:p>
              <a:endParaRPr lang="en-US">
                <a:latin typeface="Arial" panose="020B0604020202020204" pitchFamily="34" charset="0"/>
                <a:cs typeface="Arial" panose="020B0604020202020204" pitchFamily="34" charset="0"/>
              </a:endParaRPr>
            </a:p>
          </p:txBody>
        </p:sp>
      </p:grpSp>
      <p:sp>
        <p:nvSpPr>
          <p:cNvPr id="7" name="Freeform 7"/>
          <p:cNvSpPr/>
          <p:nvPr/>
        </p:nvSpPr>
        <p:spPr>
          <a:xfrm rot="-327708">
            <a:off x="-277453" y="-410349"/>
            <a:ext cx="1874593" cy="1796110"/>
          </a:xfrm>
          <a:custGeom>
            <a:avLst/>
            <a:gdLst/>
            <a:ahLst/>
            <a:cxnLst/>
            <a:rect l="l" t="t" r="r" b="b"/>
            <a:pathLst>
              <a:path w="5207416" h="6055135">
                <a:moveTo>
                  <a:pt x="0" y="0"/>
                </a:moveTo>
                <a:lnTo>
                  <a:pt x="5207417" y="0"/>
                </a:lnTo>
                <a:lnTo>
                  <a:pt x="5207417" y="6055135"/>
                </a:lnTo>
                <a:lnTo>
                  <a:pt x="0" y="60551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8" name="Freeform 8"/>
          <p:cNvSpPr/>
          <p:nvPr/>
        </p:nvSpPr>
        <p:spPr>
          <a:xfrm rot="-301068">
            <a:off x="16172923" y="-552257"/>
            <a:ext cx="2248953" cy="2264515"/>
          </a:xfrm>
          <a:custGeom>
            <a:avLst/>
            <a:gdLst/>
            <a:ahLst/>
            <a:cxnLst/>
            <a:rect l="l" t="t" r="r" b="b"/>
            <a:pathLst>
              <a:path w="5207416" h="6055135">
                <a:moveTo>
                  <a:pt x="0" y="0"/>
                </a:moveTo>
                <a:lnTo>
                  <a:pt x="5207416" y="0"/>
                </a:lnTo>
                <a:lnTo>
                  <a:pt x="5207416" y="6055135"/>
                </a:lnTo>
                <a:lnTo>
                  <a:pt x="0" y="60551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506DA583-865C-18BC-05C0-197CE56B5914}"/>
              </a:ext>
            </a:extLst>
          </p:cNvPr>
          <p:cNvGrpSpPr/>
          <p:nvPr/>
        </p:nvGrpSpPr>
        <p:grpSpPr>
          <a:xfrm>
            <a:off x="5143499" y="0"/>
            <a:ext cx="8001001" cy="1422756"/>
            <a:chOff x="5010864" y="-8"/>
            <a:chExt cx="7807228" cy="1363983"/>
          </a:xfrm>
        </p:grpSpPr>
        <p:sp>
          <p:nvSpPr>
            <p:cNvPr id="12" name="Round Same Side Corner Rectangle 11">
              <a:extLst>
                <a:ext uri="{FF2B5EF4-FFF2-40B4-BE49-F238E27FC236}">
                  <a16:creationId xmlns:a16="http://schemas.microsoft.com/office/drawing/2014/main" id="{E85D70B4-F6E1-24D4-FF10-0BE441836054}"/>
                </a:ext>
              </a:extLst>
            </p:cNvPr>
            <p:cNvSpPr/>
            <p:nvPr/>
          </p:nvSpPr>
          <p:spPr>
            <a:xfrm flipV="1">
              <a:off x="5010864" y="-8"/>
              <a:ext cx="7807228" cy="1363983"/>
            </a:xfrm>
            <a:prstGeom prst="round2SameRect">
              <a:avLst>
                <a:gd name="adj1" fmla="val 37720"/>
                <a:gd name="adj2" fmla="val 0"/>
              </a:avLst>
            </a:prstGeom>
            <a:solidFill>
              <a:srgbClr val="BD4A47"/>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1B3202D-B506-F8AD-C946-B02E1CF866B9}"/>
                </a:ext>
              </a:extLst>
            </p:cNvPr>
            <p:cNvSpPr txBox="1"/>
            <p:nvPr/>
          </p:nvSpPr>
          <p:spPr>
            <a:xfrm>
              <a:off x="5531345" y="268896"/>
              <a:ext cx="6766264" cy="826175"/>
            </a:xfrm>
            <a:prstGeom prst="rect">
              <a:avLst/>
            </a:prstGeom>
            <a:noFill/>
          </p:spPr>
          <p:txBody>
            <a:bodyPr wrap="square" rtlCol="0">
              <a:spAutoFit/>
            </a:bodyPr>
            <a:lstStyle/>
            <a:p>
              <a:pPr algn="ctr"/>
              <a:r>
                <a:rPr lang="en-US" sz="5000" b="1">
                  <a:solidFill>
                    <a:schemeClr val="bg1"/>
                  </a:solidFill>
                  <a:latin typeface="Arial" panose="020B0604020202020204" pitchFamily="34" charset="0"/>
                  <a:cs typeface="Arial" panose="020B0604020202020204" pitchFamily="34" charset="0"/>
                </a:rPr>
                <a:t>HOẠT ĐỘNG NHÓM</a:t>
              </a:r>
              <a:endParaRPr lang="en-US" sz="5000" b="1" dirty="0">
                <a:solidFill>
                  <a:schemeClr val="bg1"/>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E7A5265A-0227-5E28-527B-3C938E356C38}"/>
              </a:ext>
            </a:extLst>
          </p:cNvPr>
          <p:cNvGrpSpPr/>
          <p:nvPr/>
        </p:nvGrpSpPr>
        <p:grpSpPr>
          <a:xfrm>
            <a:off x="488397" y="1926910"/>
            <a:ext cx="16968308" cy="3040620"/>
            <a:chOff x="710092" y="2102880"/>
            <a:chExt cx="16968308" cy="3040620"/>
          </a:xfrm>
        </p:grpSpPr>
        <p:sp>
          <p:nvSpPr>
            <p:cNvPr id="16" name="TextBox 15">
              <a:extLst>
                <a:ext uri="{FF2B5EF4-FFF2-40B4-BE49-F238E27FC236}">
                  <a16:creationId xmlns:a16="http://schemas.microsoft.com/office/drawing/2014/main" id="{86BB7921-8D96-F9C2-402D-80FCEE6021F9}"/>
                </a:ext>
              </a:extLst>
            </p:cNvPr>
            <p:cNvSpPr txBox="1"/>
            <p:nvPr/>
          </p:nvSpPr>
          <p:spPr>
            <a:xfrm>
              <a:off x="2667000" y="2102880"/>
              <a:ext cx="15011400" cy="3040620"/>
            </a:xfrm>
            <a:prstGeom prst="roundRect">
              <a:avLst/>
            </a:prstGeom>
            <a:solidFill>
              <a:schemeClr val="accent5">
                <a:lumMod val="20000"/>
                <a:lumOff val="80000"/>
              </a:schemeClr>
            </a:solidFill>
            <a:ln w="38100">
              <a:no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n-US" sz="4000" b="1">
                  <a:solidFill>
                    <a:schemeClr val="tx2">
                      <a:lumMod val="50000"/>
                    </a:schemeClr>
                  </a:solidFill>
                  <a:latin typeface="Arial" panose="020B0604020202020204" pitchFamily="34" charset="0"/>
                  <a:cs typeface="Arial" panose="020B0604020202020204" pitchFamily="34" charset="0"/>
                </a:rPr>
                <a:t>YÊU CẦU: </a:t>
              </a:r>
              <a:r>
                <a:rPr lang="en-US" sz="4000">
                  <a:latin typeface="Arial" panose="020B0604020202020204" pitchFamily="34" charset="0"/>
                  <a:cs typeface="Arial" panose="020B0604020202020204" pitchFamily="34" charset="0"/>
                </a:rPr>
                <a:t>Cả lớp chia thành các nhóm,</a:t>
              </a:r>
              <a:r>
                <a:rPr lang="vi-VN" sz="4000">
                  <a:latin typeface="Arial" panose="020B0604020202020204" pitchFamily="34" charset="0"/>
                  <a:cs typeface="Arial" panose="020B0604020202020204" pitchFamily="34" charset="0"/>
                </a:rPr>
                <a:t> </a:t>
              </a:r>
              <a:r>
                <a:rPr lang="en-US" sz="4000">
                  <a:latin typeface="Arial" panose="020B0604020202020204" pitchFamily="34" charset="0"/>
                  <a:cs typeface="Arial" panose="020B0604020202020204" pitchFamily="34" charset="0"/>
                </a:rPr>
                <a:t>mỗi thành viên hãy </a:t>
              </a:r>
              <a:r>
                <a:rPr lang="vi-VN" sz="4000">
                  <a:latin typeface="Arial" panose="020B0604020202020204" pitchFamily="34" charset="0"/>
                  <a:cs typeface="Arial" panose="020B0604020202020204" pitchFamily="34" charset="0"/>
                </a:rPr>
                <a:t>chia sẻ thông tin với bạn</a:t>
              </a:r>
              <a:r>
                <a:rPr lang="en-US" sz="4000">
                  <a:latin typeface="Arial" panose="020B0604020202020204" pitchFamily="34" charset="0"/>
                  <a:cs typeface="Arial" panose="020B0604020202020204" pitchFamily="34" charset="0"/>
                </a:rPr>
                <a:t> trong nhóm</a:t>
              </a:r>
              <a:r>
                <a:rPr lang="vi-VN" sz="4000">
                  <a:latin typeface="Arial" panose="020B0604020202020204" pitchFamily="34" charset="0"/>
                  <a:cs typeface="Arial" panose="020B0604020202020204" pitchFamily="34" charset="0"/>
                </a:rPr>
                <a:t> về những sản phẩm truyền thống ở địa phương mà mình biết</a:t>
              </a:r>
              <a:r>
                <a:rPr lang="en-US" sz="4000">
                  <a:latin typeface="Arial" panose="020B0604020202020204" pitchFamily="34" charset="0"/>
                  <a:cs typeface="Arial" panose="020B0604020202020204" pitchFamily="34" charset="0"/>
                </a:rPr>
                <a:t> dựa theo gợi ý (</a:t>
              </a:r>
              <a:r>
                <a:rPr lang="en-US" sz="4000" i="1">
                  <a:latin typeface="Arial" panose="020B0604020202020204" pitchFamily="34" charset="0"/>
                  <a:cs typeface="Arial" panose="020B0604020202020204" pitchFamily="34" charset="0"/>
                </a:rPr>
                <a:t>SGK – tr.80) </a:t>
              </a:r>
              <a:endParaRPr lang="vi-VN" sz="4000" i="1">
                <a:latin typeface="Arial" panose="020B0604020202020204" pitchFamily="34" charset="0"/>
                <a:cs typeface="Arial" panose="020B0604020202020204" pitchFamily="34" charset="0"/>
              </a:endParaRPr>
            </a:p>
          </p:txBody>
        </p:sp>
        <p:pic>
          <p:nvPicPr>
            <p:cNvPr id="17" name="Picture 9">
              <a:extLst>
                <a:ext uri="{FF2B5EF4-FFF2-40B4-BE49-F238E27FC236}">
                  <a16:creationId xmlns:a16="http://schemas.microsoft.com/office/drawing/2014/main" id="{5A7E5D3F-E3D8-D745-F932-8C9186C5286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10092" y="2699885"/>
              <a:ext cx="1752600" cy="1846610"/>
            </a:xfrm>
            <a:prstGeom prst="rect">
              <a:avLst/>
            </a:prstGeom>
          </p:spPr>
        </p:pic>
      </p:grpSp>
      <p:pic>
        <p:nvPicPr>
          <p:cNvPr id="19" name="Picture 18" descr="A couple of images of vegetables&#10;&#10;Description automatically generated">
            <a:extLst>
              <a:ext uri="{FF2B5EF4-FFF2-40B4-BE49-F238E27FC236}">
                <a16:creationId xmlns:a16="http://schemas.microsoft.com/office/drawing/2014/main" id="{63684DAB-4782-8C11-DC49-505DB7AF44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000" y="5471685"/>
            <a:ext cx="10325102" cy="431690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sp>
        <p:nvSpPr>
          <p:cNvPr id="7" name="Freeform 7"/>
          <p:cNvSpPr/>
          <p:nvPr/>
        </p:nvSpPr>
        <p:spPr>
          <a:xfrm rot="-301068">
            <a:off x="-307519" y="-601498"/>
            <a:ext cx="1753412" cy="1862850"/>
          </a:xfrm>
          <a:custGeom>
            <a:avLst/>
            <a:gdLst/>
            <a:ahLst/>
            <a:cxnLst/>
            <a:rect l="l" t="t" r="r" b="b"/>
            <a:pathLst>
              <a:path w="3393655" h="3946111">
                <a:moveTo>
                  <a:pt x="0" y="0"/>
                </a:moveTo>
                <a:lnTo>
                  <a:pt x="3393655" y="0"/>
                </a:lnTo>
                <a:lnTo>
                  <a:pt x="3393655" y="3946111"/>
                </a:lnTo>
                <a:lnTo>
                  <a:pt x="0" y="3946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8" name="Freeform 8"/>
          <p:cNvSpPr/>
          <p:nvPr/>
        </p:nvSpPr>
        <p:spPr>
          <a:xfrm rot="-332567">
            <a:off x="16782587" y="8072111"/>
            <a:ext cx="1849335" cy="2130557"/>
          </a:xfrm>
          <a:custGeom>
            <a:avLst/>
            <a:gdLst/>
            <a:ahLst/>
            <a:cxnLst/>
            <a:rect l="l" t="t" r="r" b="b"/>
            <a:pathLst>
              <a:path w="3886174" h="4605836">
                <a:moveTo>
                  <a:pt x="0" y="0"/>
                </a:moveTo>
                <a:lnTo>
                  <a:pt x="3886174" y="0"/>
                </a:lnTo>
                <a:lnTo>
                  <a:pt x="3886174" y="4605836"/>
                </a:lnTo>
                <a:lnTo>
                  <a:pt x="0" y="46058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9" name="Speech Bubble: Rectangle with Corners Rounded 8">
            <a:extLst>
              <a:ext uri="{FF2B5EF4-FFF2-40B4-BE49-F238E27FC236}">
                <a16:creationId xmlns:a16="http://schemas.microsoft.com/office/drawing/2014/main" id="{2D7FA88C-C7F4-523C-628A-18415058924A}"/>
              </a:ext>
            </a:extLst>
          </p:cNvPr>
          <p:cNvSpPr/>
          <p:nvPr/>
        </p:nvSpPr>
        <p:spPr>
          <a:xfrm>
            <a:off x="8290438" y="656845"/>
            <a:ext cx="8686802" cy="2473005"/>
          </a:xfrm>
          <a:prstGeom prst="wedgeRoundRectCallout">
            <a:avLst>
              <a:gd name="adj1" fmla="val -58940"/>
              <a:gd name="adj2" fmla="val 45490"/>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a:solidFill>
                  <a:schemeClr val="tx1"/>
                </a:solidFill>
                <a:latin typeface="Arial" panose="020B0604020202020204" pitchFamily="34" charset="0"/>
                <a:cs typeface="Arial" panose="020B0604020202020204" pitchFamily="34" charset="0"/>
              </a:rPr>
              <a:t>Địa điểm: </a:t>
            </a:r>
            <a:endParaRPr lang="en-US" sz="4000" b="1">
              <a:solidFill>
                <a:schemeClr val="tx1"/>
              </a:solidFill>
              <a:latin typeface="Arial" panose="020B0604020202020204" pitchFamily="34" charset="0"/>
              <a:cs typeface="Arial" panose="020B0604020202020204" pitchFamily="34" charset="0"/>
            </a:endParaRPr>
          </a:p>
          <a:p>
            <a:pPr algn="ctr">
              <a:lnSpc>
                <a:spcPct val="150000"/>
              </a:lnSpc>
            </a:pPr>
            <a:r>
              <a:rPr lang="vi-VN" sz="4000">
                <a:solidFill>
                  <a:schemeClr val="tx1"/>
                </a:solidFill>
                <a:latin typeface="Arial" panose="020B0604020202020204" pitchFamily="34" charset="0"/>
                <a:cs typeface="Arial" panose="020B0604020202020204" pitchFamily="34" charset="0"/>
              </a:rPr>
              <a:t>Sản phẩm được làm ra tại đâu?</a:t>
            </a:r>
            <a:endParaRPr lang="en-US" sz="4000">
              <a:solidFill>
                <a:schemeClr val="tx1"/>
              </a:solidFill>
              <a:latin typeface="Arial" panose="020B0604020202020204" pitchFamily="34" charset="0"/>
              <a:cs typeface="Arial" panose="020B0604020202020204" pitchFamily="34" charset="0"/>
            </a:endParaRPr>
          </a:p>
        </p:txBody>
      </p:sp>
      <p:sp>
        <p:nvSpPr>
          <p:cNvPr id="11" name="Speech Bubble: Rectangle with Corners Rounded 10">
            <a:extLst>
              <a:ext uri="{FF2B5EF4-FFF2-40B4-BE49-F238E27FC236}">
                <a16:creationId xmlns:a16="http://schemas.microsoft.com/office/drawing/2014/main" id="{E6B21CA3-D736-D1D9-884A-AE81405E6B6E}"/>
              </a:ext>
            </a:extLst>
          </p:cNvPr>
          <p:cNvSpPr/>
          <p:nvPr/>
        </p:nvSpPr>
        <p:spPr>
          <a:xfrm>
            <a:off x="8290438" y="3526181"/>
            <a:ext cx="8686801" cy="3234637"/>
          </a:xfrm>
          <a:prstGeom prst="wedgeRoundRectCallout">
            <a:avLst>
              <a:gd name="adj1" fmla="val -61043"/>
              <a:gd name="adj2" fmla="val -39902"/>
              <a:gd name="adj3" fmla="val 16667"/>
            </a:avLst>
          </a:prstGeom>
          <a:solidFill>
            <a:srgbClr val="FFF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a:solidFill>
                  <a:schemeClr val="tx1"/>
                </a:solidFill>
                <a:latin typeface="Arial" panose="020B0604020202020204" pitchFamily="34" charset="0"/>
                <a:cs typeface="Arial" panose="020B0604020202020204" pitchFamily="34" charset="0"/>
              </a:rPr>
              <a:t>Thời điểm: </a:t>
            </a:r>
            <a:endParaRPr lang="en-US" sz="4000" b="1">
              <a:solidFill>
                <a:schemeClr val="tx1"/>
              </a:solidFill>
              <a:latin typeface="Arial" panose="020B0604020202020204" pitchFamily="34" charset="0"/>
              <a:cs typeface="Arial" panose="020B0604020202020204" pitchFamily="34" charset="0"/>
            </a:endParaRPr>
          </a:p>
          <a:p>
            <a:pPr algn="ctr">
              <a:lnSpc>
                <a:spcPct val="150000"/>
              </a:lnSpc>
            </a:pPr>
            <a:r>
              <a:rPr lang="vi-VN" sz="4000">
                <a:solidFill>
                  <a:schemeClr val="tx1"/>
                </a:solidFill>
                <a:latin typeface="Arial" panose="020B0604020202020204" pitchFamily="34" charset="0"/>
                <a:cs typeface="Arial" panose="020B0604020202020204" pitchFamily="34" charset="0"/>
              </a:rPr>
              <a:t>Gia đình </a:t>
            </a:r>
            <a:r>
              <a:rPr lang="en-US" sz="4000">
                <a:solidFill>
                  <a:schemeClr val="tx1"/>
                </a:solidFill>
                <a:latin typeface="Arial" panose="020B0604020202020204" pitchFamily="34" charset="0"/>
                <a:cs typeface="Arial" panose="020B0604020202020204" pitchFamily="34" charset="0"/>
              </a:rPr>
              <a:t>mua</a:t>
            </a:r>
            <a:r>
              <a:rPr lang="vi-VN" sz="4000">
                <a:solidFill>
                  <a:schemeClr val="tx1"/>
                </a:solidFill>
                <a:latin typeface="Arial" panose="020B0604020202020204" pitchFamily="34" charset="0"/>
                <a:cs typeface="Arial" panose="020B0604020202020204" pitchFamily="34" charset="0"/>
              </a:rPr>
              <a:t> hay được tặng vào dịp nào?</a:t>
            </a:r>
            <a:endParaRPr lang="en-US" sz="4000">
              <a:solidFill>
                <a:schemeClr val="tx1"/>
              </a:solidFill>
              <a:latin typeface="Arial" panose="020B0604020202020204" pitchFamily="34" charset="0"/>
              <a:cs typeface="Arial" panose="020B0604020202020204" pitchFamily="34" charset="0"/>
            </a:endParaRPr>
          </a:p>
        </p:txBody>
      </p:sp>
      <p:sp>
        <p:nvSpPr>
          <p:cNvPr id="12" name="Speech Bubble: Rectangle with Corners Rounded 11">
            <a:extLst>
              <a:ext uri="{FF2B5EF4-FFF2-40B4-BE49-F238E27FC236}">
                <a16:creationId xmlns:a16="http://schemas.microsoft.com/office/drawing/2014/main" id="{61C3B40B-9585-545B-A673-EBA8DFEC0C3D}"/>
              </a:ext>
            </a:extLst>
          </p:cNvPr>
          <p:cNvSpPr/>
          <p:nvPr/>
        </p:nvSpPr>
        <p:spPr>
          <a:xfrm>
            <a:off x="8290437" y="7157148"/>
            <a:ext cx="8686801" cy="2634551"/>
          </a:xfrm>
          <a:prstGeom prst="wedgeRoundRectCallout">
            <a:avLst>
              <a:gd name="adj1" fmla="val -60064"/>
              <a:gd name="adj2" fmla="val -43279"/>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a:solidFill>
                  <a:schemeClr val="tx1"/>
                </a:solidFill>
                <a:latin typeface="Arial" panose="020B0604020202020204" pitchFamily="34" charset="0"/>
                <a:cs typeface="Arial" panose="020B0604020202020204" pitchFamily="34" charset="0"/>
              </a:rPr>
              <a:t>Công dụng: </a:t>
            </a:r>
            <a:endParaRPr lang="en-US" sz="4000" b="1">
              <a:solidFill>
                <a:schemeClr val="tx1"/>
              </a:solidFill>
              <a:latin typeface="Arial" panose="020B0604020202020204" pitchFamily="34" charset="0"/>
              <a:cs typeface="Arial" panose="020B0604020202020204" pitchFamily="34" charset="0"/>
            </a:endParaRPr>
          </a:p>
          <a:p>
            <a:pPr algn="ctr">
              <a:lnSpc>
                <a:spcPct val="150000"/>
              </a:lnSpc>
            </a:pPr>
            <a:r>
              <a:rPr lang="vi-VN" sz="4000">
                <a:solidFill>
                  <a:schemeClr val="tx1"/>
                </a:solidFill>
                <a:latin typeface="Arial" panose="020B0604020202020204" pitchFamily="34" charset="0"/>
                <a:cs typeface="Arial" panose="020B0604020202020204" pitchFamily="34" charset="0"/>
              </a:rPr>
              <a:t>Sản phẩm dùng để làm gì?</a:t>
            </a:r>
            <a:endParaRPr lang="en-US" sz="4000">
              <a:solidFill>
                <a:schemeClr val="tx1"/>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5BE8BD54-68CE-6032-5389-7E2AEF3CCC0E}"/>
              </a:ext>
            </a:extLst>
          </p:cNvPr>
          <p:cNvGrpSpPr/>
          <p:nvPr/>
        </p:nvGrpSpPr>
        <p:grpSpPr>
          <a:xfrm>
            <a:off x="1310760" y="738725"/>
            <a:ext cx="5152467" cy="4071229"/>
            <a:chOff x="274113" y="825372"/>
            <a:chExt cx="5152467" cy="4071229"/>
          </a:xfrm>
        </p:grpSpPr>
        <p:sp>
          <p:nvSpPr>
            <p:cNvPr id="15" name="Line Callout 1 (Border and Accent Bar) 3">
              <a:extLst>
                <a:ext uri="{FF2B5EF4-FFF2-40B4-BE49-F238E27FC236}">
                  <a16:creationId xmlns:a16="http://schemas.microsoft.com/office/drawing/2014/main" id="{9778B57D-231F-02D2-323A-96855E3AEB18}"/>
                </a:ext>
              </a:extLst>
            </p:cNvPr>
            <p:cNvSpPr/>
            <p:nvPr/>
          </p:nvSpPr>
          <p:spPr>
            <a:xfrm>
              <a:off x="274113" y="1624975"/>
              <a:ext cx="5152467" cy="3271626"/>
            </a:xfrm>
            <a:prstGeom prst="roundRect">
              <a:avLst/>
            </a:prstGeom>
            <a:solidFill>
              <a:schemeClr val="bg1"/>
            </a:solidFill>
            <a:ln>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b="1">
                  <a:solidFill>
                    <a:srgbClr val="C00000"/>
                  </a:solidFill>
                  <a:latin typeface="Arial" panose="020B0604020202020204" pitchFamily="34" charset="0"/>
                  <a:cs typeface="Arial" panose="020B0604020202020204" pitchFamily="34" charset="0"/>
                </a:rPr>
                <a:t>GỢI Ý </a:t>
              </a:r>
            </a:p>
            <a:p>
              <a:pPr algn="ctr">
                <a:lnSpc>
                  <a:spcPct val="150000"/>
                </a:lnSpc>
              </a:pPr>
              <a:r>
                <a:rPr lang="en-US" sz="4800" b="1">
                  <a:solidFill>
                    <a:srgbClr val="C00000"/>
                  </a:solidFill>
                  <a:latin typeface="Arial" panose="020B0604020202020204" pitchFamily="34" charset="0"/>
                  <a:cs typeface="Arial" panose="020B0604020202020204" pitchFamily="34" charset="0"/>
                </a:rPr>
                <a:t>THỰC HIỆN</a:t>
              </a:r>
              <a:endParaRPr lang="en-US" sz="4800" b="1" dirty="0">
                <a:solidFill>
                  <a:srgbClr val="C00000"/>
                </a:solidFill>
                <a:latin typeface="Arial" panose="020B0604020202020204" pitchFamily="34" charset="0"/>
                <a:cs typeface="Arial" panose="020B0604020202020204" pitchFamily="34" charset="0"/>
              </a:endParaRPr>
            </a:p>
          </p:txBody>
        </p:sp>
        <p:pic>
          <p:nvPicPr>
            <p:cNvPr id="16" name="Picture 2">
              <a:extLst>
                <a:ext uri="{FF2B5EF4-FFF2-40B4-BE49-F238E27FC236}">
                  <a16:creationId xmlns:a16="http://schemas.microsoft.com/office/drawing/2014/main" id="{DBF9CCC0-DB1C-6084-C46E-540FEE7A1EE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228415" y="825372"/>
              <a:ext cx="1078342" cy="1108575"/>
            </a:xfrm>
            <a:prstGeom prst="rect">
              <a:avLst/>
            </a:prstGeom>
          </p:spPr>
        </p:pic>
      </p:grpSp>
      <p:pic>
        <p:nvPicPr>
          <p:cNvPr id="17" name="Picture 10">
            <a:extLst>
              <a:ext uri="{FF2B5EF4-FFF2-40B4-BE49-F238E27FC236}">
                <a16:creationId xmlns:a16="http://schemas.microsoft.com/office/drawing/2014/main" id="{DC5F8787-408B-0792-6D66-7BACD88B161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71282" y="5288079"/>
            <a:ext cx="5465905" cy="4400053"/>
          </a:xfrm>
          <a:prstGeom prst="rect">
            <a:avLst/>
          </a:prstGeom>
        </p:spPr>
      </p:pic>
    </p:spTree>
    <p:extLst>
      <p:ext uri="{BB962C8B-B14F-4D97-AF65-F5344CB8AC3E}">
        <p14:creationId xmlns:p14="http://schemas.microsoft.com/office/powerpoint/2010/main" val="385232415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out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904</Words>
  <Application>Microsoft Office PowerPoint</Application>
  <PresentationFormat>Custom</PresentationFormat>
  <Paragraphs>91</Paragraphs>
  <Slides>22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Courier New</vt:lpstr>
      <vt:lpstr>Arial</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Playful Social Science Lesson Presentation</dc:title>
  <dc:creator>Linh Phan</dc:creator>
  <cp:lastModifiedBy>FPT SHOP</cp:lastModifiedBy>
  <cp:revision>8</cp:revision>
  <dcterms:created xsi:type="dcterms:W3CDTF">2006-08-16T00:00:00Z</dcterms:created>
  <dcterms:modified xsi:type="dcterms:W3CDTF">2025-05-01T14:42:59Z</dcterms:modified>
  <dc:identifier>DAFv5xCZqQ4</dc:identifier>
</cp:coreProperties>
</file>