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3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60" r:id="rId4"/>
    <p:sldId id="259" r:id="rId5"/>
    <p:sldId id="257" r:id="rId6"/>
    <p:sldId id="295" r:id="rId7"/>
    <p:sldId id="296" r:id="rId8"/>
    <p:sldId id="261" r:id="rId9"/>
    <p:sldId id="262" r:id="rId10"/>
    <p:sldId id="263" r:id="rId11"/>
    <p:sldId id="264" r:id="rId12"/>
    <p:sldId id="299" r:id="rId13"/>
    <p:sldId id="265" r:id="rId14"/>
    <p:sldId id="294" r:id="rId15"/>
    <p:sldId id="297" r:id="rId16"/>
    <p:sldId id="267" r:id="rId17"/>
    <p:sldId id="268" r:id="rId18"/>
    <p:sldId id="284" r:id="rId19"/>
    <p:sldId id="269" r:id="rId20"/>
    <p:sldId id="300" r:id="rId21"/>
    <p:sldId id="270" r:id="rId22"/>
    <p:sldId id="302" r:id="rId23"/>
    <p:sldId id="305" r:id="rId24"/>
    <p:sldId id="273" r:id="rId25"/>
    <p:sldId id="306" r:id="rId26"/>
    <p:sldId id="30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74" r:id="rId35"/>
    <p:sldId id="304" r:id="rId36"/>
  </p:sldIdLst>
  <p:sldSz cx="18288000" cy="10287000"/>
  <p:notesSz cx="6858000" cy="9144000"/>
  <p:embeddedFontLst>
    <p:embeddedFont>
      <p:font typeface="iCiel Cadena" charset="-93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E0E4"/>
    <a:srgbClr val="C85103"/>
    <a:srgbClr val="2D3456"/>
    <a:srgbClr val="F8F8F4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0D53A-D96C-4C86-BCBB-B100CED7F4B8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40F80-ED01-430A-A971-F4EC1B405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0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E40F80-ED01-430A-A971-F4EC1B4056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83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84D6-B728-4A6F-A091-4846367BD3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95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84D6-B728-4A6F-A091-4846367BD3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6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84D6-B728-4A6F-A091-4846367BD3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68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A84D6-B728-4A6F-A091-4846367BD3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9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56.sv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16.sv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svg"/><Relationship Id="rId7" Type="http://schemas.openxmlformats.org/officeDocument/2006/relationships/image" Target="../media/image6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9.svg"/><Relationship Id="rId4" Type="http://schemas.openxmlformats.org/officeDocument/2006/relationships/image" Target="../media/image38.png"/><Relationship Id="rId9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4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5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3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6.svg"/><Relationship Id="rId7" Type="http://schemas.openxmlformats.org/officeDocument/2006/relationships/image" Target="../media/image6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8.svg"/><Relationship Id="rId10" Type="http://schemas.openxmlformats.org/officeDocument/2006/relationships/image" Target="../media/image72.sv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7.svg"/><Relationship Id="rId7" Type="http://schemas.openxmlformats.org/officeDocument/2006/relationships/image" Target="../media/image7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6.sv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sv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33.svg"/><Relationship Id="rId7" Type="http://schemas.openxmlformats.org/officeDocument/2006/relationships/image" Target="../media/image5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6.svg"/><Relationship Id="rId10" Type="http://schemas.openxmlformats.org/officeDocument/2006/relationships/image" Target="../media/image90.sv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33.svg"/><Relationship Id="rId7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86.svg"/><Relationship Id="rId10" Type="http://schemas.openxmlformats.org/officeDocument/2006/relationships/image" Target="../media/image82.svg"/><Relationship Id="rId4" Type="http://schemas.openxmlformats.org/officeDocument/2006/relationships/image" Target="../media/image54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1" Type="http://schemas.openxmlformats.org/officeDocument/2006/relationships/image" Target="../media/image5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86.sv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94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svg"/><Relationship Id="rId5" Type="http://schemas.openxmlformats.org/officeDocument/2006/relationships/image" Target="../media/image18.png"/><Relationship Id="rId4" Type="http://schemas.openxmlformats.org/officeDocument/2006/relationships/image" Target="../media/image61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Relationship Id="rId1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6.png"/><Relationship Id="rId4" Type="http://schemas.openxmlformats.org/officeDocument/2006/relationships/audio" Target="../media/media4.mp3"/><Relationship Id="rId9" Type="http://schemas.openxmlformats.org/officeDocument/2006/relationships/image" Target="../media/image69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0.png"/><Relationship Id="rId4" Type="http://schemas.openxmlformats.org/officeDocument/2006/relationships/audio" Target="../media/media4.mp3"/><Relationship Id="rId9" Type="http://schemas.openxmlformats.org/officeDocument/2006/relationships/image" Target="../media/image69.pn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1.png"/><Relationship Id="rId4" Type="http://schemas.openxmlformats.org/officeDocument/2006/relationships/audio" Target="../media/media4.mp3"/><Relationship Id="rId9" Type="http://schemas.openxmlformats.org/officeDocument/2006/relationships/image" Target="../media/image69.png"/><Relationship Id="rId1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microsoft.com/office/2007/relationships/media" Target="../media/media4.mp3"/><Relationship Id="rId7" Type="http://schemas.openxmlformats.org/officeDocument/2006/relationships/image" Target="../media/image63.png"/><Relationship Id="rId12" Type="http://schemas.openxmlformats.org/officeDocument/2006/relationships/image" Target="../media/image7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6.png"/><Relationship Id="rId4" Type="http://schemas.openxmlformats.org/officeDocument/2006/relationships/audio" Target="../media/media4.mp3"/><Relationship Id="rId9" Type="http://schemas.openxmlformats.org/officeDocument/2006/relationships/image" Target="../media/image69.png"/><Relationship Id="rId1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hdphoto" Target="../media/hdphoto1.wdp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7" Type="http://schemas.openxmlformats.org/officeDocument/2006/relationships/image" Target="../media/image16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sv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28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3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3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7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svg"/><Relationship Id="rId7" Type="http://schemas.openxmlformats.org/officeDocument/2006/relationships/image" Target="../media/image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svg"/><Relationship Id="rId7" Type="http://schemas.openxmlformats.org/officeDocument/2006/relationships/image" Target="../media/image4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1861111"/>
            <a:ext cx="12547251" cy="7073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135116" y="-3334794"/>
            <a:ext cx="5388198" cy="5266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58975">
            <a:off x="1521173" y="7527911"/>
            <a:ext cx="1463817" cy="18817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03868">
            <a:off x="10361868" y="7468278"/>
            <a:ext cx="690366" cy="6928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40205" y="7842827"/>
            <a:ext cx="3052865" cy="84925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418511" y="-3677788"/>
            <a:ext cx="19250649" cy="156105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290203" y="2552700"/>
            <a:ext cx="6083473" cy="72422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7D30D9-78A6-9FE6-3DF7-E7BEE7EA58CA}"/>
              </a:ext>
            </a:extLst>
          </p:cNvPr>
          <p:cNvSpPr txBox="1"/>
          <p:nvPr/>
        </p:nvSpPr>
        <p:spPr>
          <a:xfrm>
            <a:off x="1139994" y="2037409"/>
            <a:ext cx="11086055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HÔM NAY!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901681" y="-3874508"/>
            <a:ext cx="5388198" cy="52669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0BD095A-1B64-44A6-759B-6E8D1D31CC94}"/>
              </a:ext>
            </a:extLst>
          </p:cNvPr>
          <p:cNvSpPr/>
          <p:nvPr/>
        </p:nvSpPr>
        <p:spPr>
          <a:xfrm>
            <a:off x="2819400" y="6236010"/>
            <a:ext cx="5029200" cy="3403290"/>
          </a:xfrm>
          <a:prstGeom prst="roundRect">
            <a:avLst>
              <a:gd name="adj" fmla="val 771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3a: Nước từ thể lỏng chuyển sang thể khí (hơi).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0C4E813-F178-FE59-04A5-E2FDF1EB08B3}"/>
              </a:ext>
            </a:extLst>
          </p:cNvPr>
          <p:cNvSpPr/>
          <p:nvPr/>
        </p:nvSpPr>
        <p:spPr>
          <a:xfrm>
            <a:off x="10439400" y="6255060"/>
            <a:ext cx="5029200" cy="3395587"/>
          </a:xfrm>
          <a:prstGeom prst="roundRect">
            <a:avLst>
              <a:gd name="adj" fmla="val 937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3b: Nước từ thể khí chuyển sang thể lỏng.</a:t>
            </a:r>
            <a:endParaRPr lang="en-US" sz="400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9C6EC5-F68C-8DA7-F8C3-6AAF847405C8}"/>
              </a:ext>
            </a:extLst>
          </p:cNvPr>
          <p:cNvGrpSpPr/>
          <p:nvPr/>
        </p:nvGrpSpPr>
        <p:grpSpPr>
          <a:xfrm>
            <a:off x="1981201" y="571500"/>
            <a:ext cx="14096998" cy="1219200"/>
            <a:chOff x="0" y="1783327"/>
            <a:chExt cx="14096998" cy="1219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445469A-E240-078F-98A0-7E103FAD226B}"/>
                </a:ext>
              </a:extLst>
            </p:cNvPr>
            <p:cNvSpPr/>
            <p:nvPr/>
          </p:nvSpPr>
          <p:spPr>
            <a:xfrm>
              <a:off x="1142999" y="1783327"/>
              <a:ext cx="12953999" cy="1219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 có thể tồn tại ở ba thể là:</a:t>
              </a:r>
              <a:endPara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76CBEA61-34AC-3B73-84EA-D808322A4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1" b="21298"/>
            <a:stretch/>
          </p:blipFill>
          <p:spPr>
            <a:xfrm>
              <a:off x="0" y="2170341"/>
              <a:ext cx="1221612" cy="6832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A477C5B-2F7A-451D-428F-403C658C287E}"/>
              </a:ext>
            </a:extLst>
          </p:cNvPr>
          <p:cNvGrpSpPr/>
          <p:nvPr/>
        </p:nvGrpSpPr>
        <p:grpSpPr>
          <a:xfrm>
            <a:off x="1981200" y="4686300"/>
            <a:ext cx="14096999" cy="1219200"/>
            <a:chOff x="-29497" y="3619501"/>
            <a:chExt cx="14096999" cy="1219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BF65984-3A2A-0D8F-1C47-1C9294992F6F}"/>
                </a:ext>
              </a:extLst>
            </p:cNvPr>
            <p:cNvSpPr/>
            <p:nvPr/>
          </p:nvSpPr>
          <p:spPr>
            <a:xfrm>
              <a:off x="1142999" y="3619501"/>
              <a:ext cx="12924503" cy="1219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nl-NL" sz="45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 chuyển thể của nước xảy ra trong mỗi hình là:</a:t>
              </a:r>
              <a:endParaRPr lang="en-US" sz="450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01E5C38-521E-23B9-4F4E-2B13DC9CD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1" b="21298"/>
            <a:stretch/>
          </p:blipFill>
          <p:spPr>
            <a:xfrm>
              <a:off x="-29497" y="3903400"/>
              <a:ext cx="1221611" cy="683248"/>
            </a:xfrm>
            <a:prstGeom prst="rect">
              <a:avLst/>
            </a:prstGeom>
          </p:spPr>
        </p:pic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346E6955-9DC6-D4C8-64D5-714BA2D84B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90737" y="7600775"/>
            <a:ext cx="2706525" cy="26862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287F2E1-AB86-4AEB-5CAA-2A10E1CB6A7F}"/>
              </a:ext>
            </a:extLst>
          </p:cNvPr>
          <p:cNvGrpSpPr/>
          <p:nvPr/>
        </p:nvGrpSpPr>
        <p:grpSpPr>
          <a:xfrm>
            <a:off x="2580734" y="2117999"/>
            <a:ext cx="3724816" cy="2034901"/>
            <a:chOff x="2580734" y="2117999"/>
            <a:chExt cx="3724816" cy="2034901"/>
          </a:xfrm>
        </p:grpSpPr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xmlns="" id="{31A52BF1-0796-534D-72BB-E1116F294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629517" y="2117999"/>
              <a:ext cx="2676033" cy="20349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54280B1-D7AA-D998-87EA-E13ECEBECCCC}"/>
                </a:ext>
              </a:extLst>
            </p:cNvPr>
            <p:cNvSpPr txBox="1"/>
            <p:nvPr/>
          </p:nvSpPr>
          <p:spPr>
            <a:xfrm>
              <a:off x="2580734" y="3506569"/>
              <a:ext cx="1104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</a:t>
              </a:r>
              <a:r>
                <a:rPr lang="nl-NL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ắn</a:t>
              </a:r>
              <a:endParaRPr lang="en-US" sz="36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44C3D5-8AD1-D660-6B5B-4502E7442C0E}"/>
              </a:ext>
            </a:extLst>
          </p:cNvPr>
          <p:cNvGrpSpPr/>
          <p:nvPr/>
        </p:nvGrpSpPr>
        <p:grpSpPr>
          <a:xfrm>
            <a:off x="7656210" y="2178874"/>
            <a:ext cx="2515408" cy="1974024"/>
            <a:chOff x="7458531" y="2178875"/>
            <a:chExt cx="2515408" cy="1974024"/>
          </a:xfrm>
        </p:grpSpPr>
        <p:pic>
          <p:nvPicPr>
            <p:cNvPr id="6" name="Picture 18">
              <a:extLst>
                <a:ext uri="{FF2B5EF4-FFF2-40B4-BE49-F238E27FC236}">
                  <a16:creationId xmlns:a16="http://schemas.microsoft.com/office/drawing/2014/main" xmlns="" id="{19B2E282-B999-9EDD-E770-264D1E68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8641827" y="2178875"/>
              <a:ext cx="1332112" cy="18469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11624BE-1404-C4DE-0326-6051B3A9F606}"/>
                </a:ext>
              </a:extLst>
            </p:cNvPr>
            <p:cNvSpPr txBox="1"/>
            <p:nvPr/>
          </p:nvSpPr>
          <p:spPr>
            <a:xfrm>
              <a:off x="7458531" y="3506568"/>
              <a:ext cx="122826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Lỏng</a:t>
              </a:r>
              <a:endParaRPr lang="en-US" sz="36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1C7E753-F28E-F4A2-ADAA-1B0B68419A45}"/>
              </a:ext>
            </a:extLst>
          </p:cNvPr>
          <p:cNvGrpSpPr/>
          <p:nvPr/>
        </p:nvGrpSpPr>
        <p:grpSpPr>
          <a:xfrm>
            <a:off x="11757766" y="2159825"/>
            <a:ext cx="3558434" cy="1993073"/>
            <a:chOff x="11757766" y="2159825"/>
            <a:chExt cx="3558434" cy="1993073"/>
          </a:xfrm>
        </p:grpSpPr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xmlns="" id="{569E76AF-F04B-C1D4-60C9-6D0647E8B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810584" y="2159825"/>
              <a:ext cx="2505616" cy="19512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358906A4-C2BB-F513-BE71-582F83D2F84B}"/>
                </a:ext>
              </a:extLst>
            </p:cNvPr>
            <p:cNvSpPr txBox="1"/>
            <p:nvPr/>
          </p:nvSpPr>
          <p:spPr>
            <a:xfrm>
              <a:off x="11757766" y="3506567"/>
              <a:ext cx="11049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Khí</a:t>
              </a:r>
              <a:endParaRPr lang="en-US" sz="360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FC9F020-DB79-BF07-969D-45E7DDF5C6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r="13659" b="61235"/>
          <a:stretch/>
        </p:blipFill>
        <p:spPr>
          <a:xfrm>
            <a:off x="721488" y="7138251"/>
            <a:ext cx="2097912" cy="15988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260AC42-B1AB-5460-7090-150A5CB98F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5" t="43719" r="14306" b="12720"/>
          <a:stretch/>
        </p:blipFill>
        <p:spPr>
          <a:xfrm>
            <a:off x="15468600" y="7138251"/>
            <a:ext cx="2097912" cy="17965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28493" y="8229600"/>
            <a:ext cx="57150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4085" y="-3848100"/>
            <a:ext cx="5388198" cy="5266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F2A0F3-553D-2ED2-F622-56B46C1C5A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/>
        </p:blipFill>
        <p:spPr>
          <a:xfrm>
            <a:off x="4191000" y="2781300"/>
            <a:ext cx="9906000" cy="37661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FCFA54-D16E-5CC7-FC9A-E659B19E6A99}"/>
              </a:ext>
            </a:extLst>
          </p:cNvPr>
          <p:cNvGrpSpPr/>
          <p:nvPr/>
        </p:nvGrpSpPr>
        <p:grpSpPr>
          <a:xfrm>
            <a:off x="1806866" y="371215"/>
            <a:ext cx="14674268" cy="2171428"/>
            <a:chOff x="2089732" y="200286"/>
            <a:chExt cx="14674268" cy="21714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D020DC-7B91-FA66-B4F9-4CDDEDBEE08D}"/>
                </a:ext>
              </a:extLst>
            </p:cNvPr>
            <p:cNvSpPr txBox="1"/>
            <p:nvPr/>
          </p:nvSpPr>
          <p:spPr>
            <a:xfrm>
              <a:off x="3962400" y="200286"/>
              <a:ext cx="12801600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800" b="1" i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1.3: </a:t>
              </a:r>
              <a:r>
                <a:rPr lang="nl-NL" sz="4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nl-NL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uan sát hình 4, thảo luận và trả lời câu hỏi vào bảng nhóm:</a:t>
              </a:r>
              <a:endPara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xmlns="" id="{F9811134-03E4-BD3C-2BCD-39274C6C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2089732" y="297320"/>
              <a:ext cx="1764136" cy="188761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5DDC8D-DFD6-12E3-77FA-E198F78B3469}"/>
              </a:ext>
            </a:extLst>
          </p:cNvPr>
          <p:cNvSpPr txBox="1"/>
          <p:nvPr/>
        </p:nvSpPr>
        <p:spPr>
          <a:xfrm>
            <a:off x="1447800" y="6591300"/>
            <a:ext cx="15754350" cy="3407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còn thiếu ở hình 4b là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tượng nào tương ứng với các số (1), (2), (3), (4) mô tả sự chuyển thể của nước?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28493" y="8229600"/>
            <a:ext cx="57150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84085" y="-3848100"/>
            <a:ext cx="5388198" cy="52669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FCFA54-D16E-5CC7-FC9A-E659B19E6A99}"/>
              </a:ext>
            </a:extLst>
          </p:cNvPr>
          <p:cNvGrpSpPr/>
          <p:nvPr/>
        </p:nvGrpSpPr>
        <p:grpSpPr>
          <a:xfrm>
            <a:off x="1806866" y="371215"/>
            <a:ext cx="14674268" cy="2171428"/>
            <a:chOff x="2089732" y="200286"/>
            <a:chExt cx="14674268" cy="217142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ED020DC-7B91-FA66-B4F9-4CDDEDBEE08D}"/>
                </a:ext>
              </a:extLst>
            </p:cNvPr>
            <p:cNvSpPr txBox="1"/>
            <p:nvPr/>
          </p:nvSpPr>
          <p:spPr>
            <a:xfrm>
              <a:off x="3962400" y="200286"/>
              <a:ext cx="12801600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800" b="1" i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1.3: </a:t>
              </a:r>
              <a:r>
                <a:rPr lang="nl-NL" sz="4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nl-NL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uan sát hình 4, thảo luận và trả lời câu hỏi vào bảng nhóm:</a:t>
              </a:r>
              <a:endParaRPr lang="en-US" sz="4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xmlns="" id="{F9811134-03E4-BD3C-2BCD-39274C6C9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flipH="1">
              <a:off x="2089732" y="297320"/>
              <a:ext cx="1764136" cy="188761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F3F3A5-F248-71C4-C6F2-8E3077F04C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" r="1778"/>
          <a:stretch/>
        </p:blipFill>
        <p:spPr>
          <a:xfrm>
            <a:off x="325261" y="3016234"/>
            <a:ext cx="17637478" cy="67056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B797911-7E63-ECD5-F340-C67851DCD0CB}"/>
              </a:ext>
            </a:extLst>
          </p:cNvPr>
          <p:cNvSpPr/>
          <p:nvPr/>
        </p:nvSpPr>
        <p:spPr>
          <a:xfrm>
            <a:off x="7315200" y="7830480"/>
            <a:ext cx="3657600" cy="894420"/>
          </a:xfrm>
          <a:prstGeom prst="roundRect">
            <a:avLst/>
          </a:prstGeom>
          <a:solidFill>
            <a:srgbClr val="AE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Thể lỏng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B2F1AC6-D2B2-FF61-0B17-6A6E977E7181}"/>
              </a:ext>
            </a:extLst>
          </p:cNvPr>
          <p:cNvSpPr/>
          <p:nvPr/>
        </p:nvSpPr>
        <p:spPr>
          <a:xfrm>
            <a:off x="4267200" y="6917010"/>
            <a:ext cx="2667000" cy="89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 chảy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EC85C99-83AD-D1A8-CFD7-B559E1DA030B}"/>
              </a:ext>
            </a:extLst>
          </p:cNvPr>
          <p:cNvSpPr/>
          <p:nvPr/>
        </p:nvSpPr>
        <p:spPr>
          <a:xfrm>
            <a:off x="4267200" y="8381961"/>
            <a:ext cx="2667000" cy="89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hơi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094926F-FBF2-5CF8-7D24-1E751680FDC7}"/>
              </a:ext>
            </a:extLst>
          </p:cNvPr>
          <p:cNvSpPr/>
          <p:nvPr/>
        </p:nvSpPr>
        <p:spPr>
          <a:xfrm>
            <a:off x="11257139" y="6934161"/>
            <a:ext cx="2667000" cy="89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 tụ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8DD9609-5631-F9EB-4E1E-891518BA4DAE}"/>
              </a:ext>
            </a:extLst>
          </p:cNvPr>
          <p:cNvSpPr/>
          <p:nvPr/>
        </p:nvSpPr>
        <p:spPr>
          <a:xfrm>
            <a:off x="11257139" y="8399112"/>
            <a:ext cx="2667000" cy="8944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đặc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00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8178">
            <a:off x="16408988" y="28870"/>
            <a:ext cx="1980294" cy="13502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12" y="-47933"/>
            <a:ext cx="2111722" cy="14705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FB7107F-7A43-A000-51EE-B4555FDA7881}"/>
              </a:ext>
            </a:extLst>
          </p:cNvPr>
          <p:cNvGrpSpPr/>
          <p:nvPr/>
        </p:nvGrpSpPr>
        <p:grpSpPr>
          <a:xfrm>
            <a:off x="776226" y="1554746"/>
            <a:ext cx="16725455" cy="2041456"/>
            <a:chOff x="114745" y="1572729"/>
            <a:chExt cx="16725455" cy="204145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E5E421C-6D57-24B9-F105-6DC85F38BFA3}"/>
                </a:ext>
              </a:extLst>
            </p:cNvPr>
            <p:cNvSpPr txBox="1"/>
            <p:nvPr/>
          </p:nvSpPr>
          <p:spPr>
            <a:xfrm>
              <a:off x="2111112" y="1572729"/>
              <a:ext cx="14729088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 chuyển từ thể này sang thể khác của nước được diễn tả bằng các hiện tượng tương ứng trong bảng sau:</a:t>
              </a:r>
              <a:endPara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xmlns="" id="{45DF4680-5DB3-DC25-739D-7BC885EF0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9597538">
              <a:off x="114745" y="2232501"/>
              <a:ext cx="1741324" cy="983848"/>
            </a:xfrm>
            <a:prstGeom prst="rect">
              <a:avLst/>
            </a:prstGeom>
          </p:spPr>
        </p:pic>
      </p:grp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F1E29275-7A0C-3FF0-8205-6BC250097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21937"/>
              </p:ext>
            </p:extLst>
          </p:nvPr>
        </p:nvGraphicFramePr>
        <p:xfrm>
          <a:off x="914400" y="3990289"/>
          <a:ext cx="12587258" cy="5572810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7786658">
                  <a:extLst>
                    <a:ext uri="{9D8B030D-6E8A-4147-A177-3AD203B41FA5}">
                      <a16:colId xmlns:a16="http://schemas.microsoft.com/office/drawing/2014/main" xmlns="" val="350438809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525703079"/>
                    </a:ext>
                  </a:extLst>
                </a:gridCol>
              </a:tblGrid>
              <a:tr h="1114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chuyển thể của nước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 tượng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22795327"/>
                  </a:ext>
                </a:extLst>
              </a:tr>
              <a:tr h="1114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rắn → thể lỏng</a:t>
                      </a:r>
                      <a:endParaRPr lang="en-US" sz="45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 chảy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24371889"/>
                  </a:ext>
                </a:extLst>
              </a:tr>
              <a:tr h="1114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lỏng → thể rắn</a:t>
                      </a:r>
                      <a:endParaRPr lang="en-US" sz="45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đặc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19730469"/>
                  </a:ext>
                </a:extLst>
              </a:tr>
              <a:tr h="1114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lỏng → thể khí</a:t>
                      </a:r>
                      <a:endParaRPr lang="en-US" sz="45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 hơi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62532598"/>
                  </a:ext>
                </a:extLst>
              </a:tr>
              <a:tr h="11145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khí → thể lỏng</a:t>
                      </a:r>
                      <a:endParaRPr lang="en-US" sz="45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Ngưng tụ</a:t>
                      </a:r>
                      <a:endParaRPr lang="en-US" sz="45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72644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D34BBD-5F66-9E2F-FA07-D77567F3E879}"/>
              </a:ext>
            </a:extLst>
          </p:cNvPr>
          <p:cNvSpPr txBox="1"/>
          <p:nvPr/>
        </p:nvSpPr>
        <p:spPr>
          <a:xfrm>
            <a:off x="6547239" y="377224"/>
            <a:ext cx="5183431" cy="1184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4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</a:t>
            </a:r>
            <a:endParaRPr lang="en-US" sz="5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1747B62E-B5AA-6834-C5B6-4B06B8797A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90331" y="3990289"/>
            <a:ext cx="4083348" cy="55728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8178">
            <a:off x="16485187" y="-25236"/>
            <a:ext cx="1980294" cy="1350201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35400" y="9027134"/>
            <a:ext cx="3048000" cy="21945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3B5E967-EA4E-9CE2-F012-749B7ABB4FF0}"/>
              </a:ext>
            </a:extLst>
          </p:cNvPr>
          <p:cNvGrpSpPr/>
          <p:nvPr/>
        </p:nvGrpSpPr>
        <p:grpSpPr>
          <a:xfrm>
            <a:off x="914399" y="258281"/>
            <a:ext cx="15392400" cy="2041456"/>
            <a:chOff x="381000" y="266700"/>
            <a:chExt cx="15392400" cy="204145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755679E-FA95-73BE-06E8-AF857187D3C1}"/>
                </a:ext>
              </a:extLst>
            </p:cNvPr>
            <p:cNvSpPr txBox="1"/>
            <p:nvPr/>
          </p:nvSpPr>
          <p:spPr>
            <a:xfrm>
              <a:off x="2537252" y="266700"/>
              <a:ext cx="13236148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500" b="1" i="1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 củng cố: </a:t>
              </a:r>
              <a:r>
                <a:rPr lang="nl-NL" sz="45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Quan sát hình 5 và cho biết sự chuyển thể của nước đã xảy ra trong mỗi hình.</a:t>
              </a:r>
              <a:endParaRPr lang="en-US" sz="45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27">
              <a:extLst>
                <a:ext uri="{FF2B5EF4-FFF2-40B4-BE49-F238E27FC236}">
                  <a16:creationId xmlns:a16="http://schemas.microsoft.com/office/drawing/2014/main" xmlns="" id="{D1A63AA4-7D4F-CC88-64DB-A2220457C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81000" y="495300"/>
              <a:ext cx="2156252" cy="1486017"/>
            </a:xfrm>
            <a:prstGeom prst="rect">
              <a:avLst/>
            </a:prstGeom>
          </p:spPr>
        </p:pic>
      </p:grpSp>
      <p:sp>
        <p:nvSpPr>
          <p:cNvPr id="2" name="Rounded Rectangle 14">
            <a:extLst>
              <a:ext uri="{FF2B5EF4-FFF2-40B4-BE49-F238E27FC236}">
                <a16:creationId xmlns:a16="http://schemas.microsoft.com/office/drawing/2014/main" xmlns="" id="{F2DA5150-8C3B-CC93-B500-87E14BDBFC54}"/>
              </a:ext>
            </a:extLst>
          </p:cNvPr>
          <p:cNvSpPr/>
          <p:nvPr/>
        </p:nvSpPr>
        <p:spPr>
          <a:xfrm>
            <a:off x="803998" y="2830830"/>
            <a:ext cx="4297680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5a: thể rắn sang thể lỏng</a:t>
            </a: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2118251D-F945-6F84-B430-1FCBF83279BD}"/>
              </a:ext>
            </a:extLst>
          </p:cNvPr>
          <p:cNvSpPr/>
          <p:nvPr/>
        </p:nvSpPr>
        <p:spPr>
          <a:xfrm>
            <a:off x="803998" y="6248590"/>
            <a:ext cx="4297680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5c: thể khí sang thể lỏng</a:t>
            </a: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xmlns="" id="{71325EB1-21E6-2642-EC4A-3AA99F9CF796}"/>
              </a:ext>
            </a:extLst>
          </p:cNvPr>
          <p:cNvSpPr/>
          <p:nvPr/>
        </p:nvSpPr>
        <p:spPr>
          <a:xfrm>
            <a:off x="13186321" y="2830830"/>
            <a:ext cx="4297680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5b: thể lỏng sang thể rắn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xmlns="" id="{0881B1FE-43A7-2723-6B85-FEE0002D15C6}"/>
              </a:ext>
            </a:extLst>
          </p:cNvPr>
          <p:cNvSpPr/>
          <p:nvPr/>
        </p:nvSpPr>
        <p:spPr>
          <a:xfrm>
            <a:off x="13186321" y="6248590"/>
            <a:ext cx="4297680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5d: thể lỏng sang thể khí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79B9245-1434-AC57-3B46-C5B163D48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04" y="2487671"/>
            <a:ext cx="7099391" cy="73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942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55875" y="-3766463"/>
            <a:ext cx="5388198" cy="52669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6268" y="8100774"/>
            <a:ext cx="5715000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18731" y="733034"/>
            <a:ext cx="1081139" cy="1226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7CF40F6-4610-142D-B869-92C03F5D6AD5}"/>
              </a:ext>
            </a:extLst>
          </p:cNvPr>
          <p:cNvSpPr txBox="1"/>
          <p:nvPr/>
        </p:nvSpPr>
        <p:spPr>
          <a:xfrm>
            <a:off x="773262" y="3535490"/>
            <a:ext cx="8153400" cy="447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VÒNG TUẦN HOÀN CỦA NƯỚC </a:t>
            </a:r>
            <a:r>
              <a:rPr lang="en-US" sz="6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TRONG TỰ NHIÊN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90389B-AEC7-EE85-BC89-021F7F0BFE6E}"/>
              </a:ext>
            </a:extLst>
          </p:cNvPr>
          <p:cNvGrpSpPr/>
          <p:nvPr/>
        </p:nvGrpSpPr>
        <p:grpSpPr>
          <a:xfrm>
            <a:off x="7467600" y="343501"/>
            <a:ext cx="10668000" cy="9599998"/>
            <a:chOff x="7620000" y="343501"/>
            <a:chExt cx="10668000" cy="95999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20C3CC2-9EBF-4C2B-341F-163146858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1" t="50638" r="3336" b="-638"/>
            <a:stretch/>
          </p:blipFill>
          <p:spPr>
            <a:xfrm>
              <a:off x="7620000" y="343501"/>
              <a:ext cx="10668000" cy="959999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C954CED-57DE-4498-A476-F2E4CB46BD3F}"/>
                </a:ext>
              </a:extLst>
            </p:cNvPr>
            <p:cNvSpPr txBox="1"/>
            <p:nvPr/>
          </p:nvSpPr>
          <p:spPr>
            <a:xfrm rot="21346678">
              <a:off x="7655766" y="1494414"/>
              <a:ext cx="4083037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PHẦN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988261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048000" y="-3771900"/>
            <a:ext cx="5388198" cy="5266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78153" y="9258300"/>
            <a:ext cx="4669324" cy="33619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00263C-0F11-C383-3E18-5C41D2F5390F}"/>
              </a:ext>
            </a:extLst>
          </p:cNvPr>
          <p:cNvSpPr txBox="1"/>
          <p:nvPr/>
        </p:nvSpPr>
        <p:spPr>
          <a:xfrm>
            <a:off x="8853068" y="854653"/>
            <a:ext cx="8839200" cy="840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400" b="1" i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2.1: </a:t>
            </a:r>
            <a:r>
              <a:rPr lang="nl-NL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cho biết: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Mây được hình thành như thế nào?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mưa từ đâu ra?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chuyển thể nào của nước diễn ra trong tự nhiên? Sự chuyển thể đó có lặp đi lặp lại không?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 "vòng tuần hoàn của nước trong tự nhiên" quan trọng đối với chúng ta?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73B5EBD-7FBF-4157-77F8-132767EEA3B6}"/>
              </a:ext>
            </a:extLst>
          </p:cNvPr>
          <p:cNvGrpSpPr/>
          <p:nvPr/>
        </p:nvGrpSpPr>
        <p:grpSpPr>
          <a:xfrm>
            <a:off x="289991" y="1359392"/>
            <a:ext cx="6825553" cy="1312596"/>
            <a:chOff x="289991" y="1359392"/>
            <a:chExt cx="6825553" cy="131259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62459EEA-B8C3-4423-7933-C0A909A07CC6}"/>
                </a:ext>
              </a:extLst>
            </p:cNvPr>
            <p:cNvSpPr/>
            <p:nvPr/>
          </p:nvSpPr>
          <p:spPr>
            <a:xfrm>
              <a:off x="1782856" y="1589059"/>
              <a:ext cx="5332688" cy="105763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xmlns="" id="{00B266B4-C361-6DA0-9C25-BF7715171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9991" y="1359392"/>
              <a:ext cx="1816742" cy="1312596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D7B31EE-1556-7654-80A0-73051032BF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34" y="3553654"/>
            <a:ext cx="8100933" cy="5096613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2A6F81A0-6802-1DF2-0EB7-70319FAA18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505145" y="-7302"/>
            <a:ext cx="1782856" cy="198923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29000" y="8832942"/>
            <a:ext cx="571500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774759" y="5579657"/>
            <a:ext cx="5388198" cy="5266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3DA005-E6B4-0010-7436-B1343F919D72}"/>
              </a:ext>
            </a:extLst>
          </p:cNvPr>
          <p:cNvSpPr txBox="1"/>
          <p:nvPr/>
        </p:nvSpPr>
        <p:spPr>
          <a:xfrm>
            <a:off x="762000" y="3375269"/>
            <a:ext cx="1615440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Mây được hình thành do nhiệt từ Mặt trời làm nước ở trên bề mặt đất, sông, hồ, biển,... nóng lên và bay hơi vào trong không khí.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 nước trong không khí lạnh dần ngưng tụ thành những giọt nước nhỏ li ti và hợp thành những đám mây trắng.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giọt nước tiếp tục ngưng tụ thành những giọt nước lớn hơn tạo thành những đám mây đen.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2E02923-6C8D-5D01-BF1C-E5464D4D28BD}"/>
              </a:ext>
            </a:extLst>
          </p:cNvPr>
          <p:cNvGrpSpPr/>
          <p:nvPr/>
        </p:nvGrpSpPr>
        <p:grpSpPr>
          <a:xfrm>
            <a:off x="5032050" y="377303"/>
            <a:ext cx="8223900" cy="3330702"/>
            <a:chOff x="5032050" y="0"/>
            <a:chExt cx="8223900" cy="3330702"/>
          </a:xfrm>
        </p:grpSpPr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xmlns="" id="{80107C79-B10F-B77B-85D0-687BBFBDF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032050" y="0"/>
              <a:ext cx="8223900" cy="3330702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61FF82FA-47C0-7200-093D-4B07DB9EB4B3}"/>
                </a:ext>
              </a:extLst>
            </p:cNvPr>
            <p:cNvSpPr/>
            <p:nvPr/>
          </p:nvSpPr>
          <p:spPr>
            <a:xfrm>
              <a:off x="5715000" y="1094731"/>
              <a:ext cx="7162800" cy="140541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Mây được hình thành</a:t>
              </a:r>
            </a:p>
          </p:txBody>
        </p:sp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703F1D3E-F7C7-ADCE-EBFA-43779E4341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0447" y="377303"/>
            <a:ext cx="2499453" cy="253167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874AE056-94F1-0ABD-C022-CDB383143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630400" y="273203"/>
            <a:ext cx="3429000" cy="18345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874957" y="9029700"/>
            <a:ext cx="5715000" cy="411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610502-FE84-559C-AB66-9B7CC18E87B1}"/>
              </a:ext>
            </a:extLst>
          </p:cNvPr>
          <p:cNvSpPr txBox="1"/>
          <p:nvPr/>
        </p:nvSpPr>
        <p:spPr>
          <a:xfrm>
            <a:off x="762000" y="999384"/>
            <a:ext cx="13868400" cy="8288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mưa được tạo ra từ đám mây đen do các hạt nước lớn trong đám mây đen rơi xuống.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hai sự chuyển thể của nước diễn ra trong tự nhiên là: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hể lỏng thành thể khí (hơi).</a:t>
            </a: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l-NL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hể khí thành thể lỏng. 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"Vòng tuần hoàn của nước trong tự nhiên" quan trọng đối với chúng ta vì nước trên Trái Đất sẽ không bị mất đi; nước ở mặt đất, sông, hồ, biển,... sau một chu trình lại trở về và chúng ta lại có nước cho sinh hoạt, sản xuất... 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0F145A60-49DE-DB90-04C6-9D9BB7A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0400" y="3924300"/>
            <a:ext cx="3352800" cy="35432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97DE9A4-8651-0219-6ACF-26C05A4A567A}"/>
              </a:ext>
            </a:extLst>
          </p:cNvPr>
          <p:cNvGrpSpPr/>
          <p:nvPr/>
        </p:nvGrpSpPr>
        <p:grpSpPr>
          <a:xfrm>
            <a:off x="8001000" y="3761094"/>
            <a:ext cx="6115050" cy="1839606"/>
            <a:chOff x="8001000" y="3761094"/>
            <a:chExt cx="6115050" cy="1839606"/>
          </a:xfrm>
        </p:grpSpPr>
        <p:sp>
          <p:nvSpPr>
            <p:cNvPr id="2" name="Right Brace 1">
              <a:extLst>
                <a:ext uri="{FF2B5EF4-FFF2-40B4-BE49-F238E27FC236}">
                  <a16:creationId xmlns:a16="http://schemas.microsoft.com/office/drawing/2014/main" xmlns="" id="{111619B1-5B94-07AC-76B3-C1FA900AD44C}"/>
                </a:ext>
              </a:extLst>
            </p:cNvPr>
            <p:cNvSpPr/>
            <p:nvPr/>
          </p:nvSpPr>
          <p:spPr>
            <a:xfrm>
              <a:off x="8001000" y="3924300"/>
              <a:ext cx="457200" cy="1676400"/>
            </a:xfrm>
            <a:prstGeom prst="rightBrace">
              <a:avLst>
                <a:gd name="adj1" fmla="val 41666"/>
                <a:gd name="adj2" fmla="val 50000"/>
              </a:avLst>
            </a:prstGeom>
            <a:ln w="57150">
              <a:solidFill>
                <a:srgbClr val="C85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C85140F-F36D-7448-B64A-6BC2F9B70AAA}"/>
                </a:ext>
              </a:extLst>
            </p:cNvPr>
            <p:cNvSpPr txBox="1"/>
            <p:nvPr/>
          </p:nvSpPr>
          <p:spPr>
            <a:xfrm>
              <a:off x="8610600" y="3761094"/>
              <a:ext cx="5505450" cy="1839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 chuyển thể đó được lặp đi lặp lại.</a:t>
              </a:r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567271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222F485D-6697-8519-D5E3-652650D8E04C}"/>
              </a:ext>
            </a:extLst>
          </p:cNvPr>
          <p:cNvGrpSpPr/>
          <p:nvPr/>
        </p:nvGrpSpPr>
        <p:grpSpPr>
          <a:xfrm>
            <a:off x="1084697" y="642016"/>
            <a:ext cx="15907903" cy="1645848"/>
            <a:chOff x="1084697" y="642016"/>
            <a:chExt cx="15907903" cy="1645848"/>
          </a:xfrm>
        </p:grpSpPr>
        <p:sp>
          <p:nvSpPr>
            <p:cNvPr id="61" name="Rounded Rectangular Callout 13">
              <a:extLst>
                <a:ext uri="{FF2B5EF4-FFF2-40B4-BE49-F238E27FC236}">
                  <a16:creationId xmlns:a16="http://schemas.microsoft.com/office/drawing/2014/main" xmlns="" id="{EE145662-955D-1456-3208-0C1E9E1272F6}"/>
                </a:ext>
              </a:extLst>
            </p:cNvPr>
            <p:cNvSpPr/>
            <p:nvPr/>
          </p:nvSpPr>
          <p:spPr>
            <a:xfrm>
              <a:off x="4876800" y="711703"/>
              <a:ext cx="12115800" cy="1576161"/>
            </a:xfrm>
            <a:prstGeom prst="wedgeRoundRectCallout">
              <a:avLst>
                <a:gd name="adj1" fmla="val -54558"/>
                <a:gd name="adj2" fmla="val 773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4800" b="1" i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2.2: </a:t>
              </a:r>
              <a:r>
                <a:rPr lang="nl-NL" sz="45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Thảo luận và trả lời câu hỏi: </a:t>
              </a:r>
            </a:p>
          </p:txBody>
        </p:sp>
        <p:pic>
          <p:nvPicPr>
            <p:cNvPr id="62" name="Picture 17">
              <a:extLst>
                <a:ext uri="{FF2B5EF4-FFF2-40B4-BE49-F238E27FC236}">
                  <a16:creationId xmlns:a16="http://schemas.microsoft.com/office/drawing/2014/main" xmlns="" id="{83908969-9864-FB86-4BF2-DE675AC9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84697" y="642016"/>
              <a:ext cx="3144460" cy="1576161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1A1EDF78-51A4-0751-D58C-F7F68FA43807}"/>
              </a:ext>
            </a:extLst>
          </p:cNvPr>
          <p:cNvGrpSpPr/>
          <p:nvPr/>
        </p:nvGrpSpPr>
        <p:grpSpPr>
          <a:xfrm>
            <a:off x="8903247" y="2781300"/>
            <a:ext cx="8869974" cy="6726713"/>
            <a:chOff x="4548554" y="2670252"/>
            <a:chExt cx="11330238" cy="7485864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xmlns="" id="{4121B114-CCBF-B60B-8759-59FFD4EDEC6F}"/>
                </a:ext>
              </a:extLst>
            </p:cNvPr>
            <p:cNvCxnSpPr>
              <a:cxnSpLocks/>
              <a:stCxn id="24" idx="2"/>
              <a:endCxn id="20" idx="3"/>
            </p:cNvCxnSpPr>
            <p:nvPr/>
          </p:nvCxnSpPr>
          <p:spPr>
            <a:xfrm flipH="1">
              <a:off x="13435337" y="6919432"/>
              <a:ext cx="881356" cy="221627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2979DE28-87E7-90FE-C98F-6889D0BE2739}"/>
                </a:ext>
              </a:extLst>
            </p:cNvPr>
            <p:cNvSpPr/>
            <p:nvPr/>
          </p:nvSpPr>
          <p:spPr>
            <a:xfrm>
              <a:off x="4548555" y="5798343"/>
              <a:ext cx="3124204" cy="1103892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63322581-A831-C41B-68F7-A29ADBE8493B}"/>
                </a:ext>
              </a:extLst>
            </p:cNvPr>
            <p:cNvSpPr/>
            <p:nvPr/>
          </p:nvSpPr>
          <p:spPr>
            <a:xfrm>
              <a:off x="12754592" y="2670252"/>
              <a:ext cx="3124200" cy="110389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D6AE2ED-DE7A-D8C4-B95D-B77427575E6F}"/>
                </a:ext>
              </a:extLst>
            </p:cNvPr>
            <p:cNvSpPr/>
            <p:nvPr/>
          </p:nvSpPr>
          <p:spPr>
            <a:xfrm>
              <a:off x="4548554" y="2673074"/>
              <a:ext cx="3124203" cy="11038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0BDE9C31-7AE4-3446-BA87-2003567F14C2}"/>
                </a:ext>
              </a:extLst>
            </p:cNvPr>
            <p:cNvSpPr/>
            <p:nvPr/>
          </p:nvSpPr>
          <p:spPr>
            <a:xfrm>
              <a:off x="12754592" y="5815540"/>
              <a:ext cx="3124200" cy="110389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B8E538E-566D-314D-75F0-5837CFA9EAFA}"/>
                </a:ext>
              </a:extLst>
            </p:cNvPr>
            <p:cNvSpPr txBox="1"/>
            <p:nvPr/>
          </p:nvSpPr>
          <p:spPr>
            <a:xfrm>
              <a:off x="6791557" y="7018612"/>
              <a:ext cx="1359570" cy="95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(1)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11E3DD6-F9D3-1FE1-A7A7-F50FF72D3FAB}"/>
                </a:ext>
              </a:extLst>
            </p:cNvPr>
            <p:cNvSpPr txBox="1"/>
            <p:nvPr/>
          </p:nvSpPr>
          <p:spPr>
            <a:xfrm>
              <a:off x="6453018" y="4346956"/>
              <a:ext cx="1478069" cy="959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(2)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DDFE5FD5-AA6D-B98E-1F59-03B9A7BC720B}"/>
                </a:ext>
              </a:extLst>
            </p:cNvPr>
            <p:cNvSpPr txBox="1"/>
            <p:nvPr/>
          </p:nvSpPr>
          <p:spPr>
            <a:xfrm>
              <a:off x="9702702" y="3362679"/>
              <a:ext cx="1271310" cy="959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(3)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C882DD1-AEAB-595E-6479-4C5A75B0634F}"/>
                </a:ext>
              </a:extLst>
            </p:cNvPr>
            <p:cNvSpPr txBox="1"/>
            <p:nvPr/>
          </p:nvSpPr>
          <p:spPr>
            <a:xfrm>
              <a:off x="12754583" y="4453768"/>
              <a:ext cx="1478069" cy="959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(4)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FB8FB21-501C-4851-18BB-2EE45B607EBC}"/>
                </a:ext>
              </a:extLst>
            </p:cNvPr>
            <p:cNvSpPr txBox="1"/>
            <p:nvPr/>
          </p:nvSpPr>
          <p:spPr>
            <a:xfrm>
              <a:off x="12594818" y="7142035"/>
              <a:ext cx="1359570" cy="959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>
                  <a:latin typeface="Arial" panose="020B0604020202020204" pitchFamily="34" charset="0"/>
                  <a:cs typeface="Arial" panose="020B0604020202020204" pitchFamily="34" charset="0"/>
                </a:rPr>
                <a:t>(5)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BA9BECC9-DD36-B58E-24B2-59271FA0FC1C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>
              <a:off x="14316692" y="3774144"/>
              <a:ext cx="0" cy="204139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47EAAF78-BB7A-AA78-6E65-706CE30E5ED9}"/>
                </a:ext>
              </a:extLst>
            </p:cNvPr>
            <p:cNvCxnSpPr>
              <a:cxnSpLocks/>
              <a:stCxn id="20" idx="1"/>
              <a:endCxn id="21" idx="2"/>
            </p:cNvCxnSpPr>
            <p:nvPr/>
          </p:nvCxnSpPr>
          <p:spPr>
            <a:xfrm flipH="1" flipV="1">
              <a:off x="6110657" y="6902235"/>
              <a:ext cx="1259420" cy="22334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76FF10CD-511D-821F-12AF-5539167932BC}"/>
                </a:ext>
              </a:extLst>
            </p:cNvPr>
            <p:cNvCxnSpPr>
              <a:cxnSpLocks/>
              <a:stCxn id="21" idx="0"/>
              <a:endCxn id="23" idx="2"/>
            </p:cNvCxnSpPr>
            <p:nvPr/>
          </p:nvCxnSpPr>
          <p:spPr>
            <a:xfrm flipH="1" flipV="1">
              <a:off x="6110649" y="3776966"/>
              <a:ext cx="1" cy="202137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823550E2-DA80-290C-F6FE-F2238A1B29D7}"/>
                </a:ext>
              </a:extLst>
            </p:cNvPr>
            <p:cNvSpPr/>
            <p:nvPr/>
          </p:nvSpPr>
          <p:spPr>
            <a:xfrm>
              <a:off x="7370078" y="8115300"/>
              <a:ext cx="6065259" cy="204081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ở mặt đất, sông, hồ, biển,…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07ED8095-C0ED-86F4-8F5F-757D029A9D34}"/>
                </a:ext>
              </a:extLst>
            </p:cNvPr>
            <p:cNvCxnSpPr>
              <a:cxnSpLocks/>
              <a:stCxn id="23" idx="3"/>
              <a:endCxn id="22" idx="1"/>
            </p:cNvCxnSpPr>
            <p:nvPr/>
          </p:nvCxnSpPr>
          <p:spPr>
            <a:xfrm flipV="1">
              <a:off x="7672757" y="3222199"/>
              <a:ext cx="5081835" cy="282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8F0872EF-2A42-E589-8BB3-25D8E7A41A45}"/>
              </a:ext>
            </a:extLst>
          </p:cNvPr>
          <p:cNvSpPr txBox="1"/>
          <p:nvPr/>
        </p:nvSpPr>
        <p:spPr>
          <a:xfrm>
            <a:off x="514779" y="3072425"/>
            <a:ext cx="8121375" cy="5375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nào trong các từ: </a:t>
            </a:r>
            <a:r>
              <a:rPr lang="nl-NL" sz="3800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hơi nước, mây đen, mây trắng, giọt mưa </a:t>
            </a:r>
            <a:r>
              <a:rPr lang="nl-NL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 hợp với các ô chữ A, B, C, D?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3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nào trong các từ in đậm ở hình 6 phù hợp với các số (1), (2), (3), (4), (5) trên hình 7?</a:t>
            </a:r>
            <a:endParaRPr lang="en-US" sz="38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1737" y="334430"/>
            <a:ext cx="11884526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2D34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29165" y="-3874508"/>
            <a:ext cx="5388198" cy="52669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6999" y="8085159"/>
            <a:ext cx="5715000" cy="4114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126D34-084D-309F-7D31-9C9870F5ECB3}"/>
              </a:ext>
            </a:extLst>
          </p:cNvPr>
          <p:cNvGrpSpPr/>
          <p:nvPr/>
        </p:nvGrpSpPr>
        <p:grpSpPr>
          <a:xfrm>
            <a:off x="736017" y="1533729"/>
            <a:ext cx="6934200" cy="1701929"/>
            <a:chOff x="346541" y="1533729"/>
            <a:chExt cx="6934200" cy="170192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8513F58-52E8-C8C4-CEF3-99900F13587F}"/>
                </a:ext>
              </a:extLst>
            </p:cNvPr>
            <p:cNvSpPr/>
            <p:nvPr/>
          </p:nvSpPr>
          <p:spPr>
            <a:xfrm>
              <a:off x="956141" y="1951384"/>
              <a:ext cx="6324600" cy="11430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ảnh sau</a:t>
              </a:r>
            </a:p>
          </p:txBody>
        </p:sp>
        <p:pic>
          <p:nvPicPr>
            <p:cNvPr id="29" name="Picture 16">
              <a:extLst>
                <a:ext uri="{FF2B5EF4-FFF2-40B4-BE49-F238E27FC236}">
                  <a16:creationId xmlns:a16="http://schemas.microsoft.com/office/drawing/2014/main" xmlns="" id="{92CFC9F1-F34D-D739-BE14-CA299CBFD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46541" y="1533729"/>
              <a:ext cx="1219200" cy="1701929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02F0AE3-6B1F-8B46-5546-6D10F55C62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" y="3849711"/>
            <a:ext cx="7620000" cy="5072941"/>
          </a:xfrm>
          <a:prstGeom prst="rect">
            <a:avLst/>
          </a:prstGeom>
        </p:spPr>
      </p:pic>
      <p:sp>
        <p:nvSpPr>
          <p:cNvPr id="33" name="Rounded Rectangular Callout 10">
            <a:extLst>
              <a:ext uri="{FF2B5EF4-FFF2-40B4-BE49-F238E27FC236}">
                <a16:creationId xmlns:a16="http://schemas.microsoft.com/office/drawing/2014/main" xmlns="" id="{7CC7875E-2A75-94FD-5256-452EF774B74E}"/>
              </a:ext>
            </a:extLst>
          </p:cNvPr>
          <p:cNvSpPr/>
          <p:nvPr/>
        </p:nvSpPr>
        <p:spPr>
          <a:xfrm>
            <a:off x="9553836" y="2684653"/>
            <a:ext cx="8023131" cy="1584007"/>
          </a:xfrm>
          <a:prstGeom prst="wedgeRoundRectCallout">
            <a:avLst>
              <a:gd name="adj1" fmla="val -60028"/>
              <a:gd name="adj2" fmla="val 25307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nước ở bảng đã đi đâu ?</a:t>
            </a:r>
            <a:endParaRPr lang="en-US" sz="45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BDC30B5-96FD-4FBF-5C85-E9375BDF6BEE}"/>
              </a:ext>
            </a:extLst>
          </p:cNvPr>
          <p:cNvSpPr txBox="1"/>
          <p:nvPr/>
        </p:nvSpPr>
        <p:spPr>
          <a:xfrm>
            <a:off x="10387108" y="5143500"/>
            <a:ext cx="7117658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ban đầu có trên bảng ở thể lỏng, sau đó để chuyển sang thể khí (hơi) và bay vào không khí, vì vậy bảng đã khô.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B170F36-2353-F345-934D-F24FA2372A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5" t="14905" r="13114" b="41494"/>
          <a:stretch/>
        </p:blipFill>
        <p:spPr>
          <a:xfrm>
            <a:off x="8410835" y="8085159"/>
            <a:ext cx="2286001" cy="2260609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BB3952B7-D834-7615-F007-2A2DF55DD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99816" y="4861868"/>
            <a:ext cx="1190710" cy="13150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4121B114-CCBF-B60B-8759-59FFD4EDEC6F}"/>
              </a:ext>
            </a:extLst>
          </p:cNvPr>
          <p:cNvCxnSpPr>
            <a:cxnSpLocks/>
            <a:stCxn id="52" idx="2"/>
            <a:endCxn id="20" idx="3"/>
          </p:cNvCxnSpPr>
          <p:nvPr/>
        </p:nvCxnSpPr>
        <p:spPr>
          <a:xfrm flipH="1">
            <a:off x="12256901" y="6064712"/>
            <a:ext cx="1526502" cy="26678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79DE28-87E7-90FE-C98F-6889D0BE2739}"/>
              </a:ext>
            </a:extLst>
          </p:cNvPr>
          <p:cNvSpPr/>
          <p:nvPr/>
        </p:nvSpPr>
        <p:spPr>
          <a:xfrm>
            <a:off x="2942497" y="4954621"/>
            <a:ext cx="3124200" cy="11038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3322581-A831-C41B-68F7-A29ADBE8493B}"/>
              </a:ext>
            </a:extLst>
          </p:cNvPr>
          <p:cNvSpPr/>
          <p:nvPr/>
        </p:nvSpPr>
        <p:spPr>
          <a:xfrm>
            <a:off x="12221303" y="1197020"/>
            <a:ext cx="3124200" cy="11038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3D6AE2ED-DE7A-D8C4-B95D-B77427575E6F}"/>
              </a:ext>
            </a:extLst>
          </p:cNvPr>
          <p:cNvSpPr/>
          <p:nvPr/>
        </p:nvSpPr>
        <p:spPr>
          <a:xfrm>
            <a:off x="2942497" y="1197020"/>
            <a:ext cx="3124200" cy="11038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BDE9C31-7AE4-3446-BA87-2003567F14C2}"/>
              </a:ext>
            </a:extLst>
          </p:cNvPr>
          <p:cNvSpPr/>
          <p:nvPr/>
        </p:nvSpPr>
        <p:spPr>
          <a:xfrm>
            <a:off x="12221303" y="4960820"/>
            <a:ext cx="3124200" cy="11038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B8E538E-566D-314D-75F0-5837CFA9EAFA}"/>
              </a:ext>
            </a:extLst>
          </p:cNvPr>
          <p:cNvSpPr txBox="1"/>
          <p:nvPr/>
        </p:nvSpPr>
        <p:spPr>
          <a:xfrm>
            <a:off x="5381292" y="6511966"/>
            <a:ext cx="970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11E3DD6-F9D3-1FE1-A7A7-F50FF72D3FAB}"/>
              </a:ext>
            </a:extLst>
          </p:cNvPr>
          <p:cNvSpPr txBox="1"/>
          <p:nvPr/>
        </p:nvSpPr>
        <p:spPr>
          <a:xfrm>
            <a:off x="4750363" y="3036339"/>
            <a:ext cx="970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DFE5FD5-AA6D-B98E-1F59-03B9A7BC720B}"/>
              </a:ext>
            </a:extLst>
          </p:cNvPr>
          <p:cNvSpPr txBox="1"/>
          <p:nvPr/>
        </p:nvSpPr>
        <p:spPr>
          <a:xfrm>
            <a:off x="8658886" y="1904088"/>
            <a:ext cx="970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C882DD1-AEAB-595E-6479-4C5A75B0634F}"/>
              </a:ext>
            </a:extLst>
          </p:cNvPr>
          <p:cNvSpPr txBox="1"/>
          <p:nvPr/>
        </p:nvSpPr>
        <p:spPr>
          <a:xfrm>
            <a:off x="12441930" y="3036339"/>
            <a:ext cx="970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FB8FB21-501C-4851-18BB-2EE45B607EBC}"/>
              </a:ext>
            </a:extLst>
          </p:cNvPr>
          <p:cNvSpPr txBox="1"/>
          <p:nvPr/>
        </p:nvSpPr>
        <p:spPr>
          <a:xfrm>
            <a:off x="11936484" y="6511966"/>
            <a:ext cx="9702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(5)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E36A21F6-4B75-A144-5B46-D238E0368F6A}"/>
              </a:ext>
            </a:extLst>
          </p:cNvPr>
          <p:cNvSpPr/>
          <p:nvPr/>
        </p:nvSpPr>
        <p:spPr>
          <a:xfrm>
            <a:off x="2942497" y="4954621"/>
            <a:ext cx="3124200" cy="110389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 nước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7225E29F-5BEE-8973-4B05-0484A8FA9368}"/>
              </a:ext>
            </a:extLst>
          </p:cNvPr>
          <p:cNvSpPr/>
          <p:nvPr/>
        </p:nvSpPr>
        <p:spPr>
          <a:xfrm>
            <a:off x="2942497" y="1197020"/>
            <a:ext cx="3124200" cy="110389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 trắng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6CF8835A-D61E-4A7C-8FAF-7C46620DA6C5}"/>
              </a:ext>
            </a:extLst>
          </p:cNvPr>
          <p:cNvSpPr/>
          <p:nvPr/>
        </p:nvSpPr>
        <p:spPr>
          <a:xfrm>
            <a:off x="12221303" y="1197020"/>
            <a:ext cx="3124200" cy="11038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 đen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A339408C-17CB-231E-CB26-4205E7DA15CF}"/>
              </a:ext>
            </a:extLst>
          </p:cNvPr>
          <p:cNvSpPr/>
          <p:nvPr/>
        </p:nvSpPr>
        <p:spPr>
          <a:xfrm>
            <a:off x="12221303" y="4960820"/>
            <a:ext cx="3124200" cy="11038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Giọt mưa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14DF370-2614-2DBD-9AC6-B055102F898A}"/>
              </a:ext>
            </a:extLst>
          </p:cNvPr>
          <p:cNvSpPr txBox="1"/>
          <p:nvPr/>
        </p:nvSpPr>
        <p:spPr>
          <a:xfrm>
            <a:off x="2840260" y="7078013"/>
            <a:ext cx="236516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hơi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5B86075F-D835-B74B-65AF-92535F6FA7C2}"/>
              </a:ext>
            </a:extLst>
          </p:cNvPr>
          <p:cNvSpPr txBox="1"/>
          <p:nvPr/>
        </p:nvSpPr>
        <p:spPr>
          <a:xfrm>
            <a:off x="1420563" y="2878416"/>
            <a:ext cx="283826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 tụ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16636576-D560-FD2F-2354-F9850BCDB199}"/>
              </a:ext>
            </a:extLst>
          </p:cNvPr>
          <p:cNvSpPr txBox="1"/>
          <p:nvPr/>
        </p:nvSpPr>
        <p:spPr>
          <a:xfrm>
            <a:off x="6742075" y="520875"/>
            <a:ext cx="480384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 tục ngưng tụ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0A70EF5-1A72-C718-47CC-6510628A07DC}"/>
              </a:ext>
            </a:extLst>
          </p:cNvPr>
          <p:cNvSpPr txBox="1"/>
          <p:nvPr/>
        </p:nvSpPr>
        <p:spPr>
          <a:xfrm>
            <a:off x="14212256" y="3074811"/>
            <a:ext cx="1523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B40D0CC5-28A3-2749-2F4E-5C29F7F08995}"/>
              </a:ext>
            </a:extLst>
          </p:cNvPr>
          <p:cNvSpPr txBox="1"/>
          <p:nvPr/>
        </p:nvSpPr>
        <p:spPr>
          <a:xfrm>
            <a:off x="13357824" y="7078013"/>
            <a:ext cx="208991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 về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BA9BECC9-DD36-B58E-24B2-59271FA0FC1C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13783403" y="2300912"/>
            <a:ext cx="0" cy="26599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47EAAF78-BB7A-AA78-6E65-706CE30E5ED9}"/>
              </a:ext>
            </a:extLst>
          </p:cNvPr>
          <p:cNvCxnSpPr>
            <a:cxnSpLocks/>
            <a:stCxn id="20" idx="1"/>
            <a:endCxn id="48" idx="2"/>
          </p:cNvCxnSpPr>
          <p:nvPr/>
        </p:nvCxnSpPr>
        <p:spPr>
          <a:xfrm flipH="1" flipV="1">
            <a:off x="4504597" y="6058513"/>
            <a:ext cx="1732504" cy="26740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6FF10CD-511D-821F-12AF-5539167932BC}"/>
              </a:ext>
            </a:extLst>
          </p:cNvPr>
          <p:cNvCxnSpPr>
            <a:cxnSpLocks/>
            <a:stCxn id="48" idx="0"/>
            <a:endCxn id="49" idx="2"/>
          </p:cNvCxnSpPr>
          <p:nvPr/>
        </p:nvCxnSpPr>
        <p:spPr>
          <a:xfrm flipV="1">
            <a:off x="4504597" y="2300912"/>
            <a:ext cx="0" cy="265370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823550E2-DA80-290C-F6FE-F2238A1B29D7}"/>
              </a:ext>
            </a:extLst>
          </p:cNvPr>
          <p:cNvSpPr/>
          <p:nvPr/>
        </p:nvSpPr>
        <p:spPr>
          <a:xfrm>
            <a:off x="6237101" y="7901953"/>
            <a:ext cx="6019800" cy="166114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ở mặt đất, sông, hồ, biển,…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7ED8095-C0ED-86F4-8F5F-757D029A9D34}"/>
              </a:ext>
            </a:extLst>
          </p:cNvPr>
          <p:cNvCxnSpPr>
            <a:cxnSpLocks/>
            <a:stCxn id="49" idx="3"/>
            <a:endCxn id="51" idx="1"/>
          </p:cNvCxnSpPr>
          <p:nvPr/>
        </p:nvCxnSpPr>
        <p:spPr>
          <a:xfrm>
            <a:off x="6066697" y="1748966"/>
            <a:ext cx="615460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D3680F50-0749-77B9-3368-D4CB5715B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47741" y="0"/>
            <a:ext cx="2847106" cy="299695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256667AD-7D72-097A-2160-07F281B5B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214" y="0"/>
            <a:ext cx="3017062" cy="242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585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1" grpId="0" animBg="1"/>
      <p:bldP spid="52" grpId="0" animBg="1"/>
      <p:bldP spid="53" grpId="0"/>
      <p:bldP spid="54" grpId="0"/>
      <p:bldP spid="55" grpId="0"/>
      <p:bldP spid="56" grpId="0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8178">
            <a:off x="16600187" y="-351501"/>
            <a:ext cx="1980294" cy="13502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22506" y="9182100"/>
            <a:ext cx="932920" cy="8616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497118-BDA2-EDB8-00C5-2CC0B8DDECED}"/>
              </a:ext>
            </a:extLst>
          </p:cNvPr>
          <p:cNvGrpSpPr/>
          <p:nvPr/>
        </p:nvGrpSpPr>
        <p:grpSpPr>
          <a:xfrm>
            <a:off x="697666" y="323599"/>
            <a:ext cx="16371134" cy="2041456"/>
            <a:chOff x="381000" y="266700"/>
            <a:chExt cx="16371134" cy="20414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67C5308-A6C0-E138-DB6D-02D09A02273C}"/>
                </a:ext>
              </a:extLst>
            </p:cNvPr>
            <p:cNvSpPr txBox="1"/>
            <p:nvPr/>
          </p:nvSpPr>
          <p:spPr>
            <a:xfrm>
              <a:off x="2537252" y="266700"/>
              <a:ext cx="14214882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500" b="1" i="1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 củng cố: </a:t>
              </a:r>
              <a:r>
                <a:rPr lang="vi-VN" sz="45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nói về "vòng tuần hoàn của nước trong tự nhiên" sau khi hoàn thành sơ đồ (hình 7)</a:t>
              </a:r>
            </a:p>
          </p:txBody>
        </p:sp>
        <p:pic>
          <p:nvPicPr>
            <p:cNvPr id="4" name="Picture 27">
              <a:extLst>
                <a:ext uri="{FF2B5EF4-FFF2-40B4-BE49-F238E27FC236}">
                  <a16:creationId xmlns:a16="http://schemas.microsoft.com/office/drawing/2014/main" xmlns="" id="{B58D9E5B-A42A-EABB-D7CB-90946027F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81000" y="495300"/>
              <a:ext cx="2156252" cy="148601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34F9B83-E28D-3D6F-3822-0EBF4A7F9A32}"/>
              </a:ext>
            </a:extLst>
          </p:cNvPr>
          <p:cNvGrpSpPr/>
          <p:nvPr/>
        </p:nvGrpSpPr>
        <p:grpSpPr>
          <a:xfrm>
            <a:off x="1371600" y="3274301"/>
            <a:ext cx="7467600" cy="6288799"/>
            <a:chOff x="1202007" y="3045729"/>
            <a:chExt cx="7467600" cy="6288799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xmlns="" id="{648C3A92-9D8C-2924-3129-81C1CA7C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430647" y="3045729"/>
              <a:ext cx="2571960" cy="26045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2BB259-5433-729F-BA29-867FD3EBA84C}"/>
                </a:ext>
              </a:extLst>
            </p:cNvPr>
            <p:cNvSpPr txBox="1"/>
            <p:nvPr/>
          </p:nvSpPr>
          <p:spPr>
            <a:xfrm>
              <a:off x="1202007" y="5662945"/>
              <a:ext cx="74676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Nhiệt từ Mặt trời làm nước ở trên bề mặt đất, sông, hồ, biển,... nóng lên và bay hơi vào trong không khí.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6857BC6-209A-1C54-BFCE-493C7B0C2374}"/>
              </a:ext>
            </a:extLst>
          </p:cNvPr>
          <p:cNvGrpSpPr/>
          <p:nvPr/>
        </p:nvGrpSpPr>
        <p:grpSpPr>
          <a:xfrm>
            <a:off x="9753600" y="3038765"/>
            <a:ext cx="7467600" cy="6524335"/>
            <a:chOff x="2057400" y="3507319"/>
            <a:chExt cx="7467600" cy="6524335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xmlns="" id="{FBFA919F-8332-9252-A388-98C8BB15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005506" y="3507319"/>
              <a:ext cx="3205292" cy="32052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6FFFE1D-3B59-9393-DCD5-FC221BFB5A31}"/>
                </a:ext>
              </a:extLst>
            </p:cNvPr>
            <p:cNvSpPr txBox="1"/>
            <p:nvPr/>
          </p:nvSpPr>
          <p:spPr>
            <a:xfrm>
              <a:off x="2057400" y="6360071"/>
              <a:ext cx="74676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Hơi nước trong không khí lạnh dần ngưng tụ thành những giọt nước nhỏ li ti và hợp thành những đám mây trắng. 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5EA6778-10F2-03B2-9312-752C0CAE15E3}"/>
              </a:ext>
            </a:extLst>
          </p:cNvPr>
          <p:cNvCxnSpPr>
            <a:cxnSpLocks/>
          </p:cNvCxnSpPr>
          <p:nvPr/>
        </p:nvCxnSpPr>
        <p:spPr>
          <a:xfrm flipH="1">
            <a:off x="1371600" y="2781300"/>
            <a:ext cx="15603294" cy="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8178">
            <a:off x="16600187" y="-351501"/>
            <a:ext cx="1980294" cy="13502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22506" y="9182100"/>
            <a:ext cx="932920" cy="8616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8497118-BDA2-EDB8-00C5-2CC0B8DDECED}"/>
              </a:ext>
            </a:extLst>
          </p:cNvPr>
          <p:cNvGrpSpPr/>
          <p:nvPr/>
        </p:nvGrpSpPr>
        <p:grpSpPr>
          <a:xfrm>
            <a:off x="697666" y="323599"/>
            <a:ext cx="16371134" cy="2041456"/>
            <a:chOff x="381000" y="266700"/>
            <a:chExt cx="16371134" cy="20414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67C5308-A6C0-E138-DB6D-02D09A02273C}"/>
                </a:ext>
              </a:extLst>
            </p:cNvPr>
            <p:cNvSpPr txBox="1"/>
            <p:nvPr/>
          </p:nvSpPr>
          <p:spPr>
            <a:xfrm>
              <a:off x="2537252" y="266700"/>
              <a:ext cx="14214882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500" b="1" i="1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hỏi củng cố: </a:t>
              </a:r>
              <a:r>
                <a:rPr lang="vi-VN" sz="45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 nói về "vòng tuần hoàn của nước trong tự nhiên" sau khi hoàn thành sơ đồ (hình 7)</a:t>
              </a:r>
            </a:p>
          </p:txBody>
        </p:sp>
        <p:pic>
          <p:nvPicPr>
            <p:cNvPr id="4" name="Picture 27">
              <a:extLst>
                <a:ext uri="{FF2B5EF4-FFF2-40B4-BE49-F238E27FC236}">
                  <a16:creationId xmlns:a16="http://schemas.microsoft.com/office/drawing/2014/main" xmlns="" id="{B58D9E5B-A42A-EABB-D7CB-90946027F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81000" y="495300"/>
              <a:ext cx="2156252" cy="1486017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5EA6778-10F2-03B2-9312-752C0CAE15E3}"/>
              </a:ext>
            </a:extLst>
          </p:cNvPr>
          <p:cNvCxnSpPr>
            <a:cxnSpLocks/>
          </p:cNvCxnSpPr>
          <p:nvPr/>
        </p:nvCxnSpPr>
        <p:spPr>
          <a:xfrm flipH="1">
            <a:off x="1371600" y="2781300"/>
            <a:ext cx="15603294" cy="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86143FF-3B8A-6553-F838-955C6DD40ED4}"/>
              </a:ext>
            </a:extLst>
          </p:cNvPr>
          <p:cNvGrpSpPr/>
          <p:nvPr/>
        </p:nvGrpSpPr>
        <p:grpSpPr>
          <a:xfrm>
            <a:off x="1600201" y="3368413"/>
            <a:ext cx="6934200" cy="6194687"/>
            <a:chOff x="1600201" y="3368413"/>
            <a:chExt cx="6934200" cy="61946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82BB259-5433-729F-BA29-867FD3EBA84C}"/>
                </a:ext>
              </a:extLst>
            </p:cNvPr>
            <p:cNvSpPr txBox="1"/>
            <p:nvPr/>
          </p:nvSpPr>
          <p:spPr>
            <a:xfrm>
              <a:off x="1600201" y="5891517"/>
              <a:ext cx="69342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ea typeface="Calibri" panose="020F0502020204030204" pitchFamily="34" charset="0"/>
                  <a:cs typeface="Arial" panose="020B0604020202020204" pitchFamily="34" charset="0"/>
                </a:rPr>
                <a:t>Những giọt nước tiếp tục ngưng tụ thành những giọt nước lớn hơn tạo thành những đám mây đen. </a:t>
              </a: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xmlns="" id="{4035B5E8-02BF-CF24-4520-616D596B8F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 b="27084"/>
            <a:stretch/>
          </p:blipFill>
          <p:spPr>
            <a:xfrm>
              <a:off x="3226000" y="3368413"/>
              <a:ext cx="3505001" cy="235443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6719B33-6F1C-8257-74AE-88AFF57E1D24}"/>
              </a:ext>
            </a:extLst>
          </p:cNvPr>
          <p:cNvGrpSpPr/>
          <p:nvPr/>
        </p:nvGrpSpPr>
        <p:grpSpPr>
          <a:xfrm>
            <a:off x="9753600" y="3108139"/>
            <a:ext cx="7467600" cy="6454961"/>
            <a:chOff x="9753600" y="3108139"/>
            <a:chExt cx="7467600" cy="64549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56FFFE1D-3B59-9393-DCD5-FC221BFB5A31}"/>
                </a:ext>
              </a:extLst>
            </p:cNvPr>
            <p:cNvSpPr txBox="1"/>
            <p:nvPr/>
          </p:nvSpPr>
          <p:spPr>
            <a:xfrm>
              <a:off x="9753600" y="5891517"/>
              <a:ext cx="7467600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đám mây đen chứa các giọt nước lớn dần rơi xuống thành mưa và trở về với đất, sông, hồ, biển...</a:t>
              </a:r>
            </a:p>
          </p:txBody>
        </p:sp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xmlns="" id="{4F31E30F-EBA5-B7B5-F61B-A3C36130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963400" y="3108139"/>
              <a:ext cx="2725697" cy="2869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70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88178">
            <a:off x="16600187" y="-351501"/>
            <a:ext cx="1980294" cy="13502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322506" y="9182100"/>
            <a:ext cx="932920" cy="86167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38300" y="1714500"/>
            <a:ext cx="15011400" cy="2819400"/>
            <a:chOff x="1905000" y="1638300"/>
            <a:chExt cx="15011400" cy="2819400"/>
          </a:xfrm>
        </p:grpSpPr>
        <p:sp>
          <p:nvSpPr>
            <p:cNvPr id="16" name="Freeform 11"/>
            <p:cNvSpPr/>
            <p:nvPr/>
          </p:nvSpPr>
          <p:spPr>
            <a:xfrm>
              <a:off x="1905000" y="1638300"/>
              <a:ext cx="2819400" cy="2819400"/>
            </a:xfrm>
            <a:custGeom>
              <a:avLst/>
              <a:gdLst/>
              <a:ahLst/>
              <a:cxnLst/>
              <a:rect l="l" t="t" r="r" b="b"/>
              <a:pathLst>
                <a:path w="2449683" h="2368027">
                  <a:moveTo>
                    <a:pt x="0" y="0"/>
                  </a:moveTo>
                  <a:lnTo>
                    <a:pt x="2449684" y="0"/>
                  </a:lnTo>
                  <a:lnTo>
                    <a:pt x="2449684" y="2368028"/>
                  </a:lnTo>
                  <a:lnTo>
                    <a:pt x="0" y="236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Rectangle 16"/>
            <p:cNvSpPr/>
            <p:nvPr/>
          </p:nvSpPr>
          <p:spPr>
            <a:xfrm>
              <a:off x="5181600" y="1638300"/>
              <a:ext cx="11734800" cy="2819400"/>
            </a:xfrm>
            <a:prstGeom prst="rect">
              <a:avLst/>
            </a:prstGeom>
            <a:solidFill>
              <a:srgbClr val="AEE0E4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24500" y="1806666"/>
              <a:ext cx="11049000" cy="248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Nước có thể tồn tại ở thể </a:t>
              </a:r>
              <a:r>
                <a:rPr lang="en-US" sz="3600" smtClean="0">
                  <a:latin typeface="Arial" panose="020B0604020202020204" pitchFamily="34" charset="0"/>
                  <a:cs typeface="Arial" panose="020B0604020202020204" pitchFamily="34" charset="0"/>
                </a:rPr>
                <a:t>nào? Sử dụng các cụm </a:t>
              </a: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từ: bay hơi, ngưng tụ, đông đặc và nóng chảy để mô tả các sự chuyển thể của </a:t>
              </a:r>
              <a:r>
                <a:rPr lang="en-US" sz="3600" smtClean="0">
                  <a:latin typeface="Arial" panose="020B0604020202020204" pitchFamily="34" charset="0"/>
                  <a:cs typeface="Arial" panose="020B0604020202020204" pitchFamily="34" charset="0"/>
                </a:rPr>
                <a:t>nước.</a:t>
              </a:r>
              <a:endPara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38300" y="5905500"/>
            <a:ext cx="15011400" cy="2819400"/>
            <a:chOff x="1905000" y="1638300"/>
            <a:chExt cx="15011400" cy="2819400"/>
          </a:xfrm>
        </p:grpSpPr>
        <p:sp>
          <p:nvSpPr>
            <p:cNvPr id="21" name="Freeform 11"/>
            <p:cNvSpPr/>
            <p:nvPr/>
          </p:nvSpPr>
          <p:spPr>
            <a:xfrm>
              <a:off x="1905000" y="1638300"/>
              <a:ext cx="2819400" cy="2819400"/>
            </a:xfrm>
            <a:custGeom>
              <a:avLst/>
              <a:gdLst/>
              <a:ahLst/>
              <a:cxnLst/>
              <a:rect l="l" t="t" r="r" b="b"/>
              <a:pathLst>
                <a:path w="2449683" h="2368027">
                  <a:moveTo>
                    <a:pt x="0" y="0"/>
                  </a:moveTo>
                  <a:lnTo>
                    <a:pt x="2449684" y="0"/>
                  </a:lnTo>
                  <a:lnTo>
                    <a:pt x="2449684" y="2368028"/>
                  </a:lnTo>
                  <a:lnTo>
                    <a:pt x="0" y="2368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Rectangle 21"/>
            <p:cNvSpPr/>
            <p:nvPr/>
          </p:nvSpPr>
          <p:spPr>
            <a:xfrm>
              <a:off x="5181600" y="1638300"/>
              <a:ext cx="11734800" cy="2819400"/>
            </a:xfrm>
            <a:prstGeom prst="rect">
              <a:avLst/>
            </a:prstGeom>
            <a:solidFill>
              <a:srgbClr val="AEE0E4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524500" y="2170837"/>
              <a:ext cx="11049000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>
                  <a:latin typeface="Arial" panose="020B0604020202020204" pitchFamily="34" charset="0"/>
                  <a:cs typeface="Arial" panose="020B0604020202020204" pitchFamily="34" charset="0"/>
                </a:rPr>
                <a:t>Người ta thường sấy tóc sau khi gội đầu. Em hãy cho biết mục đích của việc làm này và giải thích.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912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51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93645" y="-3304719"/>
            <a:ext cx="5388198" cy="526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9029700"/>
            <a:ext cx="4180417" cy="3009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BC3EC1-521F-77BF-6D6A-73B2BFB4B52A}"/>
              </a:ext>
            </a:extLst>
          </p:cNvPr>
          <p:cNvSpPr txBox="1"/>
          <p:nvPr/>
        </p:nvSpPr>
        <p:spPr>
          <a:xfrm>
            <a:off x="4406616" y="495300"/>
            <a:ext cx="9474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B29190-DEEE-6929-ADD4-E1B4EA2AB5D4}"/>
              </a:ext>
            </a:extLst>
          </p:cNvPr>
          <p:cNvSpPr/>
          <p:nvPr/>
        </p:nvSpPr>
        <p:spPr>
          <a:xfrm>
            <a:off x="4953000" y="1949544"/>
            <a:ext cx="12801600" cy="7537356"/>
          </a:xfrm>
          <a:prstGeom prst="roundRect">
            <a:avLst>
              <a:gd name="adj" fmla="val 3990"/>
            </a:avLst>
          </a:prstGeom>
          <a:solidFill>
            <a:schemeClr val="bg1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có thể tồn tại ở thể rắn, lỏng, khí.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sự chuyển thể của nước: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thể </a:t>
            </a:r>
            <a:r>
              <a:rPr lang="nl-NL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sau khi nóng chảy chuyển sang thể </a:t>
            </a: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thể </a:t>
            </a:r>
            <a:r>
              <a:rPr lang="nl-NL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 sau khi đông đặc chuyển thành thể </a:t>
            </a: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thể </a:t>
            </a:r>
            <a:r>
              <a:rPr lang="nl-NL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 ngưng tụ thành thể lỏng, nước từ thể lỏng bay hơi thành thể khí.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5EC6B377-E005-6453-0FD5-38492A84E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33400" y="2600672"/>
            <a:ext cx="3877097" cy="62350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51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93645" y="-3304719"/>
            <a:ext cx="5388198" cy="526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9029700"/>
            <a:ext cx="4180417" cy="3009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BC3EC1-521F-77BF-6D6A-73B2BFB4B52A}"/>
              </a:ext>
            </a:extLst>
          </p:cNvPr>
          <p:cNvSpPr txBox="1"/>
          <p:nvPr/>
        </p:nvSpPr>
        <p:spPr>
          <a:xfrm>
            <a:off x="4406616" y="495300"/>
            <a:ext cx="9474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US" sz="5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9B29190-DEEE-6929-ADD4-E1B4EA2AB5D4}"/>
              </a:ext>
            </a:extLst>
          </p:cNvPr>
          <p:cNvSpPr/>
          <p:nvPr/>
        </p:nvSpPr>
        <p:spPr>
          <a:xfrm>
            <a:off x="1600200" y="2362200"/>
            <a:ext cx="9753600" cy="4495800"/>
          </a:xfrm>
          <a:prstGeom prst="roundRect">
            <a:avLst>
              <a:gd name="adj" fmla="val 3990"/>
            </a:avLst>
          </a:prstGeom>
          <a:solidFill>
            <a:schemeClr val="bg1"/>
          </a:solidFill>
          <a:ln w="571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đích sấy tóc là để tóc khô vì dưới tác dụng từ nhiệt của máy sấy thì nước ở thể lỏng chuyển sang thể khí và bay hơi</a:t>
            </a:r>
            <a:r>
              <a:rPr lang="nl-NL" sz="3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https://o.remove.bg/downloads/3c1edf8f-57cc-4273-ae31-f800150814a2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4610100"/>
            <a:ext cx="5868704" cy="600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3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xmlns="" id="{17B7C06A-564F-822B-AAE8-221A3F08E7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2146" y="2819401"/>
            <a:ext cx="12496800" cy="702945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88178">
            <a:off x="16600187" y="-351501"/>
            <a:ext cx="1980294" cy="135020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322506" y="9182100"/>
            <a:ext cx="932920" cy="8616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3F9D7D2-6371-F784-8913-8BD1B8359CA0}"/>
              </a:ext>
            </a:extLst>
          </p:cNvPr>
          <p:cNvGrpSpPr/>
          <p:nvPr/>
        </p:nvGrpSpPr>
        <p:grpSpPr>
          <a:xfrm>
            <a:off x="2431113" y="323599"/>
            <a:ext cx="13425774" cy="2539325"/>
            <a:chOff x="1280826" y="74664"/>
            <a:chExt cx="13425774" cy="253932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67C5308-A6C0-E138-DB6D-02D09A02273C}"/>
                </a:ext>
              </a:extLst>
            </p:cNvPr>
            <p:cNvSpPr txBox="1"/>
            <p:nvPr/>
          </p:nvSpPr>
          <p:spPr>
            <a:xfrm>
              <a:off x="2853918" y="323599"/>
              <a:ext cx="11852682" cy="2041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500" b="1" i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 hãy xem video sau để hiểu hơn về vòng tuần hoàn của nước</a:t>
              </a:r>
              <a:endParaRPr lang="vi-VN" sz="45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xmlns="" id="{B6A0FF39-F7D6-6A0F-1034-743EDE84A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 flipH="1">
              <a:off x="1280826" y="74664"/>
              <a:ext cx="2376385" cy="2539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590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7433989" y="-381230"/>
            <a:ext cx="12457404" cy="1245740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85" y="2564492"/>
            <a:ext cx="9794073" cy="3648773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167" y="1884331"/>
            <a:ext cx="3127520" cy="149974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5826" y="1930051"/>
            <a:ext cx="3140898" cy="14604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159" y="2930282"/>
            <a:ext cx="9089924" cy="2917190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3200401" y="6855326"/>
            <a:ext cx="3685442" cy="12573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4000367" y="7097301"/>
            <a:ext cx="208550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744" y="6809533"/>
            <a:ext cx="1413857" cy="1303094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8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828800" y="5196"/>
            <a:ext cx="731043" cy="7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3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875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8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2216993"/>
            <a:ext cx="11485860" cy="769077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186" y="457201"/>
            <a:ext cx="7349640" cy="148132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6930393" y="2872514"/>
            <a:ext cx="8250977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6987000" y="3797313"/>
            <a:ext cx="10357900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  <a:t>Ở mỗi câu hỏi, các em sẽ có thời gian 10 giây</a:t>
            </a:r>
            <a:b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</a:br>
            <a: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6863868" y="5140526"/>
            <a:ext cx="104986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  <a:t>Để trả lời, em sẽ giơ thẻ màu tương ứng với </a:t>
            </a:r>
          </a:p>
          <a:p>
            <a:r>
              <a:rPr lang="en-US" sz="4200">
                <a:solidFill>
                  <a:srgbClr val="00A0E9"/>
                </a:solidFill>
                <a:latin typeface="iCiel Cadena" panose="02000503000000020004" pitchFamily="50" charset="0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6972301" y="6858002"/>
            <a:ext cx="2329385" cy="1431161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1316" y="4761479"/>
              <a:ext cx="86669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9547634" y="6858002"/>
            <a:ext cx="2329385" cy="1431161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6052" y="4672044"/>
              <a:ext cx="85814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12122968" y="6858002"/>
            <a:ext cx="2329385" cy="1431161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4035" y="4672044"/>
              <a:ext cx="68407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Xanh</a:t>
              </a:r>
            </a:p>
            <a:p>
              <a:pPr algn="ctr"/>
              <a:r>
                <a:rPr lang="en-US" sz="3600">
                  <a:solidFill>
                    <a:schemeClr val="bg1"/>
                  </a:solidFill>
                  <a:latin typeface="iCiel Cadena" panose="02000503000000020004" pitchFamily="50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14698301" y="6858001"/>
            <a:ext cx="2329385" cy="1431161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30516" y="4772054"/>
              <a:ext cx="5471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iCiel Cadena" panose="02000503000000020004" pitchFamily="50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806C6907-6F3F-4076-9E0A-D88C210EB6B2}"/>
              </a:ext>
            </a:extLst>
          </p:cNvPr>
          <p:cNvSpPr txBox="1"/>
          <p:nvPr/>
        </p:nvSpPr>
        <p:spPr>
          <a:xfrm>
            <a:off x="7395149" y="8636795"/>
            <a:ext cx="926856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37" y="352307"/>
            <a:ext cx="5542134" cy="2445363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78" y="3123046"/>
            <a:ext cx="6281456" cy="67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 3 đáp án trên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59" y="419052"/>
              <a:ext cx="9416998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1:  </a:t>
              </a:r>
              <a:r>
                <a:rPr lang="en-US" sz="5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có thể tồn tại ở dạng thể nào?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7404273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55875" y="-3766463"/>
            <a:ext cx="5388198" cy="5266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6268" y="8100774"/>
            <a:ext cx="5715000" cy="411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8E6F4B6-0E5E-220A-24AC-2DAA87F4A56D}"/>
              </a:ext>
            </a:extLst>
          </p:cNvPr>
          <p:cNvSpPr txBox="1"/>
          <p:nvPr/>
        </p:nvSpPr>
        <p:spPr>
          <a:xfrm>
            <a:off x="1380656" y="1741767"/>
            <a:ext cx="15526687" cy="6803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2: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7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CHUYỂN THỂ CỦA NƯỚC VÀ VÒNG TUẦN HOÀN CỦA NƯỚC TRONG TỰ NHIÊN</a:t>
            </a:r>
            <a:endParaRPr lang="en-US" sz="75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09DCC627-929E-2D37-0CC2-D31BB0A93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3475" y="38100"/>
            <a:ext cx="4264525" cy="22098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EA986835-4E5D-6AFC-6823-ADD90C7340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6917880"/>
            <a:ext cx="1941455" cy="3369120"/>
          </a:xfrm>
          <a:prstGeom prst="rect">
            <a:avLst/>
          </a:prstGeom>
        </p:spPr>
      </p:pic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 đặc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Bay hơi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Ngưng tụ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1341314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 chảy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383166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378681" y="407004"/>
              <a:ext cx="896343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2: </a:t>
              </a:r>
              <a:r>
                <a:rPr lang="nl-NL" sz="5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Hiện tượng nước từ thể rắn chuyển sang thể lỏng được gọi là</a:t>
              </a:r>
              <a:endPara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6172200" y="228697"/>
            <a:ext cx="6071844" cy="3498462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1031975" y="2490765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351055" y="4991504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chuyển thể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hoặc 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4024988"/>
            <a:chOff x="1982578" y="246435"/>
            <a:chExt cx="9961727" cy="26833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68332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484695" y="472392"/>
              <a:ext cx="880048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3:</a:t>
              </a:r>
              <a:r>
                <a:rPr lang="nl-NL" sz="5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Hiện tượng ngưng tụ mô tả sự chuyển thể của nước từ thể khí chuyển sang dạng thể nào?</a:t>
              </a:r>
              <a:endPara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6170412" y="228697"/>
            <a:ext cx="6070056" cy="3498462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267"/>
            <a:ext cx="18288000" cy="102664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10155959" y="4513661"/>
            <a:ext cx="7658097" cy="2686047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5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Băng tan</a:t>
              </a:r>
              <a:endParaRPr lang="en-US" sz="5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10155959" y="7400838"/>
            <a:ext cx="7658097" cy="2686047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5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Đường ướt do mưa trở nên khô ráo</a:t>
              </a:r>
              <a:endParaRPr lang="en-US" sz="5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1257302" y="7400838"/>
            <a:ext cx="7658097" cy="2686047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5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Sương muối</a:t>
              </a:r>
              <a:endParaRPr lang="en-US" sz="5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1257302" y="4513661"/>
            <a:ext cx="7658097" cy="2686047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647862" y="3021140"/>
              <a:ext cx="380339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54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 hình thành của mây</a:t>
              </a:r>
              <a:endParaRPr lang="en-US" sz="54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2973868" y="369653"/>
            <a:ext cx="14942591" cy="4004624"/>
            <a:chOff x="1982578" y="246435"/>
            <a:chExt cx="9961727" cy="26697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2578" y="246435"/>
              <a:ext cx="9961727" cy="2669749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378681" y="410586"/>
              <a:ext cx="9014239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nl-NL" sz="5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 4:</a:t>
              </a:r>
              <a:r>
                <a:rPr lang="nl-NL" sz="5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Hiện tượng tự nhiên nào sau đây mô tả sự chuyển thể của nước từ thể lỏng sang thể khí?</a:t>
              </a:r>
              <a:endPara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4903931"/>
            <a:ext cx="1984421" cy="1828959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923" y="7829462"/>
            <a:ext cx="1984421" cy="1828959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4903931"/>
            <a:ext cx="1984421" cy="1828959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5197" y="7829462"/>
            <a:ext cx="1984421" cy="182895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6170412" y="230927"/>
            <a:ext cx="6070056" cy="3494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/>
              <a:r>
                <a:rPr 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135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10091511" y="-453477"/>
            <a:ext cx="4605112" cy="4270436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78118" y="5075963"/>
                <a:ext cx="535029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/>
                <a:r>
                  <a:rPr lang="en-US" sz="21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863" y="471229"/>
            <a:ext cx="2322777" cy="3575615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6000748" y="10515600"/>
            <a:ext cx="6115052" cy="29718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12344396" y="10515600"/>
            <a:ext cx="5829300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97936220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719" y="0"/>
            <a:ext cx="18323720" cy="10287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8480565" y="313538"/>
            <a:ext cx="6517794" cy="2880834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148" y="343964"/>
            <a:ext cx="8074853" cy="93551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7616686" y="4294356"/>
            <a:ext cx="9421811" cy="5596547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algn="ctr"/>
              <a:r>
                <a:rPr lang="en-US" sz="6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đã chọn vòng cổ</a:t>
              </a:r>
            </a:p>
            <a:p>
              <a:pPr algn="ctr"/>
              <a:r>
                <a:rPr lang="en-US" sz="6600">
                  <a:solidFill>
                    <a:schemeClr val="tx1">
                      <a:lumMod val="50000"/>
                      <a:lumOff val="50000"/>
                    </a:schemeClr>
                  </a:solidFill>
                  <a:latin typeface="iCiel Cadena" panose="02000503000000020004" pitchFamily="50" charset="0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6557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18563"/>
          <a:stretch/>
        </p:blipFill>
        <p:spPr>
          <a:xfrm rot="10562579">
            <a:off x="8932007" y="4324867"/>
            <a:ext cx="5957321" cy="25935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20938"/>
          <a:stretch/>
        </p:blipFill>
        <p:spPr>
          <a:xfrm rot="21347354">
            <a:off x="3651927" y="2911186"/>
            <a:ext cx="5783552" cy="2593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03838" y="8373104"/>
            <a:ext cx="5715000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47369" y="-3292289"/>
            <a:ext cx="5388198" cy="526696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009341" y="550148"/>
            <a:ext cx="10854219" cy="131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D9D5423-041A-0922-0503-98BAF4A69BD3}"/>
              </a:ext>
            </a:extLst>
          </p:cNvPr>
          <p:cNvGrpSpPr/>
          <p:nvPr/>
        </p:nvGrpSpPr>
        <p:grpSpPr>
          <a:xfrm>
            <a:off x="2420406" y="2705100"/>
            <a:ext cx="1465794" cy="1410839"/>
            <a:chOff x="2420406" y="2705100"/>
            <a:chExt cx="1465794" cy="1410839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2420406" y="2705100"/>
              <a:ext cx="1465794" cy="1410839"/>
              <a:chOff x="30480" y="591820"/>
              <a:chExt cx="12736830" cy="122593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0480" y="591820"/>
                <a:ext cx="12736830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1" y="2120900"/>
                      <a:pt x="8590281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19"/>
                      <a:pt x="1822450" y="10811510"/>
                      <a:pt x="2842260" y="11203940"/>
                    </a:cubicBezTo>
                    <a:cubicBezTo>
                      <a:pt x="5585460" y="12259310"/>
                      <a:pt x="8953500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rgbClr val="2D3456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C2E061F-1134-0A50-D7F4-BB6485C399B4}"/>
                </a:ext>
              </a:extLst>
            </p:cNvPr>
            <p:cNvSpPr txBox="1"/>
            <p:nvPr/>
          </p:nvSpPr>
          <p:spPr>
            <a:xfrm>
              <a:off x="2810403" y="2893949"/>
              <a:ext cx="685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BDEA25-8CD4-8B51-CD81-13E330CBF9B9}"/>
              </a:ext>
            </a:extLst>
          </p:cNvPr>
          <p:cNvGrpSpPr/>
          <p:nvPr/>
        </p:nvGrpSpPr>
        <p:grpSpPr>
          <a:xfrm>
            <a:off x="8411103" y="4229100"/>
            <a:ext cx="1465794" cy="1410839"/>
            <a:chOff x="8411103" y="4229100"/>
            <a:chExt cx="1465794" cy="1410839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8411103" y="4229100"/>
              <a:ext cx="1465794" cy="1410839"/>
              <a:chOff x="30480" y="591820"/>
              <a:chExt cx="12736830" cy="1225931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0480" y="591820"/>
                <a:ext cx="12736830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1" y="2120900"/>
                      <a:pt x="8590281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19"/>
                      <a:pt x="1822450" y="10811510"/>
                      <a:pt x="2842260" y="11203940"/>
                    </a:cubicBezTo>
                    <a:cubicBezTo>
                      <a:pt x="5585460" y="12259310"/>
                      <a:pt x="8953500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rgbClr val="2D3456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615969C-5F7F-21CC-8644-3BE20279F1DF}"/>
                </a:ext>
              </a:extLst>
            </p:cNvPr>
            <p:cNvSpPr txBox="1"/>
            <p:nvPr/>
          </p:nvSpPr>
          <p:spPr>
            <a:xfrm>
              <a:off x="8801100" y="4391324"/>
              <a:ext cx="685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86E7491-307E-00AF-FB44-FC2E2180A640}"/>
              </a:ext>
            </a:extLst>
          </p:cNvPr>
          <p:cNvGrpSpPr/>
          <p:nvPr/>
        </p:nvGrpSpPr>
        <p:grpSpPr>
          <a:xfrm>
            <a:off x="13445665" y="5614769"/>
            <a:ext cx="1465794" cy="1410839"/>
            <a:chOff x="13445665" y="5614769"/>
            <a:chExt cx="1465794" cy="1410839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 rot="-1930131">
              <a:off x="13445665" y="5614769"/>
              <a:ext cx="1465794" cy="1410839"/>
              <a:chOff x="30480" y="591820"/>
              <a:chExt cx="12736830" cy="122593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30480" y="591820"/>
                <a:ext cx="12736830" cy="12259310"/>
              </a:xfrm>
              <a:custGeom>
                <a:avLst/>
                <a:gdLst/>
                <a:ahLst/>
                <a:cxnLst/>
                <a:rect l="l" t="t" r="r" b="b"/>
                <a:pathLst>
                  <a:path w="12736830" h="12259310">
                    <a:moveTo>
                      <a:pt x="11925300" y="4271010"/>
                    </a:moveTo>
                    <a:cubicBezTo>
                      <a:pt x="10819131" y="2120900"/>
                      <a:pt x="8590281" y="544830"/>
                      <a:pt x="6215380" y="297180"/>
                    </a:cubicBezTo>
                    <a:cubicBezTo>
                      <a:pt x="4277360" y="0"/>
                      <a:pt x="3002280" y="913130"/>
                      <a:pt x="1960880" y="2170430"/>
                    </a:cubicBezTo>
                    <a:cubicBezTo>
                      <a:pt x="919480" y="3427730"/>
                      <a:pt x="365760" y="5030470"/>
                      <a:pt x="142240" y="6647180"/>
                    </a:cubicBezTo>
                    <a:cubicBezTo>
                      <a:pt x="24130" y="7500620"/>
                      <a:pt x="0" y="8406130"/>
                      <a:pt x="361950" y="9188450"/>
                    </a:cubicBezTo>
                    <a:cubicBezTo>
                      <a:pt x="820420" y="10180319"/>
                      <a:pt x="1822450" y="10811510"/>
                      <a:pt x="2842260" y="11203940"/>
                    </a:cubicBezTo>
                    <a:cubicBezTo>
                      <a:pt x="5585460" y="12259310"/>
                      <a:pt x="8953500" y="11850370"/>
                      <a:pt x="11088370" y="9828530"/>
                    </a:cubicBezTo>
                    <a:cubicBezTo>
                      <a:pt x="11756390" y="9196070"/>
                      <a:pt x="12303760" y="8403590"/>
                      <a:pt x="12499340" y="7504430"/>
                    </a:cubicBezTo>
                    <a:cubicBezTo>
                      <a:pt x="12736830" y="6413500"/>
                      <a:pt x="12435840" y="5264150"/>
                      <a:pt x="11925300" y="4271010"/>
                    </a:cubicBezTo>
                    <a:close/>
                  </a:path>
                </a:pathLst>
              </a:custGeom>
              <a:solidFill>
                <a:srgbClr val="2D3456"/>
              </a:solidFill>
              <a:ln w="12700">
                <a:solidFill>
                  <a:srgbClr val="000000"/>
                </a:solidFill>
              </a:ln>
            </p:spPr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61C3DCE-101D-0369-4233-E653F44E1831}"/>
                </a:ext>
              </a:extLst>
            </p:cNvPr>
            <p:cNvSpPr txBox="1"/>
            <p:nvPr/>
          </p:nvSpPr>
          <p:spPr>
            <a:xfrm>
              <a:off x="13835662" y="5804016"/>
              <a:ext cx="685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A4128FC-21C3-C300-A9A7-DFDC282C17B7}"/>
              </a:ext>
            </a:extLst>
          </p:cNvPr>
          <p:cNvSpPr txBox="1"/>
          <p:nvPr/>
        </p:nvSpPr>
        <p:spPr>
          <a:xfrm>
            <a:off x="1003990" y="4177791"/>
            <a:ext cx="4135325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kiến thức đã học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839A3BB-399B-7741-E66D-EE62E1124785}"/>
              </a:ext>
            </a:extLst>
          </p:cNvPr>
          <p:cNvSpPr txBox="1"/>
          <p:nvPr/>
        </p:nvSpPr>
        <p:spPr>
          <a:xfrm>
            <a:off x="6645468" y="2352868"/>
            <a:ext cx="567900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câu hỏi trong mục "</a:t>
            </a:r>
            <a:r>
              <a:rPr lang="en-US" sz="4000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</a:t>
            </a: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3FD823D-4469-A2ED-ACA2-ADCC67CB27FF}"/>
              </a:ext>
            </a:extLst>
          </p:cNvPr>
          <p:cNvSpPr txBox="1"/>
          <p:nvPr/>
        </p:nvSpPr>
        <p:spPr>
          <a:xfrm>
            <a:off x="9970929" y="6998977"/>
            <a:ext cx="788641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và chuẩn bị </a:t>
            </a:r>
            <a:r>
              <a:rPr lang="en-US" sz="4000" b="1" i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3: Sự ô nhiễm và bảo vệ nguồn nước. Một số cách làm sạch nước.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51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93645" y="-3304719"/>
            <a:ext cx="5388198" cy="52669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32242" y="8229600"/>
            <a:ext cx="5715000" cy="4114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BC3EC1-521F-77BF-6D6A-73B2BFB4B52A}"/>
              </a:ext>
            </a:extLst>
          </p:cNvPr>
          <p:cNvSpPr txBox="1"/>
          <p:nvPr/>
        </p:nvSpPr>
        <p:spPr>
          <a:xfrm>
            <a:off x="8356032" y="2275407"/>
            <a:ext cx="9474768" cy="573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25FC83EC-E097-01E4-1247-8D8092491B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028700"/>
            <a:ext cx="862490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31338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901681" y="-3874508"/>
            <a:ext cx="5388198" cy="526696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88178">
            <a:off x="17173237" y="8888059"/>
            <a:ext cx="1980294" cy="13502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1B6C4FB-3098-A3F4-D17E-9DCD8EEAD2B9}"/>
              </a:ext>
            </a:extLst>
          </p:cNvPr>
          <p:cNvSpPr txBox="1"/>
          <p:nvPr/>
        </p:nvSpPr>
        <p:spPr>
          <a:xfrm>
            <a:off x="4343399" y="535787"/>
            <a:ext cx="9601199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6E050BC-8A93-1863-0F1F-00756B06AE81}"/>
              </a:ext>
            </a:extLst>
          </p:cNvPr>
          <p:cNvGrpSpPr/>
          <p:nvPr/>
        </p:nvGrpSpPr>
        <p:grpSpPr>
          <a:xfrm>
            <a:off x="9372599" y="2524388"/>
            <a:ext cx="7641301" cy="6644745"/>
            <a:chOff x="200398" y="2524388"/>
            <a:chExt cx="7641301" cy="6644745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xmlns="" id="{F432BD34-729F-927F-41C4-1D2A55289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00398" y="2524388"/>
              <a:ext cx="7641301" cy="664474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DD708B4-96E0-4FD5-32DE-700FF3548D36}"/>
                </a:ext>
              </a:extLst>
            </p:cNvPr>
            <p:cNvSpPr txBox="1"/>
            <p:nvPr/>
          </p:nvSpPr>
          <p:spPr>
            <a:xfrm>
              <a:off x="1038599" y="2745651"/>
              <a:ext cx="4962033" cy="3279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solidFill>
                    <a:srgbClr val="2D34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vi-VN" sz="4800">
                  <a:solidFill>
                    <a:srgbClr val="2D34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Vòng tuần hoàn của nước trong tự nhiên</a:t>
              </a:r>
              <a:endParaRPr lang="en-US" sz="4800">
                <a:solidFill>
                  <a:srgbClr val="2D345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E62D45C-DDFD-2DDB-3814-D548615631AE}"/>
              </a:ext>
            </a:extLst>
          </p:cNvPr>
          <p:cNvGrpSpPr/>
          <p:nvPr/>
        </p:nvGrpSpPr>
        <p:grpSpPr>
          <a:xfrm>
            <a:off x="1274100" y="2524387"/>
            <a:ext cx="7641301" cy="6644745"/>
            <a:chOff x="200398" y="2524388"/>
            <a:chExt cx="7641301" cy="6644745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xmlns="" id="{6E6C1ED5-3DC0-6BCC-6FA9-CDC334590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0398" y="2524388"/>
              <a:ext cx="7641301" cy="66447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042B582-3345-EB1B-AD72-2E1ECAC0E4B3}"/>
                </a:ext>
              </a:extLst>
            </p:cNvPr>
            <p:cNvSpPr txBox="1"/>
            <p:nvPr/>
          </p:nvSpPr>
          <p:spPr>
            <a:xfrm>
              <a:off x="1838940" y="3299650"/>
              <a:ext cx="5163984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>
                  <a:solidFill>
                    <a:srgbClr val="2D34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1. Sự chuyển thể của nước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55875" y="-3766463"/>
            <a:ext cx="5388198" cy="52669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16268" y="8100774"/>
            <a:ext cx="5715000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18731" y="733034"/>
            <a:ext cx="1081139" cy="1226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7CF40F6-4610-142D-B869-92C03F5D6AD5}"/>
              </a:ext>
            </a:extLst>
          </p:cNvPr>
          <p:cNvSpPr txBox="1"/>
          <p:nvPr/>
        </p:nvSpPr>
        <p:spPr>
          <a:xfrm>
            <a:off x="990600" y="3667968"/>
            <a:ext cx="7614533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66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 CHUYỂN THỂ CỦA NƯỚC</a:t>
            </a:r>
            <a:endParaRPr lang="en-US" sz="66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90389B-AEC7-EE85-BC89-021F7F0BFE6E}"/>
              </a:ext>
            </a:extLst>
          </p:cNvPr>
          <p:cNvGrpSpPr/>
          <p:nvPr/>
        </p:nvGrpSpPr>
        <p:grpSpPr>
          <a:xfrm>
            <a:off x="7467600" y="343501"/>
            <a:ext cx="10668000" cy="9599998"/>
            <a:chOff x="7620000" y="343501"/>
            <a:chExt cx="10668000" cy="95999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420C3CC2-9EBF-4C2B-341F-163146858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1" t="50638" r="3336" b="-638"/>
            <a:stretch/>
          </p:blipFill>
          <p:spPr>
            <a:xfrm>
              <a:off x="7620000" y="343501"/>
              <a:ext cx="10668000" cy="959999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C954CED-57DE-4498-A476-F2E4CB46BD3F}"/>
                </a:ext>
              </a:extLst>
            </p:cNvPr>
            <p:cNvSpPr txBox="1"/>
            <p:nvPr/>
          </p:nvSpPr>
          <p:spPr>
            <a:xfrm rot="21346678">
              <a:off x="7655766" y="1494414"/>
              <a:ext cx="4083037" cy="1427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66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PHẦN 1</a:t>
              </a: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rot="5400000">
            <a:off x="8023578" y="6559276"/>
            <a:ext cx="6078755" cy="0"/>
          </a:xfrm>
          <a:prstGeom prst="line">
            <a:avLst/>
          </a:prstGeom>
          <a:ln w="19050" cap="flat">
            <a:solidFill>
              <a:srgbClr val="FAF9F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44600" y="-3162300"/>
            <a:ext cx="5388198" cy="52669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21974" y="8382116"/>
            <a:ext cx="4024975" cy="2897982"/>
          </a:xfrm>
          <a:prstGeom prst="rect">
            <a:avLst/>
          </a:prstGeom>
        </p:spPr>
      </p:pic>
      <p:sp>
        <p:nvSpPr>
          <p:cNvPr id="29" name="Line Callout 1 (Border and Accent Bar) 3">
            <a:extLst>
              <a:ext uri="{FF2B5EF4-FFF2-40B4-BE49-F238E27FC236}">
                <a16:creationId xmlns:a16="http://schemas.microsoft.com/office/drawing/2014/main" xmlns="" id="{587F001C-8B1C-82A8-8B4E-5607C8C78614}"/>
              </a:ext>
            </a:extLst>
          </p:cNvPr>
          <p:cNvSpPr/>
          <p:nvPr/>
        </p:nvSpPr>
        <p:spPr>
          <a:xfrm>
            <a:off x="1116711" y="455893"/>
            <a:ext cx="6569539" cy="1431182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CCD138A-21C1-6603-B753-B8970B83B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960" y="4229100"/>
            <a:ext cx="11326079" cy="56849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DB64951-A96D-984D-4FC1-8AA30FCBED85}"/>
              </a:ext>
            </a:extLst>
          </p:cNvPr>
          <p:cNvGrpSpPr/>
          <p:nvPr/>
        </p:nvGrpSpPr>
        <p:grpSpPr>
          <a:xfrm>
            <a:off x="1245561" y="1943100"/>
            <a:ext cx="15796875" cy="2171428"/>
            <a:chOff x="645655" y="2133921"/>
            <a:chExt cx="15796875" cy="21714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3555D34-95C4-4780-5240-D6CDA9E7CEDB}"/>
                </a:ext>
              </a:extLst>
            </p:cNvPr>
            <p:cNvSpPr txBox="1"/>
            <p:nvPr/>
          </p:nvSpPr>
          <p:spPr>
            <a:xfrm>
              <a:off x="2409791" y="2133921"/>
              <a:ext cx="14032739" cy="2171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nl-NL" sz="4800" b="1" i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1.1: </a:t>
              </a:r>
              <a:r>
                <a:rPr lang="nl-NL" sz="48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nl-NL" sz="48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uan sát và ghi chép hiện tượng đã xảy ra với nước trong khay ở hình 2 </a:t>
              </a:r>
              <a:endParaRPr lang="en-US" sz="48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xmlns="" id="{4D643A8C-E3F3-754E-B486-8637C0D2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flipH="1">
              <a:off x="645655" y="2275826"/>
              <a:ext cx="1764136" cy="188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93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9"/>
          <p:cNvSpPr/>
          <p:nvPr/>
        </p:nvSpPr>
        <p:spPr>
          <a:xfrm rot="5400000">
            <a:off x="8023578" y="6559276"/>
            <a:ext cx="6078755" cy="0"/>
          </a:xfrm>
          <a:prstGeom prst="line">
            <a:avLst/>
          </a:prstGeom>
          <a:ln w="19050" cap="flat">
            <a:solidFill>
              <a:srgbClr val="FAF9F5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90651" y="-1056223"/>
            <a:ext cx="2706206" cy="264531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42336" y="-951160"/>
            <a:ext cx="3462742" cy="24931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C5D9034-ED90-AD06-3551-DDC8D6AA9007}"/>
              </a:ext>
            </a:extLst>
          </p:cNvPr>
          <p:cNvSpPr txBox="1"/>
          <p:nvPr/>
        </p:nvSpPr>
        <p:spPr>
          <a:xfrm>
            <a:off x="3087206" y="731110"/>
            <a:ext cx="12113588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500" b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 tượng xảy ra với nước ở trong khay:</a:t>
            </a:r>
            <a:endParaRPr lang="en-US" sz="4500" b="1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E72BDFDA-9C59-91EE-C854-41991419C238}"/>
              </a:ext>
            </a:extLst>
          </p:cNvPr>
          <p:cNvCxnSpPr/>
          <p:nvPr/>
        </p:nvCxnSpPr>
        <p:spPr>
          <a:xfrm>
            <a:off x="3903347" y="6743700"/>
            <a:ext cx="1524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Pentagon 10">
            <a:extLst>
              <a:ext uri="{FF2B5EF4-FFF2-40B4-BE49-F238E27FC236}">
                <a16:creationId xmlns:a16="http://schemas.microsoft.com/office/drawing/2014/main" xmlns="" id="{E6C042B1-30C7-53B7-442B-3EAAC1641EE0}"/>
              </a:ext>
            </a:extLst>
          </p:cNvPr>
          <p:cNvSpPr/>
          <p:nvPr/>
        </p:nvSpPr>
        <p:spPr>
          <a:xfrm>
            <a:off x="1" y="2118730"/>
            <a:ext cx="4876800" cy="140116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nl-NL" sz="4400" b="1" i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a</a:t>
            </a:r>
            <a:endParaRPr lang="en-US" sz="4400" b="1" i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AFB3D7D-56E7-8D56-18D1-B5E5C2BC0102}"/>
              </a:ext>
            </a:extLst>
          </p:cNvPr>
          <p:cNvGrpSpPr/>
          <p:nvPr/>
        </p:nvGrpSpPr>
        <p:grpSpPr>
          <a:xfrm>
            <a:off x="611909" y="3847076"/>
            <a:ext cx="3781903" cy="3734824"/>
            <a:chOff x="611909" y="3847076"/>
            <a:chExt cx="3781903" cy="373482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CB8CB800-CC95-EE62-ED36-8CEC92831E57}"/>
                </a:ext>
              </a:extLst>
            </p:cNvPr>
            <p:cNvSpPr/>
            <p:nvPr/>
          </p:nvSpPr>
          <p:spPr>
            <a:xfrm>
              <a:off x="1257302" y="5950954"/>
              <a:ext cx="2341538" cy="16309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</a:p>
          </p:txBody>
        </p:sp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xmlns="" id="{E5EBB6AA-CF45-1B82-614F-98CC94727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1909" y="3847076"/>
              <a:ext cx="3781903" cy="163094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9FADFF1-E8FE-A7E2-437A-9A966614604F}"/>
              </a:ext>
            </a:extLst>
          </p:cNvPr>
          <p:cNvGrpSpPr/>
          <p:nvPr/>
        </p:nvGrpSpPr>
        <p:grpSpPr>
          <a:xfrm>
            <a:off x="5715000" y="3645409"/>
            <a:ext cx="2341540" cy="3936491"/>
            <a:chOff x="5715000" y="3645409"/>
            <a:chExt cx="2341540" cy="393649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74BF60CB-28F9-38EB-E24D-C53EDFB55D6F}"/>
                </a:ext>
              </a:extLst>
            </p:cNvPr>
            <p:cNvSpPr/>
            <p:nvPr/>
          </p:nvSpPr>
          <p:spPr>
            <a:xfrm>
              <a:off x="5715002" y="5950954"/>
              <a:ext cx="2341538" cy="16309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</a:p>
          </p:txBody>
        </p:sp>
        <p:pic>
          <p:nvPicPr>
            <p:cNvPr id="2" name="Picture 3">
              <a:extLst>
                <a:ext uri="{FF2B5EF4-FFF2-40B4-BE49-F238E27FC236}">
                  <a16:creationId xmlns:a16="http://schemas.microsoft.com/office/drawing/2014/main" xmlns="" id="{25298B1D-F58B-8371-A45C-F88FE6C29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15000" y="3645409"/>
              <a:ext cx="2341540" cy="201665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5A694E-3E59-04C1-1C26-31DA26BAE659}"/>
              </a:ext>
            </a:extLst>
          </p:cNvPr>
          <p:cNvSpPr txBox="1"/>
          <p:nvPr/>
        </p:nvSpPr>
        <p:spPr>
          <a:xfrm>
            <a:off x="2051650" y="7826940"/>
            <a:ext cx="5467017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từ thể lỏng chuyển sang thể rắn.</a:t>
            </a:r>
            <a:endParaRPr lang="en-US" sz="4000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xmlns="" id="{4FC6946C-4A2B-9993-7C8C-62254128AC90}"/>
              </a:ext>
            </a:extLst>
          </p:cNvPr>
          <p:cNvSpPr/>
          <p:nvPr/>
        </p:nvSpPr>
        <p:spPr>
          <a:xfrm flipH="1">
            <a:off x="13411201" y="2122996"/>
            <a:ext cx="4876800" cy="140116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nl-NL" sz="4400" b="1" i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b</a:t>
            </a:r>
            <a:endParaRPr lang="en-US" sz="4400" b="1" i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0E151AD-78FA-3F0B-73D9-017684235DA2}"/>
              </a:ext>
            </a:extLst>
          </p:cNvPr>
          <p:cNvGrpSpPr/>
          <p:nvPr/>
        </p:nvGrpSpPr>
        <p:grpSpPr>
          <a:xfrm>
            <a:off x="10337199" y="3645409"/>
            <a:ext cx="2341540" cy="3936491"/>
            <a:chOff x="10337199" y="3645409"/>
            <a:chExt cx="2341540" cy="393649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C21F8130-AD6F-B0CC-4445-0BC92D6958C6}"/>
                </a:ext>
              </a:extLst>
            </p:cNvPr>
            <p:cNvSpPr/>
            <p:nvPr/>
          </p:nvSpPr>
          <p:spPr>
            <a:xfrm>
              <a:off x="10337201" y="5950954"/>
              <a:ext cx="2341538" cy="16309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Rắn</a:t>
              </a:r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xmlns="" id="{B1B3D774-3831-0063-8A27-7FCB0F85A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0337199" y="3645409"/>
              <a:ext cx="2341540" cy="2016652"/>
            </a:xfrm>
            <a:prstGeom prst="rect">
              <a:avLst/>
            </a:prstGeom>
          </p:spPr>
        </p:pic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F254089-41A0-5513-AC06-CAE69DC99B40}"/>
              </a:ext>
            </a:extLst>
          </p:cNvPr>
          <p:cNvCxnSpPr/>
          <p:nvPr/>
        </p:nvCxnSpPr>
        <p:spPr>
          <a:xfrm>
            <a:off x="12877800" y="6743700"/>
            <a:ext cx="1524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60AEEBEB-DA29-F443-5162-7FEC9F2936E3}"/>
              </a:ext>
            </a:extLst>
          </p:cNvPr>
          <p:cNvGrpSpPr/>
          <p:nvPr/>
        </p:nvGrpSpPr>
        <p:grpSpPr>
          <a:xfrm>
            <a:off x="13961851" y="3847076"/>
            <a:ext cx="3781903" cy="3734824"/>
            <a:chOff x="13961851" y="3847076"/>
            <a:chExt cx="3781903" cy="3734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13CC5DA6-055C-9FEE-5094-DBF2925FBD27}"/>
                </a:ext>
              </a:extLst>
            </p:cNvPr>
            <p:cNvSpPr/>
            <p:nvPr/>
          </p:nvSpPr>
          <p:spPr>
            <a:xfrm>
              <a:off x="14607244" y="5950954"/>
              <a:ext cx="2341538" cy="1630946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</a:p>
          </p:txBody>
        </p:sp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xmlns="" id="{78B494BC-9EB8-6469-65CA-36155AFF5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961851" y="3847076"/>
              <a:ext cx="3781903" cy="1630946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D15D8E-B3E3-58A2-AA74-7EE158AE3D73}"/>
              </a:ext>
            </a:extLst>
          </p:cNvPr>
          <p:cNvSpPr txBox="1"/>
          <p:nvPr/>
        </p:nvSpPr>
        <p:spPr>
          <a:xfrm>
            <a:off x="10152982" y="7811508"/>
            <a:ext cx="6866717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viên đá từ thể rắn chuyển sang thể lỏng.</a:t>
            </a:r>
            <a:endParaRPr lang="en-US" sz="4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902338E3-30A5-8473-B4F9-1CC6EEB3A181}"/>
              </a:ext>
            </a:extLst>
          </p:cNvPr>
          <p:cNvCxnSpPr/>
          <p:nvPr/>
        </p:nvCxnSpPr>
        <p:spPr>
          <a:xfrm>
            <a:off x="8991600" y="2118730"/>
            <a:ext cx="0" cy="7215770"/>
          </a:xfrm>
          <a:prstGeom prst="line">
            <a:avLst/>
          </a:prstGeom>
          <a:ln w="571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749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33568" y="8602357"/>
            <a:ext cx="4648839" cy="3347164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01681" y="-3874508"/>
            <a:ext cx="5388198" cy="5266963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163166"/>
            <a:ext cx="1597977" cy="11127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71DAF927-918C-6154-7571-870D4811A1CE}"/>
              </a:ext>
            </a:extLst>
          </p:cNvPr>
          <p:cNvSpPr txBox="1"/>
          <p:nvPr/>
        </p:nvSpPr>
        <p:spPr>
          <a:xfrm>
            <a:off x="841414" y="288563"/>
            <a:ext cx="16605171" cy="110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800" b="1" i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1.2: </a:t>
            </a:r>
            <a:r>
              <a:rPr lang="nl-NL" sz="48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8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iến hành thí nghiệm - SGK tr.10</a:t>
            </a:r>
            <a:endParaRPr lang="en-US" sz="4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Speech Bubble: Rectangle with Corners Rounded 1">
            <a:extLst>
              <a:ext uri="{FF2B5EF4-FFF2-40B4-BE49-F238E27FC236}">
                <a16:creationId xmlns:a16="http://schemas.microsoft.com/office/drawing/2014/main" xmlns="" id="{7AE190FC-E5E9-0E78-8B4E-EE55D376B780}"/>
              </a:ext>
            </a:extLst>
          </p:cNvPr>
          <p:cNvSpPr/>
          <p:nvPr/>
        </p:nvSpPr>
        <p:spPr>
          <a:xfrm>
            <a:off x="540781" y="1581925"/>
            <a:ext cx="11534553" cy="1427975"/>
          </a:xfrm>
          <a:prstGeom prst="wedgeRoundRectCallout">
            <a:avLst>
              <a:gd name="adj1" fmla="val 56765"/>
              <a:gd name="adj2" fmla="val -8274"/>
              <a:gd name="adj3" fmla="val 16667"/>
            </a:avLst>
          </a:prstGeom>
          <a:solidFill>
            <a:srgbClr val="FFE18B"/>
          </a:solidFill>
          <a:ln>
            <a:solidFill>
              <a:srgbClr val="FFE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bị: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cốc, 1 đĩa, nước nóng, găng tay vải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Speech Bubble: Rectangle with Corners Rounded 1">
            <a:extLst>
              <a:ext uri="{FF2B5EF4-FFF2-40B4-BE49-F238E27FC236}">
                <a16:creationId xmlns:a16="http://schemas.microsoft.com/office/drawing/2014/main" xmlns="" id="{7EA470DE-86D2-F6EE-2048-8ED498203DAF}"/>
              </a:ext>
            </a:extLst>
          </p:cNvPr>
          <p:cNvSpPr/>
          <p:nvPr/>
        </p:nvSpPr>
        <p:spPr>
          <a:xfrm>
            <a:off x="440121" y="3275359"/>
            <a:ext cx="11904279" cy="6562314"/>
          </a:xfrm>
          <a:prstGeom prst="wedgeRoundRectCallout">
            <a:avLst>
              <a:gd name="adj1" fmla="val 55376"/>
              <a:gd name="adj2" fmla="val 8217"/>
              <a:gd name="adj3" fmla="val 16667"/>
            </a:avLst>
          </a:prstGeom>
          <a:solidFill>
            <a:srgbClr val="FFE18B"/>
          </a:solidFill>
          <a:ln>
            <a:solidFill>
              <a:srgbClr val="FFE1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 hành: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 gang tay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Rót nước nóng vào cốc (hình 3a), quan sát và ghi chép hiện tượng xảy ra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 đĩa vào cốc nước nóng khoáng một phút rồi đi nhấc đĩa lên (hình 3b). Quan sát và ghi chép hiện tượng xảy ra ở một trong của đĩa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DC52E06D-EEAC-1471-2BA8-8B541999F5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1"/>
          <a:stretch/>
        </p:blipFill>
        <p:spPr>
          <a:xfrm>
            <a:off x="13493538" y="2415049"/>
            <a:ext cx="4229100" cy="592885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5267099" y="-2469491"/>
            <a:ext cx="5715000" cy="41148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01681" y="-3874508"/>
            <a:ext cx="5388198" cy="52669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93901" y="8912810"/>
            <a:ext cx="5388198" cy="52669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406955" y="9179510"/>
            <a:ext cx="5715000" cy="4114800"/>
          </a:xfrm>
          <a:prstGeom prst="rect">
            <a:avLst/>
          </a:prstGeom>
        </p:spPr>
      </p:pic>
      <p:sp>
        <p:nvSpPr>
          <p:cNvPr id="26" name="Line Callout 1 (Border and Accent Bar) 3">
            <a:extLst>
              <a:ext uri="{FF2B5EF4-FFF2-40B4-BE49-F238E27FC236}">
                <a16:creationId xmlns:a16="http://schemas.microsoft.com/office/drawing/2014/main" xmlns="" id="{98E7D964-39B6-C851-3C08-26D8438F28BA}"/>
              </a:ext>
            </a:extLst>
          </p:cNvPr>
          <p:cNvSpPr/>
          <p:nvPr/>
        </p:nvSpPr>
        <p:spPr>
          <a:xfrm>
            <a:off x="2362200" y="1028700"/>
            <a:ext cx="13563600" cy="1066800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thí nghiệm, thảo luận và trả lời</a:t>
            </a:r>
            <a:endParaRPr lang="en-US" sz="45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ular Callout 9">
            <a:extLst>
              <a:ext uri="{FF2B5EF4-FFF2-40B4-BE49-F238E27FC236}">
                <a16:creationId xmlns:a16="http://schemas.microsoft.com/office/drawing/2014/main" xmlns="" id="{FB10B46D-64DD-F4CC-DCDE-71801B0FCFE2}"/>
              </a:ext>
            </a:extLst>
          </p:cNvPr>
          <p:cNvSpPr/>
          <p:nvPr/>
        </p:nvSpPr>
        <p:spPr>
          <a:xfrm>
            <a:off x="1752600" y="3181599"/>
            <a:ext cx="8686800" cy="2560320"/>
          </a:xfrm>
          <a:prstGeom prst="wedgeRoundRectCallout">
            <a:avLst>
              <a:gd name="adj1" fmla="val 54415"/>
              <a:gd name="adj2" fmla="val 2623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nước có thể tồn tại ở thể nào?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ular Callout 9">
            <a:extLst>
              <a:ext uri="{FF2B5EF4-FFF2-40B4-BE49-F238E27FC236}">
                <a16:creationId xmlns:a16="http://schemas.microsoft.com/office/drawing/2014/main" xmlns="" id="{194DA647-BC4E-8D37-F414-BD5DBC33C729}"/>
              </a:ext>
            </a:extLst>
          </p:cNvPr>
          <p:cNvSpPr/>
          <p:nvPr/>
        </p:nvSpPr>
        <p:spPr>
          <a:xfrm>
            <a:off x="1752600" y="6180554"/>
            <a:ext cx="8686800" cy="2560320"/>
          </a:xfrm>
          <a:prstGeom prst="wedgeRoundRectCallout">
            <a:avLst>
              <a:gd name="adj1" fmla="val 54415"/>
              <a:gd name="adj2" fmla="val 26234"/>
              <a:gd name="adj3" fmla="val 16667"/>
            </a:avLst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nl-NL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sự chuyển thể của nước đã xảy ra trong mỗi hình.</a:t>
            </a:r>
            <a:endParaRPr lang="en-US" sz="4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85913CDE-18BB-0C54-4112-BBB47B43A3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82400" y="2324100"/>
            <a:ext cx="4713154" cy="77529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1789</Words>
  <Application>Microsoft Office PowerPoint</Application>
  <PresentationFormat>Custom</PresentationFormat>
  <Paragraphs>220</Paragraphs>
  <Slides>35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iCiel Cadena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Orange and Blue Scrap Book School Newsletter Presentation</dc:title>
  <dc:creator>Admin</dc:creator>
  <cp:lastModifiedBy>A</cp:lastModifiedBy>
  <cp:revision>11</cp:revision>
  <dcterms:created xsi:type="dcterms:W3CDTF">2006-08-16T00:00:00Z</dcterms:created>
  <dcterms:modified xsi:type="dcterms:W3CDTF">2025-09-29T13:17:48Z</dcterms:modified>
  <dc:identifier>DAFZ9rnuzZA</dc:identifier>
</cp:coreProperties>
</file>