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8" r:id="rId2"/>
    <p:sldId id="275" r:id="rId3"/>
    <p:sldId id="277" r:id="rId4"/>
    <p:sldId id="276" r:id="rId5"/>
    <p:sldId id="259" r:id="rId6"/>
    <p:sldId id="257" r:id="rId7"/>
    <p:sldId id="262" r:id="rId8"/>
    <p:sldId id="274" r:id="rId9"/>
    <p:sldId id="278" r:id="rId10"/>
    <p:sldId id="279" r:id="rId11"/>
    <p:sldId id="281" r:id="rId12"/>
    <p:sldId id="280" r:id="rId13"/>
    <p:sldId id="286" r:id="rId14"/>
    <p:sldId id="282" r:id="rId15"/>
    <p:sldId id="283" r:id="rId16"/>
    <p:sldId id="284" r:id="rId17"/>
    <p:sldId id="285" r:id="rId18"/>
    <p:sldId id="287" r:id="rId19"/>
    <p:sldId id="288" r:id="rId20"/>
    <p:sldId id="289" r:id="rId21"/>
    <p:sldId id="290" r:id="rId22"/>
    <p:sldId id="291" r:id="rId23"/>
    <p:sldId id="292" r:id="rId24"/>
    <p:sldId id="293" r:id="rId25"/>
  </p:sldIdLst>
  <p:sldSz cx="18288000" cy="10287000"/>
  <p:notesSz cx="6858000" cy="9144000"/>
  <p:embeddedFontLst>
    <p:embeddedFont>
      <p:font typeface="Calibri" pitchFamily="34" charset="0"/>
      <p:regular r:id="rId27"/>
      <p:bold r:id="rId28"/>
      <p:italic r:id="rId29"/>
      <p:boldItalic r:id="rId30"/>
    </p:embeddedFont>
    <p:embeddedFont>
      <p:font typeface="Amasis MT Pro Black" charset="0"/>
      <p:bold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E2B135-7707-40FC-A62B-FD29513CF9D1}">
          <p14:sldIdLst>
            <p14:sldId id="258"/>
            <p14:sldId id="275"/>
            <p14:sldId id="277"/>
            <p14:sldId id="276"/>
            <p14:sldId id="259"/>
            <p14:sldId id="257"/>
            <p14:sldId id="262"/>
            <p14:sldId id="274"/>
            <p14:sldId id="278"/>
            <p14:sldId id="279"/>
            <p14:sldId id="281"/>
            <p14:sldId id="280"/>
            <p14:sldId id="286"/>
            <p14:sldId id="282"/>
            <p14:sldId id="283"/>
            <p14:sldId id="284"/>
            <p14:sldId id="285"/>
            <p14:sldId id="287"/>
            <p14:sldId id="288"/>
            <p14:sldId id="289"/>
            <p14:sldId id="290"/>
            <p14:sldId id="291"/>
            <p14:sldId id="292"/>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3EB"/>
    <a:srgbClr val="FFFFFF"/>
    <a:srgbClr val="F2E3AA"/>
    <a:srgbClr val="249295"/>
    <a:srgbClr val="57B2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191DE-5CE6-48F2-A8DA-80C471062BFB}"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C8519-D942-4BF2-9626-B01E15F0DA58}" type="slidenum">
              <a:rPr lang="en-US" smtClean="0"/>
              <a:t>‹#›</a:t>
            </a:fld>
            <a:endParaRPr lang="en-US"/>
          </a:p>
        </p:txBody>
      </p:sp>
    </p:spTree>
    <p:extLst>
      <p:ext uri="{BB962C8B-B14F-4D97-AF65-F5344CB8AC3E}">
        <p14:creationId xmlns:p14="http://schemas.microsoft.com/office/powerpoint/2010/main" val="263531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4C8519-D942-4BF2-9626-B01E15F0DA58}" type="slidenum">
              <a:rPr lang="en-US" smtClean="0"/>
              <a:t>8</a:t>
            </a:fld>
            <a:endParaRPr lang="en-US"/>
          </a:p>
        </p:txBody>
      </p:sp>
    </p:spTree>
    <p:extLst>
      <p:ext uri="{BB962C8B-B14F-4D97-AF65-F5344CB8AC3E}">
        <p14:creationId xmlns:p14="http://schemas.microsoft.com/office/powerpoint/2010/main" val="340939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4.sv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14.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2088212-441E-341A-A224-59ED761B0061}"/>
              </a:ext>
            </a:extLst>
          </p:cNvPr>
          <p:cNvGrpSpPr/>
          <p:nvPr/>
        </p:nvGrpSpPr>
        <p:grpSpPr>
          <a:xfrm>
            <a:off x="-4876800" y="6438900"/>
            <a:ext cx="26796176" cy="8892069"/>
            <a:chOff x="-4169036" y="5143500"/>
            <a:chExt cx="26796176" cy="8892069"/>
          </a:xfrm>
        </p:grpSpPr>
        <p:grpSp>
          <p:nvGrpSpPr>
            <p:cNvPr id="2" name="Group 2"/>
            <p:cNvGrpSpPr/>
            <p:nvPr/>
          </p:nvGrpSpPr>
          <p:grpSpPr>
            <a:xfrm>
              <a:off x="-4169036" y="5143500"/>
              <a:ext cx="25267446" cy="7762757"/>
              <a:chOff x="0" y="0"/>
              <a:chExt cx="33689928" cy="10350342"/>
            </a:xfrm>
          </p:grpSpPr>
          <p:sp>
            <p:nvSpPr>
              <p:cNvPr id="3" name="Freeform 3"/>
              <p:cNvSpPr/>
              <p:nvPr/>
            </p:nvSpPr>
            <p:spPr>
              <a:xfrm>
                <a:off x="0" y="0"/>
                <a:ext cx="16973637" cy="10350342"/>
              </a:xfrm>
              <a:custGeom>
                <a:avLst/>
                <a:gdLst/>
                <a:ahLst/>
                <a:cxnLst/>
                <a:rect l="l" t="t" r="r" b="b"/>
                <a:pathLst>
                  <a:path w="16973637" h="10350342">
                    <a:moveTo>
                      <a:pt x="0" y="0"/>
                    </a:moveTo>
                    <a:lnTo>
                      <a:pt x="16973637" y="0"/>
                    </a:lnTo>
                    <a:lnTo>
                      <a:pt x="16973637" y="10350342"/>
                    </a:lnTo>
                    <a:lnTo>
                      <a:pt x="0" y="10350342"/>
                    </a:lnTo>
                    <a:lnTo>
                      <a:pt x="0" y="0"/>
                    </a:lnTo>
                    <a:close/>
                  </a:path>
                </a:pathLst>
              </a:custGeom>
              <a:blipFill>
                <a:blip r:embed="rId2">
                  <a:extLst>
                    <a:ext uri="{96DAC541-7B7A-43D3-8B79-37D633B846F1}">
                      <asvg:svgBlip xmlns:asvg="http://schemas.microsoft.com/office/drawing/2016/SVG/main" xmlns="" r:embed="rId3"/>
                    </a:ext>
                  </a:extLst>
                </a:blip>
                <a:stretch>
                  <a:fillRect r="-32040"/>
                </a:stretch>
              </a:blipFill>
            </p:spPr>
            <p:txBody>
              <a:bodyPr/>
              <a:lstStyle/>
              <a:p>
                <a:endParaRPr lang="en-US"/>
              </a:p>
            </p:txBody>
          </p:sp>
          <p:sp>
            <p:nvSpPr>
              <p:cNvPr id="4" name="Freeform 4"/>
              <p:cNvSpPr/>
              <p:nvPr/>
            </p:nvSpPr>
            <p:spPr>
              <a:xfrm flipH="1">
                <a:off x="16716291" y="0"/>
                <a:ext cx="16973637" cy="10350342"/>
              </a:xfrm>
              <a:custGeom>
                <a:avLst/>
                <a:gdLst/>
                <a:ahLst/>
                <a:cxnLst/>
                <a:rect l="l" t="t" r="r" b="b"/>
                <a:pathLst>
                  <a:path w="16973637" h="10350342">
                    <a:moveTo>
                      <a:pt x="16973637" y="0"/>
                    </a:moveTo>
                    <a:lnTo>
                      <a:pt x="0" y="0"/>
                    </a:lnTo>
                    <a:lnTo>
                      <a:pt x="0" y="10350342"/>
                    </a:lnTo>
                    <a:lnTo>
                      <a:pt x="16973637" y="10350342"/>
                    </a:lnTo>
                    <a:lnTo>
                      <a:pt x="16973637" y="0"/>
                    </a:lnTo>
                    <a:close/>
                  </a:path>
                </a:pathLst>
              </a:custGeom>
              <a:blipFill>
                <a:blip r:embed="rId2">
                  <a:extLst>
                    <a:ext uri="{96DAC541-7B7A-43D3-8B79-37D633B846F1}">
                      <asvg:svgBlip xmlns:asvg="http://schemas.microsoft.com/office/drawing/2016/SVG/main" xmlns="" r:embed="rId3"/>
                    </a:ext>
                  </a:extLst>
                </a:blip>
                <a:stretch>
                  <a:fillRect r="-32040"/>
                </a:stretch>
              </a:blipFill>
            </p:spPr>
            <p:txBody>
              <a:bodyPr/>
              <a:lstStyle/>
              <a:p>
                <a:endParaRPr lang="en-US"/>
              </a:p>
            </p:txBody>
          </p:sp>
        </p:grpSp>
        <p:grpSp>
          <p:nvGrpSpPr>
            <p:cNvPr id="5" name="Group 5"/>
            <p:cNvGrpSpPr/>
            <p:nvPr/>
          </p:nvGrpSpPr>
          <p:grpSpPr>
            <a:xfrm>
              <a:off x="-188659" y="6135564"/>
              <a:ext cx="22815799" cy="7009553"/>
              <a:chOff x="0" y="0"/>
              <a:chExt cx="30421066" cy="9346070"/>
            </a:xfrm>
          </p:grpSpPr>
          <p:sp>
            <p:nvSpPr>
              <p:cNvPr id="6" name="Freeform 6"/>
              <p:cNvSpPr/>
              <p:nvPr/>
            </p:nvSpPr>
            <p:spPr>
              <a:xfrm>
                <a:off x="0" y="0"/>
                <a:ext cx="15326721" cy="9346070"/>
              </a:xfrm>
              <a:custGeom>
                <a:avLst/>
                <a:gdLst/>
                <a:ahLst/>
                <a:cxnLst/>
                <a:rect l="l" t="t" r="r" b="b"/>
                <a:pathLst>
                  <a:path w="15326721" h="9346070">
                    <a:moveTo>
                      <a:pt x="0" y="0"/>
                    </a:moveTo>
                    <a:lnTo>
                      <a:pt x="15326721" y="0"/>
                    </a:lnTo>
                    <a:lnTo>
                      <a:pt x="15326721" y="9346070"/>
                    </a:lnTo>
                    <a:lnTo>
                      <a:pt x="0" y="9346070"/>
                    </a:lnTo>
                    <a:lnTo>
                      <a:pt x="0" y="0"/>
                    </a:lnTo>
                    <a:close/>
                  </a:path>
                </a:pathLst>
              </a:custGeom>
              <a:blipFill>
                <a:blip r:embed="rId4">
                  <a:extLst>
                    <a:ext uri="{96DAC541-7B7A-43D3-8B79-37D633B846F1}">
                      <asvg:svgBlip xmlns:asvg="http://schemas.microsoft.com/office/drawing/2016/SVG/main" xmlns="" r:embed="rId5"/>
                    </a:ext>
                  </a:extLst>
                </a:blip>
                <a:stretch>
                  <a:fillRect r="-32040"/>
                </a:stretch>
              </a:blipFill>
            </p:spPr>
            <p:txBody>
              <a:bodyPr/>
              <a:lstStyle/>
              <a:p>
                <a:endParaRPr lang="en-US"/>
              </a:p>
            </p:txBody>
          </p:sp>
          <p:sp>
            <p:nvSpPr>
              <p:cNvPr id="7" name="Freeform 7"/>
              <p:cNvSpPr/>
              <p:nvPr/>
            </p:nvSpPr>
            <p:spPr>
              <a:xfrm flipH="1">
                <a:off x="15094344" y="0"/>
                <a:ext cx="15326721" cy="9346070"/>
              </a:xfrm>
              <a:custGeom>
                <a:avLst/>
                <a:gdLst/>
                <a:ahLst/>
                <a:cxnLst/>
                <a:rect l="l" t="t" r="r" b="b"/>
                <a:pathLst>
                  <a:path w="15326721" h="9346070">
                    <a:moveTo>
                      <a:pt x="15326722" y="0"/>
                    </a:moveTo>
                    <a:lnTo>
                      <a:pt x="0" y="0"/>
                    </a:lnTo>
                    <a:lnTo>
                      <a:pt x="0" y="9346070"/>
                    </a:lnTo>
                    <a:lnTo>
                      <a:pt x="15326722" y="9346070"/>
                    </a:lnTo>
                    <a:lnTo>
                      <a:pt x="15326722" y="0"/>
                    </a:lnTo>
                    <a:close/>
                  </a:path>
                </a:pathLst>
              </a:custGeom>
              <a:blipFill>
                <a:blip r:embed="rId4">
                  <a:extLst>
                    <a:ext uri="{96DAC541-7B7A-43D3-8B79-37D633B846F1}">
                      <asvg:svgBlip xmlns:asvg="http://schemas.microsoft.com/office/drawing/2016/SVG/main" xmlns="" r:embed="rId5"/>
                    </a:ext>
                  </a:extLst>
                </a:blip>
                <a:stretch>
                  <a:fillRect r="-32040"/>
                </a:stretch>
              </a:blipFill>
            </p:spPr>
            <p:txBody>
              <a:bodyPr/>
              <a:lstStyle/>
              <a:p>
                <a:endParaRPr lang="en-US"/>
              </a:p>
            </p:txBody>
          </p:sp>
        </p:grpSp>
        <p:grpSp>
          <p:nvGrpSpPr>
            <p:cNvPr id="9" name="Group 9"/>
            <p:cNvGrpSpPr/>
            <p:nvPr/>
          </p:nvGrpSpPr>
          <p:grpSpPr>
            <a:xfrm>
              <a:off x="-1692346" y="7794608"/>
              <a:ext cx="20314065" cy="6240961"/>
              <a:chOff x="0" y="0"/>
              <a:chExt cx="27085420" cy="8321281"/>
            </a:xfrm>
          </p:grpSpPr>
          <p:sp>
            <p:nvSpPr>
              <p:cNvPr id="10" name="Freeform 10"/>
              <p:cNvSpPr/>
              <p:nvPr/>
            </p:nvSpPr>
            <p:spPr>
              <a:xfrm>
                <a:off x="0" y="0"/>
                <a:ext cx="13646159" cy="8321281"/>
              </a:xfrm>
              <a:custGeom>
                <a:avLst/>
                <a:gdLst/>
                <a:ahLst/>
                <a:cxnLst/>
                <a:rect l="l" t="t" r="r" b="b"/>
                <a:pathLst>
                  <a:path w="13646159" h="8321281">
                    <a:moveTo>
                      <a:pt x="0" y="0"/>
                    </a:moveTo>
                    <a:lnTo>
                      <a:pt x="13646159" y="0"/>
                    </a:lnTo>
                    <a:lnTo>
                      <a:pt x="13646159" y="8321281"/>
                    </a:lnTo>
                    <a:lnTo>
                      <a:pt x="0" y="8321281"/>
                    </a:lnTo>
                    <a:lnTo>
                      <a:pt x="0" y="0"/>
                    </a:lnTo>
                    <a:close/>
                  </a:path>
                </a:pathLst>
              </a:custGeom>
              <a:blipFill>
                <a:blip r:embed="rId6">
                  <a:extLst>
                    <a:ext uri="{96DAC541-7B7A-43D3-8B79-37D633B846F1}">
                      <asvg:svgBlip xmlns:asvg="http://schemas.microsoft.com/office/drawing/2016/SVG/main" xmlns="" r:embed="rId7"/>
                    </a:ext>
                  </a:extLst>
                </a:blip>
                <a:stretch>
                  <a:fillRect r="-32040"/>
                </a:stretch>
              </a:blipFill>
            </p:spPr>
            <p:txBody>
              <a:bodyPr/>
              <a:lstStyle/>
              <a:p>
                <a:endParaRPr lang="en-US"/>
              </a:p>
            </p:txBody>
          </p:sp>
          <p:sp>
            <p:nvSpPr>
              <p:cNvPr id="11" name="Freeform 11"/>
              <p:cNvSpPr/>
              <p:nvPr/>
            </p:nvSpPr>
            <p:spPr>
              <a:xfrm flipH="1">
                <a:off x="13439262" y="0"/>
                <a:ext cx="13646159" cy="8321281"/>
              </a:xfrm>
              <a:custGeom>
                <a:avLst/>
                <a:gdLst/>
                <a:ahLst/>
                <a:cxnLst/>
                <a:rect l="l" t="t" r="r" b="b"/>
                <a:pathLst>
                  <a:path w="13646159" h="8321281">
                    <a:moveTo>
                      <a:pt x="13646158" y="0"/>
                    </a:moveTo>
                    <a:lnTo>
                      <a:pt x="0" y="0"/>
                    </a:lnTo>
                    <a:lnTo>
                      <a:pt x="0" y="8321281"/>
                    </a:lnTo>
                    <a:lnTo>
                      <a:pt x="13646158" y="8321281"/>
                    </a:lnTo>
                    <a:lnTo>
                      <a:pt x="13646158" y="0"/>
                    </a:lnTo>
                    <a:close/>
                  </a:path>
                </a:pathLst>
              </a:custGeom>
              <a:blipFill>
                <a:blip r:embed="rId6">
                  <a:extLst>
                    <a:ext uri="{96DAC541-7B7A-43D3-8B79-37D633B846F1}">
                      <asvg:svgBlip xmlns:asvg="http://schemas.microsoft.com/office/drawing/2016/SVG/main" xmlns="" r:embed="rId7"/>
                    </a:ext>
                  </a:extLst>
                </a:blip>
                <a:stretch>
                  <a:fillRect r="-32040"/>
                </a:stretch>
              </a:blipFill>
            </p:spPr>
            <p:txBody>
              <a:bodyPr/>
              <a:lstStyle/>
              <a:p>
                <a:endParaRPr lang="en-US"/>
              </a:p>
            </p:txBody>
          </p:sp>
        </p:grpSp>
      </p:grpSp>
      <p:sp>
        <p:nvSpPr>
          <p:cNvPr id="12" name="Freeform 12"/>
          <p:cNvSpPr/>
          <p:nvPr/>
        </p:nvSpPr>
        <p:spPr>
          <a:xfrm>
            <a:off x="-866444" y="-269166"/>
            <a:ext cx="5414911" cy="3061886"/>
          </a:xfrm>
          <a:custGeom>
            <a:avLst/>
            <a:gdLst/>
            <a:ahLst/>
            <a:cxnLst/>
            <a:rect l="l" t="t" r="r" b="b"/>
            <a:pathLst>
              <a:path w="5414911" h="3061886">
                <a:moveTo>
                  <a:pt x="0" y="0"/>
                </a:moveTo>
                <a:lnTo>
                  <a:pt x="5414910" y="0"/>
                </a:lnTo>
                <a:lnTo>
                  <a:pt x="5414910" y="3061886"/>
                </a:lnTo>
                <a:lnTo>
                  <a:pt x="0" y="30618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 name="Freeform 13"/>
          <p:cNvSpPr/>
          <p:nvPr/>
        </p:nvSpPr>
        <p:spPr>
          <a:xfrm>
            <a:off x="14189567" y="624580"/>
            <a:ext cx="5414911" cy="3061886"/>
          </a:xfrm>
          <a:custGeom>
            <a:avLst/>
            <a:gdLst/>
            <a:ahLst/>
            <a:cxnLst/>
            <a:rect l="l" t="t" r="r" b="b"/>
            <a:pathLst>
              <a:path w="5414911" h="3061886">
                <a:moveTo>
                  <a:pt x="0" y="0"/>
                </a:moveTo>
                <a:lnTo>
                  <a:pt x="5414911" y="0"/>
                </a:lnTo>
                <a:lnTo>
                  <a:pt x="5414911" y="3061886"/>
                </a:lnTo>
                <a:lnTo>
                  <a:pt x="0" y="30618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4" name="Freeform 14"/>
          <p:cNvSpPr/>
          <p:nvPr/>
        </p:nvSpPr>
        <p:spPr>
          <a:xfrm>
            <a:off x="494448" y="0"/>
            <a:ext cx="3204399" cy="1951770"/>
          </a:xfrm>
          <a:custGeom>
            <a:avLst/>
            <a:gdLst/>
            <a:ahLst/>
            <a:cxnLst/>
            <a:rect l="l" t="t" r="r" b="b"/>
            <a:pathLst>
              <a:path w="3204399" h="1951770">
                <a:moveTo>
                  <a:pt x="0" y="0"/>
                </a:moveTo>
                <a:lnTo>
                  <a:pt x="3204399" y="0"/>
                </a:lnTo>
                <a:lnTo>
                  <a:pt x="3204399" y="1951770"/>
                </a:lnTo>
                <a:lnTo>
                  <a:pt x="0" y="195177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5" name="TextBox 15"/>
          <p:cNvSpPr txBox="1"/>
          <p:nvPr/>
        </p:nvSpPr>
        <p:spPr>
          <a:xfrm>
            <a:off x="1900212" y="1907212"/>
            <a:ext cx="14487576" cy="3465179"/>
          </a:xfrm>
          <a:prstGeom prst="rect">
            <a:avLst/>
          </a:prstGeom>
        </p:spPr>
        <p:txBody>
          <a:bodyPr wrap="square" lIns="0" tIns="0" rIns="0" bIns="0" rtlCol="0" anchor="t">
            <a:spAutoFit/>
          </a:bodyPr>
          <a:lstStyle/>
          <a:p>
            <a:pPr algn="ctr">
              <a:lnSpc>
                <a:spcPct val="150000"/>
              </a:lnSpc>
            </a:pPr>
            <a:r>
              <a:rPr lang="en-US" sz="8000" b="1">
                <a:solidFill>
                  <a:srgbClr val="002060"/>
                </a:solidFill>
                <a:latin typeface="Arial" panose="020B0604020202020204" pitchFamily="34" charset="0"/>
                <a:cs typeface="Arial" panose="020B0604020202020204" pitchFamily="34" charset="0"/>
              </a:rPr>
              <a:t>CHÀO MỪNG CÁC EM</a:t>
            </a:r>
          </a:p>
          <a:p>
            <a:pPr algn="ctr">
              <a:lnSpc>
                <a:spcPct val="150000"/>
              </a:lnSpc>
            </a:pPr>
            <a:r>
              <a:rPr lang="en-US" sz="8000" b="1">
                <a:solidFill>
                  <a:srgbClr val="002060"/>
                </a:solidFill>
                <a:latin typeface="Arial" panose="020B0604020202020204" pitchFamily="34" charset="0"/>
                <a:cs typeface="Arial" panose="020B0604020202020204" pitchFamily="34" charset="0"/>
              </a:rPr>
              <a:t>ĐẾN VỚI BÀI HỌC HÔM NAY!</a:t>
            </a:r>
          </a:p>
        </p:txBody>
      </p:sp>
      <p:sp>
        <p:nvSpPr>
          <p:cNvPr id="16" name="Freeform 16"/>
          <p:cNvSpPr/>
          <p:nvPr/>
        </p:nvSpPr>
        <p:spPr>
          <a:xfrm>
            <a:off x="16112860" y="1471662"/>
            <a:ext cx="3204399" cy="1951770"/>
          </a:xfrm>
          <a:custGeom>
            <a:avLst/>
            <a:gdLst/>
            <a:ahLst/>
            <a:cxnLst/>
            <a:rect l="l" t="t" r="r" b="b"/>
            <a:pathLst>
              <a:path w="3204399" h="1951770">
                <a:moveTo>
                  <a:pt x="0" y="0"/>
                </a:moveTo>
                <a:lnTo>
                  <a:pt x="3204399" y="0"/>
                </a:lnTo>
                <a:lnTo>
                  <a:pt x="3204399" y="1951770"/>
                </a:lnTo>
                <a:lnTo>
                  <a:pt x="0" y="195177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40A9FF9-E496-5D2F-9B10-C4A59FF0F1F1}"/>
              </a:ext>
            </a:extLst>
          </p:cNvPr>
          <p:cNvSpPr txBox="1"/>
          <p:nvPr/>
        </p:nvSpPr>
        <p:spPr>
          <a:xfrm>
            <a:off x="3962400" y="495300"/>
            <a:ext cx="10363200" cy="861774"/>
          </a:xfrm>
          <a:prstGeom prst="rect">
            <a:avLst/>
          </a:prstGeom>
          <a:noFill/>
        </p:spPr>
        <p:txBody>
          <a:bodyPr wrap="square" rtlCol="0">
            <a:spAutoFit/>
          </a:bodyPr>
          <a:lstStyle/>
          <a:p>
            <a:pPr algn="ctr"/>
            <a:r>
              <a:rPr lang="en-US" sz="5000" b="1">
                <a:solidFill>
                  <a:schemeClr val="accent2">
                    <a:lumMod val="75000"/>
                  </a:schemeClr>
                </a:solidFill>
                <a:latin typeface="Arial" panose="020B0604020202020204" pitchFamily="34" charset="0"/>
                <a:cs typeface="Arial" panose="020B0604020202020204" pitchFamily="34" charset="0"/>
              </a:rPr>
              <a:t>ĐỌC VĂN BẢN THEO ĐOẠN </a:t>
            </a:r>
          </a:p>
        </p:txBody>
      </p:sp>
      <p:sp>
        <p:nvSpPr>
          <p:cNvPr id="3" name="Rectangle: Rounded Corners 2">
            <a:extLst>
              <a:ext uri="{FF2B5EF4-FFF2-40B4-BE49-F238E27FC236}">
                <a16:creationId xmlns:a16="http://schemas.microsoft.com/office/drawing/2014/main" xmlns="" id="{397BDDE6-71A3-DC3B-164B-1C3C3D4B3655}"/>
              </a:ext>
            </a:extLst>
          </p:cNvPr>
          <p:cNvSpPr/>
          <p:nvPr/>
        </p:nvSpPr>
        <p:spPr>
          <a:xfrm>
            <a:off x="685800" y="1943100"/>
            <a:ext cx="8001000" cy="198120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Đoạn 1. </a:t>
            </a:r>
            <a:r>
              <a:rPr lang="en-US" sz="4000">
                <a:solidFill>
                  <a:schemeClr val="tx1"/>
                </a:solidFill>
                <a:latin typeface="Arial" panose="020B0604020202020204" pitchFamily="34" charset="0"/>
                <a:cs typeface="Arial" panose="020B0604020202020204" pitchFamily="34" charset="0"/>
              </a:rPr>
              <a:t>từ đầu đến “Thôi được” </a:t>
            </a:r>
          </a:p>
        </p:txBody>
      </p:sp>
      <p:sp>
        <p:nvSpPr>
          <p:cNvPr id="4" name="Rectangle: Rounded Corners 3">
            <a:extLst>
              <a:ext uri="{FF2B5EF4-FFF2-40B4-BE49-F238E27FC236}">
                <a16:creationId xmlns:a16="http://schemas.microsoft.com/office/drawing/2014/main" xmlns="" id="{75D083E1-802E-3C55-8EEE-6187160CA076}"/>
              </a:ext>
            </a:extLst>
          </p:cNvPr>
          <p:cNvSpPr/>
          <p:nvPr/>
        </p:nvSpPr>
        <p:spPr>
          <a:xfrm>
            <a:off x="9601200" y="1943100"/>
            <a:ext cx="8001000" cy="198120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Đoạn 2. </a:t>
            </a:r>
            <a:r>
              <a:rPr lang="en-US" sz="4000">
                <a:solidFill>
                  <a:schemeClr val="tx1"/>
                </a:solidFill>
                <a:latin typeface="Arial" panose="020B0604020202020204" pitchFamily="34" charset="0"/>
                <a:cs typeface="Arial" panose="020B0604020202020204" pitchFamily="34" charset="0"/>
              </a:rPr>
              <a:t>còn lại</a:t>
            </a:r>
          </a:p>
        </p:txBody>
      </p:sp>
      <p:cxnSp>
        <p:nvCxnSpPr>
          <p:cNvPr id="6" name="Straight Connector 5">
            <a:extLst>
              <a:ext uri="{FF2B5EF4-FFF2-40B4-BE49-F238E27FC236}">
                <a16:creationId xmlns:a16="http://schemas.microsoft.com/office/drawing/2014/main" xmlns="" id="{EC4C38E7-8F53-9E40-A748-155F20BC3D9F}"/>
              </a:ext>
            </a:extLst>
          </p:cNvPr>
          <p:cNvCxnSpPr>
            <a:cxnSpLocks/>
          </p:cNvCxnSpPr>
          <p:nvPr/>
        </p:nvCxnSpPr>
        <p:spPr>
          <a:xfrm>
            <a:off x="1752600" y="4610100"/>
            <a:ext cx="15163800"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Freeform 2">
            <a:extLst>
              <a:ext uri="{FF2B5EF4-FFF2-40B4-BE49-F238E27FC236}">
                <a16:creationId xmlns:a16="http://schemas.microsoft.com/office/drawing/2014/main" xmlns="" id="{F9E07BEC-731B-54DC-731B-021CA7837628}"/>
              </a:ext>
            </a:extLst>
          </p:cNvPr>
          <p:cNvSpPr/>
          <p:nvPr/>
        </p:nvSpPr>
        <p:spPr>
          <a:xfrm>
            <a:off x="304800" y="5143500"/>
            <a:ext cx="6324600" cy="51816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sp>
        <p:nvSpPr>
          <p:cNvPr id="9" name="TextBox 8">
            <a:extLst>
              <a:ext uri="{FF2B5EF4-FFF2-40B4-BE49-F238E27FC236}">
                <a16:creationId xmlns:a16="http://schemas.microsoft.com/office/drawing/2014/main" xmlns="" id="{DBDCD9B5-70ED-8501-1002-2F5C7045538E}"/>
              </a:ext>
            </a:extLst>
          </p:cNvPr>
          <p:cNvSpPr txBox="1"/>
          <p:nvPr/>
        </p:nvSpPr>
        <p:spPr>
          <a:xfrm>
            <a:off x="7848600" y="5295901"/>
            <a:ext cx="8686800" cy="4594912"/>
          </a:xfrm>
          <a:prstGeom prst="rect">
            <a:avLst/>
          </a:prstGeom>
          <a:noFill/>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LÀM VIỆC NHÓM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Đọc luân phiên lần lượt các đoạn trong bài.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Chú ý các từ ngữ khó phát âm, dễ đọc sai.  </a:t>
            </a:r>
          </a:p>
        </p:txBody>
      </p:sp>
    </p:spTree>
    <p:extLst>
      <p:ext uri="{BB962C8B-B14F-4D97-AF65-F5344CB8AC3E}">
        <p14:creationId xmlns:p14="http://schemas.microsoft.com/office/powerpoint/2010/main" val="186434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grpSp>
        <p:nvGrpSpPr>
          <p:cNvPr id="2" name="Group 2"/>
          <p:cNvGrpSpPr/>
          <p:nvPr/>
        </p:nvGrpSpPr>
        <p:grpSpPr>
          <a:xfrm>
            <a:off x="914400" y="1732308"/>
            <a:ext cx="16383000" cy="7133124"/>
            <a:chOff x="0" y="0"/>
            <a:chExt cx="4565723" cy="2440675"/>
          </a:xfrm>
        </p:grpSpPr>
        <p:sp>
          <p:nvSpPr>
            <p:cNvPr id="3" name="Freeform 3"/>
            <p:cNvSpPr/>
            <p:nvPr/>
          </p:nvSpPr>
          <p:spPr>
            <a:xfrm>
              <a:off x="0" y="0"/>
              <a:ext cx="4565723" cy="2440675"/>
            </a:xfrm>
            <a:custGeom>
              <a:avLst/>
              <a:gdLst/>
              <a:ahLst/>
              <a:cxnLst/>
              <a:rect l="l" t="t" r="r" b="b"/>
              <a:pathLst>
                <a:path w="4565723" h="2440675">
                  <a:moveTo>
                    <a:pt x="24116" y="0"/>
                  </a:moveTo>
                  <a:lnTo>
                    <a:pt x="4541607" y="0"/>
                  </a:lnTo>
                  <a:cubicBezTo>
                    <a:pt x="4554926" y="0"/>
                    <a:pt x="4565723" y="10797"/>
                    <a:pt x="4565723" y="24116"/>
                  </a:cubicBezTo>
                  <a:lnTo>
                    <a:pt x="4565723" y="2416559"/>
                  </a:lnTo>
                  <a:cubicBezTo>
                    <a:pt x="4565723" y="2429878"/>
                    <a:pt x="4554926" y="2440675"/>
                    <a:pt x="4541607" y="2440675"/>
                  </a:cubicBezTo>
                  <a:lnTo>
                    <a:pt x="24116" y="2440675"/>
                  </a:lnTo>
                  <a:cubicBezTo>
                    <a:pt x="10797" y="2440675"/>
                    <a:pt x="0" y="2429878"/>
                    <a:pt x="0" y="2416559"/>
                  </a:cubicBezTo>
                  <a:lnTo>
                    <a:pt x="0" y="24116"/>
                  </a:lnTo>
                  <a:cubicBezTo>
                    <a:pt x="0" y="10797"/>
                    <a:pt x="10797" y="0"/>
                    <a:pt x="24116" y="0"/>
                  </a:cubicBezTo>
                  <a:close/>
                </a:path>
              </a:pathLst>
            </a:custGeom>
            <a:solidFill>
              <a:srgbClr val="000000">
                <a:alpha val="0"/>
              </a:srgbClr>
            </a:solidFill>
            <a:ln w="95250">
              <a:solidFill>
                <a:srgbClr val="D38D29"/>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4179593" y="-83645"/>
            <a:ext cx="5497576" cy="2748788"/>
          </a:xfrm>
          <a:custGeom>
            <a:avLst/>
            <a:gdLst/>
            <a:ahLst/>
            <a:cxnLst/>
            <a:rect l="l" t="t" r="r" b="b"/>
            <a:pathLst>
              <a:path w="7068408" h="3534204">
                <a:moveTo>
                  <a:pt x="0" y="0"/>
                </a:moveTo>
                <a:lnTo>
                  <a:pt x="7068408" y="0"/>
                </a:lnTo>
                <a:lnTo>
                  <a:pt x="7068408" y="3534204"/>
                </a:lnTo>
                <a:lnTo>
                  <a:pt x="0" y="35342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2" name="Freeform 12"/>
          <p:cNvSpPr/>
          <p:nvPr/>
        </p:nvSpPr>
        <p:spPr>
          <a:xfrm rot="957752">
            <a:off x="-945369" y="7880960"/>
            <a:ext cx="4216876" cy="2706468"/>
          </a:xfrm>
          <a:custGeom>
            <a:avLst/>
            <a:gdLst/>
            <a:ahLst/>
            <a:cxnLst/>
            <a:rect l="l" t="t" r="r" b="b"/>
            <a:pathLst>
              <a:path w="5331199" h="3421661">
                <a:moveTo>
                  <a:pt x="0" y="0"/>
                </a:moveTo>
                <a:lnTo>
                  <a:pt x="5331199" y="0"/>
                </a:lnTo>
                <a:lnTo>
                  <a:pt x="5331199" y="3421661"/>
                </a:lnTo>
                <a:lnTo>
                  <a:pt x="0" y="34216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3" name="Freeform 13"/>
          <p:cNvSpPr/>
          <p:nvPr/>
        </p:nvSpPr>
        <p:spPr>
          <a:xfrm rot="-7790088">
            <a:off x="13499017" y="7436272"/>
            <a:ext cx="6858727" cy="5287455"/>
          </a:xfrm>
          <a:custGeom>
            <a:avLst/>
            <a:gdLst/>
            <a:ahLst/>
            <a:cxnLst/>
            <a:rect l="l" t="t" r="r" b="b"/>
            <a:pathLst>
              <a:path w="6858727" h="5287455">
                <a:moveTo>
                  <a:pt x="0" y="0"/>
                </a:moveTo>
                <a:lnTo>
                  <a:pt x="6858727" y="0"/>
                </a:lnTo>
                <a:lnTo>
                  <a:pt x="6858727" y="5287456"/>
                </a:lnTo>
                <a:lnTo>
                  <a:pt x="0" y="52874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4" name="TextBox 14"/>
          <p:cNvSpPr txBox="1"/>
          <p:nvPr/>
        </p:nvSpPr>
        <p:spPr>
          <a:xfrm>
            <a:off x="4697832" y="3314700"/>
            <a:ext cx="8816136" cy="3032048"/>
          </a:xfrm>
          <a:prstGeom prst="rect">
            <a:avLst/>
          </a:prstGeom>
        </p:spPr>
        <p:txBody>
          <a:bodyPr wrap="square" lIns="0" tIns="0" rIns="0" bIns="0" rtlCol="0" anchor="t">
            <a:spAutoFit/>
          </a:bodyPr>
          <a:lstStyle/>
          <a:p>
            <a:pPr algn="ctr">
              <a:lnSpc>
                <a:spcPct val="150000"/>
              </a:lnSpc>
            </a:pPr>
            <a:r>
              <a:rPr lang="en-US" sz="7000" b="1">
                <a:solidFill>
                  <a:srgbClr val="112838"/>
                </a:solidFill>
                <a:latin typeface="Arial" panose="020B0604020202020204" pitchFamily="34" charset="0"/>
                <a:cs typeface="Arial" panose="020B0604020202020204" pitchFamily="34" charset="0"/>
              </a:rPr>
              <a:t>PHẦN 2. </a:t>
            </a:r>
          </a:p>
          <a:p>
            <a:pPr algn="ctr">
              <a:lnSpc>
                <a:spcPct val="150000"/>
              </a:lnSpc>
            </a:pPr>
            <a:r>
              <a:rPr lang="en-US" sz="7000" b="1">
                <a:solidFill>
                  <a:srgbClr val="112838"/>
                </a:solidFill>
                <a:latin typeface="Arial" panose="020B0604020202020204" pitchFamily="34" charset="0"/>
                <a:cs typeface="Arial" panose="020B0604020202020204" pitchFamily="34" charset="0"/>
              </a:rPr>
              <a:t>TRẢ LỜI CÂU HỎI </a:t>
            </a:r>
          </a:p>
        </p:txBody>
      </p:sp>
    </p:spTree>
    <p:extLst>
      <p:ext uri="{BB962C8B-B14F-4D97-AF65-F5344CB8AC3E}">
        <p14:creationId xmlns:p14="http://schemas.microsoft.com/office/powerpoint/2010/main" val="1643225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E9FC0CE-AAC7-62FA-CB38-AC7C9D645C62}"/>
              </a:ext>
            </a:extLst>
          </p:cNvPr>
          <p:cNvSpPr txBox="1"/>
          <p:nvPr/>
        </p:nvSpPr>
        <p:spPr>
          <a:xfrm>
            <a:off x="6477000" y="518431"/>
            <a:ext cx="5334000" cy="861774"/>
          </a:xfrm>
          <a:prstGeom prst="rect">
            <a:avLst/>
          </a:prstGeom>
          <a:noFill/>
        </p:spPr>
        <p:txBody>
          <a:bodyPr wrap="square" rtlCol="0">
            <a:spAutoFit/>
          </a:bodyPr>
          <a:lstStyle/>
          <a:p>
            <a:pPr algn="ctr"/>
            <a:r>
              <a:rPr lang="en-US" sz="5000" b="1">
                <a:solidFill>
                  <a:schemeClr val="accent5">
                    <a:lumMod val="75000"/>
                  </a:schemeClr>
                </a:solidFill>
                <a:latin typeface="Arial" panose="020B0604020202020204" pitchFamily="34" charset="0"/>
                <a:cs typeface="Arial" panose="020B0604020202020204" pitchFamily="34" charset="0"/>
              </a:rPr>
              <a:t>CÂU HỎI </a:t>
            </a:r>
          </a:p>
        </p:txBody>
      </p:sp>
      <p:sp>
        <p:nvSpPr>
          <p:cNvPr id="7" name="TextBox 6">
            <a:extLst>
              <a:ext uri="{FF2B5EF4-FFF2-40B4-BE49-F238E27FC236}">
                <a16:creationId xmlns:a16="http://schemas.microsoft.com/office/drawing/2014/main" xmlns="" id="{1B7EECD9-D2C1-B7B1-4E9F-860CCE79D959}"/>
              </a:ext>
            </a:extLst>
          </p:cNvPr>
          <p:cNvSpPr txBox="1"/>
          <p:nvPr/>
        </p:nvSpPr>
        <p:spPr>
          <a:xfrm>
            <a:off x="1066800" y="1534774"/>
            <a:ext cx="16154400" cy="6441572"/>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Câu 1. </a:t>
            </a:r>
            <a:r>
              <a:rPr lang="en-US" sz="4000">
                <a:latin typeface="Arial" panose="020B0604020202020204" pitchFamily="34" charset="0"/>
                <a:cs typeface="Arial" panose="020B0604020202020204" pitchFamily="34" charset="0"/>
              </a:rPr>
              <a:t>Tìm câu văn nêu nhận xét về hai bức chân dung của Bông Tuyết và Mắt Xanh. </a:t>
            </a:r>
          </a:p>
          <a:p>
            <a:pPr algn="just">
              <a:lnSpc>
                <a:spcPct val="150000"/>
              </a:lnSpc>
            </a:pPr>
            <a:r>
              <a:rPr lang="en-US" sz="4000" b="1">
                <a:latin typeface="Arial" panose="020B0604020202020204" pitchFamily="34" charset="0"/>
                <a:cs typeface="Arial" panose="020B0604020202020204" pitchFamily="34" charset="0"/>
              </a:rPr>
              <a:t>Câu 2. </a:t>
            </a:r>
            <a:r>
              <a:rPr lang="en-US" sz="4000">
                <a:latin typeface="Arial" panose="020B0604020202020204" pitchFamily="34" charset="0"/>
                <a:cs typeface="Arial" panose="020B0604020202020204" pitchFamily="34" charset="0"/>
              </a:rPr>
              <a:t>Cách vẽ chân dung Hoa Nhỏ có gì khác với  cách vẽ chân dung Bông Tuyết và Mắt Xanh? </a:t>
            </a:r>
          </a:p>
          <a:p>
            <a:pPr algn="just">
              <a:lnSpc>
                <a:spcPct val="150000"/>
              </a:lnSpc>
            </a:pPr>
            <a:r>
              <a:rPr lang="en-US" sz="4000" b="1">
                <a:latin typeface="Arial" panose="020B0604020202020204" pitchFamily="34" charset="0"/>
                <a:cs typeface="Arial" panose="020B0604020202020204" pitchFamily="34" charset="0"/>
              </a:rPr>
              <a:t>Câu 3. </a:t>
            </a:r>
            <a:r>
              <a:rPr lang="en-US" sz="4000">
                <a:latin typeface="Arial" panose="020B0604020202020204" pitchFamily="34" charset="0"/>
                <a:cs typeface="Arial" panose="020B0604020202020204" pitchFamily="34" charset="0"/>
              </a:rPr>
              <a:t>Đóng vai Màu Nước, thuyết phục các cô bé đồng ý để cậu vẽ chân dung giống người thật. </a:t>
            </a:r>
          </a:p>
          <a:p>
            <a:pPr algn="just">
              <a:lnSpc>
                <a:spcPct val="150000"/>
              </a:lnSpc>
            </a:pPr>
            <a:r>
              <a:rPr lang="en-US" sz="4000" b="1">
                <a:latin typeface="Arial" panose="020B0604020202020204" pitchFamily="34" charset="0"/>
                <a:cs typeface="Arial" panose="020B0604020202020204" pitchFamily="34" charset="0"/>
              </a:rPr>
              <a:t>Câu 4. </a:t>
            </a:r>
            <a:r>
              <a:rPr lang="en-US" sz="4000">
                <a:latin typeface="Arial" panose="020B0604020202020204" pitchFamily="34" charset="0"/>
                <a:cs typeface="Arial" panose="020B0604020202020204" pitchFamily="34" charset="0"/>
              </a:rPr>
              <a:t>Điều gì khiến các cô bé nhận ra Màu Nước nói đúng? </a:t>
            </a:r>
          </a:p>
        </p:txBody>
      </p:sp>
      <p:grpSp>
        <p:nvGrpSpPr>
          <p:cNvPr id="8" name="Group 2">
            <a:extLst>
              <a:ext uri="{FF2B5EF4-FFF2-40B4-BE49-F238E27FC236}">
                <a16:creationId xmlns:a16="http://schemas.microsoft.com/office/drawing/2014/main" xmlns="" id="{EA991CB6-BE81-D5E8-D3B3-A28AB7CD7D83}"/>
              </a:ext>
            </a:extLst>
          </p:cNvPr>
          <p:cNvGrpSpPr/>
          <p:nvPr/>
        </p:nvGrpSpPr>
        <p:grpSpPr>
          <a:xfrm>
            <a:off x="-3810000" y="8115300"/>
            <a:ext cx="25267446" cy="7762757"/>
            <a:chOff x="0" y="0"/>
            <a:chExt cx="33689928" cy="10350342"/>
          </a:xfrm>
        </p:grpSpPr>
        <p:sp>
          <p:nvSpPr>
            <p:cNvPr id="9" name="Freeform 3">
              <a:extLst>
                <a:ext uri="{FF2B5EF4-FFF2-40B4-BE49-F238E27FC236}">
                  <a16:creationId xmlns:a16="http://schemas.microsoft.com/office/drawing/2014/main" xmlns="" id="{24255568-F0B1-AFE4-1D94-38B4ED94FCB6}"/>
                </a:ext>
              </a:extLst>
            </p:cNvPr>
            <p:cNvSpPr/>
            <p:nvPr/>
          </p:nvSpPr>
          <p:spPr>
            <a:xfrm>
              <a:off x="0" y="0"/>
              <a:ext cx="16973637" cy="10350342"/>
            </a:xfrm>
            <a:custGeom>
              <a:avLst/>
              <a:gdLst/>
              <a:ahLst/>
              <a:cxnLst/>
              <a:rect l="l" t="t" r="r" b="b"/>
              <a:pathLst>
                <a:path w="16973637" h="10350342">
                  <a:moveTo>
                    <a:pt x="0" y="0"/>
                  </a:moveTo>
                  <a:lnTo>
                    <a:pt x="16973637" y="0"/>
                  </a:lnTo>
                  <a:lnTo>
                    <a:pt x="16973637" y="10350342"/>
                  </a:lnTo>
                  <a:lnTo>
                    <a:pt x="0" y="10350342"/>
                  </a:lnTo>
                  <a:lnTo>
                    <a:pt x="0" y="0"/>
                  </a:lnTo>
                  <a:close/>
                </a:path>
              </a:pathLst>
            </a:custGeom>
            <a:blipFill>
              <a:blip r:embed="rId2">
                <a:extLst>
                  <a:ext uri="{96DAC541-7B7A-43D3-8B79-37D633B846F1}">
                    <asvg:svgBlip xmlns:asvg="http://schemas.microsoft.com/office/drawing/2016/SVG/main" xmlns="" r:embed="rId3"/>
                  </a:ext>
                </a:extLst>
              </a:blip>
              <a:stretch>
                <a:fillRect r="-32040"/>
              </a:stretch>
            </a:blipFill>
          </p:spPr>
          <p:txBody>
            <a:bodyPr/>
            <a:lstStyle/>
            <a:p>
              <a:endParaRPr lang="en-US"/>
            </a:p>
          </p:txBody>
        </p:sp>
        <p:sp>
          <p:nvSpPr>
            <p:cNvPr id="10" name="Freeform 4">
              <a:extLst>
                <a:ext uri="{FF2B5EF4-FFF2-40B4-BE49-F238E27FC236}">
                  <a16:creationId xmlns:a16="http://schemas.microsoft.com/office/drawing/2014/main" xmlns="" id="{6E351F63-88C5-727B-CDD9-54D38FB6E7F7}"/>
                </a:ext>
              </a:extLst>
            </p:cNvPr>
            <p:cNvSpPr/>
            <p:nvPr/>
          </p:nvSpPr>
          <p:spPr>
            <a:xfrm flipH="1">
              <a:off x="16716291" y="0"/>
              <a:ext cx="16973637" cy="10350342"/>
            </a:xfrm>
            <a:custGeom>
              <a:avLst/>
              <a:gdLst/>
              <a:ahLst/>
              <a:cxnLst/>
              <a:rect l="l" t="t" r="r" b="b"/>
              <a:pathLst>
                <a:path w="16973637" h="10350342">
                  <a:moveTo>
                    <a:pt x="16973637" y="0"/>
                  </a:moveTo>
                  <a:lnTo>
                    <a:pt x="0" y="0"/>
                  </a:lnTo>
                  <a:lnTo>
                    <a:pt x="0" y="10350342"/>
                  </a:lnTo>
                  <a:lnTo>
                    <a:pt x="16973637" y="10350342"/>
                  </a:lnTo>
                  <a:lnTo>
                    <a:pt x="16973637" y="0"/>
                  </a:lnTo>
                  <a:close/>
                </a:path>
              </a:pathLst>
            </a:custGeom>
            <a:blipFill>
              <a:blip r:embed="rId2">
                <a:extLst>
                  <a:ext uri="{96DAC541-7B7A-43D3-8B79-37D633B846F1}">
                    <asvg:svgBlip xmlns:asvg="http://schemas.microsoft.com/office/drawing/2016/SVG/main" xmlns="" r:embed="rId3"/>
                  </a:ext>
                </a:extLst>
              </a:blip>
              <a:stretch>
                <a:fillRect r="-32040"/>
              </a:stretch>
            </a:blipFill>
          </p:spPr>
          <p:txBody>
            <a:bodyPr/>
            <a:lstStyle/>
            <a:p>
              <a:endParaRPr lang="en-US"/>
            </a:p>
          </p:txBody>
        </p:sp>
      </p:grpSp>
      <p:grpSp>
        <p:nvGrpSpPr>
          <p:cNvPr id="11" name="Group 9">
            <a:extLst>
              <a:ext uri="{FF2B5EF4-FFF2-40B4-BE49-F238E27FC236}">
                <a16:creationId xmlns:a16="http://schemas.microsoft.com/office/drawing/2014/main" xmlns="" id="{3AC4F946-A66E-E3ED-121D-1AF9BE772888}"/>
              </a:ext>
            </a:extLst>
          </p:cNvPr>
          <p:cNvGrpSpPr/>
          <p:nvPr/>
        </p:nvGrpSpPr>
        <p:grpSpPr>
          <a:xfrm>
            <a:off x="-1429815" y="8806721"/>
            <a:ext cx="20314065" cy="6240961"/>
            <a:chOff x="0" y="0"/>
            <a:chExt cx="27085420" cy="8321281"/>
          </a:xfrm>
        </p:grpSpPr>
        <p:sp>
          <p:nvSpPr>
            <p:cNvPr id="12" name="Freeform 10">
              <a:extLst>
                <a:ext uri="{FF2B5EF4-FFF2-40B4-BE49-F238E27FC236}">
                  <a16:creationId xmlns:a16="http://schemas.microsoft.com/office/drawing/2014/main" xmlns="" id="{D0A89887-50B0-BAA7-8C28-1956AD532305}"/>
                </a:ext>
              </a:extLst>
            </p:cNvPr>
            <p:cNvSpPr/>
            <p:nvPr/>
          </p:nvSpPr>
          <p:spPr>
            <a:xfrm>
              <a:off x="0" y="0"/>
              <a:ext cx="13646159" cy="8321281"/>
            </a:xfrm>
            <a:custGeom>
              <a:avLst/>
              <a:gdLst/>
              <a:ahLst/>
              <a:cxnLst/>
              <a:rect l="l" t="t" r="r" b="b"/>
              <a:pathLst>
                <a:path w="13646159" h="8321281">
                  <a:moveTo>
                    <a:pt x="0" y="0"/>
                  </a:moveTo>
                  <a:lnTo>
                    <a:pt x="13646159" y="0"/>
                  </a:lnTo>
                  <a:lnTo>
                    <a:pt x="13646159" y="8321281"/>
                  </a:lnTo>
                  <a:lnTo>
                    <a:pt x="0" y="8321281"/>
                  </a:lnTo>
                  <a:lnTo>
                    <a:pt x="0" y="0"/>
                  </a:lnTo>
                  <a:close/>
                </a:path>
              </a:pathLst>
            </a:custGeom>
            <a:blipFill>
              <a:blip r:embed="rId4">
                <a:extLst>
                  <a:ext uri="{96DAC541-7B7A-43D3-8B79-37D633B846F1}">
                    <asvg:svgBlip xmlns:asvg="http://schemas.microsoft.com/office/drawing/2016/SVG/main" xmlns="" r:embed="rId5"/>
                  </a:ext>
                </a:extLst>
              </a:blip>
              <a:stretch>
                <a:fillRect r="-32040"/>
              </a:stretch>
            </a:blipFill>
          </p:spPr>
          <p:txBody>
            <a:bodyPr/>
            <a:lstStyle/>
            <a:p>
              <a:endParaRPr lang="en-US"/>
            </a:p>
          </p:txBody>
        </p:sp>
        <p:sp>
          <p:nvSpPr>
            <p:cNvPr id="13" name="Freeform 11">
              <a:extLst>
                <a:ext uri="{FF2B5EF4-FFF2-40B4-BE49-F238E27FC236}">
                  <a16:creationId xmlns:a16="http://schemas.microsoft.com/office/drawing/2014/main" xmlns="" id="{A4421E33-6D73-2683-D91C-879BB0E7DAC3}"/>
                </a:ext>
              </a:extLst>
            </p:cNvPr>
            <p:cNvSpPr/>
            <p:nvPr/>
          </p:nvSpPr>
          <p:spPr>
            <a:xfrm flipH="1">
              <a:off x="13439262" y="0"/>
              <a:ext cx="13646159" cy="8321281"/>
            </a:xfrm>
            <a:custGeom>
              <a:avLst/>
              <a:gdLst/>
              <a:ahLst/>
              <a:cxnLst/>
              <a:rect l="l" t="t" r="r" b="b"/>
              <a:pathLst>
                <a:path w="13646159" h="8321281">
                  <a:moveTo>
                    <a:pt x="13646158" y="0"/>
                  </a:moveTo>
                  <a:lnTo>
                    <a:pt x="0" y="0"/>
                  </a:lnTo>
                  <a:lnTo>
                    <a:pt x="0" y="8321281"/>
                  </a:lnTo>
                  <a:lnTo>
                    <a:pt x="13646158" y="8321281"/>
                  </a:lnTo>
                  <a:lnTo>
                    <a:pt x="13646158" y="0"/>
                  </a:lnTo>
                  <a:close/>
                </a:path>
              </a:pathLst>
            </a:custGeom>
            <a:blipFill>
              <a:blip r:embed="rId4">
                <a:extLst>
                  <a:ext uri="{96DAC541-7B7A-43D3-8B79-37D633B846F1}">
                    <asvg:svgBlip xmlns:asvg="http://schemas.microsoft.com/office/drawing/2016/SVG/main" xmlns="" r:embed="rId5"/>
                  </a:ext>
                </a:extLst>
              </a:blip>
              <a:stretch>
                <a:fillRect r="-32040"/>
              </a:stretch>
            </a:blipFill>
          </p:spPr>
          <p:txBody>
            <a:bodyPr/>
            <a:lstStyle/>
            <a:p>
              <a:endParaRPr lang="en-US"/>
            </a:p>
          </p:txBody>
        </p:sp>
      </p:grpSp>
    </p:spTree>
    <p:extLst>
      <p:ext uri="{BB962C8B-B14F-4D97-AF65-F5344CB8AC3E}">
        <p14:creationId xmlns:p14="http://schemas.microsoft.com/office/powerpoint/2010/main" val="25813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B7EECD9-D2C1-B7B1-4E9F-860CCE79D959}"/>
              </a:ext>
            </a:extLst>
          </p:cNvPr>
          <p:cNvSpPr txBox="1"/>
          <p:nvPr/>
        </p:nvSpPr>
        <p:spPr>
          <a:xfrm>
            <a:off x="1066800" y="533814"/>
            <a:ext cx="16154400" cy="182492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Câu 5. </a:t>
            </a:r>
            <a:r>
              <a:rPr lang="en-US" sz="4000">
                <a:latin typeface="Arial" panose="020B0604020202020204" pitchFamily="34" charset="0"/>
                <a:cs typeface="Arial" panose="020B0604020202020204" pitchFamily="34" charset="0"/>
              </a:rPr>
              <a:t>Tóm tắt mỗi sự việc trong câu chuyện Những bức chân dung bằng 1 – 3 câu. </a:t>
            </a:r>
          </a:p>
        </p:txBody>
      </p:sp>
      <p:sp>
        <p:nvSpPr>
          <p:cNvPr id="5" name="Rectangle: Rounded Corners 4">
            <a:extLst>
              <a:ext uri="{FF2B5EF4-FFF2-40B4-BE49-F238E27FC236}">
                <a16:creationId xmlns:a16="http://schemas.microsoft.com/office/drawing/2014/main" xmlns="" id="{C0C1D857-1799-31FF-8756-438B5BB9ECD2}"/>
              </a:ext>
            </a:extLst>
          </p:cNvPr>
          <p:cNvSpPr/>
          <p:nvPr/>
        </p:nvSpPr>
        <p:spPr>
          <a:xfrm>
            <a:off x="800100" y="2638120"/>
            <a:ext cx="16687800" cy="2691507"/>
          </a:xfrm>
          <a:prstGeom prst="roundRect">
            <a:avLst>
              <a:gd name="adj" fmla="val 8384"/>
            </a:avLst>
          </a:prstGeom>
          <a:solidFill>
            <a:srgbClr val="BDE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a:solidFill>
                  <a:schemeClr val="tx1"/>
                </a:solidFill>
                <a:latin typeface="Arial" panose="020B0604020202020204" pitchFamily="34" charset="0"/>
                <a:cs typeface="Arial" panose="020B0604020202020204" pitchFamily="34" charset="0"/>
              </a:rPr>
              <a:t>Sự việc đầu tiên: Màu Nước vẽ chân dung của Bông Tuyết và Mắt Xanh. </a:t>
            </a:r>
          </a:p>
          <a:p>
            <a:pPr algn="just">
              <a:lnSpc>
                <a:spcPct val="150000"/>
              </a:lnSpc>
            </a:pPr>
            <a:r>
              <a:rPr lang="en-US" sz="3800">
                <a:solidFill>
                  <a:schemeClr val="tx1"/>
                </a:solidFill>
                <a:latin typeface="Arial" panose="020B0604020202020204" pitchFamily="34" charset="0"/>
                <a:cs typeface="Arial" panose="020B0604020202020204" pitchFamily="34" charset="0"/>
              </a:rPr>
              <a:t>Ví dụ: Bông Tuyết và Mắt Xanh được Màu Nước vẽ chân dung rất xinh đẹp và chân thực. </a:t>
            </a:r>
          </a:p>
        </p:txBody>
      </p:sp>
      <p:sp>
        <p:nvSpPr>
          <p:cNvPr id="6" name="Rectangle: Rounded Corners 5">
            <a:extLst>
              <a:ext uri="{FF2B5EF4-FFF2-40B4-BE49-F238E27FC236}">
                <a16:creationId xmlns:a16="http://schemas.microsoft.com/office/drawing/2014/main" xmlns="" id="{064D8465-DCB5-796F-72C6-B83B62F2090A}"/>
              </a:ext>
            </a:extLst>
          </p:cNvPr>
          <p:cNvSpPr/>
          <p:nvPr/>
        </p:nvSpPr>
        <p:spPr>
          <a:xfrm>
            <a:off x="800100" y="5698705"/>
            <a:ext cx="16687800" cy="1478479"/>
          </a:xfrm>
          <a:prstGeom prst="roundRect">
            <a:avLst>
              <a:gd name="adj" fmla="val 8384"/>
            </a:avLst>
          </a:prstGeom>
          <a:solidFill>
            <a:srgbClr val="BDE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a:solidFill>
                  <a:schemeClr val="tx1"/>
                </a:solidFill>
                <a:latin typeface="Arial" panose="020B0604020202020204" pitchFamily="34" charset="0"/>
                <a:cs typeface="Arial" panose="020B0604020202020204" pitchFamily="34" charset="0"/>
              </a:rPr>
              <a:t>Sự việc tiếp theo: Màu Nước vẽ chân dung cho Hoa Nhỏ và các cô bé khác</a:t>
            </a:r>
          </a:p>
        </p:txBody>
      </p:sp>
      <p:sp>
        <p:nvSpPr>
          <p:cNvPr id="14" name="Rectangle: Rounded Corners 13">
            <a:extLst>
              <a:ext uri="{FF2B5EF4-FFF2-40B4-BE49-F238E27FC236}">
                <a16:creationId xmlns:a16="http://schemas.microsoft.com/office/drawing/2014/main" xmlns="" id="{850BB7C0-C7C9-A599-6E35-31AEF31E2997}"/>
              </a:ext>
            </a:extLst>
          </p:cNvPr>
          <p:cNvSpPr/>
          <p:nvPr/>
        </p:nvSpPr>
        <p:spPr>
          <a:xfrm>
            <a:off x="800100" y="7539392"/>
            <a:ext cx="16687800" cy="1717844"/>
          </a:xfrm>
          <a:prstGeom prst="roundRect">
            <a:avLst>
              <a:gd name="adj" fmla="val 8384"/>
            </a:avLst>
          </a:prstGeom>
          <a:solidFill>
            <a:srgbClr val="BDE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a:solidFill>
                  <a:schemeClr val="tx1"/>
                </a:solidFill>
                <a:latin typeface="Arial" panose="020B0604020202020204" pitchFamily="34" charset="0"/>
                <a:cs typeface="Arial" panose="020B0604020202020204" pitchFamily="34" charset="0"/>
              </a:rPr>
              <a:t>Sự việc sau cùng: Các cô bé bé ngắm những bức chân dung khi chúng được đặt cạnh nhau. </a:t>
            </a:r>
          </a:p>
        </p:txBody>
      </p:sp>
    </p:spTree>
    <p:extLst>
      <p:ext uri="{BB962C8B-B14F-4D97-AF65-F5344CB8AC3E}">
        <p14:creationId xmlns:p14="http://schemas.microsoft.com/office/powerpoint/2010/main" val="52455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DC8822B-4F68-A84D-740F-42B558DD3EEC}"/>
              </a:ext>
            </a:extLst>
          </p:cNvPr>
          <p:cNvGrpSpPr/>
          <p:nvPr/>
        </p:nvGrpSpPr>
        <p:grpSpPr>
          <a:xfrm>
            <a:off x="590550" y="419100"/>
            <a:ext cx="17106900" cy="2590800"/>
            <a:chOff x="590550" y="419100"/>
            <a:chExt cx="17106900" cy="2590800"/>
          </a:xfrm>
        </p:grpSpPr>
        <p:grpSp>
          <p:nvGrpSpPr>
            <p:cNvPr id="4" name="Group 3">
              <a:extLst>
                <a:ext uri="{FF2B5EF4-FFF2-40B4-BE49-F238E27FC236}">
                  <a16:creationId xmlns:a16="http://schemas.microsoft.com/office/drawing/2014/main" xmlns="" id="{FAC9AF65-5F38-B244-4031-04C1AC15B3F1}"/>
                </a:ext>
              </a:extLst>
            </p:cNvPr>
            <p:cNvGrpSpPr/>
            <p:nvPr/>
          </p:nvGrpSpPr>
          <p:grpSpPr>
            <a:xfrm>
              <a:off x="590550" y="419100"/>
              <a:ext cx="17106900" cy="2590800"/>
              <a:chOff x="723900" y="419100"/>
              <a:chExt cx="17106900" cy="2590800"/>
            </a:xfrm>
          </p:grpSpPr>
          <p:sp>
            <p:nvSpPr>
              <p:cNvPr id="2" name="Rectangle: Rounded Corners 1">
                <a:extLst>
                  <a:ext uri="{FF2B5EF4-FFF2-40B4-BE49-F238E27FC236}">
                    <a16:creationId xmlns:a16="http://schemas.microsoft.com/office/drawing/2014/main" xmlns="" id="{D72F5D07-14A5-DA57-F049-274524F1BA0C}"/>
                  </a:ext>
                </a:extLst>
              </p:cNvPr>
              <p:cNvSpPr/>
              <p:nvPr/>
            </p:nvSpPr>
            <p:spPr>
              <a:xfrm>
                <a:off x="723900" y="419100"/>
                <a:ext cx="16840200" cy="236220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7C87C978-F8BF-4391-A2B8-B8B96DBE8903}"/>
                  </a:ext>
                </a:extLst>
              </p:cNvPr>
              <p:cNvSpPr/>
              <p:nvPr/>
            </p:nvSpPr>
            <p:spPr>
              <a:xfrm>
                <a:off x="990600" y="647700"/>
                <a:ext cx="16840200" cy="2362200"/>
              </a:xfrm>
              <a:prstGeom prst="roundRect">
                <a:avLst/>
              </a:prstGeom>
              <a:solidFill>
                <a:schemeClr val="bg1"/>
              </a:solidFill>
              <a:ln w="3810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4F288717-05FA-7CF0-4ABC-79A3AD67C5D0}"/>
                </a:ext>
              </a:extLst>
            </p:cNvPr>
            <p:cNvSpPr txBox="1"/>
            <p:nvPr/>
          </p:nvSpPr>
          <p:spPr>
            <a:xfrm>
              <a:off x="1295400" y="916338"/>
              <a:ext cx="1600200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1.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Tìm câu văn nêu nhận xét về hai bức chân dung của Bông Tuyết và Mắt Xanh. </a:t>
              </a:r>
            </a:p>
          </p:txBody>
        </p:sp>
      </p:grpSp>
      <p:grpSp>
        <p:nvGrpSpPr>
          <p:cNvPr id="10" name="Group 9">
            <a:extLst>
              <a:ext uri="{FF2B5EF4-FFF2-40B4-BE49-F238E27FC236}">
                <a16:creationId xmlns:a16="http://schemas.microsoft.com/office/drawing/2014/main" xmlns="" id="{9EF3D199-77A2-D8D8-E642-EBF774BF41CB}"/>
              </a:ext>
            </a:extLst>
          </p:cNvPr>
          <p:cNvGrpSpPr/>
          <p:nvPr/>
        </p:nvGrpSpPr>
        <p:grpSpPr>
          <a:xfrm>
            <a:off x="10307412" y="3278538"/>
            <a:ext cx="7390038" cy="6108637"/>
            <a:chOff x="9829800" y="3262025"/>
            <a:chExt cx="7390038" cy="6108637"/>
          </a:xfrm>
        </p:grpSpPr>
        <p:pic>
          <p:nvPicPr>
            <p:cNvPr id="9" name="Picture 8">
              <a:extLst>
                <a:ext uri="{FF2B5EF4-FFF2-40B4-BE49-F238E27FC236}">
                  <a16:creationId xmlns:a16="http://schemas.microsoft.com/office/drawing/2014/main" xmlns="" id="{6B185701-9B2F-E832-28B1-D0205F700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3976401"/>
              <a:ext cx="7250822" cy="53942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Pin ">
              <a:extLst>
                <a:ext uri="{FF2B5EF4-FFF2-40B4-BE49-F238E27FC236}">
                  <a16:creationId xmlns:a16="http://schemas.microsoft.com/office/drawing/2014/main" xmlns="" id="{F286065D-C9B0-3B07-E871-6D0DCB48D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3515">
              <a:off x="16248288" y="3262025"/>
              <a:ext cx="971550" cy="97155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xmlns="" id="{309B27EE-9533-64BB-126B-C3C1E25773AE}"/>
              </a:ext>
            </a:extLst>
          </p:cNvPr>
          <p:cNvSpPr txBox="1"/>
          <p:nvPr/>
        </p:nvSpPr>
        <p:spPr>
          <a:xfrm>
            <a:off x="885825" y="3764313"/>
            <a:ext cx="8686800" cy="4594912"/>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a:p>
            <a:pPr algn="just">
              <a:lnSpc>
                <a:spcPct val="150000"/>
              </a:lnSpc>
            </a:pPr>
            <a:r>
              <a:rPr lang="vi-VN" sz="4000">
                <a:latin typeface="Arial" panose="020B0604020202020204" pitchFamily="34" charset="0"/>
                <a:cs typeface="Arial" panose="020B0604020202020204" pitchFamily="34" charset="0"/>
              </a:rPr>
              <a:t>Hai bức chân dung thực sự là hai tác phẩm nghệ thuật, bởi người trong tranh được vẽ rất đẹp và rất giống người thật. </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26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DC8822B-4F68-A84D-740F-42B558DD3EEC}"/>
              </a:ext>
            </a:extLst>
          </p:cNvPr>
          <p:cNvGrpSpPr/>
          <p:nvPr/>
        </p:nvGrpSpPr>
        <p:grpSpPr>
          <a:xfrm>
            <a:off x="590550" y="419100"/>
            <a:ext cx="17106900" cy="2590800"/>
            <a:chOff x="590550" y="419100"/>
            <a:chExt cx="17106900" cy="2590800"/>
          </a:xfrm>
        </p:grpSpPr>
        <p:grpSp>
          <p:nvGrpSpPr>
            <p:cNvPr id="4" name="Group 3">
              <a:extLst>
                <a:ext uri="{FF2B5EF4-FFF2-40B4-BE49-F238E27FC236}">
                  <a16:creationId xmlns:a16="http://schemas.microsoft.com/office/drawing/2014/main" xmlns="" id="{FAC9AF65-5F38-B244-4031-04C1AC15B3F1}"/>
                </a:ext>
              </a:extLst>
            </p:cNvPr>
            <p:cNvGrpSpPr/>
            <p:nvPr/>
          </p:nvGrpSpPr>
          <p:grpSpPr>
            <a:xfrm>
              <a:off x="590550" y="419100"/>
              <a:ext cx="17106900" cy="2590800"/>
              <a:chOff x="723900" y="419100"/>
              <a:chExt cx="17106900" cy="2590800"/>
            </a:xfrm>
          </p:grpSpPr>
          <p:sp>
            <p:nvSpPr>
              <p:cNvPr id="2" name="Rectangle: Rounded Corners 1">
                <a:extLst>
                  <a:ext uri="{FF2B5EF4-FFF2-40B4-BE49-F238E27FC236}">
                    <a16:creationId xmlns:a16="http://schemas.microsoft.com/office/drawing/2014/main" xmlns="" id="{D72F5D07-14A5-DA57-F049-274524F1BA0C}"/>
                  </a:ext>
                </a:extLst>
              </p:cNvPr>
              <p:cNvSpPr/>
              <p:nvPr/>
            </p:nvSpPr>
            <p:spPr>
              <a:xfrm>
                <a:off x="723900" y="419100"/>
                <a:ext cx="16840200" cy="236220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7C87C978-F8BF-4391-A2B8-B8B96DBE8903}"/>
                  </a:ext>
                </a:extLst>
              </p:cNvPr>
              <p:cNvSpPr/>
              <p:nvPr/>
            </p:nvSpPr>
            <p:spPr>
              <a:xfrm>
                <a:off x="990600" y="647700"/>
                <a:ext cx="16840200" cy="2362200"/>
              </a:xfrm>
              <a:prstGeom prst="roundRect">
                <a:avLst/>
              </a:prstGeom>
              <a:solidFill>
                <a:schemeClr val="bg1"/>
              </a:solidFill>
              <a:ln w="3810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4F288717-05FA-7CF0-4ABC-79A3AD67C5D0}"/>
                </a:ext>
              </a:extLst>
            </p:cNvPr>
            <p:cNvSpPr txBox="1"/>
            <p:nvPr/>
          </p:nvSpPr>
          <p:spPr>
            <a:xfrm>
              <a:off x="1295400" y="916338"/>
              <a:ext cx="1600200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2.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Cách vẽ chân dung Hoa Nhỏ có gì khác với  cách vẽ chân dung Bông Tuyết và Mắt Xanh? </a:t>
              </a:r>
            </a:p>
          </p:txBody>
        </p:sp>
      </p:grpSp>
      <p:sp>
        <p:nvSpPr>
          <p:cNvPr id="11" name="TextBox 10">
            <a:extLst>
              <a:ext uri="{FF2B5EF4-FFF2-40B4-BE49-F238E27FC236}">
                <a16:creationId xmlns:a16="http://schemas.microsoft.com/office/drawing/2014/main" xmlns="" id="{309B27EE-9533-64BB-126B-C3C1E25773AE}"/>
              </a:ext>
            </a:extLst>
          </p:cNvPr>
          <p:cNvSpPr txBox="1"/>
          <p:nvPr/>
        </p:nvSpPr>
        <p:spPr>
          <a:xfrm>
            <a:off x="6781800" y="3416803"/>
            <a:ext cx="10648950" cy="6441572"/>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Bức chân dung của Bông Tuyết và Mắt Xanh được vẽ một cách tự nhiên nên rất chân thực.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Bức chân dung của Hoa Nhỏ được vẽ theo yêu cầu của cô bé, nên người trong tranh chỉ hao hao giống cô bé. </a:t>
            </a:r>
          </a:p>
        </p:txBody>
      </p:sp>
      <p:pic>
        <p:nvPicPr>
          <p:cNvPr id="8" name="Picture 7">
            <a:extLst>
              <a:ext uri="{FF2B5EF4-FFF2-40B4-BE49-F238E27FC236}">
                <a16:creationId xmlns:a16="http://schemas.microsoft.com/office/drawing/2014/main" xmlns="" id="{A55979B4-8AB9-FC42-8D1D-09035FAFC6E6}"/>
              </a:ext>
            </a:extLst>
          </p:cNvPr>
          <p:cNvPicPr>
            <a:picLocks noChangeAspect="1"/>
          </p:cNvPicPr>
          <p:nvPr/>
        </p:nvPicPr>
        <p:blipFill rotWithShape="1">
          <a:blip r:embed="rId2">
            <a:extLst>
              <a:ext uri="{28A0092B-C50C-407E-A947-70E740481C1C}">
                <a14:useLocalDpi xmlns:a14="http://schemas.microsoft.com/office/drawing/2010/main" val="0"/>
              </a:ext>
            </a:extLst>
          </a:blip>
          <a:srcRect l="72917" t="22942" r="338" b="3718"/>
          <a:stretch/>
        </p:blipFill>
        <p:spPr>
          <a:xfrm>
            <a:off x="857250" y="3205162"/>
            <a:ext cx="5715000" cy="7044976"/>
          </a:xfrm>
          <a:prstGeom prst="rect">
            <a:avLst/>
          </a:prstGeom>
        </p:spPr>
      </p:pic>
    </p:spTree>
    <p:extLst>
      <p:ext uri="{BB962C8B-B14F-4D97-AF65-F5344CB8AC3E}">
        <p14:creationId xmlns:p14="http://schemas.microsoft.com/office/powerpoint/2010/main" val="80220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DC8822B-4F68-A84D-740F-42B558DD3EEC}"/>
              </a:ext>
            </a:extLst>
          </p:cNvPr>
          <p:cNvGrpSpPr/>
          <p:nvPr/>
        </p:nvGrpSpPr>
        <p:grpSpPr>
          <a:xfrm>
            <a:off x="590550" y="419100"/>
            <a:ext cx="17106900" cy="2590800"/>
            <a:chOff x="590550" y="419100"/>
            <a:chExt cx="17106900" cy="2590800"/>
          </a:xfrm>
        </p:grpSpPr>
        <p:grpSp>
          <p:nvGrpSpPr>
            <p:cNvPr id="4" name="Group 3">
              <a:extLst>
                <a:ext uri="{FF2B5EF4-FFF2-40B4-BE49-F238E27FC236}">
                  <a16:creationId xmlns:a16="http://schemas.microsoft.com/office/drawing/2014/main" xmlns="" id="{FAC9AF65-5F38-B244-4031-04C1AC15B3F1}"/>
                </a:ext>
              </a:extLst>
            </p:cNvPr>
            <p:cNvGrpSpPr/>
            <p:nvPr/>
          </p:nvGrpSpPr>
          <p:grpSpPr>
            <a:xfrm>
              <a:off x="590550" y="419100"/>
              <a:ext cx="17106900" cy="2590800"/>
              <a:chOff x="723900" y="419100"/>
              <a:chExt cx="17106900" cy="2590800"/>
            </a:xfrm>
          </p:grpSpPr>
          <p:sp>
            <p:nvSpPr>
              <p:cNvPr id="2" name="Rectangle: Rounded Corners 1">
                <a:extLst>
                  <a:ext uri="{FF2B5EF4-FFF2-40B4-BE49-F238E27FC236}">
                    <a16:creationId xmlns:a16="http://schemas.microsoft.com/office/drawing/2014/main" xmlns="" id="{D72F5D07-14A5-DA57-F049-274524F1BA0C}"/>
                  </a:ext>
                </a:extLst>
              </p:cNvPr>
              <p:cNvSpPr/>
              <p:nvPr/>
            </p:nvSpPr>
            <p:spPr>
              <a:xfrm>
                <a:off x="723900" y="419100"/>
                <a:ext cx="16840200" cy="236220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7C87C978-F8BF-4391-A2B8-B8B96DBE8903}"/>
                  </a:ext>
                </a:extLst>
              </p:cNvPr>
              <p:cNvSpPr/>
              <p:nvPr/>
            </p:nvSpPr>
            <p:spPr>
              <a:xfrm>
                <a:off x="990600" y="647700"/>
                <a:ext cx="16840200" cy="2362200"/>
              </a:xfrm>
              <a:prstGeom prst="roundRect">
                <a:avLst/>
              </a:prstGeom>
              <a:solidFill>
                <a:schemeClr val="bg1"/>
              </a:solidFill>
              <a:ln w="3810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4F288717-05FA-7CF0-4ABC-79A3AD67C5D0}"/>
                </a:ext>
              </a:extLst>
            </p:cNvPr>
            <p:cNvSpPr txBox="1"/>
            <p:nvPr/>
          </p:nvSpPr>
          <p:spPr>
            <a:xfrm>
              <a:off x="1295400" y="916338"/>
              <a:ext cx="1600200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3.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Đóng vai Màu Nước, thuyết phục các cô bé đồng ý để cậu vẽ chân dung giống người thật. </a:t>
              </a:r>
            </a:p>
          </p:txBody>
        </p:sp>
      </p:grpSp>
      <p:sp>
        <p:nvSpPr>
          <p:cNvPr id="11" name="TextBox 10">
            <a:extLst>
              <a:ext uri="{FF2B5EF4-FFF2-40B4-BE49-F238E27FC236}">
                <a16:creationId xmlns:a16="http://schemas.microsoft.com/office/drawing/2014/main" xmlns="" id="{309B27EE-9533-64BB-126B-C3C1E25773AE}"/>
              </a:ext>
            </a:extLst>
          </p:cNvPr>
          <p:cNvSpPr txBox="1"/>
          <p:nvPr/>
        </p:nvSpPr>
        <p:spPr>
          <a:xfrm>
            <a:off x="590550" y="3238500"/>
            <a:ext cx="3581400" cy="901593"/>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Gợi ý làm bài: </a:t>
            </a:r>
          </a:p>
        </p:txBody>
      </p:sp>
      <p:sp>
        <p:nvSpPr>
          <p:cNvPr id="5" name="Rectangle: Rounded Corners 4">
            <a:extLst>
              <a:ext uri="{FF2B5EF4-FFF2-40B4-BE49-F238E27FC236}">
                <a16:creationId xmlns:a16="http://schemas.microsoft.com/office/drawing/2014/main" xmlns="" id="{CEF4B79F-FBA3-F0DC-6798-758AAD8A5802}"/>
              </a:ext>
            </a:extLst>
          </p:cNvPr>
          <p:cNvSpPr/>
          <p:nvPr/>
        </p:nvSpPr>
        <p:spPr>
          <a:xfrm>
            <a:off x="328612" y="4654444"/>
            <a:ext cx="8705850" cy="5024437"/>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Đọc lại văn bản và tập trung vào đoạn Màu Nước giải thích với các cô bé khi các cô bé khác cũng muốn được vẽ chân dung giống Hoa Nhỏ</a:t>
            </a:r>
            <a:r>
              <a:rPr lang="en-US" sz="3800">
                <a:solidFill>
                  <a:schemeClr val="tx1"/>
                </a:solidFill>
                <a:latin typeface="Arial" panose="020B0604020202020204" pitchFamily="34" charset="0"/>
                <a:cs typeface="Arial" panose="020B0604020202020204" pitchFamily="34" charset="0"/>
              </a:rPr>
              <a:t>.</a:t>
            </a:r>
            <a:r>
              <a:rPr lang="vi-VN" sz="3800">
                <a:solidFill>
                  <a:schemeClr val="tx1"/>
                </a:solidFill>
                <a:latin typeface="Arial" panose="020B0604020202020204" pitchFamily="34" charset="0"/>
                <a:cs typeface="Arial" panose="020B0604020202020204" pitchFamily="34" charset="0"/>
              </a:rPr>
              <a:t> </a:t>
            </a:r>
            <a:endParaRPr lang="en-US" sz="3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xmlns="" id="{4B72535B-B36D-93C5-EF8B-11DD7EA6FE13}"/>
              </a:ext>
            </a:extLst>
          </p:cNvPr>
          <p:cNvSpPr/>
          <p:nvPr/>
        </p:nvSpPr>
        <p:spPr>
          <a:xfrm>
            <a:off x="9296400" y="4654443"/>
            <a:ext cx="8705850" cy="5024437"/>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Đặt mình vào vị trí của Màu Nước, dựa vào lời cậu đã nói và nghĩ thêm các ý thuyết phục các cô bé để cậu vẽ chân dung giống người thật. </a:t>
            </a:r>
            <a:endParaRPr lang="en-US" sz="3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48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DC8822B-4F68-A84D-740F-42B558DD3EEC}"/>
              </a:ext>
            </a:extLst>
          </p:cNvPr>
          <p:cNvGrpSpPr/>
          <p:nvPr/>
        </p:nvGrpSpPr>
        <p:grpSpPr>
          <a:xfrm>
            <a:off x="590550" y="419100"/>
            <a:ext cx="17106900" cy="2362200"/>
            <a:chOff x="590550" y="419100"/>
            <a:chExt cx="17106900" cy="2590800"/>
          </a:xfrm>
        </p:grpSpPr>
        <p:grpSp>
          <p:nvGrpSpPr>
            <p:cNvPr id="4" name="Group 3">
              <a:extLst>
                <a:ext uri="{FF2B5EF4-FFF2-40B4-BE49-F238E27FC236}">
                  <a16:creationId xmlns:a16="http://schemas.microsoft.com/office/drawing/2014/main" xmlns="" id="{FAC9AF65-5F38-B244-4031-04C1AC15B3F1}"/>
                </a:ext>
              </a:extLst>
            </p:cNvPr>
            <p:cNvGrpSpPr/>
            <p:nvPr/>
          </p:nvGrpSpPr>
          <p:grpSpPr>
            <a:xfrm>
              <a:off x="590550" y="419100"/>
              <a:ext cx="17106900" cy="2590800"/>
              <a:chOff x="723900" y="419100"/>
              <a:chExt cx="17106900" cy="2590800"/>
            </a:xfrm>
          </p:grpSpPr>
          <p:sp>
            <p:nvSpPr>
              <p:cNvPr id="2" name="Rectangle: Rounded Corners 1">
                <a:extLst>
                  <a:ext uri="{FF2B5EF4-FFF2-40B4-BE49-F238E27FC236}">
                    <a16:creationId xmlns:a16="http://schemas.microsoft.com/office/drawing/2014/main" xmlns="" id="{D72F5D07-14A5-DA57-F049-274524F1BA0C}"/>
                  </a:ext>
                </a:extLst>
              </p:cNvPr>
              <p:cNvSpPr/>
              <p:nvPr/>
            </p:nvSpPr>
            <p:spPr>
              <a:xfrm>
                <a:off x="723900" y="419100"/>
                <a:ext cx="16840200" cy="236220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7C87C978-F8BF-4391-A2B8-B8B96DBE8903}"/>
                  </a:ext>
                </a:extLst>
              </p:cNvPr>
              <p:cNvSpPr/>
              <p:nvPr/>
            </p:nvSpPr>
            <p:spPr>
              <a:xfrm>
                <a:off x="990600" y="647700"/>
                <a:ext cx="16840200" cy="2362200"/>
              </a:xfrm>
              <a:prstGeom prst="roundRect">
                <a:avLst/>
              </a:prstGeom>
              <a:solidFill>
                <a:schemeClr val="bg1"/>
              </a:solidFill>
              <a:ln w="3810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4F288717-05FA-7CF0-4ABC-79A3AD67C5D0}"/>
                </a:ext>
              </a:extLst>
            </p:cNvPr>
            <p:cNvSpPr txBox="1"/>
            <p:nvPr/>
          </p:nvSpPr>
          <p:spPr>
            <a:xfrm>
              <a:off x="2209800" y="1334377"/>
              <a:ext cx="14616113" cy="98884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4.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Điều gì khiến các cô bé nhận ra Màu Nước nói đúng? </a:t>
              </a:r>
            </a:p>
          </p:txBody>
        </p:sp>
      </p:grpSp>
      <p:sp>
        <p:nvSpPr>
          <p:cNvPr id="10" name="TextBox 9">
            <a:extLst>
              <a:ext uri="{FF2B5EF4-FFF2-40B4-BE49-F238E27FC236}">
                <a16:creationId xmlns:a16="http://schemas.microsoft.com/office/drawing/2014/main" xmlns="" id="{BBDA7803-D101-64E9-86F6-14823429404F}"/>
              </a:ext>
            </a:extLst>
          </p:cNvPr>
          <p:cNvSpPr txBox="1"/>
          <p:nvPr/>
        </p:nvSpPr>
        <p:spPr>
          <a:xfrm>
            <a:off x="1201936" y="3013541"/>
            <a:ext cx="16150828" cy="7001276"/>
          </a:xfrm>
          <a:prstGeom prst="rect">
            <a:avLst/>
          </a:prstGeom>
          <a:noFill/>
        </p:spPr>
        <p:txBody>
          <a:bodyPr wrap="square">
            <a:spAutoFit/>
          </a:bodyPr>
          <a:lstStyle/>
          <a:p>
            <a:pPr algn="just">
              <a:lnSpc>
                <a:spcPct val="150000"/>
              </a:lnSpc>
            </a:pPr>
            <a:r>
              <a:rPr lang="en-US" sz="3800" b="1" i="1" u="sng">
                <a:solidFill>
                  <a:srgbClr val="C00000"/>
                </a:solidFill>
                <a:latin typeface="Arial" panose="020B0604020202020204" pitchFamily="34" charset="0"/>
                <a:cs typeface="Arial" panose="020B0604020202020204" pitchFamily="34" charset="0"/>
              </a:rPr>
              <a:t>Trả lời: </a:t>
            </a:r>
          </a:p>
          <a:p>
            <a:pPr marL="571500" indent="-571500" algn="just">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Ban đầu, các cô gái không nghe Màu Nước mà vẫn yêu cầu cậu phải vẽ theo ý mình. </a:t>
            </a:r>
            <a:endParaRPr lang="en-US" sz="38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Sau đó, khi thấy các bức tranh na ná nhau, thậm chí rất khó để nhận ra bản thân mình, các cô mới hiểu rằng Màu Nước nói đúng về vẻ đẹp của mỗi người</a:t>
            </a:r>
            <a:r>
              <a:rPr lang="en-US" sz="3800">
                <a:latin typeface="Arial" panose="020B0604020202020204" pitchFamily="34" charset="0"/>
                <a:cs typeface="Arial" panose="020B0604020202020204" pitchFamily="34" charset="0"/>
              </a:rPr>
              <a:t>.</a:t>
            </a:r>
          </a:p>
          <a:p>
            <a:pPr algn="just">
              <a:lnSpc>
                <a:spcPct val="150000"/>
              </a:lnSpc>
            </a:pPr>
            <a:r>
              <a:rPr lang="en-US" sz="3800">
                <a:latin typeface="Arial" panose="020B0604020202020204" pitchFamily="34" charset="0"/>
                <a:cs typeface="Arial" panose="020B0604020202020204" pitchFamily="34" charset="0"/>
                <a:sym typeface="Wingdings" panose="05000000000000000000" pitchFamily="2" charset="2"/>
              </a:rPr>
              <a:t> </a:t>
            </a:r>
            <a:r>
              <a:rPr lang="en-US" sz="3800">
                <a:solidFill>
                  <a:prstClr val="black"/>
                </a:solidFill>
                <a:latin typeface="Arial" panose="020B0604020202020204" pitchFamily="34" charset="0"/>
                <a:cs typeface="Arial" panose="020B0604020202020204" pitchFamily="34" charset="0"/>
                <a:sym typeface="Wingdings" panose="05000000000000000000" pitchFamily="2" charset="2"/>
              </a:rPr>
              <a:t>M</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ỗi người một vẻ</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và vẻ đẹp của một bức chân dung thể hiện được vẻ riêng của mỗi người. </a:t>
            </a:r>
            <a:endParaRPr lang="en-US" sz="3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06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DC8822B-4F68-A84D-740F-42B558DD3EEC}"/>
              </a:ext>
            </a:extLst>
          </p:cNvPr>
          <p:cNvGrpSpPr/>
          <p:nvPr/>
        </p:nvGrpSpPr>
        <p:grpSpPr>
          <a:xfrm>
            <a:off x="590550" y="419100"/>
            <a:ext cx="17106900" cy="2362197"/>
            <a:chOff x="590550" y="419100"/>
            <a:chExt cx="17106900" cy="2590797"/>
          </a:xfrm>
        </p:grpSpPr>
        <p:grpSp>
          <p:nvGrpSpPr>
            <p:cNvPr id="4" name="Group 3">
              <a:extLst>
                <a:ext uri="{FF2B5EF4-FFF2-40B4-BE49-F238E27FC236}">
                  <a16:creationId xmlns:a16="http://schemas.microsoft.com/office/drawing/2014/main" xmlns="" id="{FAC9AF65-5F38-B244-4031-04C1AC15B3F1}"/>
                </a:ext>
              </a:extLst>
            </p:cNvPr>
            <p:cNvGrpSpPr/>
            <p:nvPr/>
          </p:nvGrpSpPr>
          <p:grpSpPr>
            <a:xfrm>
              <a:off x="590550" y="419100"/>
              <a:ext cx="17106900" cy="2590797"/>
              <a:chOff x="723900" y="419100"/>
              <a:chExt cx="17106900" cy="2590797"/>
            </a:xfrm>
          </p:grpSpPr>
          <p:sp>
            <p:nvSpPr>
              <p:cNvPr id="2" name="Rectangle: Rounded Corners 1">
                <a:extLst>
                  <a:ext uri="{FF2B5EF4-FFF2-40B4-BE49-F238E27FC236}">
                    <a16:creationId xmlns:a16="http://schemas.microsoft.com/office/drawing/2014/main" xmlns="" id="{D72F5D07-14A5-DA57-F049-274524F1BA0C}"/>
                  </a:ext>
                </a:extLst>
              </p:cNvPr>
              <p:cNvSpPr/>
              <p:nvPr/>
            </p:nvSpPr>
            <p:spPr>
              <a:xfrm>
                <a:off x="723900" y="419100"/>
                <a:ext cx="16840200" cy="236220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7C87C978-F8BF-4391-A2B8-B8B96DBE8903}"/>
                  </a:ext>
                </a:extLst>
              </p:cNvPr>
              <p:cNvSpPr/>
              <p:nvPr/>
            </p:nvSpPr>
            <p:spPr>
              <a:xfrm>
                <a:off x="990600" y="647697"/>
                <a:ext cx="16840200" cy="2362200"/>
              </a:xfrm>
              <a:prstGeom prst="roundRect">
                <a:avLst/>
              </a:prstGeom>
              <a:solidFill>
                <a:schemeClr val="bg1"/>
              </a:solidFill>
              <a:ln w="3810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4F288717-05FA-7CF0-4ABC-79A3AD67C5D0}"/>
                </a:ext>
              </a:extLst>
            </p:cNvPr>
            <p:cNvSpPr txBox="1"/>
            <p:nvPr/>
          </p:nvSpPr>
          <p:spPr>
            <a:xfrm>
              <a:off x="1400175" y="828034"/>
              <a:ext cx="15754350" cy="200152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5.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Tóm tắt mỗi sự việc trong câu chuyện </a:t>
              </a:r>
              <a:r>
                <a:rPr kumimoji="0" lang="vi-VN" sz="4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Những bức chân dung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bằng 1 – 3 câu. </a:t>
              </a:r>
            </a:p>
          </p:txBody>
        </p:sp>
      </p:grpSp>
      <p:sp>
        <p:nvSpPr>
          <p:cNvPr id="10" name="TextBox 9">
            <a:extLst>
              <a:ext uri="{FF2B5EF4-FFF2-40B4-BE49-F238E27FC236}">
                <a16:creationId xmlns:a16="http://schemas.microsoft.com/office/drawing/2014/main" xmlns="" id="{BBDA7803-D101-64E9-86F6-14823429404F}"/>
              </a:ext>
            </a:extLst>
          </p:cNvPr>
          <p:cNvSpPr txBox="1"/>
          <p:nvPr/>
        </p:nvSpPr>
        <p:spPr>
          <a:xfrm>
            <a:off x="857250" y="3390900"/>
            <a:ext cx="11258550" cy="5518242"/>
          </a:xfrm>
          <a:prstGeom prst="rect">
            <a:avLst/>
          </a:prstGeom>
          <a:noFill/>
        </p:spPr>
        <p:txBody>
          <a:bodyPr wrap="square">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Hướng dẫn trả lời: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Tóm tắt các sự việc là bước cần thiết để tóm tắt toàn bộ câu chuyện.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Toàn bài được chia ra làm 3 sự việc chính, em hãy dựa vào 3 sự việc mà SHS đưa ra để tóm tắt được nội dung chính của các sự việc. </a:t>
            </a:r>
          </a:p>
        </p:txBody>
      </p:sp>
      <p:sp>
        <p:nvSpPr>
          <p:cNvPr id="5" name="Freeform 11">
            <a:extLst>
              <a:ext uri="{FF2B5EF4-FFF2-40B4-BE49-F238E27FC236}">
                <a16:creationId xmlns:a16="http://schemas.microsoft.com/office/drawing/2014/main" xmlns="" id="{9198A754-FC4D-8A7B-BA8B-28A62ED860F0}"/>
              </a:ext>
            </a:extLst>
          </p:cNvPr>
          <p:cNvSpPr/>
          <p:nvPr/>
        </p:nvSpPr>
        <p:spPr>
          <a:xfrm>
            <a:off x="13258800" y="5372100"/>
            <a:ext cx="4876800" cy="5029200"/>
          </a:xfrm>
          <a:custGeom>
            <a:avLst/>
            <a:gdLst/>
            <a:ahLst/>
            <a:cxnLst/>
            <a:rect l="l" t="t" r="r" b="b"/>
            <a:pathLst>
              <a:path w="3993070" h="4114800">
                <a:moveTo>
                  <a:pt x="0" y="0"/>
                </a:moveTo>
                <a:lnTo>
                  <a:pt x="3993071" y="0"/>
                </a:lnTo>
                <a:lnTo>
                  <a:pt x="3993071"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166194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42C7929-6300-52D3-71BF-84387B7706E8}"/>
              </a:ext>
            </a:extLst>
          </p:cNvPr>
          <p:cNvGrpSpPr/>
          <p:nvPr/>
        </p:nvGrpSpPr>
        <p:grpSpPr>
          <a:xfrm>
            <a:off x="590550" y="419100"/>
            <a:ext cx="17106900" cy="2362197"/>
            <a:chOff x="590550" y="419100"/>
            <a:chExt cx="17106900" cy="2590797"/>
          </a:xfrm>
        </p:grpSpPr>
        <p:grpSp>
          <p:nvGrpSpPr>
            <p:cNvPr id="3" name="Group 2">
              <a:extLst>
                <a:ext uri="{FF2B5EF4-FFF2-40B4-BE49-F238E27FC236}">
                  <a16:creationId xmlns:a16="http://schemas.microsoft.com/office/drawing/2014/main" xmlns="" id="{88A1C36A-9B2B-90A0-4706-3BB87F480577}"/>
                </a:ext>
              </a:extLst>
            </p:cNvPr>
            <p:cNvGrpSpPr/>
            <p:nvPr/>
          </p:nvGrpSpPr>
          <p:grpSpPr>
            <a:xfrm>
              <a:off x="590550" y="419100"/>
              <a:ext cx="17106900" cy="2590797"/>
              <a:chOff x="723900" y="419100"/>
              <a:chExt cx="17106900" cy="2590797"/>
            </a:xfrm>
          </p:grpSpPr>
          <p:sp>
            <p:nvSpPr>
              <p:cNvPr id="5" name="Rectangle: Rounded Corners 4">
                <a:extLst>
                  <a:ext uri="{FF2B5EF4-FFF2-40B4-BE49-F238E27FC236}">
                    <a16:creationId xmlns:a16="http://schemas.microsoft.com/office/drawing/2014/main" xmlns="" id="{C65787D9-A2A9-8B47-3DA7-1F777BEB2133}"/>
                  </a:ext>
                </a:extLst>
              </p:cNvPr>
              <p:cNvSpPr/>
              <p:nvPr/>
            </p:nvSpPr>
            <p:spPr>
              <a:xfrm>
                <a:off x="723900" y="419100"/>
                <a:ext cx="16840200" cy="236220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3FBE9024-181E-BE70-E0CC-4195DEDD0A83}"/>
                  </a:ext>
                </a:extLst>
              </p:cNvPr>
              <p:cNvSpPr/>
              <p:nvPr/>
            </p:nvSpPr>
            <p:spPr>
              <a:xfrm>
                <a:off x="990600" y="647697"/>
                <a:ext cx="16840200" cy="2362200"/>
              </a:xfrm>
              <a:prstGeom prst="roundRect">
                <a:avLst/>
              </a:prstGeom>
              <a:solidFill>
                <a:schemeClr val="bg1"/>
              </a:solidFill>
              <a:ln w="3810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2C89B173-74DA-74E4-CD19-85EBD92365DE}"/>
                </a:ext>
              </a:extLst>
            </p:cNvPr>
            <p:cNvSpPr txBox="1"/>
            <p:nvPr/>
          </p:nvSpPr>
          <p:spPr>
            <a:xfrm>
              <a:off x="1400175" y="828034"/>
              <a:ext cx="15754350" cy="200152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5.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Tóm tắt mỗi sự việc trong câu chuyện </a:t>
              </a:r>
              <a:r>
                <a:rPr kumimoji="0" lang="vi-VN" sz="4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Những bức chân dung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bằng 1 – 3 câu. </a:t>
              </a:r>
            </a:p>
          </p:txBody>
        </p:sp>
      </p:grpSp>
      <p:sp>
        <p:nvSpPr>
          <p:cNvPr id="7" name="TextBox 6">
            <a:extLst>
              <a:ext uri="{FF2B5EF4-FFF2-40B4-BE49-F238E27FC236}">
                <a16:creationId xmlns:a16="http://schemas.microsoft.com/office/drawing/2014/main" xmlns="" id="{0BC53A51-61AD-575E-02C9-3FFA9C7CB156}"/>
              </a:ext>
            </a:extLst>
          </p:cNvPr>
          <p:cNvSpPr txBox="1"/>
          <p:nvPr/>
        </p:nvSpPr>
        <p:spPr>
          <a:xfrm>
            <a:off x="723900" y="3162300"/>
            <a:ext cx="16840200" cy="707886"/>
          </a:xfrm>
          <a:prstGeom prst="rect">
            <a:avLst/>
          </a:prstGeom>
          <a:noFill/>
        </p:spPr>
        <p:txBody>
          <a:bodyPr wrap="square" rtlCol="0">
            <a:spAutoFit/>
          </a:bodyPr>
          <a:lstStyle/>
          <a:p>
            <a:pPr algn="ctr"/>
            <a:r>
              <a:rPr lang="en-US" sz="4000" b="1">
                <a:solidFill>
                  <a:srgbClr val="002060"/>
                </a:solidFill>
                <a:latin typeface="Arial" panose="020B0604020202020204" pitchFamily="34" charset="0"/>
                <a:cs typeface="Arial" panose="020B0604020202020204" pitchFamily="34" charset="0"/>
              </a:rPr>
              <a:t>HƯỚNG DẪN TRẢ LỜI</a:t>
            </a:r>
          </a:p>
        </p:txBody>
      </p:sp>
      <p:cxnSp>
        <p:nvCxnSpPr>
          <p:cNvPr id="9" name="Straight Connector 8">
            <a:extLst>
              <a:ext uri="{FF2B5EF4-FFF2-40B4-BE49-F238E27FC236}">
                <a16:creationId xmlns:a16="http://schemas.microsoft.com/office/drawing/2014/main" xmlns="" id="{F8961FFF-B615-74D4-CA7D-3B2E4203F311}"/>
              </a:ext>
            </a:extLst>
          </p:cNvPr>
          <p:cNvCxnSpPr/>
          <p:nvPr/>
        </p:nvCxnSpPr>
        <p:spPr>
          <a:xfrm>
            <a:off x="8915400" y="4302033"/>
            <a:ext cx="0" cy="525780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99E6758-3C69-F294-18B3-B7232177F257}"/>
              </a:ext>
            </a:extLst>
          </p:cNvPr>
          <p:cNvSpPr txBox="1"/>
          <p:nvPr/>
        </p:nvSpPr>
        <p:spPr>
          <a:xfrm>
            <a:off x="590550" y="4251189"/>
            <a:ext cx="7924800" cy="5518242"/>
          </a:xfrm>
          <a:prstGeom prst="rect">
            <a:avLst/>
          </a:prstGeom>
          <a:noFill/>
        </p:spPr>
        <p:txBody>
          <a:bodyPr wrap="square">
            <a:spAutoFit/>
          </a:bodyPr>
          <a:lstStyle/>
          <a:p>
            <a:pPr algn="just">
              <a:lnSpc>
                <a:spcPct val="150000"/>
              </a:lnSpc>
            </a:pPr>
            <a:r>
              <a:rPr lang="vi-VN" sz="4000" b="1"/>
              <a:t>Sự việc 2</a:t>
            </a:r>
            <a:r>
              <a:rPr lang="en-US" sz="4000" b="1">
                <a:latin typeface="Arial" panose="020B0604020202020204" pitchFamily="34" charset="0"/>
                <a:cs typeface="Arial" panose="020B0604020202020204" pitchFamily="34" charset="0"/>
              </a:rPr>
              <a:t>:</a:t>
            </a:r>
            <a:r>
              <a:rPr lang="vi-VN" sz="4000" b="1"/>
              <a:t> </a:t>
            </a:r>
            <a:r>
              <a:rPr lang="en-US" sz="4000">
                <a:latin typeface="Arial" panose="020B0604020202020204" pitchFamily="34" charset="0"/>
                <a:cs typeface="Arial" panose="020B0604020202020204" pitchFamily="34" charset="0"/>
              </a:rPr>
              <a:t>Màu nước tiếp tục vẽ chân dung cho các cô bé, nhưng các cô bé lại muốn Màu Nước vẽ theo yêu cầu của mình để có được một bức tranh chân dung đẹp theo ý của mình. </a:t>
            </a:r>
          </a:p>
        </p:txBody>
      </p:sp>
      <p:sp>
        <p:nvSpPr>
          <p:cNvPr id="12" name="TextBox 11">
            <a:extLst>
              <a:ext uri="{FF2B5EF4-FFF2-40B4-BE49-F238E27FC236}">
                <a16:creationId xmlns:a16="http://schemas.microsoft.com/office/drawing/2014/main" xmlns="" id="{50EA611D-2588-9001-068E-D39EC645F7A8}"/>
              </a:ext>
            </a:extLst>
          </p:cNvPr>
          <p:cNvSpPr txBox="1"/>
          <p:nvPr/>
        </p:nvSpPr>
        <p:spPr>
          <a:xfrm>
            <a:off x="9277350" y="4251189"/>
            <a:ext cx="8496297" cy="5518242"/>
          </a:xfrm>
          <a:prstGeom prst="rect">
            <a:avLst/>
          </a:prstGeom>
          <a:noFill/>
        </p:spPr>
        <p:txBody>
          <a:bodyPr wrap="square">
            <a:spAutoFit/>
          </a:bodyPr>
          <a:lstStyle/>
          <a:p>
            <a:pPr algn="just">
              <a:lnSpc>
                <a:spcPct val="150000"/>
              </a:lnSpc>
            </a:pPr>
            <a:r>
              <a:rPr lang="vi-VN" sz="4000" b="1"/>
              <a:t>Sự việc </a:t>
            </a:r>
            <a:r>
              <a:rPr lang="en-US" sz="4000" b="1">
                <a:latin typeface="Arial" panose="020B0604020202020204" pitchFamily="34" charset="0"/>
                <a:cs typeface="Arial" panose="020B0604020202020204" pitchFamily="34" charset="0"/>
              </a:rPr>
              <a:t>3:</a:t>
            </a:r>
            <a:r>
              <a:rPr lang="vi-VN" sz="4000" b="1"/>
              <a:t> </a:t>
            </a:r>
            <a:r>
              <a:rPr lang="en-US" sz="4000">
                <a:latin typeface="Arial" panose="020B0604020202020204" pitchFamily="34" charset="0"/>
                <a:cs typeface="Arial" panose="020B0604020202020204" pitchFamily="34" charset="0"/>
              </a:rPr>
              <a:t>Khi đặt các bức tranh ở cạnh nhau, các cô bé thấy rất khó nhận ra đâu là mình. </a:t>
            </a:r>
            <a:r>
              <a:rPr lang="vi-VN" sz="4000">
                <a:latin typeface="Arial" panose="020B0604020202020204" pitchFamily="34" charset="0"/>
                <a:cs typeface="Arial" panose="020B0604020202020204" pitchFamily="34" charset="0"/>
              </a:rPr>
              <a:t>Các cô bé nhận ra mỗi người có một vẻ đẹp riêng và bức chân dung đẹp phải là bức thể hiện được vẻ riêng đó.</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053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4071AC9-27DF-BC65-084D-F33375D920E9}"/>
              </a:ext>
            </a:extLst>
          </p:cNvPr>
          <p:cNvSpPr txBox="1"/>
          <p:nvPr/>
        </p:nvSpPr>
        <p:spPr>
          <a:xfrm>
            <a:off x="5029200" y="470237"/>
            <a:ext cx="82296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ÔN BÀI CŨ </a:t>
            </a:r>
          </a:p>
        </p:txBody>
      </p:sp>
      <p:pic>
        <p:nvPicPr>
          <p:cNvPr id="4" name="Picture 3">
            <a:extLst>
              <a:ext uri="{FF2B5EF4-FFF2-40B4-BE49-F238E27FC236}">
                <a16:creationId xmlns:a16="http://schemas.microsoft.com/office/drawing/2014/main" xmlns="" id="{B5D57EED-E00F-D6C1-2C1D-E6CB6DC94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3162301"/>
            <a:ext cx="14401800" cy="7124700"/>
          </a:xfrm>
          <a:prstGeom prst="rect">
            <a:avLst/>
          </a:prstGeom>
        </p:spPr>
      </p:pic>
      <p:sp>
        <p:nvSpPr>
          <p:cNvPr id="5" name="TextBox 4">
            <a:extLst>
              <a:ext uri="{FF2B5EF4-FFF2-40B4-BE49-F238E27FC236}">
                <a16:creationId xmlns:a16="http://schemas.microsoft.com/office/drawing/2014/main" xmlns="" id="{4AE4E71D-1A1B-C639-97DC-94F0423644F0}"/>
              </a:ext>
            </a:extLst>
          </p:cNvPr>
          <p:cNvSpPr txBox="1"/>
          <p:nvPr/>
        </p:nvSpPr>
        <p:spPr>
          <a:xfrm>
            <a:off x="762000" y="1574055"/>
            <a:ext cx="16764000" cy="1002710"/>
          </a:xfrm>
          <a:prstGeom prst="rect">
            <a:avLst/>
          </a:prstGeom>
          <a:noFill/>
        </p:spPr>
        <p:txBody>
          <a:bodyPr wrap="square" rtlCol="0">
            <a:spAutoFit/>
          </a:bodyPr>
          <a:lstStyle/>
          <a:p>
            <a:pPr>
              <a:lnSpc>
                <a:spcPct val="150000"/>
              </a:lnSpc>
            </a:pPr>
            <a:r>
              <a:rPr lang="en-US" sz="4500">
                <a:latin typeface="Arial" panose="020B0604020202020204" pitchFamily="34" charset="0"/>
                <a:cs typeface="Arial" panose="020B0604020202020204" pitchFamily="34" charset="0"/>
              </a:rPr>
              <a:t>Qua bài đọc nghệ sĩ trống, tác giả muốn nói với chúng ta điều gì? </a:t>
            </a:r>
          </a:p>
        </p:txBody>
      </p:sp>
    </p:spTree>
    <p:extLst>
      <p:ext uri="{BB962C8B-B14F-4D97-AF65-F5344CB8AC3E}">
        <p14:creationId xmlns:p14="http://schemas.microsoft.com/office/powerpoint/2010/main" val="313668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5E8D659-3163-A474-360F-A186961651C0}"/>
              </a:ext>
            </a:extLst>
          </p:cNvPr>
          <p:cNvSpPr txBox="1"/>
          <p:nvPr/>
        </p:nvSpPr>
        <p:spPr>
          <a:xfrm>
            <a:off x="4876800" y="571500"/>
            <a:ext cx="8534400" cy="861774"/>
          </a:xfrm>
          <a:prstGeom prst="rect">
            <a:avLst/>
          </a:prstGeom>
          <a:noFill/>
        </p:spPr>
        <p:txBody>
          <a:bodyPr wrap="square" rtlCol="0">
            <a:spAutoFit/>
          </a:bodyPr>
          <a:lstStyle/>
          <a:p>
            <a:pPr algn="ctr"/>
            <a:r>
              <a:rPr lang="en-US" sz="5000" b="1">
                <a:solidFill>
                  <a:schemeClr val="accent2">
                    <a:lumMod val="75000"/>
                  </a:schemeClr>
                </a:solidFill>
                <a:latin typeface="Arial" panose="020B0604020202020204" pitchFamily="34" charset="0"/>
                <a:cs typeface="Arial" panose="020B0604020202020204" pitchFamily="34" charset="0"/>
              </a:rPr>
              <a:t>LÀM VIỆC NHÓM </a:t>
            </a:r>
          </a:p>
        </p:txBody>
      </p:sp>
      <p:sp>
        <p:nvSpPr>
          <p:cNvPr id="3" name="Freeform 2">
            <a:extLst>
              <a:ext uri="{FF2B5EF4-FFF2-40B4-BE49-F238E27FC236}">
                <a16:creationId xmlns:a16="http://schemas.microsoft.com/office/drawing/2014/main" xmlns="" id="{E749E12D-6972-C0BD-9117-A8653DC3D301}"/>
              </a:ext>
            </a:extLst>
          </p:cNvPr>
          <p:cNvSpPr/>
          <p:nvPr/>
        </p:nvSpPr>
        <p:spPr>
          <a:xfrm>
            <a:off x="185737" y="4000500"/>
            <a:ext cx="7662863" cy="6406515"/>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grpSp>
        <p:nvGrpSpPr>
          <p:cNvPr id="6" name="Group 5">
            <a:extLst>
              <a:ext uri="{FF2B5EF4-FFF2-40B4-BE49-F238E27FC236}">
                <a16:creationId xmlns:a16="http://schemas.microsoft.com/office/drawing/2014/main" xmlns="" id="{400077A4-D1F8-F2B2-2C1B-99F35DD3DE8A}"/>
              </a:ext>
            </a:extLst>
          </p:cNvPr>
          <p:cNvGrpSpPr/>
          <p:nvPr/>
        </p:nvGrpSpPr>
        <p:grpSpPr>
          <a:xfrm>
            <a:off x="7620000" y="2552700"/>
            <a:ext cx="10058400" cy="5181600"/>
            <a:chOff x="7696200" y="2781300"/>
            <a:chExt cx="10058400" cy="5181600"/>
          </a:xfrm>
        </p:grpSpPr>
        <p:sp>
          <p:nvSpPr>
            <p:cNvPr id="4" name="Rectangle: Rounded Corners 3">
              <a:extLst>
                <a:ext uri="{FF2B5EF4-FFF2-40B4-BE49-F238E27FC236}">
                  <a16:creationId xmlns:a16="http://schemas.microsoft.com/office/drawing/2014/main" xmlns="" id="{CD176120-D032-C06B-DD01-C11174F3ADA5}"/>
                </a:ext>
              </a:extLst>
            </p:cNvPr>
            <p:cNvSpPr/>
            <p:nvPr/>
          </p:nvSpPr>
          <p:spPr>
            <a:xfrm>
              <a:off x="7696200" y="2781300"/>
              <a:ext cx="9753600" cy="49149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A9ED5A37-FF04-DAAB-C028-2D7A478FA15D}"/>
                </a:ext>
              </a:extLst>
            </p:cNvPr>
            <p:cNvSpPr/>
            <p:nvPr/>
          </p:nvSpPr>
          <p:spPr>
            <a:xfrm>
              <a:off x="8001000" y="3238500"/>
              <a:ext cx="9753600" cy="47244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Hãy liên kết các đoạn tóm tắt sự việc lại để trình bày thành một bài tóm tắt cả câu chuyện.</a:t>
              </a:r>
            </a:p>
          </p:txBody>
        </p:sp>
      </p:grpSp>
    </p:spTree>
    <p:extLst>
      <p:ext uri="{BB962C8B-B14F-4D97-AF65-F5344CB8AC3E}">
        <p14:creationId xmlns:p14="http://schemas.microsoft.com/office/powerpoint/2010/main" val="132705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grpSp>
        <p:nvGrpSpPr>
          <p:cNvPr id="2" name="Group 2"/>
          <p:cNvGrpSpPr/>
          <p:nvPr/>
        </p:nvGrpSpPr>
        <p:grpSpPr>
          <a:xfrm>
            <a:off x="914400" y="1732308"/>
            <a:ext cx="16383000" cy="7133124"/>
            <a:chOff x="0" y="0"/>
            <a:chExt cx="4565723" cy="2440675"/>
          </a:xfrm>
        </p:grpSpPr>
        <p:sp>
          <p:nvSpPr>
            <p:cNvPr id="3" name="Freeform 3"/>
            <p:cNvSpPr/>
            <p:nvPr/>
          </p:nvSpPr>
          <p:spPr>
            <a:xfrm>
              <a:off x="0" y="0"/>
              <a:ext cx="4565723" cy="2440675"/>
            </a:xfrm>
            <a:custGeom>
              <a:avLst/>
              <a:gdLst/>
              <a:ahLst/>
              <a:cxnLst/>
              <a:rect l="l" t="t" r="r" b="b"/>
              <a:pathLst>
                <a:path w="4565723" h="2440675">
                  <a:moveTo>
                    <a:pt x="24116" y="0"/>
                  </a:moveTo>
                  <a:lnTo>
                    <a:pt x="4541607" y="0"/>
                  </a:lnTo>
                  <a:cubicBezTo>
                    <a:pt x="4554926" y="0"/>
                    <a:pt x="4565723" y="10797"/>
                    <a:pt x="4565723" y="24116"/>
                  </a:cubicBezTo>
                  <a:lnTo>
                    <a:pt x="4565723" y="2416559"/>
                  </a:lnTo>
                  <a:cubicBezTo>
                    <a:pt x="4565723" y="2429878"/>
                    <a:pt x="4554926" y="2440675"/>
                    <a:pt x="4541607" y="2440675"/>
                  </a:cubicBezTo>
                  <a:lnTo>
                    <a:pt x="24116" y="2440675"/>
                  </a:lnTo>
                  <a:cubicBezTo>
                    <a:pt x="10797" y="2440675"/>
                    <a:pt x="0" y="2429878"/>
                    <a:pt x="0" y="2416559"/>
                  </a:cubicBezTo>
                  <a:lnTo>
                    <a:pt x="0" y="24116"/>
                  </a:lnTo>
                  <a:cubicBezTo>
                    <a:pt x="0" y="10797"/>
                    <a:pt x="10797" y="0"/>
                    <a:pt x="24116" y="0"/>
                  </a:cubicBezTo>
                  <a:close/>
                </a:path>
              </a:pathLst>
            </a:custGeom>
            <a:solidFill>
              <a:srgbClr val="000000">
                <a:alpha val="0"/>
              </a:srgbClr>
            </a:solidFill>
            <a:ln w="95250">
              <a:solidFill>
                <a:srgbClr val="D38D29"/>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4179593" y="-83645"/>
            <a:ext cx="5497576" cy="2748788"/>
          </a:xfrm>
          <a:custGeom>
            <a:avLst/>
            <a:gdLst/>
            <a:ahLst/>
            <a:cxnLst/>
            <a:rect l="l" t="t" r="r" b="b"/>
            <a:pathLst>
              <a:path w="7068408" h="3534204">
                <a:moveTo>
                  <a:pt x="0" y="0"/>
                </a:moveTo>
                <a:lnTo>
                  <a:pt x="7068408" y="0"/>
                </a:lnTo>
                <a:lnTo>
                  <a:pt x="7068408" y="3534204"/>
                </a:lnTo>
                <a:lnTo>
                  <a:pt x="0" y="35342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2" name="Freeform 12"/>
          <p:cNvSpPr/>
          <p:nvPr/>
        </p:nvSpPr>
        <p:spPr>
          <a:xfrm rot="957752">
            <a:off x="-945369" y="7880960"/>
            <a:ext cx="4216876" cy="2706468"/>
          </a:xfrm>
          <a:custGeom>
            <a:avLst/>
            <a:gdLst/>
            <a:ahLst/>
            <a:cxnLst/>
            <a:rect l="l" t="t" r="r" b="b"/>
            <a:pathLst>
              <a:path w="5331199" h="3421661">
                <a:moveTo>
                  <a:pt x="0" y="0"/>
                </a:moveTo>
                <a:lnTo>
                  <a:pt x="5331199" y="0"/>
                </a:lnTo>
                <a:lnTo>
                  <a:pt x="5331199" y="3421661"/>
                </a:lnTo>
                <a:lnTo>
                  <a:pt x="0" y="34216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3" name="Freeform 13"/>
          <p:cNvSpPr/>
          <p:nvPr/>
        </p:nvSpPr>
        <p:spPr>
          <a:xfrm rot="-7790088">
            <a:off x="13499017" y="7436272"/>
            <a:ext cx="6858727" cy="5287455"/>
          </a:xfrm>
          <a:custGeom>
            <a:avLst/>
            <a:gdLst/>
            <a:ahLst/>
            <a:cxnLst/>
            <a:rect l="l" t="t" r="r" b="b"/>
            <a:pathLst>
              <a:path w="6858727" h="5287455">
                <a:moveTo>
                  <a:pt x="0" y="0"/>
                </a:moveTo>
                <a:lnTo>
                  <a:pt x="6858727" y="0"/>
                </a:lnTo>
                <a:lnTo>
                  <a:pt x="6858727" y="5287456"/>
                </a:lnTo>
                <a:lnTo>
                  <a:pt x="0" y="52874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4" name="TextBox 14"/>
          <p:cNvSpPr txBox="1"/>
          <p:nvPr/>
        </p:nvSpPr>
        <p:spPr>
          <a:xfrm>
            <a:off x="4697832" y="3314700"/>
            <a:ext cx="8816136" cy="3032048"/>
          </a:xfrm>
          <a:prstGeom prst="rect">
            <a:avLst/>
          </a:prstGeom>
        </p:spPr>
        <p:txBody>
          <a:bodyPr wrap="square" lIns="0" tIns="0" rIns="0" bIns="0" rtlCol="0" anchor="t">
            <a:spAutoFit/>
          </a:bodyPr>
          <a:lstStyle/>
          <a:p>
            <a:pPr algn="ctr">
              <a:lnSpc>
                <a:spcPct val="150000"/>
              </a:lnSpc>
            </a:pPr>
            <a:r>
              <a:rPr lang="en-US" sz="7000" b="1">
                <a:solidFill>
                  <a:srgbClr val="112838"/>
                </a:solidFill>
                <a:latin typeface="Arial" panose="020B0604020202020204" pitchFamily="34" charset="0"/>
                <a:cs typeface="Arial" panose="020B0604020202020204" pitchFamily="34" charset="0"/>
              </a:rPr>
              <a:t>PHẦN 3. </a:t>
            </a:r>
          </a:p>
          <a:p>
            <a:pPr algn="ctr">
              <a:lnSpc>
                <a:spcPct val="150000"/>
              </a:lnSpc>
            </a:pPr>
            <a:r>
              <a:rPr lang="en-US" sz="7000" b="1">
                <a:solidFill>
                  <a:srgbClr val="112838"/>
                </a:solidFill>
                <a:latin typeface="Arial" panose="020B0604020202020204" pitchFamily="34" charset="0"/>
                <a:cs typeface="Arial" panose="020B0604020202020204" pitchFamily="34" charset="0"/>
              </a:rPr>
              <a:t>LUYỆN ĐỌC LẠI </a:t>
            </a:r>
          </a:p>
        </p:txBody>
      </p:sp>
    </p:spTree>
    <p:extLst>
      <p:ext uri="{BB962C8B-B14F-4D97-AF65-F5344CB8AC3E}">
        <p14:creationId xmlns:p14="http://schemas.microsoft.com/office/powerpoint/2010/main" val="646267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5E8D659-3163-A474-360F-A186961651C0}"/>
              </a:ext>
            </a:extLst>
          </p:cNvPr>
          <p:cNvSpPr txBox="1"/>
          <p:nvPr/>
        </p:nvSpPr>
        <p:spPr>
          <a:xfrm>
            <a:off x="4876800" y="571500"/>
            <a:ext cx="8534400" cy="861774"/>
          </a:xfrm>
          <a:prstGeom prst="rect">
            <a:avLst/>
          </a:prstGeom>
          <a:noFill/>
        </p:spPr>
        <p:txBody>
          <a:bodyPr wrap="square" rtlCol="0">
            <a:spAutoFit/>
          </a:bodyPr>
          <a:lstStyle/>
          <a:p>
            <a:pPr algn="ctr"/>
            <a:r>
              <a:rPr lang="en-US" sz="5000" b="1">
                <a:solidFill>
                  <a:schemeClr val="accent2">
                    <a:lumMod val="75000"/>
                  </a:schemeClr>
                </a:solidFill>
                <a:latin typeface="Arial" panose="020B0604020202020204" pitchFamily="34" charset="0"/>
                <a:cs typeface="Arial" panose="020B0604020202020204" pitchFamily="34" charset="0"/>
              </a:rPr>
              <a:t>LÀM VIỆC NHÓM </a:t>
            </a:r>
          </a:p>
        </p:txBody>
      </p:sp>
      <p:sp>
        <p:nvSpPr>
          <p:cNvPr id="3" name="Freeform 2">
            <a:extLst>
              <a:ext uri="{FF2B5EF4-FFF2-40B4-BE49-F238E27FC236}">
                <a16:creationId xmlns:a16="http://schemas.microsoft.com/office/drawing/2014/main" xmlns="" id="{E749E12D-6972-C0BD-9117-A8653DC3D301}"/>
              </a:ext>
            </a:extLst>
          </p:cNvPr>
          <p:cNvSpPr/>
          <p:nvPr/>
        </p:nvSpPr>
        <p:spPr>
          <a:xfrm>
            <a:off x="185737" y="4000500"/>
            <a:ext cx="7662863" cy="6406515"/>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sp>
        <p:nvSpPr>
          <p:cNvPr id="5" name="Rectangle: Rounded Corners 4">
            <a:extLst>
              <a:ext uri="{FF2B5EF4-FFF2-40B4-BE49-F238E27FC236}">
                <a16:creationId xmlns:a16="http://schemas.microsoft.com/office/drawing/2014/main" xmlns="" id="{A9ED5A37-FF04-DAAB-C028-2D7A478FA15D}"/>
              </a:ext>
            </a:extLst>
          </p:cNvPr>
          <p:cNvSpPr/>
          <p:nvPr/>
        </p:nvSpPr>
        <p:spPr>
          <a:xfrm>
            <a:off x="7620000" y="1943100"/>
            <a:ext cx="10134600" cy="68580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
            </a:pPr>
            <a:r>
              <a:rPr lang="en-US" sz="4000">
                <a:solidFill>
                  <a:schemeClr val="tx1"/>
                </a:solidFill>
                <a:latin typeface="Arial" panose="020B0604020202020204" pitchFamily="34" charset="0"/>
                <a:cs typeface="Arial" panose="020B0604020202020204" pitchFamily="34" charset="0"/>
              </a:rPr>
              <a:t>Luyện đọc lại luân phiên các đoạn trong bài đọc. </a:t>
            </a:r>
          </a:p>
          <a:p>
            <a:pPr marL="571500" indent="-571500" algn="just">
              <a:lnSpc>
                <a:spcPct val="150000"/>
              </a:lnSpc>
              <a:buFont typeface="Wingdings" panose="05000000000000000000" pitchFamily="2" charset="2"/>
              <a:buChar char="§"/>
            </a:pPr>
            <a:r>
              <a:rPr lang="en-US" sz="4000">
                <a:solidFill>
                  <a:schemeClr val="tx1"/>
                </a:solidFill>
                <a:latin typeface="Arial" panose="020B0604020202020204" pitchFamily="34" charset="0"/>
                <a:cs typeface="Arial" panose="020B0604020202020204" pitchFamily="34" charset="0"/>
              </a:rPr>
              <a:t>Đọc nhấn giọng ở các từ ngữ chỉ hành động, cảm xúc của nhân vật. </a:t>
            </a:r>
          </a:p>
          <a:p>
            <a:pPr marL="571500" indent="-571500" algn="just">
              <a:lnSpc>
                <a:spcPct val="150000"/>
              </a:lnSpc>
              <a:buFont typeface="Wingdings" panose="05000000000000000000" pitchFamily="2" charset="2"/>
              <a:buChar char="§"/>
            </a:pPr>
            <a:r>
              <a:rPr lang="en-US" sz="4000">
                <a:solidFill>
                  <a:schemeClr val="tx1"/>
                </a:solidFill>
                <a:latin typeface="Arial" panose="020B0604020202020204" pitchFamily="34" charset="0"/>
                <a:cs typeface="Arial" panose="020B0604020202020204" pitchFamily="34" charset="0"/>
              </a:rPr>
              <a:t>Chú ý đọc đúng các từ dễ phát âm sai, ngắt giọng các câu dài.  </a:t>
            </a:r>
          </a:p>
        </p:txBody>
      </p:sp>
    </p:spTree>
    <p:extLst>
      <p:ext uri="{BB962C8B-B14F-4D97-AF65-F5344CB8AC3E}">
        <p14:creationId xmlns:p14="http://schemas.microsoft.com/office/powerpoint/2010/main" val="102024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sp>
        <p:nvSpPr>
          <p:cNvPr id="6" name="Freeform 6"/>
          <p:cNvSpPr/>
          <p:nvPr/>
        </p:nvSpPr>
        <p:spPr>
          <a:xfrm>
            <a:off x="-2091680" y="1822561"/>
            <a:ext cx="5414911" cy="3061886"/>
          </a:xfrm>
          <a:custGeom>
            <a:avLst/>
            <a:gdLst/>
            <a:ahLst/>
            <a:cxnLst/>
            <a:rect l="l" t="t" r="r" b="b"/>
            <a:pathLst>
              <a:path w="5414911" h="3061886">
                <a:moveTo>
                  <a:pt x="0" y="0"/>
                </a:moveTo>
                <a:lnTo>
                  <a:pt x="5414911" y="0"/>
                </a:lnTo>
                <a:lnTo>
                  <a:pt x="5414911" y="3061886"/>
                </a:lnTo>
                <a:lnTo>
                  <a:pt x="0" y="3061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731976" y="2124350"/>
            <a:ext cx="3204399" cy="1951770"/>
          </a:xfrm>
          <a:custGeom>
            <a:avLst/>
            <a:gdLst/>
            <a:ahLst/>
            <a:cxnLst/>
            <a:rect l="l" t="t" r="r" b="b"/>
            <a:pathLst>
              <a:path w="3204399" h="1951770">
                <a:moveTo>
                  <a:pt x="0" y="0"/>
                </a:moveTo>
                <a:lnTo>
                  <a:pt x="3204399" y="0"/>
                </a:lnTo>
                <a:lnTo>
                  <a:pt x="3204399" y="1951770"/>
                </a:lnTo>
                <a:lnTo>
                  <a:pt x="0" y="19517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14551845" y="0"/>
            <a:ext cx="5414911" cy="3061886"/>
          </a:xfrm>
          <a:custGeom>
            <a:avLst/>
            <a:gdLst/>
            <a:ahLst/>
            <a:cxnLst/>
            <a:rect l="l" t="t" r="r" b="b"/>
            <a:pathLst>
              <a:path w="5414911" h="3061886">
                <a:moveTo>
                  <a:pt x="0" y="0"/>
                </a:moveTo>
                <a:lnTo>
                  <a:pt x="5414910" y="0"/>
                </a:lnTo>
                <a:lnTo>
                  <a:pt x="5414910" y="3061886"/>
                </a:lnTo>
                <a:lnTo>
                  <a:pt x="0" y="3061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9" name="TextBox 9"/>
          <p:cNvSpPr txBox="1"/>
          <p:nvPr/>
        </p:nvSpPr>
        <p:spPr>
          <a:xfrm>
            <a:off x="3393883" y="579785"/>
            <a:ext cx="11509138" cy="1242776"/>
          </a:xfrm>
          <a:prstGeom prst="rect">
            <a:avLst/>
          </a:prstGeom>
        </p:spPr>
        <p:txBody>
          <a:bodyPr lIns="0" tIns="0" rIns="0" bIns="0" rtlCol="0" anchor="t">
            <a:spAutoFit/>
          </a:bodyPr>
          <a:lstStyle/>
          <a:p>
            <a:pPr algn="ctr">
              <a:lnSpc>
                <a:spcPts val="11104"/>
              </a:lnSpc>
            </a:pPr>
            <a:r>
              <a:rPr lang="en-US" sz="6000" b="1">
                <a:solidFill>
                  <a:srgbClr val="002060"/>
                </a:solidFill>
                <a:latin typeface="Arial" panose="020B0604020202020204" pitchFamily="34" charset="0"/>
                <a:cs typeface="Arial" panose="020B0604020202020204" pitchFamily="34" charset="0"/>
              </a:rPr>
              <a:t>HƯỚNG DẪN VỀ NHÀ </a:t>
            </a:r>
          </a:p>
        </p:txBody>
      </p:sp>
      <p:sp>
        <p:nvSpPr>
          <p:cNvPr id="10" name="Freeform 10"/>
          <p:cNvSpPr/>
          <p:nvPr/>
        </p:nvSpPr>
        <p:spPr>
          <a:xfrm>
            <a:off x="15824481" y="285725"/>
            <a:ext cx="3204399" cy="1951770"/>
          </a:xfrm>
          <a:custGeom>
            <a:avLst/>
            <a:gdLst/>
            <a:ahLst/>
            <a:cxnLst/>
            <a:rect l="l" t="t" r="r" b="b"/>
            <a:pathLst>
              <a:path w="3204399" h="1951770">
                <a:moveTo>
                  <a:pt x="0" y="0"/>
                </a:moveTo>
                <a:lnTo>
                  <a:pt x="3204399" y="0"/>
                </a:lnTo>
                <a:lnTo>
                  <a:pt x="3204399" y="1951771"/>
                </a:lnTo>
                <a:lnTo>
                  <a:pt x="0" y="19517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1" name="Rectangle: Rounded Corners 10">
            <a:extLst>
              <a:ext uri="{FF2B5EF4-FFF2-40B4-BE49-F238E27FC236}">
                <a16:creationId xmlns:a16="http://schemas.microsoft.com/office/drawing/2014/main" xmlns="" id="{05B2F70D-753D-94F2-C60B-A8A2530A8A7D}"/>
              </a:ext>
            </a:extLst>
          </p:cNvPr>
          <p:cNvSpPr/>
          <p:nvPr/>
        </p:nvSpPr>
        <p:spPr>
          <a:xfrm>
            <a:off x="2484483" y="2237495"/>
            <a:ext cx="13319033" cy="6096000"/>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416298A7-E3F5-AAED-D564-44DAFEDA800D}"/>
              </a:ext>
            </a:extLst>
          </p:cNvPr>
          <p:cNvSpPr txBox="1"/>
          <p:nvPr/>
        </p:nvSpPr>
        <p:spPr>
          <a:xfrm>
            <a:off x="3472728" y="2988039"/>
            <a:ext cx="11342541" cy="459491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Ôn tập lại nội dung của bài học ngày hôm nay.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Đọc lại bài đọc và hiểu được nội dung chính của bài.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Chuẩn bị cho tiết học mới, </a:t>
            </a:r>
            <a:r>
              <a:rPr lang="en-US" sz="4000" b="1" i="1">
                <a:latin typeface="Arial" panose="020B0604020202020204" pitchFamily="34" charset="0"/>
                <a:cs typeface="Arial" panose="020B0604020202020204" pitchFamily="34" charset="0"/>
              </a:rPr>
              <a:t>Tiết 2. Luyện từ và câu – Quy tắc viết tên cơ quan, tổ chức </a:t>
            </a:r>
          </a:p>
        </p:txBody>
      </p:sp>
      <p:sp>
        <p:nvSpPr>
          <p:cNvPr id="14" name="Freeform 2">
            <a:extLst>
              <a:ext uri="{FF2B5EF4-FFF2-40B4-BE49-F238E27FC236}">
                <a16:creationId xmlns:a16="http://schemas.microsoft.com/office/drawing/2014/main" xmlns="" id="{15D2550D-7A3A-5807-E15A-924AC81A7D86}"/>
              </a:ext>
            </a:extLst>
          </p:cNvPr>
          <p:cNvSpPr/>
          <p:nvPr/>
        </p:nvSpPr>
        <p:spPr>
          <a:xfrm>
            <a:off x="13956958" y="6210300"/>
            <a:ext cx="5669606" cy="4804991"/>
          </a:xfrm>
          <a:custGeom>
            <a:avLst/>
            <a:gdLst/>
            <a:ahLst/>
            <a:cxnLst/>
            <a:rect l="l" t="t" r="r" b="b"/>
            <a:pathLst>
              <a:path w="5669606" h="4804991">
                <a:moveTo>
                  <a:pt x="0" y="0"/>
                </a:moveTo>
                <a:lnTo>
                  <a:pt x="5669606" y="0"/>
                </a:lnTo>
                <a:lnTo>
                  <a:pt x="5669606" y="4804991"/>
                </a:lnTo>
                <a:lnTo>
                  <a:pt x="0" y="4804991"/>
                </a:lnTo>
                <a:lnTo>
                  <a:pt x="0" y="0"/>
                </a:lnTo>
                <a:close/>
              </a:path>
            </a:pathLst>
          </a:custGeom>
          <a:blipFill>
            <a:blip r:embed="rId6"/>
            <a:stretch>
              <a:fillRect/>
            </a:stretch>
          </a:blipFill>
        </p:spPr>
        <p:txBody>
          <a:bodyPr/>
          <a:lstStyle/>
          <a:p>
            <a:endParaRPr lang="en-US"/>
          </a:p>
        </p:txBody>
      </p:sp>
      <p:sp>
        <p:nvSpPr>
          <p:cNvPr id="15" name="Freeform 8">
            <a:extLst>
              <a:ext uri="{FF2B5EF4-FFF2-40B4-BE49-F238E27FC236}">
                <a16:creationId xmlns:a16="http://schemas.microsoft.com/office/drawing/2014/main" xmlns="" id="{241AE55C-E6EE-DD47-4876-A1B43934B4DA}"/>
              </a:ext>
            </a:extLst>
          </p:cNvPr>
          <p:cNvSpPr/>
          <p:nvPr/>
        </p:nvSpPr>
        <p:spPr>
          <a:xfrm rot="-7790088">
            <a:off x="523101" y="8067817"/>
            <a:ext cx="7419637" cy="4438364"/>
          </a:xfrm>
          <a:custGeom>
            <a:avLst/>
            <a:gdLst/>
            <a:ahLst/>
            <a:cxnLst/>
            <a:rect l="l" t="t" r="r" b="b"/>
            <a:pathLst>
              <a:path w="7419637" h="5719866">
                <a:moveTo>
                  <a:pt x="0" y="0"/>
                </a:moveTo>
                <a:lnTo>
                  <a:pt x="7419637" y="0"/>
                </a:lnTo>
                <a:lnTo>
                  <a:pt x="7419637" y="5719866"/>
                </a:lnTo>
                <a:lnTo>
                  <a:pt x="0" y="57198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2703263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2088212-441E-341A-A224-59ED761B0061}"/>
              </a:ext>
            </a:extLst>
          </p:cNvPr>
          <p:cNvGrpSpPr/>
          <p:nvPr/>
        </p:nvGrpSpPr>
        <p:grpSpPr>
          <a:xfrm>
            <a:off x="-4876800" y="6438900"/>
            <a:ext cx="26796176" cy="8892069"/>
            <a:chOff x="-4169036" y="5143500"/>
            <a:chExt cx="26796176" cy="8892069"/>
          </a:xfrm>
        </p:grpSpPr>
        <p:grpSp>
          <p:nvGrpSpPr>
            <p:cNvPr id="2" name="Group 2"/>
            <p:cNvGrpSpPr/>
            <p:nvPr/>
          </p:nvGrpSpPr>
          <p:grpSpPr>
            <a:xfrm>
              <a:off x="-4169036" y="5143500"/>
              <a:ext cx="25267446" cy="7762757"/>
              <a:chOff x="0" y="0"/>
              <a:chExt cx="33689928" cy="10350342"/>
            </a:xfrm>
          </p:grpSpPr>
          <p:sp>
            <p:nvSpPr>
              <p:cNvPr id="3" name="Freeform 3"/>
              <p:cNvSpPr/>
              <p:nvPr/>
            </p:nvSpPr>
            <p:spPr>
              <a:xfrm>
                <a:off x="0" y="0"/>
                <a:ext cx="16973637" cy="10350342"/>
              </a:xfrm>
              <a:custGeom>
                <a:avLst/>
                <a:gdLst/>
                <a:ahLst/>
                <a:cxnLst/>
                <a:rect l="l" t="t" r="r" b="b"/>
                <a:pathLst>
                  <a:path w="16973637" h="10350342">
                    <a:moveTo>
                      <a:pt x="0" y="0"/>
                    </a:moveTo>
                    <a:lnTo>
                      <a:pt x="16973637" y="0"/>
                    </a:lnTo>
                    <a:lnTo>
                      <a:pt x="16973637" y="10350342"/>
                    </a:lnTo>
                    <a:lnTo>
                      <a:pt x="0" y="10350342"/>
                    </a:lnTo>
                    <a:lnTo>
                      <a:pt x="0" y="0"/>
                    </a:lnTo>
                    <a:close/>
                  </a:path>
                </a:pathLst>
              </a:custGeom>
              <a:blipFill>
                <a:blip r:embed="rId2">
                  <a:extLst>
                    <a:ext uri="{96DAC541-7B7A-43D3-8B79-37D633B846F1}">
                      <asvg:svgBlip xmlns:asvg="http://schemas.microsoft.com/office/drawing/2016/SVG/main" xmlns="" r:embed="rId3"/>
                    </a:ext>
                  </a:extLst>
                </a:blip>
                <a:stretch>
                  <a:fillRect r="-32040"/>
                </a:stretch>
              </a:blipFill>
            </p:spPr>
            <p:txBody>
              <a:bodyPr/>
              <a:lstStyle/>
              <a:p>
                <a:endParaRPr lang="en-US"/>
              </a:p>
            </p:txBody>
          </p:sp>
          <p:sp>
            <p:nvSpPr>
              <p:cNvPr id="4" name="Freeform 4"/>
              <p:cNvSpPr/>
              <p:nvPr/>
            </p:nvSpPr>
            <p:spPr>
              <a:xfrm flipH="1">
                <a:off x="16716291" y="0"/>
                <a:ext cx="16973637" cy="10350342"/>
              </a:xfrm>
              <a:custGeom>
                <a:avLst/>
                <a:gdLst/>
                <a:ahLst/>
                <a:cxnLst/>
                <a:rect l="l" t="t" r="r" b="b"/>
                <a:pathLst>
                  <a:path w="16973637" h="10350342">
                    <a:moveTo>
                      <a:pt x="16973637" y="0"/>
                    </a:moveTo>
                    <a:lnTo>
                      <a:pt x="0" y="0"/>
                    </a:lnTo>
                    <a:lnTo>
                      <a:pt x="0" y="10350342"/>
                    </a:lnTo>
                    <a:lnTo>
                      <a:pt x="16973637" y="10350342"/>
                    </a:lnTo>
                    <a:lnTo>
                      <a:pt x="16973637" y="0"/>
                    </a:lnTo>
                    <a:close/>
                  </a:path>
                </a:pathLst>
              </a:custGeom>
              <a:blipFill>
                <a:blip r:embed="rId2">
                  <a:extLst>
                    <a:ext uri="{96DAC541-7B7A-43D3-8B79-37D633B846F1}">
                      <asvg:svgBlip xmlns:asvg="http://schemas.microsoft.com/office/drawing/2016/SVG/main" xmlns="" r:embed="rId3"/>
                    </a:ext>
                  </a:extLst>
                </a:blip>
                <a:stretch>
                  <a:fillRect r="-32040"/>
                </a:stretch>
              </a:blipFill>
            </p:spPr>
            <p:txBody>
              <a:bodyPr/>
              <a:lstStyle/>
              <a:p>
                <a:endParaRPr lang="en-US"/>
              </a:p>
            </p:txBody>
          </p:sp>
        </p:grpSp>
        <p:grpSp>
          <p:nvGrpSpPr>
            <p:cNvPr id="5" name="Group 5"/>
            <p:cNvGrpSpPr/>
            <p:nvPr/>
          </p:nvGrpSpPr>
          <p:grpSpPr>
            <a:xfrm>
              <a:off x="-188659" y="6135564"/>
              <a:ext cx="22815799" cy="7009553"/>
              <a:chOff x="0" y="0"/>
              <a:chExt cx="30421066" cy="9346070"/>
            </a:xfrm>
          </p:grpSpPr>
          <p:sp>
            <p:nvSpPr>
              <p:cNvPr id="6" name="Freeform 6"/>
              <p:cNvSpPr/>
              <p:nvPr/>
            </p:nvSpPr>
            <p:spPr>
              <a:xfrm>
                <a:off x="0" y="0"/>
                <a:ext cx="15326721" cy="9346070"/>
              </a:xfrm>
              <a:custGeom>
                <a:avLst/>
                <a:gdLst/>
                <a:ahLst/>
                <a:cxnLst/>
                <a:rect l="l" t="t" r="r" b="b"/>
                <a:pathLst>
                  <a:path w="15326721" h="9346070">
                    <a:moveTo>
                      <a:pt x="0" y="0"/>
                    </a:moveTo>
                    <a:lnTo>
                      <a:pt x="15326721" y="0"/>
                    </a:lnTo>
                    <a:lnTo>
                      <a:pt x="15326721" y="9346070"/>
                    </a:lnTo>
                    <a:lnTo>
                      <a:pt x="0" y="9346070"/>
                    </a:lnTo>
                    <a:lnTo>
                      <a:pt x="0" y="0"/>
                    </a:lnTo>
                    <a:close/>
                  </a:path>
                </a:pathLst>
              </a:custGeom>
              <a:blipFill>
                <a:blip r:embed="rId4">
                  <a:extLst>
                    <a:ext uri="{96DAC541-7B7A-43D3-8B79-37D633B846F1}">
                      <asvg:svgBlip xmlns:asvg="http://schemas.microsoft.com/office/drawing/2016/SVG/main" xmlns="" r:embed="rId5"/>
                    </a:ext>
                  </a:extLst>
                </a:blip>
                <a:stretch>
                  <a:fillRect r="-32040"/>
                </a:stretch>
              </a:blipFill>
            </p:spPr>
            <p:txBody>
              <a:bodyPr/>
              <a:lstStyle/>
              <a:p>
                <a:endParaRPr lang="en-US"/>
              </a:p>
            </p:txBody>
          </p:sp>
          <p:sp>
            <p:nvSpPr>
              <p:cNvPr id="7" name="Freeform 7"/>
              <p:cNvSpPr/>
              <p:nvPr/>
            </p:nvSpPr>
            <p:spPr>
              <a:xfrm flipH="1">
                <a:off x="15094344" y="0"/>
                <a:ext cx="15326721" cy="9346070"/>
              </a:xfrm>
              <a:custGeom>
                <a:avLst/>
                <a:gdLst/>
                <a:ahLst/>
                <a:cxnLst/>
                <a:rect l="l" t="t" r="r" b="b"/>
                <a:pathLst>
                  <a:path w="15326721" h="9346070">
                    <a:moveTo>
                      <a:pt x="15326722" y="0"/>
                    </a:moveTo>
                    <a:lnTo>
                      <a:pt x="0" y="0"/>
                    </a:lnTo>
                    <a:lnTo>
                      <a:pt x="0" y="9346070"/>
                    </a:lnTo>
                    <a:lnTo>
                      <a:pt x="15326722" y="9346070"/>
                    </a:lnTo>
                    <a:lnTo>
                      <a:pt x="15326722" y="0"/>
                    </a:lnTo>
                    <a:close/>
                  </a:path>
                </a:pathLst>
              </a:custGeom>
              <a:blipFill>
                <a:blip r:embed="rId4">
                  <a:extLst>
                    <a:ext uri="{96DAC541-7B7A-43D3-8B79-37D633B846F1}">
                      <asvg:svgBlip xmlns:asvg="http://schemas.microsoft.com/office/drawing/2016/SVG/main" xmlns="" r:embed="rId5"/>
                    </a:ext>
                  </a:extLst>
                </a:blip>
                <a:stretch>
                  <a:fillRect r="-32040"/>
                </a:stretch>
              </a:blipFill>
            </p:spPr>
            <p:txBody>
              <a:bodyPr/>
              <a:lstStyle/>
              <a:p>
                <a:endParaRPr lang="en-US"/>
              </a:p>
            </p:txBody>
          </p:sp>
        </p:grpSp>
        <p:grpSp>
          <p:nvGrpSpPr>
            <p:cNvPr id="9" name="Group 9"/>
            <p:cNvGrpSpPr/>
            <p:nvPr/>
          </p:nvGrpSpPr>
          <p:grpSpPr>
            <a:xfrm>
              <a:off x="-1692346" y="7794608"/>
              <a:ext cx="20314065" cy="6240961"/>
              <a:chOff x="0" y="0"/>
              <a:chExt cx="27085420" cy="8321281"/>
            </a:xfrm>
          </p:grpSpPr>
          <p:sp>
            <p:nvSpPr>
              <p:cNvPr id="10" name="Freeform 10"/>
              <p:cNvSpPr/>
              <p:nvPr/>
            </p:nvSpPr>
            <p:spPr>
              <a:xfrm>
                <a:off x="0" y="0"/>
                <a:ext cx="13646159" cy="8321281"/>
              </a:xfrm>
              <a:custGeom>
                <a:avLst/>
                <a:gdLst/>
                <a:ahLst/>
                <a:cxnLst/>
                <a:rect l="l" t="t" r="r" b="b"/>
                <a:pathLst>
                  <a:path w="13646159" h="8321281">
                    <a:moveTo>
                      <a:pt x="0" y="0"/>
                    </a:moveTo>
                    <a:lnTo>
                      <a:pt x="13646159" y="0"/>
                    </a:lnTo>
                    <a:lnTo>
                      <a:pt x="13646159" y="8321281"/>
                    </a:lnTo>
                    <a:lnTo>
                      <a:pt x="0" y="8321281"/>
                    </a:lnTo>
                    <a:lnTo>
                      <a:pt x="0" y="0"/>
                    </a:lnTo>
                    <a:close/>
                  </a:path>
                </a:pathLst>
              </a:custGeom>
              <a:blipFill>
                <a:blip r:embed="rId6">
                  <a:extLst>
                    <a:ext uri="{96DAC541-7B7A-43D3-8B79-37D633B846F1}">
                      <asvg:svgBlip xmlns:asvg="http://schemas.microsoft.com/office/drawing/2016/SVG/main" xmlns="" r:embed="rId7"/>
                    </a:ext>
                  </a:extLst>
                </a:blip>
                <a:stretch>
                  <a:fillRect r="-32040"/>
                </a:stretch>
              </a:blipFill>
            </p:spPr>
            <p:txBody>
              <a:bodyPr/>
              <a:lstStyle/>
              <a:p>
                <a:endParaRPr lang="en-US"/>
              </a:p>
            </p:txBody>
          </p:sp>
          <p:sp>
            <p:nvSpPr>
              <p:cNvPr id="11" name="Freeform 11"/>
              <p:cNvSpPr/>
              <p:nvPr/>
            </p:nvSpPr>
            <p:spPr>
              <a:xfrm flipH="1">
                <a:off x="13439262" y="0"/>
                <a:ext cx="13646159" cy="8321281"/>
              </a:xfrm>
              <a:custGeom>
                <a:avLst/>
                <a:gdLst/>
                <a:ahLst/>
                <a:cxnLst/>
                <a:rect l="l" t="t" r="r" b="b"/>
                <a:pathLst>
                  <a:path w="13646159" h="8321281">
                    <a:moveTo>
                      <a:pt x="13646158" y="0"/>
                    </a:moveTo>
                    <a:lnTo>
                      <a:pt x="0" y="0"/>
                    </a:lnTo>
                    <a:lnTo>
                      <a:pt x="0" y="8321281"/>
                    </a:lnTo>
                    <a:lnTo>
                      <a:pt x="13646158" y="8321281"/>
                    </a:lnTo>
                    <a:lnTo>
                      <a:pt x="13646158" y="0"/>
                    </a:lnTo>
                    <a:close/>
                  </a:path>
                </a:pathLst>
              </a:custGeom>
              <a:blipFill>
                <a:blip r:embed="rId6">
                  <a:extLst>
                    <a:ext uri="{96DAC541-7B7A-43D3-8B79-37D633B846F1}">
                      <asvg:svgBlip xmlns:asvg="http://schemas.microsoft.com/office/drawing/2016/SVG/main" xmlns="" r:embed="rId7"/>
                    </a:ext>
                  </a:extLst>
                </a:blip>
                <a:stretch>
                  <a:fillRect r="-32040"/>
                </a:stretch>
              </a:blipFill>
            </p:spPr>
            <p:txBody>
              <a:bodyPr/>
              <a:lstStyle/>
              <a:p>
                <a:endParaRPr lang="en-US"/>
              </a:p>
            </p:txBody>
          </p:sp>
        </p:grpSp>
      </p:grpSp>
      <p:sp>
        <p:nvSpPr>
          <p:cNvPr id="12" name="Freeform 12"/>
          <p:cNvSpPr/>
          <p:nvPr/>
        </p:nvSpPr>
        <p:spPr>
          <a:xfrm>
            <a:off x="-866444" y="-269166"/>
            <a:ext cx="5414911" cy="3061886"/>
          </a:xfrm>
          <a:custGeom>
            <a:avLst/>
            <a:gdLst/>
            <a:ahLst/>
            <a:cxnLst/>
            <a:rect l="l" t="t" r="r" b="b"/>
            <a:pathLst>
              <a:path w="5414911" h="3061886">
                <a:moveTo>
                  <a:pt x="0" y="0"/>
                </a:moveTo>
                <a:lnTo>
                  <a:pt x="5414910" y="0"/>
                </a:lnTo>
                <a:lnTo>
                  <a:pt x="5414910" y="3061886"/>
                </a:lnTo>
                <a:lnTo>
                  <a:pt x="0" y="30618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 name="Freeform 13"/>
          <p:cNvSpPr/>
          <p:nvPr/>
        </p:nvSpPr>
        <p:spPr>
          <a:xfrm>
            <a:off x="14189567" y="624580"/>
            <a:ext cx="5414911" cy="3061886"/>
          </a:xfrm>
          <a:custGeom>
            <a:avLst/>
            <a:gdLst/>
            <a:ahLst/>
            <a:cxnLst/>
            <a:rect l="l" t="t" r="r" b="b"/>
            <a:pathLst>
              <a:path w="5414911" h="3061886">
                <a:moveTo>
                  <a:pt x="0" y="0"/>
                </a:moveTo>
                <a:lnTo>
                  <a:pt x="5414911" y="0"/>
                </a:lnTo>
                <a:lnTo>
                  <a:pt x="5414911" y="3061886"/>
                </a:lnTo>
                <a:lnTo>
                  <a:pt x="0" y="30618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4" name="Freeform 14"/>
          <p:cNvSpPr/>
          <p:nvPr/>
        </p:nvSpPr>
        <p:spPr>
          <a:xfrm>
            <a:off x="494448" y="0"/>
            <a:ext cx="3204399" cy="1951770"/>
          </a:xfrm>
          <a:custGeom>
            <a:avLst/>
            <a:gdLst/>
            <a:ahLst/>
            <a:cxnLst/>
            <a:rect l="l" t="t" r="r" b="b"/>
            <a:pathLst>
              <a:path w="3204399" h="1951770">
                <a:moveTo>
                  <a:pt x="0" y="0"/>
                </a:moveTo>
                <a:lnTo>
                  <a:pt x="3204399" y="0"/>
                </a:lnTo>
                <a:lnTo>
                  <a:pt x="3204399" y="1951770"/>
                </a:lnTo>
                <a:lnTo>
                  <a:pt x="0" y="195177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5" name="TextBox 15"/>
          <p:cNvSpPr txBox="1"/>
          <p:nvPr/>
        </p:nvSpPr>
        <p:spPr>
          <a:xfrm>
            <a:off x="1900212" y="2052194"/>
            <a:ext cx="14487576" cy="3465179"/>
          </a:xfrm>
          <a:prstGeom prst="rect">
            <a:avLst/>
          </a:prstGeom>
        </p:spPr>
        <p:txBody>
          <a:bodyPr wrap="square" lIns="0" tIns="0" rIns="0" bIns="0" rtlCol="0" anchor="t">
            <a:spAutoFit/>
          </a:bodyPr>
          <a:lstStyle/>
          <a:p>
            <a:pPr algn="ctr">
              <a:lnSpc>
                <a:spcPct val="150000"/>
              </a:lnSpc>
            </a:pPr>
            <a:r>
              <a:rPr lang="en-US" sz="8000" b="1">
                <a:solidFill>
                  <a:srgbClr val="002060"/>
                </a:solidFill>
                <a:latin typeface="Arial" panose="020B0604020202020204" pitchFamily="34" charset="0"/>
                <a:cs typeface="Arial" panose="020B0604020202020204" pitchFamily="34" charset="0"/>
              </a:rPr>
              <a:t>CẢM ƠN CÁC EM ĐÃ CHÚ Ý LẮNG NGHE BÀI GIẢNG!</a:t>
            </a:r>
          </a:p>
        </p:txBody>
      </p:sp>
      <p:sp>
        <p:nvSpPr>
          <p:cNvPr id="16" name="Freeform 16"/>
          <p:cNvSpPr/>
          <p:nvPr/>
        </p:nvSpPr>
        <p:spPr>
          <a:xfrm>
            <a:off x="16112860" y="1471662"/>
            <a:ext cx="3204399" cy="1951770"/>
          </a:xfrm>
          <a:custGeom>
            <a:avLst/>
            <a:gdLst/>
            <a:ahLst/>
            <a:cxnLst/>
            <a:rect l="l" t="t" r="r" b="b"/>
            <a:pathLst>
              <a:path w="3204399" h="1951770">
                <a:moveTo>
                  <a:pt x="0" y="0"/>
                </a:moveTo>
                <a:lnTo>
                  <a:pt x="3204399" y="0"/>
                </a:lnTo>
                <a:lnTo>
                  <a:pt x="3204399" y="1951770"/>
                </a:lnTo>
                <a:lnTo>
                  <a:pt x="0" y="195177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Tree>
    <p:extLst>
      <p:ext uri="{BB962C8B-B14F-4D97-AF65-F5344CB8AC3E}">
        <p14:creationId xmlns:p14="http://schemas.microsoft.com/office/powerpoint/2010/main" val="1680983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5D57EED-E00F-D6C1-2C1D-E6CB6DC94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57300"/>
            <a:ext cx="15158413" cy="8115301"/>
          </a:xfrm>
          <a:prstGeom prst="rect">
            <a:avLst/>
          </a:prstGeom>
        </p:spPr>
      </p:pic>
      <p:sp>
        <p:nvSpPr>
          <p:cNvPr id="3" name="Rectangle 2">
            <a:extLst>
              <a:ext uri="{FF2B5EF4-FFF2-40B4-BE49-F238E27FC236}">
                <a16:creationId xmlns:a16="http://schemas.microsoft.com/office/drawing/2014/main" xmlns="" id="{6109A275-1F52-3A94-6497-E5175F6FE5C8}"/>
              </a:ext>
            </a:extLst>
          </p:cNvPr>
          <p:cNvSpPr/>
          <p:nvPr/>
        </p:nvSpPr>
        <p:spPr>
          <a:xfrm>
            <a:off x="8153400" y="-323850"/>
            <a:ext cx="10134600" cy="10934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0408D83-16D2-C2A1-DD81-4D717F9ADF1D}"/>
              </a:ext>
            </a:extLst>
          </p:cNvPr>
          <p:cNvSpPr txBox="1"/>
          <p:nvPr/>
        </p:nvSpPr>
        <p:spPr>
          <a:xfrm>
            <a:off x="8305800" y="1695120"/>
            <a:ext cx="9144000" cy="6896760"/>
          </a:xfrm>
          <a:prstGeom prst="rect">
            <a:avLst/>
          </a:prstGeom>
          <a:noFill/>
        </p:spPr>
        <p:txBody>
          <a:bodyPr wrap="square" rtlCol="0">
            <a:spAutoFit/>
          </a:bodyPr>
          <a:lstStyle/>
          <a:p>
            <a:pPr marL="0" marR="0" algn="just">
              <a:lnSpc>
                <a:spcPct val="150000"/>
              </a:lnSpc>
              <a:spcBef>
                <a:spcPts val="100"/>
              </a:spcBef>
              <a:spcAft>
                <a:spcPts val="100"/>
              </a:spcAft>
            </a:pPr>
            <a:r>
              <a:rPr lang="en-US" sz="4000" b="1" i="1">
                <a:latin typeface="Arial" panose="020B0604020202020204" pitchFamily="34" charset="0"/>
                <a:cs typeface="Arial" panose="020B0604020202020204" pitchFamily="34" charset="0"/>
              </a:rPr>
              <a:t>Bài đọc gửi đến chúng ta bài học: </a:t>
            </a:r>
          </a:p>
          <a:p>
            <a:pPr marL="571500" marR="0" indent="-571500" algn="just">
              <a:lnSpc>
                <a:spcPct val="150000"/>
              </a:lnSpc>
              <a:spcBef>
                <a:spcPts val="100"/>
              </a:spcBef>
              <a:spcAft>
                <a:spcPts val="100"/>
              </a:spcAft>
              <a:buFont typeface="Wingdings" panose="05000000000000000000" pitchFamily="2" charset="2"/>
              <a:buChar char="§"/>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Khi vấp phải khó khăn thì dũng cảm đối diện với nó, tìm mọi cách vượt qua chướng ngại vật cản đường.</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100"/>
              </a:spcBef>
              <a:spcAft>
                <a:spcPts val="100"/>
              </a:spcAft>
              <a:buFont typeface="Wingdings" panose="05000000000000000000" pitchFamily="2" charset="2"/>
              <a:buChar char="§"/>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Đừng bỏ cuộc nếu chưa đè bẹp, giải quyết những vấn đề hóc búa để đạt được điều mình mong muốn</a:t>
            </a:r>
            <a:endParaRPr lang="en-US" sz="4000">
              <a:effectLst/>
              <a:latin typeface="Arial" panose="020B060402020202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76216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CDD3518-BF42-42B3-F06D-C160BA52F980}"/>
              </a:ext>
            </a:extLst>
          </p:cNvPr>
          <p:cNvSpPr txBox="1"/>
          <p:nvPr/>
        </p:nvSpPr>
        <p:spPr>
          <a:xfrm>
            <a:off x="3581400" y="419100"/>
            <a:ext cx="11125200" cy="1015663"/>
          </a:xfrm>
          <a:prstGeom prst="rect">
            <a:avLst/>
          </a:prstGeom>
          <a:noFill/>
        </p:spPr>
        <p:txBody>
          <a:bodyPr wrap="square" rtlCol="0">
            <a:spAutoFit/>
          </a:bodyPr>
          <a:lstStyle/>
          <a:p>
            <a:pPr algn="ctr"/>
            <a:r>
              <a:rPr lang="en-US" sz="6000" b="1">
                <a:solidFill>
                  <a:schemeClr val="accent4">
                    <a:lumMod val="75000"/>
                  </a:schemeClr>
                </a:solidFill>
                <a:latin typeface="Arial" panose="020B0604020202020204" pitchFamily="34" charset="0"/>
                <a:cs typeface="Arial" panose="020B0604020202020204" pitchFamily="34" charset="0"/>
              </a:rPr>
              <a:t>KHỞI ĐỘNG </a:t>
            </a:r>
          </a:p>
        </p:txBody>
      </p:sp>
      <p:sp>
        <p:nvSpPr>
          <p:cNvPr id="6" name="TextBox 5">
            <a:extLst>
              <a:ext uri="{FF2B5EF4-FFF2-40B4-BE49-F238E27FC236}">
                <a16:creationId xmlns:a16="http://schemas.microsoft.com/office/drawing/2014/main" xmlns="" id="{98D4C4CF-AE9F-66BF-31D5-93B3B6224E11}"/>
              </a:ext>
            </a:extLst>
          </p:cNvPr>
          <p:cNvSpPr txBox="1"/>
          <p:nvPr/>
        </p:nvSpPr>
        <p:spPr>
          <a:xfrm>
            <a:off x="1333500" y="1564764"/>
            <a:ext cx="15621000" cy="784830"/>
          </a:xfrm>
          <a:prstGeom prst="rect">
            <a:avLst/>
          </a:prstGeom>
          <a:noFill/>
        </p:spPr>
        <p:txBody>
          <a:bodyPr wrap="square">
            <a:spAutoFit/>
          </a:bodyPr>
          <a:lstStyle/>
          <a:p>
            <a:pPr algn="ctr"/>
            <a:r>
              <a:rPr lang="en-US" sz="4500">
                <a:solidFill>
                  <a:srgbClr val="C00000"/>
                </a:solidFill>
                <a:latin typeface="Arial" panose="020B0604020202020204" pitchFamily="34" charset="0"/>
                <a:cs typeface="Arial" panose="020B0604020202020204" pitchFamily="34" charset="0"/>
              </a:rPr>
              <a:t>Đoán xem các nhân vật trong tranh có tên thân mật là gì?</a:t>
            </a:r>
          </a:p>
        </p:txBody>
      </p:sp>
      <p:pic>
        <p:nvPicPr>
          <p:cNvPr id="4" name="Picture 3">
            <a:extLst>
              <a:ext uri="{FF2B5EF4-FFF2-40B4-BE49-F238E27FC236}">
                <a16:creationId xmlns:a16="http://schemas.microsoft.com/office/drawing/2014/main" xmlns="" id="{CB652B59-AC08-39E8-2634-CDFDA512CC22}"/>
              </a:ext>
            </a:extLst>
          </p:cNvPr>
          <p:cNvPicPr>
            <a:picLocks noChangeAspect="1"/>
          </p:cNvPicPr>
          <p:nvPr/>
        </p:nvPicPr>
        <p:blipFill rotWithShape="1">
          <a:blip r:embed="rId2">
            <a:extLst>
              <a:ext uri="{28A0092B-C50C-407E-A947-70E740481C1C}">
                <a14:useLocalDpi xmlns:a14="http://schemas.microsoft.com/office/drawing/2010/main" val="0"/>
              </a:ext>
            </a:extLst>
          </a:blip>
          <a:srcRect t="2214" b="2162"/>
          <a:stretch/>
        </p:blipFill>
        <p:spPr>
          <a:xfrm>
            <a:off x="1123950" y="2447925"/>
            <a:ext cx="16040100" cy="6895066"/>
          </a:xfrm>
          <a:prstGeom prst="rect">
            <a:avLst/>
          </a:prstGeom>
        </p:spPr>
      </p:pic>
      <p:sp>
        <p:nvSpPr>
          <p:cNvPr id="11" name="Rectangle: Rounded Corners 10">
            <a:extLst>
              <a:ext uri="{FF2B5EF4-FFF2-40B4-BE49-F238E27FC236}">
                <a16:creationId xmlns:a16="http://schemas.microsoft.com/office/drawing/2014/main" xmlns="" id="{C6FB62D4-5856-A563-5F1F-343502DE7E59}"/>
              </a:ext>
            </a:extLst>
          </p:cNvPr>
          <p:cNvSpPr/>
          <p:nvPr/>
        </p:nvSpPr>
        <p:spPr>
          <a:xfrm>
            <a:off x="2514600" y="7962900"/>
            <a:ext cx="3200400" cy="9144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200">
                <a:solidFill>
                  <a:schemeClr val="tx1"/>
                </a:solidFill>
                <a:latin typeface="Arial" panose="020B0604020202020204" pitchFamily="34" charset="0"/>
                <a:cs typeface="Arial" panose="020B0604020202020204" pitchFamily="34" charset="0"/>
              </a:rPr>
              <a:t>Màu Nước </a:t>
            </a:r>
          </a:p>
        </p:txBody>
      </p:sp>
      <p:sp>
        <p:nvSpPr>
          <p:cNvPr id="14" name="Rectangle: Rounded Corners 13">
            <a:extLst>
              <a:ext uri="{FF2B5EF4-FFF2-40B4-BE49-F238E27FC236}">
                <a16:creationId xmlns:a16="http://schemas.microsoft.com/office/drawing/2014/main" xmlns="" id="{97B38F4A-9FA7-9103-BC57-0CE3F1A24317}"/>
              </a:ext>
            </a:extLst>
          </p:cNvPr>
          <p:cNvSpPr/>
          <p:nvPr/>
        </p:nvSpPr>
        <p:spPr>
          <a:xfrm>
            <a:off x="6324600" y="9305964"/>
            <a:ext cx="3276600" cy="9144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200">
                <a:solidFill>
                  <a:schemeClr val="tx1"/>
                </a:solidFill>
                <a:latin typeface="Arial" panose="020B0604020202020204" pitchFamily="34" charset="0"/>
                <a:cs typeface="Arial" panose="020B0604020202020204" pitchFamily="34" charset="0"/>
              </a:rPr>
              <a:t>Mắt Xanh</a:t>
            </a:r>
          </a:p>
        </p:txBody>
      </p:sp>
      <p:sp>
        <p:nvSpPr>
          <p:cNvPr id="15" name="Rectangle: Rounded Corners 14">
            <a:extLst>
              <a:ext uri="{FF2B5EF4-FFF2-40B4-BE49-F238E27FC236}">
                <a16:creationId xmlns:a16="http://schemas.microsoft.com/office/drawing/2014/main" xmlns="" id="{C87EA554-B8D0-A963-C352-7902779823B8}"/>
              </a:ext>
            </a:extLst>
          </p:cNvPr>
          <p:cNvSpPr/>
          <p:nvPr/>
        </p:nvSpPr>
        <p:spPr>
          <a:xfrm>
            <a:off x="9372600" y="6743700"/>
            <a:ext cx="3276600" cy="9144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200">
                <a:solidFill>
                  <a:schemeClr val="tx1"/>
                </a:solidFill>
                <a:latin typeface="Arial" panose="020B0604020202020204" pitchFamily="34" charset="0"/>
                <a:cs typeface="Arial" panose="020B0604020202020204" pitchFamily="34" charset="0"/>
              </a:rPr>
              <a:t>Bông Tuyết</a:t>
            </a:r>
          </a:p>
        </p:txBody>
      </p:sp>
      <p:sp>
        <p:nvSpPr>
          <p:cNvPr id="16" name="Rectangle: Rounded Corners 15">
            <a:extLst>
              <a:ext uri="{FF2B5EF4-FFF2-40B4-BE49-F238E27FC236}">
                <a16:creationId xmlns:a16="http://schemas.microsoft.com/office/drawing/2014/main" xmlns="" id="{7E3D1EC1-5BCC-DC81-340B-AABD0BEC9637}"/>
              </a:ext>
            </a:extLst>
          </p:cNvPr>
          <p:cNvSpPr/>
          <p:nvPr/>
        </p:nvSpPr>
        <p:spPr>
          <a:xfrm>
            <a:off x="12801600" y="9142966"/>
            <a:ext cx="3276600" cy="914400"/>
          </a:xfrm>
          <a:prstGeom prst="roundRect">
            <a:avLst/>
          </a:prstGeom>
          <a:solidFill>
            <a:srgbClr val="F2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200">
                <a:solidFill>
                  <a:schemeClr val="tx1"/>
                </a:solidFill>
                <a:latin typeface="Arial" panose="020B0604020202020204" pitchFamily="34" charset="0"/>
                <a:cs typeface="Arial" panose="020B0604020202020204" pitchFamily="34" charset="0"/>
              </a:rPr>
              <a:t>Hoa Nhỏ </a:t>
            </a:r>
          </a:p>
        </p:txBody>
      </p:sp>
    </p:spTree>
    <p:extLst>
      <p:ext uri="{BB962C8B-B14F-4D97-AF65-F5344CB8AC3E}">
        <p14:creationId xmlns:p14="http://schemas.microsoft.com/office/powerpoint/2010/main" val="2956383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sp>
        <p:nvSpPr>
          <p:cNvPr id="2" name="Freeform 2"/>
          <p:cNvSpPr/>
          <p:nvPr/>
        </p:nvSpPr>
        <p:spPr>
          <a:xfrm rot="-876101">
            <a:off x="5770194" y="6705796"/>
            <a:ext cx="15336061" cy="9351766"/>
          </a:xfrm>
          <a:custGeom>
            <a:avLst/>
            <a:gdLst/>
            <a:ahLst/>
            <a:cxnLst/>
            <a:rect l="l" t="t" r="r" b="b"/>
            <a:pathLst>
              <a:path w="15336061" h="9351766">
                <a:moveTo>
                  <a:pt x="0" y="0"/>
                </a:moveTo>
                <a:lnTo>
                  <a:pt x="15336061" y="0"/>
                </a:lnTo>
                <a:lnTo>
                  <a:pt x="15336061" y="9351766"/>
                </a:lnTo>
                <a:lnTo>
                  <a:pt x="0" y="9351766"/>
                </a:lnTo>
                <a:lnTo>
                  <a:pt x="0" y="0"/>
                </a:lnTo>
                <a:close/>
              </a:path>
            </a:pathLst>
          </a:custGeom>
          <a:blipFill>
            <a:blip r:embed="rId2">
              <a:extLst>
                <a:ext uri="{96DAC541-7B7A-43D3-8B79-37D633B846F1}">
                  <asvg:svgBlip xmlns:asvg="http://schemas.microsoft.com/office/drawing/2016/SVG/main" xmlns="" r:embed="rId3"/>
                </a:ext>
              </a:extLst>
            </a:blip>
            <a:stretch>
              <a:fillRect r="-32040"/>
            </a:stretch>
          </a:blipFill>
        </p:spPr>
        <p:txBody>
          <a:bodyPr/>
          <a:lstStyle/>
          <a:p>
            <a:endParaRPr lang="en-US"/>
          </a:p>
        </p:txBody>
      </p:sp>
      <p:sp>
        <p:nvSpPr>
          <p:cNvPr id="3" name="Freeform 3"/>
          <p:cNvSpPr/>
          <p:nvPr/>
        </p:nvSpPr>
        <p:spPr>
          <a:xfrm rot="-438510">
            <a:off x="6040816" y="7218924"/>
            <a:ext cx="16958692" cy="10341229"/>
          </a:xfrm>
          <a:custGeom>
            <a:avLst/>
            <a:gdLst/>
            <a:ahLst/>
            <a:cxnLst/>
            <a:rect l="l" t="t" r="r" b="b"/>
            <a:pathLst>
              <a:path w="16958692" h="10341229">
                <a:moveTo>
                  <a:pt x="0" y="0"/>
                </a:moveTo>
                <a:lnTo>
                  <a:pt x="16958693" y="0"/>
                </a:lnTo>
                <a:lnTo>
                  <a:pt x="16958693" y="10341229"/>
                </a:lnTo>
                <a:lnTo>
                  <a:pt x="0" y="10341229"/>
                </a:lnTo>
                <a:lnTo>
                  <a:pt x="0" y="0"/>
                </a:lnTo>
                <a:close/>
              </a:path>
            </a:pathLst>
          </a:custGeom>
          <a:blipFill>
            <a:blip r:embed="rId4">
              <a:extLst>
                <a:ext uri="{96DAC541-7B7A-43D3-8B79-37D633B846F1}">
                  <asvg:svgBlip xmlns:asvg="http://schemas.microsoft.com/office/drawing/2016/SVG/main" xmlns="" r:embed="rId5"/>
                </a:ext>
              </a:extLst>
            </a:blip>
            <a:stretch>
              <a:fillRect r="-32040"/>
            </a:stretch>
          </a:blipFill>
        </p:spPr>
        <p:txBody>
          <a:bodyPr/>
          <a:lstStyle/>
          <a:p>
            <a:endParaRPr lang="en-US"/>
          </a:p>
        </p:txBody>
      </p:sp>
      <p:sp>
        <p:nvSpPr>
          <p:cNvPr id="4" name="Freeform 4"/>
          <p:cNvSpPr/>
          <p:nvPr/>
        </p:nvSpPr>
        <p:spPr>
          <a:xfrm>
            <a:off x="11825994" y="4309480"/>
            <a:ext cx="6053817" cy="6053817"/>
          </a:xfrm>
          <a:custGeom>
            <a:avLst/>
            <a:gdLst/>
            <a:ahLst/>
            <a:cxnLst/>
            <a:rect l="l" t="t" r="r" b="b"/>
            <a:pathLst>
              <a:path w="6053817" h="6053817">
                <a:moveTo>
                  <a:pt x="0" y="0"/>
                </a:moveTo>
                <a:lnTo>
                  <a:pt x="6053817" y="0"/>
                </a:lnTo>
                <a:lnTo>
                  <a:pt x="6053817" y="6053817"/>
                </a:lnTo>
                <a:lnTo>
                  <a:pt x="0" y="6053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6617657" y="8948201"/>
            <a:ext cx="12329610" cy="7518464"/>
          </a:xfrm>
          <a:custGeom>
            <a:avLst/>
            <a:gdLst/>
            <a:ahLst/>
            <a:cxnLst/>
            <a:rect l="l" t="t" r="r" b="b"/>
            <a:pathLst>
              <a:path w="12329610" h="7518464">
                <a:moveTo>
                  <a:pt x="0" y="0"/>
                </a:moveTo>
                <a:lnTo>
                  <a:pt x="12329610" y="0"/>
                </a:lnTo>
                <a:lnTo>
                  <a:pt x="12329610" y="7518464"/>
                </a:lnTo>
                <a:lnTo>
                  <a:pt x="0" y="7518464"/>
                </a:lnTo>
                <a:lnTo>
                  <a:pt x="0" y="0"/>
                </a:lnTo>
                <a:close/>
              </a:path>
            </a:pathLst>
          </a:custGeom>
          <a:blipFill>
            <a:blip r:embed="rId8">
              <a:extLst>
                <a:ext uri="{96DAC541-7B7A-43D3-8B79-37D633B846F1}">
                  <asvg:svgBlip xmlns:asvg="http://schemas.microsoft.com/office/drawing/2016/SVG/main" xmlns="" r:embed="rId9"/>
                </a:ext>
              </a:extLst>
            </a:blip>
            <a:stretch>
              <a:fillRect r="-32040"/>
            </a:stretch>
          </a:blipFill>
        </p:spPr>
        <p:txBody>
          <a:bodyPr/>
          <a:lstStyle/>
          <a:p>
            <a:endParaRPr lang="en-US"/>
          </a:p>
        </p:txBody>
      </p:sp>
      <p:sp>
        <p:nvSpPr>
          <p:cNvPr id="6" name="TextBox 6"/>
          <p:cNvSpPr txBox="1"/>
          <p:nvPr/>
        </p:nvSpPr>
        <p:spPr>
          <a:xfrm>
            <a:off x="1081336" y="709692"/>
            <a:ext cx="8624996" cy="1127360"/>
          </a:xfrm>
          <a:prstGeom prst="rect">
            <a:avLst/>
          </a:prstGeom>
        </p:spPr>
        <p:txBody>
          <a:bodyPr lIns="0" tIns="0" rIns="0" bIns="0" rtlCol="0" anchor="t">
            <a:spAutoFit/>
          </a:bodyPr>
          <a:lstStyle/>
          <a:p>
            <a:pPr algn="ctr">
              <a:lnSpc>
                <a:spcPts val="9874"/>
              </a:lnSpc>
            </a:pPr>
            <a:r>
              <a:rPr lang="en-US" sz="6000" b="1">
                <a:solidFill>
                  <a:srgbClr val="112838"/>
                </a:solidFill>
                <a:latin typeface="Arial" panose="020B0604020202020204" pitchFamily="34" charset="0"/>
                <a:cs typeface="Arial" panose="020B0604020202020204" pitchFamily="34" charset="0"/>
              </a:rPr>
              <a:t>NỘI DUNG BÀI HỌC </a:t>
            </a:r>
          </a:p>
        </p:txBody>
      </p:sp>
      <p:sp>
        <p:nvSpPr>
          <p:cNvPr id="9" name="Freeform 9"/>
          <p:cNvSpPr/>
          <p:nvPr/>
        </p:nvSpPr>
        <p:spPr>
          <a:xfrm>
            <a:off x="14236982" y="1247594"/>
            <a:ext cx="5414911" cy="3061886"/>
          </a:xfrm>
          <a:custGeom>
            <a:avLst/>
            <a:gdLst/>
            <a:ahLst/>
            <a:cxnLst/>
            <a:rect l="l" t="t" r="r" b="b"/>
            <a:pathLst>
              <a:path w="5414911" h="3061886">
                <a:moveTo>
                  <a:pt x="0" y="0"/>
                </a:moveTo>
                <a:lnTo>
                  <a:pt x="5414910" y="0"/>
                </a:lnTo>
                <a:lnTo>
                  <a:pt x="5414910" y="3061886"/>
                </a:lnTo>
                <a:lnTo>
                  <a:pt x="0" y="30618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0" name="Freeform 10"/>
          <p:cNvSpPr/>
          <p:nvPr/>
        </p:nvSpPr>
        <p:spPr>
          <a:xfrm>
            <a:off x="9877363" y="-1224834"/>
            <a:ext cx="5414911" cy="3061886"/>
          </a:xfrm>
          <a:custGeom>
            <a:avLst/>
            <a:gdLst/>
            <a:ahLst/>
            <a:cxnLst/>
            <a:rect l="l" t="t" r="r" b="b"/>
            <a:pathLst>
              <a:path w="5414911" h="3061886">
                <a:moveTo>
                  <a:pt x="0" y="0"/>
                </a:moveTo>
                <a:lnTo>
                  <a:pt x="5414911" y="0"/>
                </a:lnTo>
                <a:lnTo>
                  <a:pt x="5414911" y="3061886"/>
                </a:lnTo>
                <a:lnTo>
                  <a:pt x="0" y="30618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a:off x="13076913" y="647248"/>
            <a:ext cx="3204399" cy="1951770"/>
          </a:xfrm>
          <a:custGeom>
            <a:avLst/>
            <a:gdLst/>
            <a:ahLst/>
            <a:cxnLst/>
            <a:rect l="l" t="t" r="r" b="b"/>
            <a:pathLst>
              <a:path w="3204399" h="1951770">
                <a:moveTo>
                  <a:pt x="0" y="0"/>
                </a:moveTo>
                <a:lnTo>
                  <a:pt x="3204399" y="0"/>
                </a:lnTo>
                <a:lnTo>
                  <a:pt x="3204399" y="1951770"/>
                </a:lnTo>
                <a:lnTo>
                  <a:pt x="0" y="195177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grpSp>
        <p:nvGrpSpPr>
          <p:cNvPr id="14" name="Group 13">
            <a:extLst>
              <a:ext uri="{FF2B5EF4-FFF2-40B4-BE49-F238E27FC236}">
                <a16:creationId xmlns:a16="http://schemas.microsoft.com/office/drawing/2014/main" xmlns="" id="{C574697B-E396-3F0C-D786-A45E8C608AE8}"/>
              </a:ext>
            </a:extLst>
          </p:cNvPr>
          <p:cNvGrpSpPr/>
          <p:nvPr/>
        </p:nvGrpSpPr>
        <p:grpSpPr>
          <a:xfrm>
            <a:off x="457200" y="2667754"/>
            <a:ext cx="7242642" cy="1015663"/>
            <a:chOff x="762000" y="2778537"/>
            <a:chExt cx="7242642" cy="1015663"/>
          </a:xfrm>
        </p:grpSpPr>
        <p:sp>
          <p:nvSpPr>
            <p:cNvPr id="12" name="TextBox 11">
              <a:extLst>
                <a:ext uri="{FF2B5EF4-FFF2-40B4-BE49-F238E27FC236}">
                  <a16:creationId xmlns:a16="http://schemas.microsoft.com/office/drawing/2014/main" xmlns="" id="{FFED5984-3517-E845-4E73-D16BAD337DF3}"/>
                </a:ext>
              </a:extLst>
            </p:cNvPr>
            <p:cNvSpPr txBox="1"/>
            <p:nvPr/>
          </p:nvSpPr>
          <p:spPr>
            <a:xfrm>
              <a:off x="762000" y="2778537"/>
              <a:ext cx="1371600" cy="1015663"/>
            </a:xfrm>
            <a:prstGeom prst="rect">
              <a:avLst/>
            </a:prstGeom>
            <a:noFill/>
          </p:spPr>
          <p:txBody>
            <a:bodyPr wrap="square" rtlCol="0">
              <a:spAutoFit/>
            </a:bodyPr>
            <a:lstStyle/>
            <a:p>
              <a:pPr algn="ctr"/>
              <a:r>
                <a:rPr lang="en-US" sz="6000">
                  <a:latin typeface="Amasis MT Pro Black" panose="02040A04050005020304" pitchFamily="18" charset="0"/>
                </a:rPr>
                <a:t>01</a:t>
              </a:r>
            </a:p>
          </p:txBody>
        </p:sp>
        <p:sp>
          <p:nvSpPr>
            <p:cNvPr id="13" name="TextBox 12">
              <a:extLst>
                <a:ext uri="{FF2B5EF4-FFF2-40B4-BE49-F238E27FC236}">
                  <a16:creationId xmlns:a16="http://schemas.microsoft.com/office/drawing/2014/main" xmlns="" id="{75A83805-D134-27AE-D63A-F2866130C94F}"/>
                </a:ext>
              </a:extLst>
            </p:cNvPr>
            <p:cNvSpPr txBox="1"/>
            <p:nvPr/>
          </p:nvSpPr>
          <p:spPr>
            <a:xfrm>
              <a:off x="2899242" y="2893953"/>
              <a:ext cx="51054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Đọc văn bản </a:t>
              </a:r>
            </a:p>
          </p:txBody>
        </p:sp>
      </p:grpSp>
      <p:grpSp>
        <p:nvGrpSpPr>
          <p:cNvPr id="15" name="Group 14">
            <a:extLst>
              <a:ext uri="{FF2B5EF4-FFF2-40B4-BE49-F238E27FC236}">
                <a16:creationId xmlns:a16="http://schemas.microsoft.com/office/drawing/2014/main" xmlns="" id="{CE505465-686C-6321-96B2-299D13A61268}"/>
              </a:ext>
            </a:extLst>
          </p:cNvPr>
          <p:cNvGrpSpPr/>
          <p:nvPr/>
        </p:nvGrpSpPr>
        <p:grpSpPr>
          <a:xfrm>
            <a:off x="1525821" y="4586186"/>
            <a:ext cx="7242642" cy="1015663"/>
            <a:chOff x="762000" y="2778537"/>
            <a:chExt cx="7242642" cy="1015663"/>
          </a:xfrm>
        </p:grpSpPr>
        <p:sp>
          <p:nvSpPr>
            <p:cNvPr id="16" name="TextBox 15">
              <a:extLst>
                <a:ext uri="{FF2B5EF4-FFF2-40B4-BE49-F238E27FC236}">
                  <a16:creationId xmlns:a16="http://schemas.microsoft.com/office/drawing/2014/main" xmlns="" id="{F1C86439-138E-3834-E8A9-1ED443B8E50E}"/>
                </a:ext>
              </a:extLst>
            </p:cNvPr>
            <p:cNvSpPr txBox="1"/>
            <p:nvPr/>
          </p:nvSpPr>
          <p:spPr>
            <a:xfrm>
              <a:off x="762000" y="2778537"/>
              <a:ext cx="1371600" cy="1015663"/>
            </a:xfrm>
            <a:prstGeom prst="rect">
              <a:avLst/>
            </a:prstGeom>
            <a:noFill/>
          </p:spPr>
          <p:txBody>
            <a:bodyPr wrap="square" rtlCol="0">
              <a:spAutoFit/>
            </a:bodyPr>
            <a:lstStyle/>
            <a:p>
              <a:pPr algn="ctr"/>
              <a:r>
                <a:rPr lang="en-US" sz="6000">
                  <a:latin typeface="Amasis MT Pro Black" panose="02040A04050005020304" pitchFamily="18" charset="0"/>
                </a:rPr>
                <a:t>02</a:t>
              </a:r>
            </a:p>
          </p:txBody>
        </p:sp>
        <p:sp>
          <p:nvSpPr>
            <p:cNvPr id="17" name="TextBox 16">
              <a:extLst>
                <a:ext uri="{FF2B5EF4-FFF2-40B4-BE49-F238E27FC236}">
                  <a16:creationId xmlns:a16="http://schemas.microsoft.com/office/drawing/2014/main" xmlns="" id="{E4098C39-9ED9-37A1-E214-5A794EC246EF}"/>
                </a:ext>
              </a:extLst>
            </p:cNvPr>
            <p:cNvSpPr txBox="1"/>
            <p:nvPr/>
          </p:nvSpPr>
          <p:spPr>
            <a:xfrm>
              <a:off x="2899242" y="2893953"/>
              <a:ext cx="51054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Trả lời câu hỏi </a:t>
              </a:r>
            </a:p>
          </p:txBody>
        </p:sp>
      </p:grpSp>
      <p:grpSp>
        <p:nvGrpSpPr>
          <p:cNvPr id="18" name="Group 17">
            <a:extLst>
              <a:ext uri="{FF2B5EF4-FFF2-40B4-BE49-F238E27FC236}">
                <a16:creationId xmlns:a16="http://schemas.microsoft.com/office/drawing/2014/main" xmlns="" id="{4CEE0872-8C7F-5ED3-0838-0D1AB8280789}"/>
              </a:ext>
            </a:extLst>
          </p:cNvPr>
          <p:cNvGrpSpPr/>
          <p:nvPr/>
        </p:nvGrpSpPr>
        <p:grpSpPr>
          <a:xfrm>
            <a:off x="3532135" y="6389201"/>
            <a:ext cx="7242642" cy="1015663"/>
            <a:chOff x="762000" y="2778537"/>
            <a:chExt cx="7242642" cy="1015663"/>
          </a:xfrm>
        </p:grpSpPr>
        <p:sp>
          <p:nvSpPr>
            <p:cNvPr id="19" name="TextBox 18">
              <a:extLst>
                <a:ext uri="{FF2B5EF4-FFF2-40B4-BE49-F238E27FC236}">
                  <a16:creationId xmlns:a16="http://schemas.microsoft.com/office/drawing/2014/main" xmlns="" id="{F3727A61-1517-AE4C-4B38-7E7EAFE59382}"/>
                </a:ext>
              </a:extLst>
            </p:cNvPr>
            <p:cNvSpPr txBox="1"/>
            <p:nvPr/>
          </p:nvSpPr>
          <p:spPr>
            <a:xfrm>
              <a:off x="762000" y="2778537"/>
              <a:ext cx="1371600" cy="1015663"/>
            </a:xfrm>
            <a:prstGeom prst="rect">
              <a:avLst/>
            </a:prstGeom>
            <a:noFill/>
          </p:spPr>
          <p:txBody>
            <a:bodyPr wrap="square" rtlCol="0">
              <a:spAutoFit/>
            </a:bodyPr>
            <a:lstStyle/>
            <a:p>
              <a:pPr algn="ctr"/>
              <a:r>
                <a:rPr lang="en-US" sz="6000">
                  <a:latin typeface="Amasis MT Pro Black" panose="02040A04050005020304" pitchFamily="18" charset="0"/>
                </a:rPr>
                <a:t>03</a:t>
              </a:r>
            </a:p>
          </p:txBody>
        </p:sp>
        <p:sp>
          <p:nvSpPr>
            <p:cNvPr id="20" name="TextBox 19">
              <a:extLst>
                <a:ext uri="{FF2B5EF4-FFF2-40B4-BE49-F238E27FC236}">
                  <a16:creationId xmlns:a16="http://schemas.microsoft.com/office/drawing/2014/main" xmlns="" id="{5D9F6CB4-B33C-E0BE-D974-3D5FF53C0196}"/>
                </a:ext>
              </a:extLst>
            </p:cNvPr>
            <p:cNvSpPr txBox="1"/>
            <p:nvPr/>
          </p:nvSpPr>
          <p:spPr>
            <a:xfrm>
              <a:off x="2899242" y="2893953"/>
              <a:ext cx="51054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Luyện đọc lại </a:t>
              </a:r>
            </a:p>
          </p:txBody>
        </p:sp>
      </p:gr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sp>
        <p:nvSpPr>
          <p:cNvPr id="7" name="Freeform 7"/>
          <p:cNvSpPr/>
          <p:nvPr/>
        </p:nvSpPr>
        <p:spPr>
          <a:xfrm rot="2157064">
            <a:off x="-2180458" y="7248312"/>
            <a:ext cx="8885382" cy="5319049"/>
          </a:xfrm>
          <a:custGeom>
            <a:avLst/>
            <a:gdLst/>
            <a:ahLst/>
            <a:cxnLst/>
            <a:rect l="l" t="t" r="r" b="b"/>
            <a:pathLst>
              <a:path w="7935392" h="7935392">
                <a:moveTo>
                  <a:pt x="0" y="0"/>
                </a:moveTo>
                <a:lnTo>
                  <a:pt x="7935392" y="0"/>
                </a:lnTo>
                <a:lnTo>
                  <a:pt x="7935392" y="7935392"/>
                </a:lnTo>
                <a:lnTo>
                  <a:pt x="0" y="79353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rot="-7790088">
            <a:off x="12998718" y="210226"/>
            <a:ext cx="5244563" cy="3564612"/>
          </a:xfrm>
          <a:custGeom>
            <a:avLst/>
            <a:gdLst/>
            <a:ahLst/>
            <a:cxnLst/>
            <a:rect l="l" t="t" r="r" b="b"/>
            <a:pathLst>
              <a:path w="7419637" h="5719866">
                <a:moveTo>
                  <a:pt x="0" y="0"/>
                </a:moveTo>
                <a:lnTo>
                  <a:pt x="7419637" y="0"/>
                </a:lnTo>
                <a:lnTo>
                  <a:pt x="7419637" y="5719866"/>
                </a:lnTo>
                <a:lnTo>
                  <a:pt x="0" y="57198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16" name="Group 15">
            <a:extLst>
              <a:ext uri="{FF2B5EF4-FFF2-40B4-BE49-F238E27FC236}">
                <a16:creationId xmlns:a16="http://schemas.microsoft.com/office/drawing/2014/main" xmlns="" id="{C9E41B33-774D-3CE4-F856-A0B25D89F529}"/>
              </a:ext>
            </a:extLst>
          </p:cNvPr>
          <p:cNvGrpSpPr/>
          <p:nvPr/>
        </p:nvGrpSpPr>
        <p:grpSpPr>
          <a:xfrm>
            <a:off x="1219200" y="1992532"/>
            <a:ext cx="15849600" cy="6310678"/>
            <a:chOff x="1219200" y="1992532"/>
            <a:chExt cx="15849600" cy="6310678"/>
          </a:xfrm>
        </p:grpSpPr>
        <p:grpSp>
          <p:nvGrpSpPr>
            <p:cNvPr id="13" name="Group 12">
              <a:extLst>
                <a:ext uri="{FF2B5EF4-FFF2-40B4-BE49-F238E27FC236}">
                  <a16:creationId xmlns:a16="http://schemas.microsoft.com/office/drawing/2014/main" xmlns="" id="{6ADF68F0-BEE3-4AE0-78D6-18A6287B67C9}"/>
                </a:ext>
              </a:extLst>
            </p:cNvPr>
            <p:cNvGrpSpPr/>
            <p:nvPr/>
          </p:nvGrpSpPr>
          <p:grpSpPr>
            <a:xfrm>
              <a:off x="1295400" y="1992532"/>
              <a:ext cx="15697200" cy="6310678"/>
              <a:chOff x="1828800" y="2324100"/>
              <a:chExt cx="14600291" cy="6310678"/>
            </a:xfrm>
          </p:grpSpPr>
          <p:sp>
            <p:nvSpPr>
              <p:cNvPr id="11" name="Rectangle: Rounded Corners 10">
                <a:extLst>
                  <a:ext uri="{FF2B5EF4-FFF2-40B4-BE49-F238E27FC236}">
                    <a16:creationId xmlns:a16="http://schemas.microsoft.com/office/drawing/2014/main" xmlns="" id="{28B3DD0D-8627-435E-5146-B9BE8DECE026}"/>
                  </a:ext>
                </a:extLst>
              </p:cNvPr>
              <p:cNvSpPr/>
              <p:nvPr/>
            </p:nvSpPr>
            <p:spPr>
              <a:xfrm>
                <a:off x="1828800" y="2324100"/>
                <a:ext cx="14600291" cy="6310678"/>
              </a:xfrm>
              <a:prstGeom prst="roundRect">
                <a:avLst/>
              </a:prstGeom>
              <a:solidFill>
                <a:srgbClr val="57B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912506D9-5A5A-6C58-2CF2-7C440DA87249}"/>
                  </a:ext>
                </a:extLst>
              </p:cNvPr>
              <p:cNvSpPr/>
              <p:nvPr/>
            </p:nvSpPr>
            <p:spPr>
              <a:xfrm>
                <a:off x="2226023" y="2736843"/>
                <a:ext cx="13835954" cy="5558004"/>
              </a:xfrm>
              <a:prstGeom prst="roundRect">
                <a:avLst/>
              </a:prstGeom>
              <a:noFill/>
              <a:ln w="161925">
                <a:solidFill>
                  <a:srgbClr val="2492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xmlns="" id="{342E7580-E7BE-CFDA-0196-EF62CA04BA62}"/>
                </a:ext>
              </a:extLst>
            </p:cNvPr>
            <p:cNvSpPr/>
            <p:nvPr/>
          </p:nvSpPr>
          <p:spPr>
            <a:xfrm>
              <a:off x="1959285" y="2609850"/>
              <a:ext cx="14401800" cy="50673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p:cNvSpPr txBox="1"/>
            <p:nvPr/>
          </p:nvSpPr>
          <p:spPr>
            <a:xfrm>
              <a:off x="1219200" y="2547937"/>
              <a:ext cx="15849600" cy="3248646"/>
            </a:xfrm>
            <a:prstGeom prst="rect">
              <a:avLst/>
            </a:prstGeom>
          </p:spPr>
          <p:txBody>
            <a:bodyPr wrap="square" lIns="0" tIns="0" rIns="0" bIns="0" rtlCol="0" anchor="t">
              <a:spAutoFit/>
            </a:bodyPr>
            <a:lstStyle/>
            <a:p>
              <a:pPr algn="ctr">
                <a:lnSpc>
                  <a:spcPct val="150000"/>
                </a:lnSpc>
              </a:pPr>
              <a:r>
                <a:rPr lang="en-US" sz="7500" b="1">
                  <a:solidFill>
                    <a:srgbClr val="112838"/>
                  </a:solidFill>
                  <a:latin typeface="Arial" panose="020B0604020202020204" pitchFamily="34" charset="0"/>
                  <a:cs typeface="Arial" panose="020B0604020202020204" pitchFamily="34" charset="0"/>
                </a:rPr>
                <a:t>BÀI 7. </a:t>
              </a:r>
            </a:p>
            <a:p>
              <a:pPr algn="ctr">
                <a:lnSpc>
                  <a:spcPct val="150000"/>
                </a:lnSpc>
              </a:pPr>
              <a:r>
                <a:rPr lang="en-US" sz="7500" b="1">
                  <a:solidFill>
                    <a:srgbClr val="112838"/>
                  </a:solidFill>
                  <a:latin typeface="Arial" panose="020B0604020202020204" pitchFamily="34" charset="0"/>
                  <a:cs typeface="Arial" panose="020B0604020202020204" pitchFamily="34" charset="0"/>
                </a:rPr>
                <a:t>NHỮNG BỨC CHÂN DUNG </a:t>
              </a:r>
            </a:p>
          </p:txBody>
        </p:sp>
        <p:sp>
          <p:nvSpPr>
            <p:cNvPr id="15" name="TextBox 14">
              <a:extLst>
                <a:ext uri="{FF2B5EF4-FFF2-40B4-BE49-F238E27FC236}">
                  <a16:creationId xmlns:a16="http://schemas.microsoft.com/office/drawing/2014/main" xmlns="" id="{7E454687-36A2-BB82-EB2A-B41B7C1B270D}"/>
                </a:ext>
              </a:extLst>
            </p:cNvPr>
            <p:cNvSpPr txBox="1"/>
            <p:nvPr/>
          </p:nvSpPr>
          <p:spPr>
            <a:xfrm>
              <a:off x="4969185" y="6282086"/>
              <a:ext cx="8382000" cy="1169551"/>
            </a:xfrm>
            <a:prstGeom prst="rect">
              <a:avLst/>
            </a:prstGeom>
            <a:noFill/>
          </p:spPr>
          <p:txBody>
            <a:bodyPr wrap="square" rtlCol="0">
              <a:spAutoFit/>
            </a:bodyPr>
            <a:lstStyle/>
            <a:p>
              <a:pPr algn="ctr"/>
              <a:r>
                <a:rPr lang="en-US" sz="7000" b="1">
                  <a:solidFill>
                    <a:srgbClr val="C00000"/>
                  </a:solidFill>
                  <a:latin typeface="Arial" panose="020B0604020202020204" pitchFamily="34" charset="0"/>
                  <a:cs typeface="Arial" panose="020B0604020202020204" pitchFamily="34" charset="0"/>
                </a:rPr>
                <a:t>(TIẾT 1. ĐỌC) </a:t>
              </a:r>
            </a:p>
          </p:txBody>
        </p:sp>
      </p:grpSp>
      <p:sp>
        <p:nvSpPr>
          <p:cNvPr id="18" name="Freeform 12">
            <a:extLst>
              <a:ext uri="{FF2B5EF4-FFF2-40B4-BE49-F238E27FC236}">
                <a16:creationId xmlns:a16="http://schemas.microsoft.com/office/drawing/2014/main" xmlns="" id="{CEC95F35-F473-221B-500B-737E0C802819}"/>
              </a:ext>
            </a:extLst>
          </p:cNvPr>
          <p:cNvSpPr/>
          <p:nvPr/>
        </p:nvSpPr>
        <p:spPr>
          <a:xfrm>
            <a:off x="609600" y="402340"/>
            <a:ext cx="989271" cy="1386019"/>
          </a:xfrm>
          <a:custGeom>
            <a:avLst/>
            <a:gdLst/>
            <a:ahLst/>
            <a:cxnLst/>
            <a:rect l="l" t="t" r="r" b="b"/>
            <a:pathLst>
              <a:path w="989271" h="1386019">
                <a:moveTo>
                  <a:pt x="0" y="0"/>
                </a:moveTo>
                <a:lnTo>
                  <a:pt x="989271" y="0"/>
                </a:lnTo>
                <a:lnTo>
                  <a:pt x="989271" y="1386019"/>
                </a:lnTo>
                <a:lnTo>
                  <a:pt x="0" y="138601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9" name="Freeform 12">
            <a:extLst>
              <a:ext uri="{FF2B5EF4-FFF2-40B4-BE49-F238E27FC236}">
                <a16:creationId xmlns:a16="http://schemas.microsoft.com/office/drawing/2014/main" xmlns="" id="{E3834A98-4D28-746C-B40E-CB8F15DBFD18}"/>
              </a:ext>
            </a:extLst>
          </p:cNvPr>
          <p:cNvSpPr/>
          <p:nvPr/>
        </p:nvSpPr>
        <p:spPr>
          <a:xfrm>
            <a:off x="16687800" y="8583821"/>
            <a:ext cx="989271" cy="1386019"/>
          </a:xfrm>
          <a:custGeom>
            <a:avLst/>
            <a:gdLst/>
            <a:ahLst/>
            <a:cxnLst/>
            <a:rect l="l" t="t" r="r" b="b"/>
            <a:pathLst>
              <a:path w="989271" h="1386019">
                <a:moveTo>
                  <a:pt x="0" y="0"/>
                </a:moveTo>
                <a:lnTo>
                  <a:pt x="989271" y="0"/>
                </a:lnTo>
                <a:lnTo>
                  <a:pt x="989271" y="1386019"/>
                </a:lnTo>
                <a:lnTo>
                  <a:pt x="0" y="138601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0" name="Freeform 12">
            <a:extLst>
              <a:ext uri="{FF2B5EF4-FFF2-40B4-BE49-F238E27FC236}">
                <a16:creationId xmlns:a16="http://schemas.microsoft.com/office/drawing/2014/main" xmlns="" id="{261C45AB-D014-AA9F-1105-CDF026DC5BA8}"/>
              </a:ext>
            </a:extLst>
          </p:cNvPr>
          <p:cNvSpPr/>
          <p:nvPr/>
        </p:nvSpPr>
        <p:spPr>
          <a:xfrm>
            <a:off x="16840200" y="317160"/>
            <a:ext cx="989271" cy="1386019"/>
          </a:xfrm>
          <a:custGeom>
            <a:avLst/>
            <a:gdLst/>
            <a:ahLst/>
            <a:cxnLst/>
            <a:rect l="l" t="t" r="r" b="b"/>
            <a:pathLst>
              <a:path w="989271" h="1386019">
                <a:moveTo>
                  <a:pt x="0" y="0"/>
                </a:moveTo>
                <a:lnTo>
                  <a:pt x="989271" y="0"/>
                </a:lnTo>
                <a:lnTo>
                  <a:pt x="989271" y="1386019"/>
                </a:lnTo>
                <a:lnTo>
                  <a:pt x="0" y="138601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grpSp>
        <p:nvGrpSpPr>
          <p:cNvPr id="2" name="Group 2"/>
          <p:cNvGrpSpPr/>
          <p:nvPr/>
        </p:nvGrpSpPr>
        <p:grpSpPr>
          <a:xfrm>
            <a:off x="914400" y="1732308"/>
            <a:ext cx="16383000" cy="7133124"/>
            <a:chOff x="0" y="0"/>
            <a:chExt cx="4565723" cy="2440675"/>
          </a:xfrm>
        </p:grpSpPr>
        <p:sp>
          <p:nvSpPr>
            <p:cNvPr id="3" name="Freeform 3"/>
            <p:cNvSpPr/>
            <p:nvPr/>
          </p:nvSpPr>
          <p:spPr>
            <a:xfrm>
              <a:off x="0" y="0"/>
              <a:ext cx="4565723" cy="2440675"/>
            </a:xfrm>
            <a:custGeom>
              <a:avLst/>
              <a:gdLst/>
              <a:ahLst/>
              <a:cxnLst/>
              <a:rect l="l" t="t" r="r" b="b"/>
              <a:pathLst>
                <a:path w="4565723" h="2440675">
                  <a:moveTo>
                    <a:pt x="24116" y="0"/>
                  </a:moveTo>
                  <a:lnTo>
                    <a:pt x="4541607" y="0"/>
                  </a:lnTo>
                  <a:cubicBezTo>
                    <a:pt x="4554926" y="0"/>
                    <a:pt x="4565723" y="10797"/>
                    <a:pt x="4565723" y="24116"/>
                  </a:cubicBezTo>
                  <a:lnTo>
                    <a:pt x="4565723" y="2416559"/>
                  </a:lnTo>
                  <a:cubicBezTo>
                    <a:pt x="4565723" y="2429878"/>
                    <a:pt x="4554926" y="2440675"/>
                    <a:pt x="4541607" y="2440675"/>
                  </a:cubicBezTo>
                  <a:lnTo>
                    <a:pt x="24116" y="2440675"/>
                  </a:lnTo>
                  <a:cubicBezTo>
                    <a:pt x="10797" y="2440675"/>
                    <a:pt x="0" y="2429878"/>
                    <a:pt x="0" y="2416559"/>
                  </a:cubicBezTo>
                  <a:lnTo>
                    <a:pt x="0" y="24116"/>
                  </a:lnTo>
                  <a:cubicBezTo>
                    <a:pt x="0" y="10797"/>
                    <a:pt x="10797" y="0"/>
                    <a:pt x="24116" y="0"/>
                  </a:cubicBezTo>
                  <a:close/>
                </a:path>
              </a:pathLst>
            </a:custGeom>
            <a:solidFill>
              <a:srgbClr val="000000">
                <a:alpha val="0"/>
              </a:srgbClr>
            </a:solidFill>
            <a:ln w="95250">
              <a:solidFill>
                <a:srgbClr val="D38D29"/>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4179593" y="-83645"/>
            <a:ext cx="5497576" cy="2748788"/>
          </a:xfrm>
          <a:custGeom>
            <a:avLst/>
            <a:gdLst/>
            <a:ahLst/>
            <a:cxnLst/>
            <a:rect l="l" t="t" r="r" b="b"/>
            <a:pathLst>
              <a:path w="7068408" h="3534204">
                <a:moveTo>
                  <a:pt x="0" y="0"/>
                </a:moveTo>
                <a:lnTo>
                  <a:pt x="7068408" y="0"/>
                </a:lnTo>
                <a:lnTo>
                  <a:pt x="7068408" y="3534204"/>
                </a:lnTo>
                <a:lnTo>
                  <a:pt x="0" y="35342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2" name="Freeform 12"/>
          <p:cNvSpPr/>
          <p:nvPr/>
        </p:nvSpPr>
        <p:spPr>
          <a:xfrm rot="957752">
            <a:off x="-945369" y="7880960"/>
            <a:ext cx="4216876" cy="2706468"/>
          </a:xfrm>
          <a:custGeom>
            <a:avLst/>
            <a:gdLst/>
            <a:ahLst/>
            <a:cxnLst/>
            <a:rect l="l" t="t" r="r" b="b"/>
            <a:pathLst>
              <a:path w="5331199" h="3421661">
                <a:moveTo>
                  <a:pt x="0" y="0"/>
                </a:moveTo>
                <a:lnTo>
                  <a:pt x="5331199" y="0"/>
                </a:lnTo>
                <a:lnTo>
                  <a:pt x="5331199" y="3421661"/>
                </a:lnTo>
                <a:lnTo>
                  <a:pt x="0" y="34216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3" name="Freeform 13"/>
          <p:cNvSpPr/>
          <p:nvPr/>
        </p:nvSpPr>
        <p:spPr>
          <a:xfrm rot="-7790088">
            <a:off x="13499017" y="7436272"/>
            <a:ext cx="6858727" cy="5287455"/>
          </a:xfrm>
          <a:custGeom>
            <a:avLst/>
            <a:gdLst/>
            <a:ahLst/>
            <a:cxnLst/>
            <a:rect l="l" t="t" r="r" b="b"/>
            <a:pathLst>
              <a:path w="6858727" h="5287455">
                <a:moveTo>
                  <a:pt x="0" y="0"/>
                </a:moveTo>
                <a:lnTo>
                  <a:pt x="6858727" y="0"/>
                </a:lnTo>
                <a:lnTo>
                  <a:pt x="6858727" y="5287456"/>
                </a:lnTo>
                <a:lnTo>
                  <a:pt x="0" y="52874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4" name="TextBox 14"/>
          <p:cNvSpPr txBox="1"/>
          <p:nvPr/>
        </p:nvSpPr>
        <p:spPr>
          <a:xfrm>
            <a:off x="5363457" y="3314700"/>
            <a:ext cx="7484885" cy="3032048"/>
          </a:xfrm>
          <a:prstGeom prst="rect">
            <a:avLst/>
          </a:prstGeom>
        </p:spPr>
        <p:txBody>
          <a:bodyPr lIns="0" tIns="0" rIns="0" bIns="0" rtlCol="0" anchor="t">
            <a:spAutoFit/>
          </a:bodyPr>
          <a:lstStyle/>
          <a:p>
            <a:pPr algn="ctr">
              <a:lnSpc>
                <a:spcPct val="150000"/>
              </a:lnSpc>
            </a:pPr>
            <a:r>
              <a:rPr lang="en-US" sz="7000" b="1">
                <a:solidFill>
                  <a:srgbClr val="112838"/>
                </a:solidFill>
                <a:latin typeface="Arial" panose="020B0604020202020204" pitchFamily="34" charset="0"/>
                <a:cs typeface="Arial" panose="020B0604020202020204" pitchFamily="34" charset="0"/>
              </a:rPr>
              <a:t>PHẦN 1. </a:t>
            </a:r>
          </a:p>
          <a:p>
            <a:pPr algn="ctr">
              <a:lnSpc>
                <a:spcPct val="150000"/>
              </a:lnSpc>
            </a:pPr>
            <a:r>
              <a:rPr lang="en-US" sz="7000" b="1">
                <a:solidFill>
                  <a:srgbClr val="112838"/>
                </a:solidFill>
                <a:latin typeface="Arial" panose="020B0604020202020204" pitchFamily="34" charset="0"/>
                <a:cs typeface="Arial" panose="020B0604020202020204" pitchFamily="34" charset="0"/>
              </a:rPr>
              <a:t>ĐỌC VĂN BẢN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764CDF-B996-C049-8056-21871365D24D}"/>
              </a:ext>
            </a:extLst>
          </p:cNvPr>
          <p:cNvSpPr txBox="1"/>
          <p:nvPr/>
        </p:nvSpPr>
        <p:spPr>
          <a:xfrm>
            <a:off x="4152900" y="615773"/>
            <a:ext cx="99822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GIỌNG ĐỌC TRONG BÀI </a:t>
            </a:r>
          </a:p>
        </p:txBody>
      </p:sp>
      <p:sp>
        <p:nvSpPr>
          <p:cNvPr id="4" name="TextBox 3">
            <a:extLst>
              <a:ext uri="{FF2B5EF4-FFF2-40B4-BE49-F238E27FC236}">
                <a16:creationId xmlns:a16="http://schemas.microsoft.com/office/drawing/2014/main" xmlns="" id="{8AD3D3CE-8DED-EAC5-9526-5E6A620D66B0}"/>
              </a:ext>
            </a:extLst>
          </p:cNvPr>
          <p:cNvSpPr txBox="1"/>
          <p:nvPr/>
        </p:nvSpPr>
        <p:spPr>
          <a:xfrm>
            <a:off x="1066800" y="1926098"/>
            <a:ext cx="15773400" cy="3671583"/>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Đọc nhấn giọng và diễn cảm những từ ngữ thể hiện thái độ, cảm xúc của nhân vật</a:t>
            </a:r>
            <a:r>
              <a:rPr lang="en-US" sz="4000"/>
              <a:t>. </a:t>
            </a:r>
          </a:p>
          <a:p>
            <a:pPr algn="just">
              <a:lnSpc>
                <a:spcPct val="150000"/>
              </a:lnSpc>
            </a:pPr>
            <a:r>
              <a:rPr lang="en-US" sz="4000">
                <a:latin typeface="Arial" panose="020B0604020202020204" pitchFamily="34" charset="0"/>
                <a:cs typeface="Arial" panose="020B0604020202020204" pitchFamily="34" charset="0"/>
              </a:rPr>
              <a:t>Ví dụ: </a:t>
            </a:r>
            <a:r>
              <a:rPr lang="vi-VN" sz="4000" i="1"/>
              <a:t>Mắt bạn đã to lắm rồi; Chỉ chút xíu nữa thôi mà!; Thôi được....</a:t>
            </a:r>
            <a:r>
              <a:rPr lang="en-US" sz="4000" i="1"/>
              <a:t>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Đọc đúng các từ ngữ chứa tiếng dễ phát âm sai.</a:t>
            </a:r>
          </a:p>
        </p:txBody>
      </p:sp>
      <p:sp>
        <p:nvSpPr>
          <p:cNvPr id="5" name="Rectangle: Rounded Corners 4">
            <a:extLst>
              <a:ext uri="{FF2B5EF4-FFF2-40B4-BE49-F238E27FC236}">
                <a16:creationId xmlns:a16="http://schemas.microsoft.com/office/drawing/2014/main" xmlns="" id="{6F29EF63-C1CA-73B0-7D4F-D9E95D28E0B4}"/>
              </a:ext>
            </a:extLst>
          </p:cNvPr>
          <p:cNvSpPr/>
          <p:nvPr/>
        </p:nvSpPr>
        <p:spPr>
          <a:xfrm>
            <a:off x="914400" y="6176963"/>
            <a:ext cx="2971800" cy="1304925"/>
          </a:xfrm>
          <a:prstGeom prst="roundRect">
            <a:avLst/>
          </a:prstGeom>
          <a:solidFill>
            <a:srgbClr val="F2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vẽ </a:t>
            </a:r>
          </a:p>
        </p:txBody>
      </p:sp>
      <p:sp>
        <p:nvSpPr>
          <p:cNvPr id="6" name="Rectangle: Rounded Corners 5">
            <a:extLst>
              <a:ext uri="{FF2B5EF4-FFF2-40B4-BE49-F238E27FC236}">
                <a16:creationId xmlns:a16="http://schemas.microsoft.com/office/drawing/2014/main" xmlns="" id="{1E0F876A-DEB7-DCFF-093B-777E39B31D87}"/>
              </a:ext>
            </a:extLst>
          </p:cNvPr>
          <p:cNvSpPr/>
          <p:nvPr/>
        </p:nvSpPr>
        <p:spPr>
          <a:xfrm>
            <a:off x="4191000" y="6176963"/>
            <a:ext cx="2971800" cy="1304925"/>
          </a:xfrm>
          <a:prstGeom prst="roundRect">
            <a:avLst/>
          </a:prstGeom>
          <a:solidFill>
            <a:srgbClr val="F2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chuẩn bị</a:t>
            </a:r>
          </a:p>
        </p:txBody>
      </p:sp>
      <p:sp>
        <p:nvSpPr>
          <p:cNvPr id="7" name="Rectangle: Rounded Corners 6">
            <a:extLst>
              <a:ext uri="{FF2B5EF4-FFF2-40B4-BE49-F238E27FC236}">
                <a16:creationId xmlns:a16="http://schemas.microsoft.com/office/drawing/2014/main" xmlns="" id="{DF5CA526-7303-4A90-3316-C378FFBC11B9}"/>
              </a:ext>
            </a:extLst>
          </p:cNvPr>
          <p:cNvSpPr/>
          <p:nvPr/>
        </p:nvSpPr>
        <p:spPr>
          <a:xfrm>
            <a:off x="7467600" y="6210300"/>
            <a:ext cx="2971800" cy="1304925"/>
          </a:xfrm>
          <a:prstGeom prst="roundRect">
            <a:avLst/>
          </a:prstGeom>
          <a:solidFill>
            <a:srgbClr val="F2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vẻ riêng </a:t>
            </a:r>
          </a:p>
        </p:txBody>
      </p:sp>
      <p:sp>
        <p:nvSpPr>
          <p:cNvPr id="8" name="Rectangle: Rounded Corners 7">
            <a:extLst>
              <a:ext uri="{FF2B5EF4-FFF2-40B4-BE49-F238E27FC236}">
                <a16:creationId xmlns:a16="http://schemas.microsoft.com/office/drawing/2014/main" xmlns="" id="{B73EB24A-21B2-FD22-FDE1-C9CDD5ABC31B}"/>
              </a:ext>
            </a:extLst>
          </p:cNvPr>
          <p:cNvSpPr/>
          <p:nvPr/>
        </p:nvSpPr>
        <p:spPr>
          <a:xfrm>
            <a:off x="10744200" y="6229350"/>
            <a:ext cx="2971800" cy="1304925"/>
          </a:xfrm>
          <a:prstGeom prst="roundRect">
            <a:avLst/>
          </a:prstGeom>
          <a:solidFill>
            <a:srgbClr val="F2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nhỏ  </a:t>
            </a:r>
          </a:p>
        </p:txBody>
      </p:sp>
      <p:sp>
        <p:nvSpPr>
          <p:cNvPr id="9" name="Rectangle: Rounded Corners 8">
            <a:extLst>
              <a:ext uri="{FF2B5EF4-FFF2-40B4-BE49-F238E27FC236}">
                <a16:creationId xmlns:a16="http://schemas.microsoft.com/office/drawing/2014/main" xmlns="" id="{94C0D89C-FEC5-B9BD-3984-0965996E37E4}"/>
              </a:ext>
            </a:extLst>
          </p:cNvPr>
          <p:cNvSpPr/>
          <p:nvPr/>
        </p:nvSpPr>
        <p:spPr>
          <a:xfrm>
            <a:off x="14016037" y="6229350"/>
            <a:ext cx="2971800" cy="1304925"/>
          </a:xfrm>
          <a:prstGeom prst="roundRect">
            <a:avLst/>
          </a:prstGeom>
          <a:solidFill>
            <a:srgbClr val="F2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liên tục  </a:t>
            </a:r>
          </a:p>
        </p:txBody>
      </p:sp>
      <p:sp>
        <p:nvSpPr>
          <p:cNvPr id="10" name="Rectangle: Rounded Corners 9">
            <a:extLst>
              <a:ext uri="{FF2B5EF4-FFF2-40B4-BE49-F238E27FC236}">
                <a16:creationId xmlns:a16="http://schemas.microsoft.com/office/drawing/2014/main" xmlns="" id="{DA052F43-226C-3315-3FD8-096F260AE64C}"/>
              </a:ext>
            </a:extLst>
          </p:cNvPr>
          <p:cNvSpPr/>
          <p:nvPr/>
        </p:nvSpPr>
        <p:spPr>
          <a:xfrm>
            <a:off x="890587" y="7812868"/>
            <a:ext cx="2971800" cy="1304925"/>
          </a:xfrm>
          <a:prstGeom prst="roundRect">
            <a:avLst/>
          </a:prstGeom>
          <a:solidFill>
            <a:srgbClr val="F2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lông mi </a:t>
            </a:r>
          </a:p>
        </p:txBody>
      </p:sp>
      <p:sp>
        <p:nvSpPr>
          <p:cNvPr id="11" name="Rectangle: Rounded Corners 10">
            <a:extLst>
              <a:ext uri="{FF2B5EF4-FFF2-40B4-BE49-F238E27FC236}">
                <a16:creationId xmlns:a16="http://schemas.microsoft.com/office/drawing/2014/main" xmlns="" id="{22E51D3A-2F83-97E8-930A-4BB6FEA0E3FF}"/>
              </a:ext>
            </a:extLst>
          </p:cNvPr>
          <p:cNvSpPr/>
          <p:nvPr/>
        </p:nvSpPr>
        <p:spPr>
          <a:xfrm>
            <a:off x="4171950" y="7812868"/>
            <a:ext cx="2971800" cy="1304925"/>
          </a:xfrm>
          <a:prstGeom prst="roundRect">
            <a:avLst/>
          </a:prstGeom>
          <a:solidFill>
            <a:srgbClr val="F2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giải thích</a:t>
            </a:r>
          </a:p>
        </p:txBody>
      </p:sp>
      <p:sp>
        <p:nvSpPr>
          <p:cNvPr id="12" name="Rectangle: Rounded Corners 11">
            <a:extLst>
              <a:ext uri="{FF2B5EF4-FFF2-40B4-BE49-F238E27FC236}">
                <a16:creationId xmlns:a16="http://schemas.microsoft.com/office/drawing/2014/main" xmlns="" id="{5261C38B-3A11-6F1A-ACED-2EE896644071}"/>
              </a:ext>
            </a:extLst>
          </p:cNvPr>
          <p:cNvSpPr/>
          <p:nvPr/>
        </p:nvSpPr>
        <p:spPr>
          <a:xfrm>
            <a:off x="7443787" y="7817630"/>
            <a:ext cx="2971800" cy="1304925"/>
          </a:xfrm>
          <a:prstGeom prst="roundRect">
            <a:avLst/>
          </a:prstGeom>
          <a:solidFill>
            <a:srgbClr val="F2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thế là </a:t>
            </a:r>
          </a:p>
        </p:txBody>
      </p:sp>
      <p:sp>
        <p:nvSpPr>
          <p:cNvPr id="13" name="Rectangle: Rounded Corners 12">
            <a:extLst>
              <a:ext uri="{FF2B5EF4-FFF2-40B4-BE49-F238E27FC236}">
                <a16:creationId xmlns:a16="http://schemas.microsoft.com/office/drawing/2014/main" xmlns="" id="{17D1ED68-747E-3335-02C2-3767619E37AE}"/>
              </a:ext>
            </a:extLst>
          </p:cNvPr>
          <p:cNvSpPr/>
          <p:nvPr/>
        </p:nvSpPr>
        <p:spPr>
          <a:xfrm>
            <a:off x="10734675" y="7809600"/>
            <a:ext cx="2971800" cy="1304925"/>
          </a:xfrm>
          <a:prstGeom prst="roundRect">
            <a:avLst/>
          </a:prstGeom>
          <a:solidFill>
            <a:srgbClr val="F2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còn lại </a:t>
            </a:r>
          </a:p>
        </p:txBody>
      </p:sp>
      <p:sp>
        <p:nvSpPr>
          <p:cNvPr id="14" name="Rectangle: Rounded Corners 13">
            <a:extLst>
              <a:ext uri="{FF2B5EF4-FFF2-40B4-BE49-F238E27FC236}">
                <a16:creationId xmlns:a16="http://schemas.microsoft.com/office/drawing/2014/main" xmlns="" id="{D673FADE-ED89-5357-288F-4B423DA6AF51}"/>
              </a:ext>
            </a:extLst>
          </p:cNvPr>
          <p:cNvSpPr/>
          <p:nvPr/>
        </p:nvSpPr>
        <p:spPr>
          <a:xfrm>
            <a:off x="13996987" y="7809600"/>
            <a:ext cx="2971800" cy="1304925"/>
          </a:xfrm>
          <a:prstGeom prst="roundRect">
            <a:avLst/>
          </a:prstGeom>
          <a:solidFill>
            <a:srgbClr val="F2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thể hiện </a:t>
            </a:r>
          </a:p>
        </p:txBody>
      </p:sp>
    </p:spTree>
    <p:extLst>
      <p:ext uri="{BB962C8B-B14F-4D97-AF65-F5344CB8AC3E}">
        <p14:creationId xmlns:p14="http://schemas.microsoft.com/office/powerpoint/2010/main" val="118617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6B8408-2D32-B2A9-6BD6-F424CECFFFEF}"/>
              </a:ext>
            </a:extLst>
          </p:cNvPr>
          <p:cNvSpPr txBox="1"/>
          <p:nvPr/>
        </p:nvSpPr>
        <p:spPr>
          <a:xfrm>
            <a:off x="2247900" y="647700"/>
            <a:ext cx="137922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CÁCH NGẮT GIỌNG NHỮNG CÂU DÀI </a:t>
            </a:r>
          </a:p>
        </p:txBody>
      </p:sp>
      <p:sp>
        <p:nvSpPr>
          <p:cNvPr id="4" name="TextBox 3">
            <a:extLst>
              <a:ext uri="{FF2B5EF4-FFF2-40B4-BE49-F238E27FC236}">
                <a16:creationId xmlns:a16="http://schemas.microsoft.com/office/drawing/2014/main" xmlns="" id="{B432926E-FC5E-0750-F4FB-98EC2D780BA6}"/>
              </a:ext>
            </a:extLst>
          </p:cNvPr>
          <p:cNvSpPr txBox="1"/>
          <p:nvPr/>
        </p:nvSpPr>
        <p:spPr>
          <a:xfrm>
            <a:off x="723900" y="1915372"/>
            <a:ext cx="16840200" cy="6456255"/>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Hai bức chân dung thực sự là hai tác phẩm nghệ thuật,</a:t>
            </a:r>
            <a:r>
              <a:rPr lang="vi-VN" sz="4000" b="1">
                <a:solidFill>
                  <a:srgbClr val="C00000"/>
                </a:solidFill>
              </a:rPr>
              <a:t>/</a:t>
            </a:r>
            <a:r>
              <a:rPr lang="vi-VN" sz="4000"/>
              <a:t> bởi người trong tranh được vẽ rất đẹp</a:t>
            </a:r>
            <a:r>
              <a:rPr lang="vi-VN" sz="4000" b="1">
                <a:solidFill>
                  <a:srgbClr val="C00000"/>
                </a:solidFill>
              </a:rPr>
              <a:t>/ </a:t>
            </a:r>
            <a:r>
              <a:rPr lang="vi-VN" sz="4000"/>
              <a:t>và rất giống người thật.</a:t>
            </a:r>
            <a:endParaRPr lang="en-US" sz="4000"/>
          </a:p>
          <a:p>
            <a:pPr marL="571500" indent="-571500" algn="just">
              <a:lnSpc>
                <a:spcPct val="150000"/>
              </a:lnSpc>
              <a:buFont typeface="Wingdings" panose="05000000000000000000" pitchFamily="2" charset="2"/>
              <a:buChar char="§"/>
            </a:pPr>
            <a:r>
              <a:rPr lang="vi-VN" sz="4000"/>
              <a:t>Màu Nước đã giải thích với các cô bé rằng</a:t>
            </a:r>
            <a:r>
              <a:rPr lang="vi-VN" sz="4000" b="1">
                <a:solidFill>
                  <a:srgbClr val="C00000"/>
                </a:solidFill>
              </a:rPr>
              <a:t>/</a:t>
            </a:r>
            <a:r>
              <a:rPr lang="vi-VN" sz="4000"/>
              <a:t> mỗi người có thể đẹp một cách khác nhau,</a:t>
            </a:r>
            <a:r>
              <a:rPr lang="vi-VN" sz="4000" b="1">
                <a:solidFill>
                  <a:srgbClr val="C00000"/>
                </a:solidFill>
              </a:rPr>
              <a:t>/</a:t>
            </a:r>
            <a:r>
              <a:rPr lang="vi-VN" sz="4000"/>
              <a:t> không phải cứ mắt to,</a:t>
            </a:r>
            <a:r>
              <a:rPr lang="vi-VN" sz="4000" b="1">
                <a:solidFill>
                  <a:srgbClr val="C00000"/>
                </a:solidFill>
              </a:rPr>
              <a:t>/</a:t>
            </a:r>
            <a:r>
              <a:rPr lang="vi-VN" sz="4000"/>
              <a:t> miệng nhỏ...</a:t>
            </a:r>
            <a:r>
              <a:rPr lang="vi-VN" sz="4000" b="1">
                <a:solidFill>
                  <a:srgbClr val="C00000"/>
                </a:solidFill>
              </a:rPr>
              <a:t>/ </a:t>
            </a:r>
            <a:r>
              <a:rPr lang="vi-VN" sz="4000"/>
              <a:t>mới là đẹp,</a:t>
            </a:r>
            <a:r>
              <a:rPr lang="vi-VN" sz="4000" b="1">
                <a:solidFill>
                  <a:srgbClr val="C00000"/>
                </a:solidFill>
              </a:rPr>
              <a:t>/</a:t>
            </a:r>
            <a:r>
              <a:rPr lang="vi-VN" sz="4000"/>
              <a:t> nhưng các cô bé </a:t>
            </a:r>
            <a:r>
              <a:rPr lang="vi-VN" sz="4000" b="1">
                <a:solidFill>
                  <a:srgbClr val="C00000"/>
                </a:solidFill>
              </a:rPr>
              <a:t>/ </a:t>
            </a:r>
            <a:r>
              <a:rPr lang="vi-VN" sz="4000"/>
              <a:t>vẫn muốn được vẽ theo ý mình. </a:t>
            </a:r>
            <a:endParaRPr lang="en-US" sz="4000"/>
          </a:p>
          <a:p>
            <a:pPr marL="571500" indent="-571500" algn="just">
              <a:lnSpc>
                <a:spcPct val="150000"/>
              </a:lnSpc>
              <a:buFont typeface="Wingdings" panose="05000000000000000000" pitchFamily="2" charset="2"/>
              <a:buChar char="§"/>
            </a:pPr>
            <a:r>
              <a:rPr lang="vi-VN" sz="4000"/>
              <a:t>Nhưng khi xếp các bức tranh cạnh nhau,</a:t>
            </a:r>
            <a:r>
              <a:rPr lang="vi-VN" sz="4000" b="1">
                <a:solidFill>
                  <a:srgbClr val="C00000"/>
                </a:solidFill>
              </a:rPr>
              <a:t>/ </a:t>
            </a:r>
            <a:r>
              <a:rPr lang="vi-VN" sz="4000"/>
              <a:t>thấy thật khó để nhận ra</a:t>
            </a:r>
            <a:r>
              <a:rPr lang="vi-VN" sz="4000" b="1">
                <a:solidFill>
                  <a:srgbClr val="C00000"/>
                </a:solidFill>
              </a:rPr>
              <a:t>/ </a:t>
            </a:r>
            <a:r>
              <a:rPr lang="vi-VN" sz="4000"/>
              <a:t>đâu là chân dung của mình,</a:t>
            </a:r>
            <a:r>
              <a:rPr lang="vi-VN" sz="4000" b="1">
                <a:solidFill>
                  <a:srgbClr val="C00000"/>
                </a:solidFill>
              </a:rPr>
              <a:t>/ </a:t>
            </a:r>
            <a:r>
              <a:rPr lang="vi-VN" sz="4000"/>
              <a:t>các cô bé hiểu rằng</a:t>
            </a:r>
            <a:r>
              <a:rPr lang="vi-VN" sz="4000" b="1">
                <a:solidFill>
                  <a:srgbClr val="C00000"/>
                </a:solidFill>
              </a:rPr>
              <a:t>/ </a:t>
            </a:r>
            <a:r>
              <a:rPr lang="vi-VN" sz="4000"/>
              <a:t>Màu Nước nói đúng. </a:t>
            </a:r>
            <a:endParaRPr lang="en-US" sz="4000"/>
          </a:p>
        </p:txBody>
      </p:sp>
      <p:sp>
        <p:nvSpPr>
          <p:cNvPr id="5" name="Freeform 4">
            <a:extLst>
              <a:ext uri="{FF2B5EF4-FFF2-40B4-BE49-F238E27FC236}">
                <a16:creationId xmlns:a16="http://schemas.microsoft.com/office/drawing/2014/main" xmlns="" id="{1D15037A-112F-F38D-595C-3AFAE4A91529}"/>
              </a:ext>
            </a:extLst>
          </p:cNvPr>
          <p:cNvSpPr/>
          <p:nvPr/>
        </p:nvSpPr>
        <p:spPr>
          <a:xfrm>
            <a:off x="-1219200" y="8777525"/>
            <a:ext cx="10820400" cy="2017265"/>
          </a:xfrm>
          <a:custGeom>
            <a:avLst/>
            <a:gdLst/>
            <a:ahLst/>
            <a:cxnLst/>
            <a:rect l="l" t="t" r="r" b="b"/>
            <a:pathLst>
              <a:path w="16230600" h="3025897">
                <a:moveTo>
                  <a:pt x="0" y="0"/>
                </a:moveTo>
                <a:lnTo>
                  <a:pt x="16230600" y="0"/>
                </a:lnTo>
                <a:lnTo>
                  <a:pt x="16230600" y="3025898"/>
                </a:lnTo>
                <a:lnTo>
                  <a:pt x="0" y="3025898"/>
                </a:lnTo>
                <a:lnTo>
                  <a:pt x="0" y="0"/>
                </a:lnTo>
                <a:close/>
              </a:path>
            </a:pathLst>
          </a:custGeom>
          <a:blipFill>
            <a:blip r:embed="rId2"/>
            <a:stretch>
              <a:fillRect/>
            </a:stretch>
          </a:blipFill>
        </p:spPr>
        <p:txBody>
          <a:bodyPr/>
          <a:lstStyle/>
          <a:p>
            <a:endParaRPr lang="en-US"/>
          </a:p>
        </p:txBody>
      </p:sp>
      <p:sp>
        <p:nvSpPr>
          <p:cNvPr id="6" name="Freeform 4">
            <a:extLst>
              <a:ext uri="{FF2B5EF4-FFF2-40B4-BE49-F238E27FC236}">
                <a16:creationId xmlns:a16="http://schemas.microsoft.com/office/drawing/2014/main" xmlns="" id="{90EDF48F-1A8D-D53D-8743-D03ABB79CC36}"/>
              </a:ext>
            </a:extLst>
          </p:cNvPr>
          <p:cNvSpPr/>
          <p:nvPr/>
        </p:nvSpPr>
        <p:spPr>
          <a:xfrm>
            <a:off x="8915400" y="8852707"/>
            <a:ext cx="10820400" cy="2017265"/>
          </a:xfrm>
          <a:custGeom>
            <a:avLst/>
            <a:gdLst/>
            <a:ahLst/>
            <a:cxnLst/>
            <a:rect l="l" t="t" r="r" b="b"/>
            <a:pathLst>
              <a:path w="16230600" h="3025897">
                <a:moveTo>
                  <a:pt x="0" y="0"/>
                </a:moveTo>
                <a:lnTo>
                  <a:pt x="16230600" y="0"/>
                </a:lnTo>
                <a:lnTo>
                  <a:pt x="16230600" y="3025898"/>
                </a:lnTo>
                <a:lnTo>
                  <a:pt x="0" y="302589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408684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1235</Words>
  <Application>Microsoft Office PowerPoint</Application>
  <PresentationFormat>Custom</PresentationFormat>
  <Paragraphs>99</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Wingdings</vt:lpstr>
      <vt:lpstr>Calibri</vt:lpstr>
      <vt:lpstr>Amasis MT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Colorful Illustrative Travel Animated Presentation</dc:title>
  <dc:creator>Administrator</dc:creator>
  <cp:lastModifiedBy>A</cp:lastModifiedBy>
  <cp:revision>4</cp:revision>
  <dcterms:created xsi:type="dcterms:W3CDTF">2006-08-16T00:00:00Z</dcterms:created>
  <dcterms:modified xsi:type="dcterms:W3CDTF">2025-09-29T13:35:21Z</dcterms:modified>
  <dc:identifier>DAFomg9PMLg</dc:identifier>
</cp:coreProperties>
</file>