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1" r:id="rId4"/>
    <p:sldId id="279" r:id="rId5"/>
    <p:sldId id="283" r:id="rId6"/>
    <p:sldId id="285" r:id="rId7"/>
    <p:sldId id="284" r:id="rId8"/>
    <p:sldId id="286" r:id="rId9"/>
    <p:sldId id="288" r:id="rId10"/>
    <p:sldId id="287" r:id="rId11"/>
    <p:sldId id="289" r:id="rId12"/>
    <p:sldId id="291" r:id="rId13"/>
    <p:sldId id="290" r:id="rId14"/>
    <p:sldId id="280" r:id="rId15"/>
    <p:sldId id="292" r:id="rId16"/>
  </p:sldIdLst>
  <p:sldSz cx="18288000" cy="10287000"/>
  <p:notesSz cx="6858000" cy="9144000"/>
  <p:embeddedFontLst>
    <p:embeddedFont>
      <p:font typeface="Amasis MT Pro Black" charset="0"/>
      <p:bold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5F4E8E-3501-4A35-BF36-9AD2BF204E1A}">
          <p14:sldIdLst>
            <p14:sldId id="256"/>
            <p14:sldId id="257"/>
            <p14:sldId id="281"/>
            <p14:sldId id="279"/>
            <p14:sldId id="283"/>
            <p14:sldId id="285"/>
            <p14:sldId id="284"/>
            <p14:sldId id="286"/>
            <p14:sldId id="288"/>
            <p14:sldId id="287"/>
            <p14:sldId id="289"/>
            <p14:sldId id="291"/>
            <p14:sldId id="290"/>
            <p14:sldId id="280"/>
            <p14:sldId id="29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FF8"/>
    <a:srgbClr val="C4D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0.svg"/><Relationship Id="rId3" Type="http://schemas.openxmlformats.org/officeDocument/2006/relationships/image" Target="../media/image4.svg"/><Relationship Id="rId7" Type="http://schemas.openxmlformats.org/officeDocument/2006/relationships/image" Target="../media/image10.sv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svg"/><Relationship Id="rId5" Type="http://schemas.openxmlformats.org/officeDocument/2006/relationships/image" Target="../media/image8.svg"/><Relationship Id="rId15" Type="http://schemas.openxmlformats.org/officeDocument/2006/relationships/image" Target="../media/image22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4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43559">
            <a:off x="15200517" y="8143426"/>
            <a:ext cx="4846124" cy="4114800"/>
          </a:xfrm>
          <a:custGeom>
            <a:avLst/>
            <a:gdLst/>
            <a:ahLst/>
            <a:cxnLst/>
            <a:rect l="l" t="t" r="r" b="b"/>
            <a:pathLst>
              <a:path w="4846124" h="4114800">
                <a:moveTo>
                  <a:pt x="0" y="0"/>
                </a:moveTo>
                <a:lnTo>
                  <a:pt x="4846124" y="0"/>
                </a:lnTo>
                <a:lnTo>
                  <a:pt x="48461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595346" flipH="1" flipV="1">
            <a:off x="16983791" y="-1388566"/>
            <a:ext cx="1748335" cy="4114800"/>
          </a:xfrm>
          <a:custGeom>
            <a:avLst/>
            <a:gdLst/>
            <a:ahLst/>
            <a:cxnLst/>
            <a:rect l="l" t="t" r="r" b="b"/>
            <a:pathLst>
              <a:path w="1748335" h="4114800">
                <a:moveTo>
                  <a:pt x="174833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1748336" y="0"/>
                </a:lnTo>
                <a:lnTo>
                  <a:pt x="1748336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 flipV="1">
            <a:off x="-94467" y="-120626"/>
            <a:ext cx="3110206" cy="2753946"/>
          </a:xfrm>
          <a:custGeom>
            <a:avLst/>
            <a:gdLst/>
            <a:ahLst/>
            <a:cxnLst/>
            <a:rect l="l" t="t" r="r" b="b"/>
            <a:pathLst>
              <a:path w="3110206" h="2753946">
                <a:moveTo>
                  <a:pt x="3110206" y="2753946"/>
                </a:moveTo>
                <a:lnTo>
                  <a:pt x="0" y="2753946"/>
                </a:lnTo>
                <a:lnTo>
                  <a:pt x="0" y="0"/>
                </a:lnTo>
                <a:lnTo>
                  <a:pt x="3110206" y="0"/>
                </a:lnTo>
                <a:lnTo>
                  <a:pt x="3110206" y="275394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7028058" y="2221829"/>
            <a:ext cx="1259942" cy="1511417"/>
          </a:xfrm>
          <a:custGeom>
            <a:avLst/>
            <a:gdLst/>
            <a:ahLst/>
            <a:cxnLst/>
            <a:rect l="l" t="t" r="r" b="b"/>
            <a:pathLst>
              <a:path w="1259942" h="1511417">
                <a:moveTo>
                  <a:pt x="0" y="0"/>
                </a:moveTo>
                <a:lnTo>
                  <a:pt x="1259942" y="0"/>
                </a:lnTo>
                <a:lnTo>
                  <a:pt x="1259942" y="1511417"/>
                </a:lnTo>
                <a:lnTo>
                  <a:pt x="0" y="1511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050166" flipH="1">
            <a:off x="-383827" y="2808917"/>
            <a:ext cx="2397303" cy="2020867"/>
          </a:xfrm>
          <a:custGeom>
            <a:avLst/>
            <a:gdLst/>
            <a:ahLst/>
            <a:cxnLst/>
            <a:rect l="l" t="t" r="r" b="b"/>
            <a:pathLst>
              <a:path w="2397303" h="2020867">
                <a:moveTo>
                  <a:pt x="2397303" y="0"/>
                </a:moveTo>
                <a:lnTo>
                  <a:pt x="0" y="0"/>
                </a:lnTo>
                <a:lnTo>
                  <a:pt x="0" y="2020867"/>
                </a:lnTo>
                <a:lnTo>
                  <a:pt x="2397303" y="2020867"/>
                </a:lnTo>
                <a:lnTo>
                  <a:pt x="239730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94467" y="8581541"/>
            <a:ext cx="2856992" cy="2482843"/>
          </a:xfrm>
          <a:custGeom>
            <a:avLst/>
            <a:gdLst/>
            <a:ahLst/>
            <a:cxnLst/>
            <a:rect l="l" t="t" r="r" b="b"/>
            <a:pathLst>
              <a:path w="2856992" h="2482843">
                <a:moveTo>
                  <a:pt x="0" y="0"/>
                </a:moveTo>
                <a:lnTo>
                  <a:pt x="2856992" y="0"/>
                </a:lnTo>
                <a:lnTo>
                  <a:pt x="2856992" y="2482843"/>
                </a:lnTo>
                <a:lnTo>
                  <a:pt x="0" y="24828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510945" y="668834"/>
            <a:ext cx="3079290" cy="1002169"/>
          </a:xfrm>
          <a:custGeom>
            <a:avLst/>
            <a:gdLst/>
            <a:ahLst/>
            <a:cxnLst/>
            <a:rect l="l" t="t" r="r" b="b"/>
            <a:pathLst>
              <a:path w="3079290" h="1002169">
                <a:moveTo>
                  <a:pt x="0" y="0"/>
                </a:moveTo>
                <a:lnTo>
                  <a:pt x="3079290" y="0"/>
                </a:lnTo>
                <a:lnTo>
                  <a:pt x="3079290" y="1002169"/>
                </a:lnTo>
                <a:lnTo>
                  <a:pt x="0" y="10021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318314" y="8406517"/>
            <a:ext cx="3079290" cy="1002169"/>
          </a:xfrm>
          <a:custGeom>
            <a:avLst/>
            <a:gdLst/>
            <a:ahLst/>
            <a:cxnLst/>
            <a:rect l="l" t="t" r="r" b="b"/>
            <a:pathLst>
              <a:path w="3079290" h="1002169">
                <a:moveTo>
                  <a:pt x="0" y="0"/>
                </a:moveTo>
                <a:lnTo>
                  <a:pt x="3079290" y="0"/>
                </a:lnTo>
                <a:lnTo>
                  <a:pt x="3079290" y="1002169"/>
                </a:lnTo>
                <a:lnTo>
                  <a:pt x="0" y="10021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67807" y="4636550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259300" y="6265063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683107" y="8473636"/>
            <a:ext cx="2254158" cy="2026085"/>
          </a:xfrm>
          <a:custGeom>
            <a:avLst/>
            <a:gdLst/>
            <a:ahLst/>
            <a:cxnLst/>
            <a:rect l="l" t="t" r="r" b="b"/>
            <a:pathLst>
              <a:path w="2254158" h="2026085">
                <a:moveTo>
                  <a:pt x="0" y="0"/>
                </a:moveTo>
                <a:lnTo>
                  <a:pt x="2254158" y="0"/>
                </a:lnTo>
                <a:lnTo>
                  <a:pt x="2254158" y="2026086"/>
                </a:lnTo>
                <a:lnTo>
                  <a:pt x="0" y="202608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3614929">
            <a:off x="-60333" y="6454015"/>
            <a:ext cx="1036039" cy="1918591"/>
          </a:xfrm>
          <a:custGeom>
            <a:avLst/>
            <a:gdLst/>
            <a:ahLst/>
            <a:cxnLst/>
            <a:rect l="l" t="t" r="r" b="b"/>
            <a:pathLst>
              <a:path w="1036039" h="1918591">
                <a:moveTo>
                  <a:pt x="0" y="0"/>
                </a:moveTo>
                <a:lnTo>
                  <a:pt x="1036039" y="0"/>
                </a:lnTo>
                <a:lnTo>
                  <a:pt x="1036039" y="1918590"/>
                </a:lnTo>
                <a:lnTo>
                  <a:pt x="0" y="191859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3950261">
            <a:off x="17146556" y="4328563"/>
            <a:ext cx="1422805" cy="1522457"/>
          </a:xfrm>
          <a:custGeom>
            <a:avLst/>
            <a:gdLst/>
            <a:ahLst/>
            <a:cxnLst/>
            <a:rect l="l" t="t" r="r" b="b"/>
            <a:pathLst>
              <a:path w="1422805" h="1522457">
                <a:moveTo>
                  <a:pt x="0" y="0"/>
                </a:moveTo>
                <a:lnTo>
                  <a:pt x="1422805" y="0"/>
                </a:lnTo>
                <a:lnTo>
                  <a:pt x="1422805" y="1522456"/>
                </a:lnTo>
                <a:lnTo>
                  <a:pt x="0" y="152245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221902" y="2924633"/>
            <a:ext cx="1407259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rgbClr val="643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8B6623-2417-13A0-92B7-4E16A397C8C4}"/>
              </a:ext>
            </a:extLst>
          </p:cNvPr>
          <p:cNvSpPr txBox="1"/>
          <p:nvPr/>
        </p:nvSpPr>
        <p:spPr>
          <a:xfrm>
            <a:off x="622469" y="266700"/>
            <a:ext cx="16764000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3.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Tách tên cơ quan, tổ chức dưới đây thành các bộ phân theo mẫu và nhận xét về cách viết hoa các bộ phân trong tên cơ quan, tổ chức.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033718-D003-DF9B-1CFF-BC65108FF831}"/>
              </a:ext>
            </a:extLst>
          </p:cNvPr>
          <p:cNvSpPr txBox="1"/>
          <p:nvPr/>
        </p:nvSpPr>
        <p:spPr>
          <a:xfrm>
            <a:off x="622469" y="3978414"/>
            <a:ext cx="1645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Tập đoàn Điện lực Việt Nam 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Tập đoàn / Điện lực / Việt Nam 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BB69E71-2F2B-FD3B-5CC1-AC1D5AAE0852}"/>
              </a:ext>
            </a:extLst>
          </p:cNvPr>
          <p:cNvSpPr/>
          <p:nvPr/>
        </p:nvSpPr>
        <p:spPr>
          <a:xfrm>
            <a:off x="612944" y="5600701"/>
            <a:ext cx="8064332" cy="1672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Trường Tiểu học Quang Trung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D4875F6-0079-B74C-1797-660397391828}"/>
              </a:ext>
            </a:extLst>
          </p:cNvPr>
          <p:cNvSpPr/>
          <p:nvPr/>
        </p:nvSpPr>
        <p:spPr>
          <a:xfrm>
            <a:off x="9448800" y="5600701"/>
            <a:ext cx="8064332" cy="1672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Nhà máy Thủy điện Hòa Bình </a:t>
            </a: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xmlns="" id="{8AF8B77F-369F-2F2D-B0C0-642716A442FC}"/>
              </a:ext>
            </a:extLst>
          </p:cNvPr>
          <p:cNvSpPr/>
          <p:nvPr/>
        </p:nvSpPr>
        <p:spPr>
          <a:xfrm rot="3758172">
            <a:off x="17129" y="7643944"/>
            <a:ext cx="1210680" cy="342017"/>
          </a:xfrm>
          <a:custGeom>
            <a:avLst/>
            <a:gdLst/>
            <a:ahLst/>
            <a:cxnLst/>
            <a:rect l="l" t="t" r="r" b="b"/>
            <a:pathLst>
              <a:path w="1210680" h="342017">
                <a:moveTo>
                  <a:pt x="0" y="0"/>
                </a:moveTo>
                <a:lnTo>
                  <a:pt x="1210680" y="0"/>
                </a:lnTo>
                <a:lnTo>
                  <a:pt x="1210680" y="342018"/>
                </a:lnTo>
                <a:lnTo>
                  <a:pt x="0" y="34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D7F0B8A-FCF7-B387-B1D0-0393F9BDE2AC}"/>
              </a:ext>
            </a:extLst>
          </p:cNvPr>
          <p:cNvSpPr txBox="1"/>
          <p:nvPr/>
        </p:nvSpPr>
        <p:spPr>
          <a:xfrm>
            <a:off x="768687" y="8517025"/>
            <a:ext cx="8064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Trường / Tiểu học / Quang Trung</a:t>
            </a:r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xmlns="" id="{4991F61E-5900-D40E-04F5-566FFDF8CB09}"/>
              </a:ext>
            </a:extLst>
          </p:cNvPr>
          <p:cNvSpPr/>
          <p:nvPr/>
        </p:nvSpPr>
        <p:spPr>
          <a:xfrm rot="3758172">
            <a:off x="8829240" y="7542317"/>
            <a:ext cx="1210680" cy="342017"/>
          </a:xfrm>
          <a:custGeom>
            <a:avLst/>
            <a:gdLst/>
            <a:ahLst/>
            <a:cxnLst/>
            <a:rect l="l" t="t" r="r" b="b"/>
            <a:pathLst>
              <a:path w="1210680" h="342017">
                <a:moveTo>
                  <a:pt x="0" y="0"/>
                </a:moveTo>
                <a:lnTo>
                  <a:pt x="1210680" y="0"/>
                </a:lnTo>
                <a:lnTo>
                  <a:pt x="1210680" y="342018"/>
                </a:lnTo>
                <a:lnTo>
                  <a:pt x="0" y="342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83BA13-FF6A-7728-EFC7-F68292724B82}"/>
              </a:ext>
            </a:extLst>
          </p:cNvPr>
          <p:cNvSpPr txBox="1"/>
          <p:nvPr/>
        </p:nvSpPr>
        <p:spPr>
          <a:xfrm>
            <a:off x="9677400" y="8431161"/>
            <a:ext cx="8064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Nhà máy / Thủy điện / Hòa Bình</a:t>
            </a:r>
          </a:p>
        </p:txBody>
      </p:sp>
    </p:spTree>
    <p:extLst>
      <p:ext uri="{BB962C8B-B14F-4D97-AF65-F5344CB8AC3E}">
        <p14:creationId xmlns:p14="http://schemas.microsoft.com/office/powerpoint/2010/main" val="342229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4E9DBD1-C0FF-CC5F-6CE4-F078FE04C4A8}"/>
              </a:ext>
            </a:extLst>
          </p:cNvPr>
          <p:cNvSpPr/>
          <p:nvPr/>
        </p:nvSpPr>
        <p:spPr>
          <a:xfrm>
            <a:off x="5111834" y="751083"/>
            <a:ext cx="8064332" cy="16722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máy Thủy điện Hòa Bình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A291670-2CEE-8EC5-190A-D0538FA2975E}"/>
              </a:ext>
            </a:extLst>
          </p:cNvPr>
          <p:cNvGrpSpPr/>
          <p:nvPr/>
        </p:nvGrpSpPr>
        <p:grpSpPr>
          <a:xfrm>
            <a:off x="1143000" y="5676900"/>
            <a:ext cx="16002000" cy="3295064"/>
            <a:chOff x="609600" y="5963236"/>
            <a:chExt cx="16002000" cy="32950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2D74D8C-5D14-12C5-89EA-926E00E73876}"/>
                </a:ext>
              </a:extLst>
            </p:cNvPr>
            <p:cNvSpPr/>
            <p:nvPr/>
          </p:nvSpPr>
          <p:spPr>
            <a:xfrm>
              <a:off x="609600" y="5963236"/>
              <a:ext cx="15659100" cy="304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95DF861-4D63-DAFF-DA4F-6DB0870FE415}"/>
                </a:ext>
              </a:extLst>
            </p:cNvPr>
            <p:cNvSpPr/>
            <p:nvPr/>
          </p:nvSpPr>
          <p:spPr>
            <a:xfrm>
              <a:off x="919162" y="6210300"/>
              <a:ext cx="15692438" cy="3048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A9E4932-059D-D72B-7E7D-4DE18CB5A629}"/>
                </a:ext>
              </a:extLst>
            </p:cNvPr>
            <p:cNvSpPr txBox="1"/>
            <p:nvPr/>
          </p:nvSpPr>
          <p:spPr>
            <a:xfrm>
              <a:off x="1214437" y="6705300"/>
              <a:ext cx="15125700" cy="2057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500"/>
                <a:t>Viết hoa chữ cái đầu tiên của từng bộ phận tạo thành lên cơ quan, tổ chức.</a:t>
              </a:r>
              <a:endParaRPr lang="en-US" sz="4500"/>
            </a:p>
          </p:txBody>
        </p:sp>
      </p:grpSp>
      <p:sp>
        <p:nvSpPr>
          <p:cNvPr id="14" name="Freeform 27">
            <a:extLst>
              <a:ext uri="{FF2B5EF4-FFF2-40B4-BE49-F238E27FC236}">
                <a16:creationId xmlns:a16="http://schemas.microsoft.com/office/drawing/2014/main" xmlns="" id="{34F97FE3-0BEE-838A-004D-3F7AA7B8DE1D}"/>
              </a:ext>
            </a:extLst>
          </p:cNvPr>
          <p:cNvSpPr/>
          <p:nvPr/>
        </p:nvSpPr>
        <p:spPr>
          <a:xfrm rot="4529585">
            <a:off x="60940" y="5267519"/>
            <a:ext cx="1058647" cy="818762"/>
          </a:xfrm>
          <a:custGeom>
            <a:avLst/>
            <a:gdLst/>
            <a:ahLst/>
            <a:cxnLst/>
            <a:rect l="l" t="t" r="r" b="b"/>
            <a:pathLst>
              <a:path w="1058647" h="299068">
                <a:moveTo>
                  <a:pt x="0" y="0"/>
                </a:moveTo>
                <a:lnTo>
                  <a:pt x="1058647" y="0"/>
                </a:lnTo>
                <a:lnTo>
                  <a:pt x="1058647" y="299068"/>
                </a:lnTo>
                <a:lnTo>
                  <a:pt x="0" y="299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EF6DB7C-E86E-8C76-74C1-3A655D91E6DC}"/>
              </a:ext>
            </a:extLst>
          </p:cNvPr>
          <p:cNvGrpSpPr/>
          <p:nvPr/>
        </p:nvGrpSpPr>
        <p:grpSpPr>
          <a:xfrm>
            <a:off x="1638300" y="3226980"/>
            <a:ext cx="15506700" cy="1137464"/>
            <a:chOff x="1638300" y="3226980"/>
            <a:chExt cx="15506700" cy="11374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B5D1260-4358-84C3-C624-69DC08852086}"/>
                </a:ext>
              </a:extLst>
            </p:cNvPr>
            <p:cNvSpPr/>
            <p:nvPr/>
          </p:nvSpPr>
          <p:spPr>
            <a:xfrm>
              <a:off x="1638300" y="3328987"/>
              <a:ext cx="4038600" cy="990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4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máy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DB0E005-474B-EC39-52C9-7B29A3078A73}"/>
                </a:ext>
              </a:extLst>
            </p:cNvPr>
            <p:cNvSpPr/>
            <p:nvPr/>
          </p:nvSpPr>
          <p:spPr>
            <a:xfrm>
              <a:off x="7386637" y="3328987"/>
              <a:ext cx="4038600" cy="990600"/>
            </a:xfrm>
            <a:prstGeom prst="rect">
              <a:avLst/>
            </a:prstGeom>
            <a:solidFill>
              <a:srgbClr val="C4DA7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Thủy</a:t>
              </a:r>
              <a:r>
                <a:rPr lang="en-US" sz="400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điện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3398DCD-7175-6832-203B-1F178E6DF033}"/>
                </a:ext>
              </a:extLst>
            </p:cNvPr>
            <p:cNvSpPr/>
            <p:nvPr/>
          </p:nvSpPr>
          <p:spPr>
            <a:xfrm>
              <a:off x="13106400" y="3333749"/>
              <a:ext cx="4038600" cy="9906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Hòa Bình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7062A47-DECB-4D19-D4D9-A69CA14A2213}"/>
                </a:ext>
              </a:extLst>
            </p:cNvPr>
            <p:cNvSpPr txBox="1"/>
            <p:nvPr/>
          </p:nvSpPr>
          <p:spPr>
            <a:xfrm>
              <a:off x="6148387" y="3271837"/>
              <a:ext cx="10668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>
                  <a:solidFill>
                    <a:srgbClr val="002060"/>
                  </a:solidFill>
                  <a:latin typeface="Amasis MT Pro Black" panose="02040A04050005020304" pitchFamily="18" charset="0"/>
                </a:rPr>
                <a:t>+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AD5A3F0-8F7E-573D-75DA-1C36E450A330}"/>
                </a:ext>
              </a:extLst>
            </p:cNvPr>
            <p:cNvSpPr txBox="1"/>
            <p:nvPr/>
          </p:nvSpPr>
          <p:spPr>
            <a:xfrm>
              <a:off x="11760992" y="3226980"/>
              <a:ext cx="10668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>
                  <a:solidFill>
                    <a:srgbClr val="002060"/>
                  </a:solidFill>
                  <a:latin typeface="Amasis MT Pro Black" panose="02040A04050005020304" pitchFamily="18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567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-510945" y="668834"/>
            <a:ext cx="3079290" cy="1002169"/>
          </a:xfrm>
          <a:custGeom>
            <a:avLst/>
            <a:gdLst/>
            <a:ahLst/>
            <a:cxnLst/>
            <a:rect l="l" t="t" r="r" b="b"/>
            <a:pathLst>
              <a:path w="3079290" h="1002169">
                <a:moveTo>
                  <a:pt x="0" y="0"/>
                </a:moveTo>
                <a:lnTo>
                  <a:pt x="3079290" y="0"/>
                </a:lnTo>
                <a:lnTo>
                  <a:pt x="3079290" y="1002169"/>
                </a:lnTo>
                <a:lnTo>
                  <a:pt x="0" y="1002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318314" y="8406517"/>
            <a:ext cx="3079290" cy="1002169"/>
          </a:xfrm>
          <a:custGeom>
            <a:avLst/>
            <a:gdLst/>
            <a:ahLst/>
            <a:cxnLst/>
            <a:rect l="l" t="t" r="r" b="b"/>
            <a:pathLst>
              <a:path w="3079290" h="1002169">
                <a:moveTo>
                  <a:pt x="0" y="0"/>
                </a:moveTo>
                <a:lnTo>
                  <a:pt x="3079290" y="0"/>
                </a:lnTo>
                <a:lnTo>
                  <a:pt x="3079290" y="1002169"/>
                </a:lnTo>
                <a:lnTo>
                  <a:pt x="0" y="1002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6161905" y="-2230169"/>
            <a:ext cx="5964189" cy="14747336"/>
          </a:xfrm>
          <a:custGeom>
            <a:avLst/>
            <a:gdLst/>
            <a:ahLst/>
            <a:cxnLst/>
            <a:rect l="l" t="t" r="r" b="b"/>
            <a:pathLst>
              <a:path w="1386310" h="2647467">
                <a:moveTo>
                  <a:pt x="0" y="0"/>
                </a:moveTo>
                <a:lnTo>
                  <a:pt x="1386310" y="0"/>
                </a:lnTo>
                <a:lnTo>
                  <a:pt x="1386310" y="2647467"/>
                </a:lnTo>
                <a:lnTo>
                  <a:pt x="0" y="2647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770330" y="3314700"/>
            <a:ext cx="14747337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PHẦN 4. THỰC HÀNH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VIẾT </a:t>
            </a:r>
            <a:r>
              <a:rPr lang="vi-VN" sz="6500" b="1">
                <a:latin typeface="Arial" panose="020B0604020202020204" pitchFamily="34" charset="0"/>
                <a:cs typeface="Arial" panose="020B0604020202020204" pitchFamily="34" charset="0"/>
              </a:rPr>
              <a:t>TÊN CƠ QUAN, TỔ CHỨC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xmlns="" id="{075D5A69-4632-C3F7-8189-71BD64708996}"/>
              </a:ext>
            </a:extLst>
          </p:cNvPr>
          <p:cNvSpPr/>
          <p:nvPr/>
        </p:nvSpPr>
        <p:spPr>
          <a:xfrm>
            <a:off x="15925800" y="659309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xmlns="" id="{BF7BD763-297B-16F6-5D31-7006E94D16E5}"/>
              </a:ext>
            </a:extLst>
          </p:cNvPr>
          <p:cNvSpPr/>
          <p:nvPr/>
        </p:nvSpPr>
        <p:spPr>
          <a:xfrm>
            <a:off x="1143000" y="8141130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7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FC623B-0CCC-38B9-D146-E2C5E8F9982C}"/>
              </a:ext>
            </a:extLst>
          </p:cNvPr>
          <p:cNvSpPr txBox="1"/>
          <p:nvPr/>
        </p:nvSpPr>
        <p:spPr>
          <a:xfrm>
            <a:off x="4952999" y="521136"/>
            <a:ext cx="838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THEO NHÓM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224FBA-A6CA-FA2A-7B32-7AE0903CD444}"/>
              </a:ext>
            </a:extLst>
          </p:cNvPr>
          <p:cNvSpPr txBox="1"/>
          <p:nvPr/>
        </p:nvSpPr>
        <p:spPr>
          <a:xfrm>
            <a:off x="1192796" y="1887265"/>
            <a:ext cx="15544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4.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Thực hành viết tên cơ quan, tổ chức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997D3C83-7095-D20F-721F-8DFA3A453A72}"/>
              </a:ext>
            </a:extLst>
          </p:cNvPr>
          <p:cNvSpPr/>
          <p:nvPr/>
        </p:nvSpPr>
        <p:spPr>
          <a:xfrm>
            <a:off x="9498596" y="3695700"/>
            <a:ext cx="7239000" cy="2057400"/>
          </a:xfrm>
          <a:prstGeom prst="roundRect">
            <a:avLst/>
          </a:prstGeom>
          <a:solidFill>
            <a:srgbClr val="C4DA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trường học của em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31D7E12-9F72-28CB-CD46-7A9DF3F86F8D}"/>
              </a:ext>
            </a:extLst>
          </p:cNvPr>
          <p:cNvSpPr/>
          <p:nvPr/>
        </p:nvSpPr>
        <p:spPr>
          <a:xfrm>
            <a:off x="9498596" y="7200900"/>
            <a:ext cx="7239000" cy="2057400"/>
          </a:xfrm>
          <a:prstGeom prst="roundRect">
            <a:avLst/>
          </a:prstGeom>
          <a:solidFill>
            <a:srgbClr val="AADF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một cơ quan, </a:t>
            </a:r>
          </a:p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chức ở địa phương em </a:t>
            </a: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xmlns="" id="{F448113B-D393-F990-A785-BD7071467AF6}"/>
              </a:ext>
            </a:extLst>
          </p:cNvPr>
          <p:cNvSpPr/>
          <p:nvPr/>
        </p:nvSpPr>
        <p:spPr>
          <a:xfrm>
            <a:off x="685800" y="4610100"/>
            <a:ext cx="6553200" cy="569595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43559">
            <a:off x="15200517" y="8143426"/>
            <a:ext cx="4846124" cy="4114800"/>
          </a:xfrm>
          <a:custGeom>
            <a:avLst/>
            <a:gdLst/>
            <a:ahLst/>
            <a:cxnLst/>
            <a:rect l="l" t="t" r="r" b="b"/>
            <a:pathLst>
              <a:path w="4846124" h="4114800">
                <a:moveTo>
                  <a:pt x="0" y="0"/>
                </a:moveTo>
                <a:lnTo>
                  <a:pt x="4846124" y="0"/>
                </a:lnTo>
                <a:lnTo>
                  <a:pt x="48461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595346" flipH="1" flipV="1">
            <a:off x="16983791" y="-1388566"/>
            <a:ext cx="1748335" cy="4114800"/>
          </a:xfrm>
          <a:custGeom>
            <a:avLst/>
            <a:gdLst/>
            <a:ahLst/>
            <a:cxnLst/>
            <a:rect l="l" t="t" r="r" b="b"/>
            <a:pathLst>
              <a:path w="1748335" h="4114800">
                <a:moveTo>
                  <a:pt x="174833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1748336" y="0"/>
                </a:lnTo>
                <a:lnTo>
                  <a:pt x="1748336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 flipV="1">
            <a:off x="-94467" y="-120626"/>
            <a:ext cx="3110206" cy="2753946"/>
          </a:xfrm>
          <a:custGeom>
            <a:avLst/>
            <a:gdLst/>
            <a:ahLst/>
            <a:cxnLst/>
            <a:rect l="l" t="t" r="r" b="b"/>
            <a:pathLst>
              <a:path w="3110206" h="2753946">
                <a:moveTo>
                  <a:pt x="3110206" y="2753946"/>
                </a:moveTo>
                <a:lnTo>
                  <a:pt x="0" y="2753946"/>
                </a:lnTo>
                <a:lnTo>
                  <a:pt x="0" y="0"/>
                </a:lnTo>
                <a:lnTo>
                  <a:pt x="3110206" y="0"/>
                </a:lnTo>
                <a:lnTo>
                  <a:pt x="3110206" y="275394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7028058" y="2221829"/>
            <a:ext cx="1259942" cy="1511417"/>
          </a:xfrm>
          <a:custGeom>
            <a:avLst/>
            <a:gdLst/>
            <a:ahLst/>
            <a:cxnLst/>
            <a:rect l="l" t="t" r="r" b="b"/>
            <a:pathLst>
              <a:path w="1259942" h="1511417">
                <a:moveTo>
                  <a:pt x="0" y="0"/>
                </a:moveTo>
                <a:lnTo>
                  <a:pt x="1259942" y="0"/>
                </a:lnTo>
                <a:lnTo>
                  <a:pt x="1259942" y="1511417"/>
                </a:lnTo>
                <a:lnTo>
                  <a:pt x="0" y="1511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050166" flipH="1">
            <a:off x="-383827" y="2808917"/>
            <a:ext cx="2397303" cy="2020867"/>
          </a:xfrm>
          <a:custGeom>
            <a:avLst/>
            <a:gdLst/>
            <a:ahLst/>
            <a:cxnLst/>
            <a:rect l="l" t="t" r="r" b="b"/>
            <a:pathLst>
              <a:path w="2397303" h="2020867">
                <a:moveTo>
                  <a:pt x="2397303" y="0"/>
                </a:moveTo>
                <a:lnTo>
                  <a:pt x="0" y="0"/>
                </a:lnTo>
                <a:lnTo>
                  <a:pt x="0" y="2020867"/>
                </a:lnTo>
                <a:lnTo>
                  <a:pt x="2397303" y="2020867"/>
                </a:lnTo>
                <a:lnTo>
                  <a:pt x="239730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94467" y="8581541"/>
            <a:ext cx="2856992" cy="2482843"/>
          </a:xfrm>
          <a:custGeom>
            <a:avLst/>
            <a:gdLst/>
            <a:ahLst/>
            <a:cxnLst/>
            <a:rect l="l" t="t" r="r" b="b"/>
            <a:pathLst>
              <a:path w="2856992" h="2482843">
                <a:moveTo>
                  <a:pt x="0" y="0"/>
                </a:moveTo>
                <a:lnTo>
                  <a:pt x="2856992" y="0"/>
                </a:lnTo>
                <a:lnTo>
                  <a:pt x="2856992" y="2482843"/>
                </a:lnTo>
                <a:lnTo>
                  <a:pt x="0" y="24828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510945" y="668834"/>
            <a:ext cx="3079290" cy="1002169"/>
          </a:xfrm>
          <a:custGeom>
            <a:avLst/>
            <a:gdLst/>
            <a:ahLst/>
            <a:cxnLst/>
            <a:rect l="l" t="t" r="r" b="b"/>
            <a:pathLst>
              <a:path w="3079290" h="1002169">
                <a:moveTo>
                  <a:pt x="0" y="0"/>
                </a:moveTo>
                <a:lnTo>
                  <a:pt x="3079290" y="0"/>
                </a:lnTo>
                <a:lnTo>
                  <a:pt x="3079290" y="1002169"/>
                </a:lnTo>
                <a:lnTo>
                  <a:pt x="0" y="10021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318314" y="8406517"/>
            <a:ext cx="3079290" cy="1002169"/>
          </a:xfrm>
          <a:custGeom>
            <a:avLst/>
            <a:gdLst/>
            <a:ahLst/>
            <a:cxnLst/>
            <a:rect l="l" t="t" r="r" b="b"/>
            <a:pathLst>
              <a:path w="3079290" h="1002169">
                <a:moveTo>
                  <a:pt x="0" y="0"/>
                </a:moveTo>
                <a:lnTo>
                  <a:pt x="3079290" y="0"/>
                </a:lnTo>
                <a:lnTo>
                  <a:pt x="3079290" y="1002169"/>
                </a:lnTo>
                <a:lnTo>
                  <a:pt x="0" y="10021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67807" y="4636550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259300" y="6265063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683107" y="8473636"/>
            <a:ext cx="2254158" cy="2026085"/>
          </a:xfrm>
          <a:custGeom>
            <a:avLst/>
            <a:gdLst/>
            <a:ahLst/>
            <a:cxnLst/>
            <a:rect l="l" t="t" r="r" b="b"/>
            <a:pathLst>
              <a:path w="2254158" h="2026085">
                <a:moveTo>
                  <a:pt x="0" y="0"/>
                </a:moveTo>
                <a:lnTo>
                  <a:pt x="2254158" y="0"/>
                </a:lnTo>
                <a:lnTo>
                  <a:pt x="2254158" y="2026086"/>
                </a:lnTo>
                <a:lnTo>
                  <a:pt x="0" y="202608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3614929">
            <a:off x="-60333" y="6454015"/>
            <a:ext cx="1036039" cy="1918591"/>
          </a:xfrm>
          <a:custGeom>
            <a:avLst/>
            <a:gdLst/>
            <a:ahLst/>
            <a:cxnLst/>
            <a:rect l="l" t="t" r="r" b="b"/>
            <a:pathLst>
              <a:path w="1036039" h="1918591">
                <a:moveTo>
                  <a:pt x="0" y="0"/>
                </a:moveTo>
                <a:lnTo>
                  <a:pt x="1036039" y="0"/>
                </a:lnTo>
                <a:lnTo>
                  <a:pt x="1036039" y="1918590"/>
                </a:lnTo>
                <a:lnTo>
                  <a:pt x="0" y="191859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3950261">
            <a:off x="17146556" y="4328563"/>
            <a:ext cx="1422805" cy="1522457"/>
          </a:xfrm>
          <a:custGeom>
            <a:avLst/>
            <a:gdLst/>
            <a:ahLst/>
            <a:cxnLst/>
            <a:rect l="l" t="t" r="r" b="b"/>
            <a:pathLst>
              <a:path w="1422805" h="1522457">
                <a:moveTo>
                  <a:pt x="0" y="0"/>
                </a:moveTo>
                <a:lnTo>
                  <a:pt x="1422805" y="0"/>
                </a:lnTo>
                <a:lnTo>
                  <a:pt x="1422805" y="1522456"/>
                </a:lnTo>
                <a:lnTo>
                  <a:pt x="0" y="152245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A2B1E48-F8FE-8A60-17B6-99E80105D8B6}"/>
              </a:ext>
            </a:extLst>
          </p:cNvPr>
          <p:cNvSpPr txBox="1"/>
          <p:nvPr/>
        </p:nvSpPr>
        <p:spPr>
          <a:xfrm>
            <a:off x="3448073" y="1028700"/>
            <a:ext cx="11391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ED422E9-1E7A-4B04-1D5E-791264561924}"/>
              </a:ext>
            </a:extLst>
          </p:cNvPr>
          <p:cNvGrpSpPr/>
          <p:nvPr/>
        </p:nvGrpSpPr>
        <p:grpSpPr>
          <a:xfrm>
            <a:off x="2405377" y="2607872"/>
            <a:ext cx="13531888" cy="5428424"/>
            <a:chOff x="2405377" y="2607872"/>
            <a:chExt cx="13531888" cy="542842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1002C8B9-C3F8-2437-9716-03248F178044}"/>
                </a:ext>
              </a:extLst>
            </p:cNvPr>
            <p:cNvSpPr/>
            <p:nvPr/>
          </p:nvSpPr>
          <p:spPr>
            <a:xfrm>
              <a:off x="2405377" y="2607872"/>
              <a:ext cx="13531888" cy="54284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5B44ABD1-4F5D-8D5B-339E-297DBE93C72D}"/>
                </a:ext>
              </a:extLst>
            </p:cNvPr>
            <p:cNvSpPr txBox="1"/>
            <p:nvPr/>
          </p:nvSpPr>
          <p:spPr>
            <a:xfrm>
              <a:off x="2678605" y="2731806"/>
              <a:ext cx="12930790" cy="5157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Ôn tập lại nội dung chính của bài học ngày hôm nay. </a:t>
              </a:r>
            </a:p>
            <a:p>
              <a:pPr marL="685800" indent="-6858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Hoàn thành các nhiệm vụ được giao về nhà. </a:t>
              </a:r>
            </a:p>
            <a:p>
              <a:pPr marL="685800" indent="-685800" algn="just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Chuẩn bị cho bài học mới, </a:t>
              </a:r>
              <a:r>
                <a:rPr lang="en-US" sz="4500" b="1" i="1">
                  <a:latin typeface="Arial" panose="020B0604020202020204" pitchFamily="34" charset="0"/>
                  <a:cs typeface="Arial" panose="020B0604020202020204" pitchFamily="34" charset="0"/>
                </a:rPr>
                <a:t>Tiết 3. Viết – Lập dàn ý cho báo cáo thảo luận nhóm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543559">
            <a:off x="15200517" y="8143426"/>
            <a:ext cx="4846124" cy="4114800"/>
          </a:xfrm>
          <a:custGeom>
            <a:avLst/>
            <a:gdLst/>
            <a:ahLst/>
            <a:cxnLst/>
            <a:rect l="l" t="t" r="r" b="b"/>
            <a:pathLst>
              <a:path w="4846124" h="4114800">
                <a:moveTo>
                  <a:pt x="0" y="0"/>
                </a:moveTo>
                <a:lnTo>
                  <a:pt x="4846124" y="0"/>
                </a:lnTo>
                <a:lnTo>
                  <a:pt x="48461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595346" flipH="1" flipV="1">
            <a:off x="16983791" y="-1388566"/>
            <a:ext cx="1748335" cy="4114800"/>
          </a:xfrm>
          <a:custGeom>
            <a:avLst/>
            <a:gdLst/>
            <a:ahLst/>
            <a:cxnLst/>
            <a:rect l="l" t="t" r="r" b="b"/>
            <a:pathLst>
              <a:path w="1748335" h="4114800">
                <a:moveTo>
                  <a:pt x="174833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1748336" y="0"/>
                </a:lnTo>
                <a:lnTo>
                  <a:pt x="1748336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 flipV="1">
            <a:off x="-94467" y="-120626"/>
            <a:ext cx="3110206" cy="2753946"/>
          </a:xfrm>
          <a:custGeom>
            <a:avLst/>
            <a:gdLst/>
            <a:ahLst/>
            <a:cxnLst/>
            <a:rect l="l" t="t" r="r" b="b"/>
            <a:pathLst>
              <a:path w="3110206" h="2753946">
                <a:moveTo>
                  <a:pt x="3110206" y="2753946"/>
                </a:moveTo>
                <a:lnTo>
                  <a:pt x="0" y="2753946"/>
                </a:lnTo>
                <a:lnTo>
                  <a:pt x="0" y="0"/>
                </a:lnTo>
                <a:lnTo>
                  <a:pt x="3110206" y="0"/>
                </a:lnTo>
                <a:lnTo>
                  <a:pt x="3110206" y="275394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7028058" y="2221829"/>
            <a:ext cx="1259942" cy="1511417"/>
          </a:xfrm>
          <a:custGeom>
            <a:avLst/>
            <a:gdLst/>
            <a:ahLst/>
            <a:cxnLst/>
            <a:rect l="l" t="t" r="r" b="b"/>
            <a:pathLst>
              <a:path w="1259942" h="1511417">
                <a:moveTo>
                  <a:pt x="0" y="0"/>
                </a:moveTo>
                <a:lnTo>
                  <a:pt x="1259942" y="0"/>
                </a:lnTo>
                <a:lnTo>
                  <a:pt x="1259942" y="1511417"/>
                </a:lnTo>
                <a:lnTo>
                  <a:pt x="0" y="1511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050166" flipH="1">
            <a:off x="-383827" y="2808917"/>
            <a:ext cx="2397303" cy="2020867"/>
          </a:xfrm>
          <a:custGeom>
            <a:avLst/>
            <a:gdLst/>
            <a:ahLst/>
            <a:cxnLst/>
            <a:rect l="l" t="t" r="r" b="b"/>
            <a:pathLst>
              <a:path w="2397303" h="2020867">
                <a:moveTo>
                  <a:pt x="2397303" y="0"/>
                </a:moveTo>
                <a:lnTo>
                  <a:pt x="0" y="0"/>
                </a:lnTo>
                <a:lnTo>
                  <a:pt x="0" y="2020867"/>
                </a:lnTo>
                <a:lnTo>
                  <a:pt x="2397303" y="2020867"/>
                </a:lnTo>
                <a:lnTo>
                  <a:pt x="239730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94467" y="8581541"/>
            <a:ext cx="2856992" cy="2482843"/>
          </a:xfrm>
          <a:custGeom>
            <a:avLst/>
            <a:gdLst/>
            <a:ahLst/>
            <a:cxnLst/>
            <a:rect l="l" t="t" r="r" b="b"/>
            <a:pathLst>
              <a:path w="2856992" h="2482843">
                <a:moveTo>
                  <a:pt x="0" y="0"/>
                </a:moveTo>
                <a:lnTo>
                  <a:pt x="2856992" y="0"/>
                </a:lnTo>
                <a:lnTo>
                  <a:pt x="2856992" y="2482843"/>
                </a:lnTo>
                <a:lnTo>
                  <a:pt x="0" y="24828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510945" y="668834"/>
            <a:ext cx="3079290" cy="1002169"/>
          </a:xfrm>
          <a:custGeom>
            <a:avLst/>
            <a:gdLst/>
            <a:ahLst/>
            <a:cxnLst/>
            <a:rect l="l" t="t" r="r" b="b"/>
            <a:pathLst>
              <a:path w="3079290" h="1002169">
                <a:moveTo>
                  <a:pt x="0" y="0"/>
                </a:moveTo>
                <a:lnTo>
                  <a:pt x="3079290" y="0"/>
                </a:lnTo>
                <a:lnTo>
                  <a:pt x="3079290" y="1002169"/>
                </a:lnTo>
                <a:lnTo>
                  <a:pt x="0" y="10021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318314" y="8406517"/>
            <a:ext cx="3079290" cy="1002169"/>
          </a:xfrm>
          <a:custGeom>
            <a:avLst/>
            <a:gdLst/>
            <a:ahLst/>
            <a:cxnLst/>
            <a:rect l="l" t="t" r="r" b="b"/>
            <a:pathLst>
              <a:path w="3079290" h="1002169">
                <a:moveTo>
                  <a:pt x="0" y="0"/>
                </a:moveTo>
                <a:lnTo>
                  <a:pt x="3079290" y="0"/>
                </a:lnTo>
                <a:lnTo>
                  <a:pt x="3079290" y="1002169"/>
                </a:lnTo>
                <a:lnTo>
                  <a:pt x="0" y="10021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67807" y="4636550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259300" y="6265063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683107" y="8473636"/>
            <a:ext cx="2254158" cy="2026085"/>
          </a:xfrm>
          <a:custGeom>
            <a:avLst/>
            <a:gdLst/>
            <a:ahLst/>
            <a:cxnLst/>
            <a:rect l="l" t="t" r="r" b="b"/>
            <a:pathLst>
              <a:path w="2254158" h="2026085">
                <a:moveTo>
                  <a:pt x="0" y="0"/>
                </a:moveTo>
                <a:lnTo>
                  <a:pt x="2254158" y="0"/>
                </a:lnTo>
                <a:lnTo>
                  <a:pt x="2254158" y="2026086"/>
                </a:lnTo>
                <a:lnTo>
                  <a:pt x="0" y="202608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3614929">
            <a:off x="-60333" y="6454015"/>
            <a:ext cx="1036039" cy="1918591"/>
          </a:xfrm>
          <a:custGeom>
            <a:avLst/>
            <a:gdLst/>
            <a:ahLst/>
            <a:cxnLst/>
            <a:rect l="l" t="t" r="r" b="b"/>
            <a:pathLst>
              <a:path w="1036039" h="1918591">
                <a:moveTo>
                  <a:pt x="0" y="0"/>
                </a:moveTo>
                <a:lnTo>
                  <a:pt x="1036039" y="0"/>
                </a:lnTo>
                <a:lnTo>
                  <a:pt x="1036039" y="1918590"/>
                </a:lnTo>
                <a:lnTo>
                  <a:pt x="0" y="191859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3950261">
            <a:off x="17146556" y="4328563"/>
            <a:ext cx="1422805" cy="1522457"/>
          </a:xfrm>
          <a:custGeom>
            <a:avLst/>
            <a:gdLst/>
            <a:ahLst/>
            <a:cxnLst/>
            <a:rect l="l" t="t" r="r" b="b"/>
            <a:pathLst>
              <a:path w="1422805" h="1522457">
                <a:moveTo>
                  <a:pt x="0" y="0"/>
                </a:moveTo>
                <a:lnTo>
                  <a:pt x="1422805" y="0"/>
                </a:lnTo>
                <a:lnTo>
                  <a:pt x="1422805" y="1522456"/>
                </a:lnTo>
                <a:lnTo>
                  <a:pt x="0" y="152245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221902" y="2924633"/>
            <a:ext cx="14072599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rgbClr val="643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427663781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84151793-CCC7-B0A1-ED07-C0FBE6FEF929}"/>
              </a:ext>
            </a:extLst>
          </p:cNvPr>
          <p:cNvSpPr/>
          <p:nvPr/>
        </p:nvSpPr>
        <p:spPr>
          <a:xfrm>
            <a:off x="1726874" y="746719"/>
            <a:ext cx="14555433" cy="86861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/>
          <p:cNvSpPr/>
          <p:nvPr/>
        </p:nvSpPr>
        <p:spPr>
          <a:xfrm rot="9543559">
            <a:off x="15200517" y="8143426"/>
            <a:ext cx="4846124" cy="4114800"/>
          </a:xfrm>
          <a:custGeom>
            <a:avLst/>
            <a:gdLst/>
            <a:ahLst/>
            <a:cxnLst/>
            <a:rect l="l" t="t" r="r" b="b"/>
            <a:pathLst>
              <a:path w="4846124" h="4114800">
                <a:moveTo>
                  <a:pt x="0" y="0"/>
                </a:moveTo>
                <a:lnTo>
                  <a:pt x="4846124" y="0"/>
                </a:lnTo>
                <a:lnTo>
                  <a:pt x="48461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595346" flipH="1" flipV="1">
            <a:off x="16983791" y="-1388566"/>
            <a:ext cx="1748335" cy="4114800"/>
          </a:xfrm>
          <a:custGeom>
            <a:avLst/>
            <a:gdLst/>
            <a:ahLst/>
            <a:cxnLst/>
            <a:rect l="l" t="t" r="r" b="b"/>
            <a:pathLst>
              <a:path w="1748335" h="4114800">
                <a:moveTo>
                  <a:pt x="174833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1748336" y="0"/>
                </a:lnTo>
                <a:lnTo>
                  <a:pt x="1748336" y="41148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 flipV="1">
            <a:off x="-94467" y="-120626"/>
            <a:ext cx="3110206" cy="2753946"/>
          </a:xfrm>
          <a:custGeom>
            <a:avLst/>
            <a:gdLst/>
            <a:ahLst/>
            <a:cxnLst/>
            <a:rect l="l" t="t" r="r" b="b"/>
            <a:pathLst>
              <a:path w="3110206" h="2753946">
                <a:moveTo>
                  <a:pt x="3110206" y="2753946"/>
                </a:moveTo>
                <a:lnTo>
                  <a:pt x="0" y="2753946"/>
                </a:lnTo>
                <a:lnTo>
                  <a:pt x="0" y="0"/>
                </a:lnTo>
                <a:lnTo>
                  <a:pt x="3110206" y="0"/>
                </a:lnTo>
                <a:lnTo>
                  <a:pt x="3110206" y="275394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7028058" y="2221829"/>
            <a:ext cx="1259942" cy="1511417"/>
          </a:xfrm>
          <a:custGeom>
            <a:avLst/>
            <a:gdLst/>
            <a:ahLst/>
            <a:cxnLst/>
            <a:rect l="l" t="t" r="r" b="b"/>
            <a:pathLst>
              <a:path w="1259942" h="1511417">
                <a:moveTo>
                  <a:pt x="0" y="0"/>
                </a:moveTo>
                <a:lnTo>
                  <a:pt x="1259942" y="0"/>
                </a:lnTo>
                <a:lnTo>
                  <a:pt x="1259942" y="1511417"/>
                </a:lnTo>
                <a:lnTo>
                  <a:pt x="0" y="1511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050166" flipH="1">
            <a:off x="-383827" y="2808917"/>
            <a:ext cx="2397303" cy="2020867"/>
          </a:xfrm>
          <a:custGeom>
            <a:avLst/>
            <a:gdLst/>
            <a:ahLst/>
            <a:cxnLst/>
            <a:rect l="l" t="t" r="r" b="b"/>
            <a:pathLst>
              <a:path w="2397303" h="2020867">
                <a:moveTo>
                  <a:pt x="2397303" y="0"/>
                </a:moveTo>
                <a:lnTo>
                  <a:pt x="0" y="0"/>
                </a:lnTo>
                <a:lnTo>
                  <a:pt x="0" y="2020867"/>
                </a:lnTo>
                <a:lnTo>
                  <a:pt x="2397303" y="2020867"/>
                </a:lnTo>
                <a:lnTo>
                  <a:pt x="239730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94467" y="8581541"/>
            <a:ext cx="2856992" cy="2482843"/>
          </a:xfrm>
          <a:custGeom>
            <a:avLst/>
            <a:gdLst/>
            <a:ahLst/>
            <a:cxnLst/>
            <a:rect l="l" t="t" r="r" b="b"/>
            <a:pathLst>
              <a:path w="2856992" h="2482843">
                <a:moveTo>
                  <a:pt x="0" y="0"/>
                </a:moveTo>
                <a:lnTo>
                  <a:pt x="2856992" y="0"/>
                </a:lnTo>
                <a:lnTo>
                  <a:pt x="2856992" y="2482843"/>
                </a:lnTo>
                <a:lnTo>
                  <a:pt x="0" y="248284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-510945" y="668834"/>
            <a:ext cx="3079290" cy="1002169"/>
          </a:xfrm>
          <a:custGeom>
            <a:avLst/>
            <a:gdLst/>
            <a:ahLst/>
            <a:cxnLst/>
            <a:rect l="l" t="t" r="r" b="b"/>
            <a:pathLst>
              <a:path w="3079290" h="1002169">
                <a:moveTo>
                  <a:pt x="0" y="0"/>
                </a:moveTo>
                <a:lnTo>
                  <a:pt x="3079290" y="0"/>
                </a:lnTo>
                <a:lnTo>
                  <a:pt x="3079290" y="1002169"/>
                </a:lnTo>
                <a:lnTo>
                  <a:pt x="0" y="10021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318314" y="8406517"/>
            <a:ext cx="3079290" cy="1002169"/>
          </a:xfrm>
          <a:custGeom>
            <a:avLst/>
            <a:gdLst/>
            <a:ahLst/>
            <a:cxnLst/>
            <a:rect l="l" t="t" r="r" b="b"/>
            <a:pathLst>
              <a:path w="3079290" h="1002169">
                <a:moveTo>
                  <a:pt x="0" y="0"/>
                </a:moveTo>
                <a:lnTo>
                  <a:pt x="3079290" y="0"/>
                </a:lnTo>
                <a:lnTo>
                  <a:pt x="3079290" y="1002169"/>
                </a:lnTo>
                <a:lnTo>
                  <a:pt x="0" y="100216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67807" y="4636550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259300" y="6265063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683107" y="8473636"/>
            <a:ext cx="2254158" cy="2026085"/>
          </a:xfrm>
          <a:custGeom>
            <a:avLst/>
            <a:gdLst/>
            <a:ahLst/>
            <a:cxnLst/>
            <a:rect l="l" t="t" r="r" b="b"/>
            <a:pathLst>
              <a:path w="2254158" h="2026085">
                <a:moveTo>
                  <a:pt x="0" y="0"/>
                </a:moveTo>
                <a:lnTo>
                  <a:pt x="2254158" y="0"/>
                </a:lnTo>
                <a:lnTo>
                  <a:pt x="2254158" y="2026086"/>
                </a:lnTo>
                <a:lnTo>
                  <a:pt x="0" y="202608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3614929">
            <a:off x="-60333" y="6454015"/>
            <a:ext cx="1036039" cy="1918591"/>
          </a:xfrm>
          <a:custGeom>
            <a:avLst/>
            <a:gdLst/>
            <a:ahLst/>
            <a:cxnLst/>
            <a:rect l="l" t="t" r="r" b="b"/>
            <a:pathLst>
              <a:path w="1036039" h="1918591">
                <a:moveTo>
                  <a:pt x="0" y="0"/>
                </a:moveTo>
                <a:lnTo>
                  <a:pt x="1036039" y="0"/>
                </a:lnTo>
                <a:lnTo>
                  <a:pt x="1036039" y="1918590"/>
                </a:lnTo>
                <a:lnTo>
                  <a:pt x="0" y="191859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3950261">
            <a:off x="17146556" y="4328563"/>
            <a:ext cx="1422805" cy="1522457"/>
          </a:xfrm>
          <a:custGeom>
            <a:avLst/>
            <a:gdLst/>
            <a:ahLst/>
            <a:cxnLst/>
            <a:rect l="l" t="t" r="r" b="b"/>
            <a:pathLst>
              <a:path w="1422805" h="1522457">
                <a:moveTo>
                  <a:pt x="0" y="0"/>
                </a:moveTo>
                <a:lnTo>
                  <a:pt x="1422805" y="0"/>
                </a:lnTo>
                <a:lnTo>
                  <a:pt x="1422805" y="1522456"/>
                </a:lnTo>
                <a:lnTo>
                  <a:pt x="0" y="152245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9F259CE-F0BC-3C42-CD32-0812BD9FB29A}"/>
              </a:ext>
            </a:extLst>
          </p:cNvPr>
          <p:cNvSpPr txBox="1"/>
          <p:nvPr/>
        </p:nvSpPr>
        <p:spPr>
          <a:xfrm>
            <a:off x="3990408" y="855880"/>
            <a:ext cx="10325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D7F3B91C-FC31-A995-B431-C5CE752310B5}"/>
              </a:ext>
            </a:extLst>
          </p:cNvPr>
          <p:cNvGrpSpPr/>
          <p:nvPr/>
        </p:nvGrpSpPr>
        <p:grpSpPr>
          <a:xfrm>
            <a:off x="3006804" y="2062781"/>
            <a:ext cx="11980857" cy="1092607"/>
            <a:chOff x="3981473" y="2843216"/>
            <a:chExt cx="11980857" cy="109260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20036101-AFDF-7370-AD27-7D12C12A67A0}"/>
                </a:ext>
              </a:extLst>
            </p:cNvPr>
            <p:cNvSpPr txBox="1"/>
            <p:nvPr/>
          </p:nvSpPr>
          <p:spPr>
            <a:xfrm>
              <a:off x="3981473" y="2843216"/>
              <a:ext cx="150492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>
                  <a:latin typeface="Amasis MT Pro Black" panose="02040A04050005020304" pitchFamily="18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C6B66D2-870D-19E2-4534-5471A4F65188}"/>
                </a:ext>
              </a:extLst>
            </p:cNvPr>
            <p:cNvSpPr txBox="1"/>
            <p:nvPr/>
          </p:nvSpPr>
          <p:spPr>
            <a:xfrm>
              <a:off x="5980130" y="3064559"/>
              <a:ext cx="998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Sắp xếp các từ ngữ vào nhóm thích hợp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FB06F4D7-BEBC-5473-3F46-D3CFBEEC93CD}"/>
              </a:ext>
            </a:extLst>
          </p:cNvPr>
          <p:cNvGrpSpPr/>
          <p:nvPr/>
        </p:nvGrpSpPr>
        <p:grpSpPr>
          <a:xfrm>
            <a:off x="2971799" y="3857828"/>
            <a:ext cx="12572865" cy="1112399"/>
            <a:chOff x="3981473" y="2823424"/>
            <a:chExt cx="11865969" cy="111239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A17C5593-C4C3-FFD7-1239-248D77C396EC}"/>
                </a:ext>
              </a:extLst>
            </p:cNvPr>
            <p:cNvSpPr txBox="1"/>
            <p:nvPr/>
          </p:nvSpPr>
          <p:spPr>
            <a:xfrm>
              <a:off x="3981473" y="2843216"/>
              <a:ext cx="150492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>
                  <a:latin typeface="Amasis MT Pro Black" panose="02040A04050005020304" pitchFamily="18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1EF63FD9-EA82-60E2-8BB7-23ABF6606FB6}"/>
                </a:ext>
              </a:extLst>
            </p:cNvPr>
            <p:cNvSpPr txBox="1"/>
            <p:nvPr/>
          </p:nvSpPr>
          <p:spPr>
            <a:xfrm>
              <a:off x="5865242" y="2823424"/>
              <a:ext cx="9982200" cy="90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Cách viết hoa tên của các cơ quan, tổ chức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11DADA8-5345-FB72-ED67-B4CEF54E417A}"/>
              </a:ext>
            </a:extLst>
          </p:cNvPr>
          <p:cNvGrpSpPr/>
          <p:nvPr/>
        </p:nvGrpSpPr>
        <p:grpSpPr>
          <a:xfrm>
            <a:off x="2971799" y="5420617"/>
            <a:ext cx="12278354" cy="1824923"/>
            <a:chOff x="3981473" y="2284262"/>
            <a:chExt cx="11865969" cy="1824923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B86DB98A-98B8-9C57-A347-58C6CEF948E8}"/>
                </a:ext>
              </a:extLst>
            </p:cNvPr>
            <p:cNvSpPr txBox="1"/>
            <p:nvPr/>
          </p:nvSpPr>
          <p:spPr>
            <a:xfrm>
              <a:off x="3981473" y="2843216"/>
              <a:ext cx="150492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>
                  <a:latin typeface="Amasis MT Pro Black" panose="02040A04050005020304" pitchFamily="18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7AB54837-BF57-5470-ED90-14CFF856ABF6}"/>
                </a:ext>
              </a:extLst>
            </p:cNvPr>
            <p:cNvSpPr txBox="1"/>
            <p:nvPr/>
          </p:nvSpPr>
          <p:spPr>
            <a:xfrm>
              <a:off x="5865242" y="2284262"/>
              <a:ext cx="9982200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Cách </a:t>
              </a: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tách tên cơ quan, tổ chức thành các bộ phận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34E24D5A-9B8D-9D6E-C622-F540804C0356}"/>
              </a:ext>
            </a:extLst>
          </p:cNvPr>
          <p:cNvGrpSpPr/>
          <p:nvPr/>
        </p:nvGrpSpPr>
        <p:grpSpPr>
          <a:xfrm>
            <a:off x="3015739" y="7751933"/>
            <a:ext cx="11980857" cy="1092607"/>
            <a:chOff x="3981473" y="2843216"/>
            <a:chExt cx="11980857" cy="109260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C06B497C-BA6C-40A8-DF39-9F329E635060}"/>
                </a:ext>
              </a:extLst>
            </p:cNvPr>
            <p:cNvSpPr txBox="1"/>
            <p:nvPr/>
          </p:nvSpPr>
          <p:spPr>
            <a:xfrm>
              <a:off x="3981473" y="2843216"/>
              <a:ext cx="150492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500">
                  <a:latin typeface="Amasis MT Pro Black" panose="02040A04050005020304" pitchFamily="18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E749A7A4-DBC3-FD03-31B6-F5C6BC7ED692}"/>
                </a:ext>
              </a:extLst>
            </p:cNvPr>
            <p:cNvSpPr txBox="1"/>
            <p:nvPr/>
          </p:nvSpPr>
          <p:spPr>
            <a:xfrm>
              <a:off x="5980130" y="3064559"/>
              <a:ext cx="9982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Thực hành viết hoa tên cơ quan, tổ chức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387EAC7-C0B3-32FD-7EC5-1C4C69408892}"/>
              </a:ext>
            </a:extLst>
          </p:cNvPr>
          <p:cNvGrpSpPr/>
          <p:nvPr/>
        </p:nvGrpSpPr>
        <p:grpSpPr>
          <a:xfrm>
            <a:off x="1084139" y="2440454"/>
            <a:ext cx="16119721" cy="5898631"/>
            <a:chOff x="1334029" y="2357093"/>
            <a:chExt cx="16119721" cy="589863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EF430104-3C25-7AF9-420D-7420A9C9D48A}"/>
                </a:ext>
              </a:extLst>
            </p:cNvPr>
            <p:cNvSpPr/>
            <p:nvPr/>
          </p:nvSpPr>
          <p:spPr>
            <a:xfrm>
              <a:off x="1334029" y="2357093"/>
              <a:ext cx="15773400" cy="557281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xmlns="" id="{D3F8E98F-FFA3-B183-D6B8-4C94017DD55E}"/>
                </a:ext>
              </a:extLst>
            </p:cNvPr>
            <p:cNvSpPr/>
            <p:nvPr/>
          </p:nvSpPr>
          <p:spPr>
            <a:xfrm>
              <a:off x="1680350" y="2682910"/>
              <a:ext cx="15773400" cy="557281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reeform 3"/>
          <p:cNvSpPr/>
          <p:nvPr/>
        </p:nvSpPr>
        <p:spPr>
          <a:xfrm rot="2595346" flipH="1" flipV="1">
            <a:off x="16097365" y="-1129942"/>
            <a:ext cx="2212990" cy="5208390"/>
          </a:xfrm>
          <a:custGeom>
            <a:avLst/>
            <a:gdLst/>
            <a:ahLst/>
            <a:cxnLst/>
            <a:rect l="l" t="t" r="r" b="b"/>
            <a:pathLst>
              <a:path w="1748335" h="4114800">
                <a:moveTo>
                  <a:pt x="174833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1748336" y="0"/>
                </a:lnTo>
                <a:lnTo>
                  <a:pt x="174833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7028058" y="2221829"/>
            <a:ext cx="1259942" cy="1511417"/>
          </a:xfrm>
          <a:custGeom>
            <a:avLst/>
            <a:gdLst/>
            <a:ahLst/>
            <a:cxnLst/>
            <a:rect l="l" t="t" r="r" b="b"/>
            <a:pathLst>
              <a:path w="1259942" h="1511417">
                <a:moveTo>
                  <a:pt x="0" y="0"/>
                </a:moveTo>
                <a:lnTo>
                  <a:pt x="1259942" y="0"/>
                </a:lnTo>
                <a:lnTo>
                  <a:pt x="1259942" y="1511417"/>
                </a:lnTo>
                <a:lnTo>
                  <a:pt x="0" y="15114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050166" flipH="1">
            <a:off x="-321119" y="2401557"/>
            <a:ext cx="3002518" cy="2531048"/>
          </a:xfrm>
          <a:custGeom>
            <a:avLst/>
            <a:gdLst/>
            <a:ahLst/>
            <a:cxnLst/>
            <a:rect l="l" t="t" r="r" b="b"/>
            <a:pathLst>
              <a:path w="2397303" h="2020867">
                <a:moveTo>
                  <a:pt x="2397303" y="0"/>
                </a:moveTo>
                <a:lnTo>
                  <a:pt x="0" y="0"/>
                </a:lnTo>
                <a:lnTo>
                  <a:pt x="0" y="2020867"/>
                </a:lnTo>
                <a:lnTo>
                  <a:pt x="2397303" y="2020867"/>
                </a:lnTo>
                <a:lnTo>
                  <a:pt x="239730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94467" y="8581541"/>
            <a:ext cx="2856992" cy="2482843"/>
          </a:xfrm>
          <a:custGeom>
            <a:avLst/>
            <a:gdLst/>
            <a:ahLst/>
            <a:cxnLst/>
            <a:rect l="l" t="t" r="r" b="b"/>
            <a:pathLst>
              <a:path w="2856992" h="2482843">
                <a:moveTo>
                  <a:pt x="0" y="0"/>
                </a:moveTo>
                <a:lnTo>
                  <a:pt x="2856992" y="0"/>
                </a:lnTo>
                <a:lnTo>
                  <a:pt x="2856992" y="2482843"/>
                </a:lnTo>
                <a:lnTo>
                  <a:pt x="0" y="24828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-867807" y="4636550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7259300" y="6265063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3614929">
            <a:off x="-60333" y="6454015"/>
            <a:ext cx="1036039" cy="1918591"/>
          </a:xfrm>
          <a:custGeom>
            <a:avLst/>
            <a:gdLst/>
            <a:ahLst/>
            <a:cxnLst/>
            <a:rect l="l" t="t" r="r" b="b"/>
            <a:pathLst>
              <a:path w="1036039" h="1918591">
                <a:moveTo>
                  <a:pt x="0" y="0"/>
                </a:moveTo>
                <a:lnTo>
                  <a:pt x="1036039" y="0"/>
                </a:lnTo>
                <a:lnTo>
                  <a:pt x="1036039" y="1918590"/>
                </a:lnTo>
                <a:lnTo>
                  <a:pt x="0" y="19185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3950261">
            <a:off x="17146556" y="4328563"/>
            <a:ext cx="1422805" cy="1522457"/>
          </a:xfrm>
          <a:custGeom>
            <a:avLst/>
            <a:gdLst/>
            <a:ahLst/>
            <a:cxnLst/>
            <a:rect l="l" t="t" r="r" b="b"/>
            <a:pathLst>
              <a:path w="1422805" h="1522457">
                <a:moveTo>
                  <a:pt x="0" y="0"/>
                </a:moveTo>
                <a:lnTo>
                  <a:pt x="1422805" y="0"/>
                </a:lnTo>
                <a:lnTo>
                  <a:pt x="1422805" y="1522456"/>
                </a:lnTo>
                <a:lnTo>
                  <a:pt x="0" y="15224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137BD52-E4DE-28A6-F1DB-9D682D824649}"/>
              </a:ext>
            </a:extLst>
          </p:cNvPr>
          <p:cNvSpPr txBox="1"/>
          <p:nvPr/>
        </p:nvSpPr>
        <p:spPr>
          <a:xfrm>
            <a:off x="1970954" y="3123438"/>
            <a:ext cx="14728113" cy="4899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>
                <a:solidFill>
                  <a:srgbClr val="C00000"/>
                </a:solidFill>
              </a:rPr>
              <a:t>TIẾT 2: LUYỆN TẬP VÀ CÂU</a:t>
            </a:r>
            <a:endParaRPr lang="en-US" sz="7200" b="1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7200" b="1"/>
              <a:t>QUY TẮC VIẾT TÊN CƠ QUAN, TỔ CHỨC</a:t>
            </a:r>
            <a:endParaRPr lang="en-US" sz="7200" b="1"/>
          </a:p>
        </p:txBody>
      </p:sp>
    </p:spTree>
    <p:extLst>
      <p:ext uri="{BB962C8B-B14F-4D97-AF65-F5344CB8AC3E}">
        <p14:creationId xmlns:p14="http://schemas.microsoft.com/office/powerpoint/2010/main" val="398673265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-510945" y="668834"/>
            <a:ext cx="3079290" cy="1002169"/>
          </a:xfrm>
          <a:custGeom>
            <a:avLst/>
            <a:gdLst/>
            <a:ahLst/>
            <a:cxnLst/>
            <a:rect l="l" t="t" r="r" b="b"/>
            <a:pathLst>
              <a:path w="3079290" h="1002169">
                <a:moveTo>
                  <a:pt x="0" y="0"/>
                </a:moveTo>
                <a:lnTo>
                  <a:pt x="3079290" y="0"/>
                </a:lnTo>
                <a:lnTo>
                  <a:pt x="3079290" y="1002169"/>
                </a:lnTo>
                <a:lnTo>
                  <a:pt x="0" y="1002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318314" y="8406517"/>
            <a:ext cx="3079290" cy="1002169"/>
          </a:xfrm>
          <a:custGeom>
            <a:avLst/>
            <a:gdLst/>
            <a:ahLst/>
            <a:cxnLst/>
            <a:rect l="l" t="t" r="r" b="b"/>
            <a:pathLst>
              <a:path w="3079290" h="1002169">
                <a:moveTo>
                  <a:pt x="0" y="0"/>
                </a:moveTo>
                <a:lnTo>
                  <a:pt x="3079290" y="0"/>
                </a:lnTo>
                <a:lnTo>
                  <a:pt x="3079290" y="1002169"/>
                </a:lnTo>
                <a:lnTo>
                  <a:pt x="0" y="1002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6161905" y="-2230169"/>
            <a:ext cx="5964189" cy="14747336"/>
          </a:xfrm>
          <a:custGeom>
            <a:avLst/>
            <a:gdLst/>
            <a:ahLst/>
            <a:cxnLst/>
            <a:rect l="l" t="t" r="r" b="b"/>
            <a:pathLst>
              <a:path w="1386310" h="2647467">
                <a:moveTo>
                  <a:pt x="0" y="0"/>
                </a:moveTo>
                <a:lnTo>
                  <a:pt x="1386310" y="0"/>
                </a:lnTo>
                <a:lnTo>
                  <a:pt x="1386310" y="2647467"/>
                </a:lnTo>
                <a:lnTo>
                  <a:pt x="0" y="2647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2516589" y="3851190"/>
            <a:ext cx="13792200" cy="258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11"/>
              </a:lnSpc>
              <a:spcBef>
                <a:spcPct val="0"/>
              </a:spcBef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PHẦN 1. SẮP XẾP CÁC TỪ NGỮ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VÀO NHÓM THÍCH HỢP  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xmlns="" id="{075D5A69-4632-C3F7-8189-71BD64708996}"/>
              </a:ext>
            </a:extLst>
          </p:cNvPr>
          <p:cNvSpPr/>
          <p:nvPr/>
        </p:nvSpPr>
        <p:spPr>
          <a:xfrm>
            <a:off x="15925800" y="659309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xmlns="" id="{BF7BD763-297B-16F6-5D31-7006E94D16E5}"/>
              </a:ext>
            </a:extLst>
          </p:cNvPr>
          <p:cNvSpPr/>
          <p:nvPr/>
        </p:nvSpPr>
        <p:spPr>
          <a:xfrm>
            <a:off x="1143000" y="8141130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624E34-AFF0-DA86-247B-9ABC652B016F}"/>
              </a:ext>
            </a:extLst>
          </p:cNvPr>
          <p:cNvSpPr txBox="1"/>
          <p:nvPr/>
        </p:nvSpPr>
        <p:spPr>
          <a:xfrm>
            <a:off x="1181100" y="190500"/>
            <a:ext cx="15925800" cy="205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b="1">
                <a:solidFill>
                  <a:srgbClr val="C00000"/>
                </a:solidFill>
              </a:rPr>
              <a:t>Bài tập 1: </a:t>
            </a:r>
            <a:r>
              <a:rPr lang="vi-VN" sz="4500"/>
              <a:t>Xếp các từ ngữ dưới đây vào nhóm thích hợp và đọc các câu lệnh.</a:t>
            </a:r>
            <a:endParaRPr lang="en-US" sz="45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3B2DE3E-DB77-A402-04BA-A38095AB0A72}"/>
              </a:ext>
            </a:extLst>
          </p:cNvPr>
          <p:cNvSpPr/>
          <p:nvPr/>
        </p:nvSpPr>
        <p:spPr>
          <a:xfrm>
            <a:off x="414336" y="2476500"/>
            <a:ext cx="3276600" cy="838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 Chí Minh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E5F3DBD-FE79-56A9-2025-34A8E586F1C6}"/>
              </a:ext>
            </a:extLst>
          </p:cNvPr>
          <p:cNvSpPr/>
          <p:nvPr/>
        </p:nvSpPr>
        <p:spPr>
          <a:xfrm>
            <a:off x="3843336" y="2476500"/>
            <a:ext cx="6443664" cy="838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Đài Truyền hình Việt Nam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CE721DD-830F-9E03-758A-CFD97663EC53}"/>
              </a:ext>
            </a:extLst>
          </p:cNvPr>
          <p:cNvSpPr/>
          <p:nvPr/>
        </p:nvSpPr>
        <p:spPr>
          <a:xfrm>
            <a:off x="10439400" y="2476500"/>
            <a:ext cx="7500936" cy="838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Văn hóa, Thể thao và Du lịch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6BEC5F-7A4F-AEFE-A202-A75449064606}"/>
              </a:ext>
            </a:extLst>
          </p:cNvPr>
          <p:cNvSpPr/>
          <p:nvPr/>
        </p:nvSpPr>
        <p:spPr>
          <a:xfrm>
            <a:off x="414336" y="3542701"/>
            <a:ext cx="7124700" cy="838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Tài nguyên và Môi trường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019D24D-CC1B-7F6C-E8CE-37BCF2CFE87C}"/>
              </a:ext>
            </a:extLst>
          </p:cNvPr>
          <p:cNvSpPr/>
          <p:nvPr/>
        </p:nvSpPr>
        <p:spPr>
          <a:xfrm>
            <a:off x="7696200" y="3538238"/>
            <a:ext cx="3200400" cy="838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Võ Thị Sáu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FCB782-4ADB-9711-71FB-474D82BEB383}"/>
              </a:ext>
            </a:extLst>
          </p:cNvPr>
          <p:cNvSpPr/>
          <p:nvPr/>
        </p:nvSpPr>
        <p:spPr>
          <a:xfrm>
            <a:off x="11053764" y="3549695"/>
            <a:ext cx="6886572" cy="838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Ba Đình</a:t>
            </a:r>
          </a:p>
        </p:txBody>
      </p:sp>
      <p:sp>
        <p:nvSpPr>
          <p:cNvPr id="12" name="Flowchart: Preparation 11">
            <a:extLst>
              <a:ext uri="{FF2B5EF4-FFF2-40B4-BE49-F238E27FC236}">
                <a16:creationId xmlns:a16="http://schemas.microsoft.com/office/drawing/2014/main" xmlns="" id="{76B3D103-1839-14B1-F695-7387128F03AD}"/>
              </a:ext>
            </a:extLst>
          </p:cNvPr>
          <p:cNvSpPr/>
          <p:nvPr/>
        </p:nvSpPr>
        <p:spPr>
          <a:xfrm>
            <a:off x="2228848" y="8039100"/>
            <a:ext cx="5867400" cy="1371600"/>
          </a:xfrm>
          <a:prstGeom prst="flowChartPreparation">
            <a:avLst/>
          </a:prstGeom>
          <a:solidFill>
            <a:srgbClr val="AADF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cơ quan, tổ chức </a:t>
            </a:r>
          </a:p>
        </p:txBody>
      </p:sp>
      <p:sp>
        <p:nvSpPr>
          <p:cNvPr id="13" name="Flowchart: Preparation 12">
            <a:extLst>
              <a:ext uri="{FF2B5EF4-FFF2-40B4-BE49-F238E27FC236}">
                <a16:creationId xmlns:a16="http://schemas.microsoft.com/office/drawing/2014/main" xmlns="" id="{214D745D-4DD2-FF9D-7F5E-717EB8D9298E}"/>
              </a:ext>
            </a:extLst>
          </p:cNvPr>
          <p:cNvSpPr/>
          <p:nvPr/>
        </p:nvSpPr>
        <p:spPr>
          <a:xfrm>
            <a:off x="10439400" y="8039100"/>
            <a:ext cx="5867400" cy="1371600"/>
          </a:xfrm>
          <a:prstGeom prst="flowChartPreparation">
            <a:avLst/>
          </a:prstGeom>
          <a:solidFill>
            <a:srgbClr val="C4DA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người </a:t>
            </a:r>
          </a:p>
        </p:txBody>
      </p:sp>
    </p:spTree>
    <p:extLst>
      <p:ext uri="{BB962C8B-B14F-4D97-AF65-F5344CB8AC3E}">
        <p14:creationId xmlns:p14="http://schemas.microsoft.com/office/powerpoint/2010/main" val="77164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09045 0.4259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3" y="2129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4717 0.2925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5" y="1463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2222 L 0.07838 0.0777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0" y="277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6914E-6 L -0.50104 -0.0418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52" y="-209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1667 0.3078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1538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61276 0.2703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34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-510945" y="668834"/>
            <a:ext cx="3079290" cy="1002169"/>
          </a:xfrm>
          <a:custGeom>
            <a:avLst/>
            <a:gdLst/>
            <a:ahLst/>
            <a:cxnLst/>
            <a:rect l="l" t="t" r="r" b="b"/>
            <a:pathLst>
              <a:path w="3079290" h="1002169">
                <a:moveTo>
                  <a:pt x="0" y="0"/>
                </a:moveTo>
                <a:lnTo>
                  <a:pt x="3079290" y="0"/>
                </a:lnTo>
                <a:lnTo>
                  <a:pt x="3079290" y="1002169"/>
                </a:lnTo>
                <a:lnTo>
                  <a:pt x="0" y="1002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318314" y="8406517"/>
            <a:ext cx="3079290" cy="1002169"/>
          </a:xfrm>
          <a:custGeom>
            <a:avLst/>
            <a:gdLst/>
            <a:ahLst/>
            <a:cxnLst/>
            <a:rect l="l" t="t" r="r" b="b"/>
            <a:pathLst>
              <a:path w="3079290" h="1002169">
                <a:moveTo>
                  <a:pt x="0" y="0"/>
                </a:moveTo>
                <a:lnTo>
                  <a:pt x="3079290" y="0"/>
                </a:lnTo>
                <a:lnTo>
                  <a:pt x="3079290" y="1002169"/>
                </a:lnTo>
                <a:lnTo>
                  <a:pt x="0" y="1002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6161905" y="-2230169"/>
            <a:ext cx="5964189" cy="14747336"/>
          </a:xfrm>
          <a:custGeom>
            <a:avLst/>
            <a:gdLst/>
            <a:ahLst/>
            <a:cxnLst/>
            <a:rect l="l" t="t" r="r" b="b"/>
            <a:pathLst>
              <a:path w="1386310" h="2647467">
                <a:moveTo>
                  <a:pt x="0" y="0"/>
                </a:moveTo>
                <a:lnTo>
                  <a:pt x="1386310" y="0"/>
                </a:lnTo>
                <a:lnTo>
                  <a:pt x="1386310" y="2647467"/>
                </a:lnTo>
                <a:lnTo>
                  <a:pt x="0" y="2647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770330" y="3314700"/>
            <a:ext cx="14747337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PHẦN 2. </a:t>
            </a:r>
            <a:r>
              <a:rPr lang="vi-VN" sz="6500" b="1">
                <a:latin typeface="Arial" panose="020B0604020202020204" pitchFamily="34" charset="0"/>
                <a:cs typeface="Arial" panose="020B0604020202020204" pitchFamily="34" charset="0"/>
              </a:rPr>
              <a:t>CÁCH VIẾT HOA </a:t>
            </a:r>
            <a:endParaRPr lang="en-US" sz="65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6500" b="1">
                <a:latin typeface="Arial" panose="020B0604020202020204" pitchFamily="34" charset="0"/>
                <a:cs typeface="Arial" panose="020B0604020202020204" pitchFamily="34" charset="0"/>
              </a:rPr>
              <a:t>TÊN CỦA CÁC CƠ QUAN, TỔ CHỨC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xmlns="" id="{075D5A69-4632-C3F7-8189-71BD64708996}"/>
              </a:ext>
            </a:extLst>
          </p:cNvPr>
          <p:cNvSpPr/>
          <p:nvPr/>
        </p:nvSpPr>
        <p:spPr>
          <a:xfrm>
            <a:off x="15925800" y="659309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xmlns="" id="{BF7BD763-297B-16F6-5D31-7006E94D16E5}"/>
              </a:ext>
            </a:extLst>
          </p:cNvPr>
          <p:cNvSpPr/>
          <p:nvPr/>
        </p:nvSpPr>
        <p:spPr>
          <a:xfrm>
            <a:off x="1143000" y="8141130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4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9CF7A0-300C-CCB7-48E2-CA2A661D4FA7}"/>
              </a:ext>
            </a:extLst>
          </p:cNvPr>
          <p:cNvSpPr txBox="1"/>
          <p:nvPr/>
        </p:nvSpPr>
        <p:spPr>
          <a:xfrm>
            <a:off x="5219700" y="547926"/>
            <a:ext cx="784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NHÓM </a:t>
            </a:r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xmlns="" id="{2089721C-EF6D-203F-6CB4-1CFDCE09F323}"/>
              </a:ext>
            </a:extLst>
          </p:cNvPr>
          <p:cNvSpPr/>
          <p:nvPr/>
        </p:nvSpPr>
        <p:spPr>
          <a:xfrm>
            <a:off x="238593" y="3991756"/>
            <a:ext cx="7321926" cy="6307111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4235333-72EB-84B6-E6F9-956F4FDDD5F1}"/>
              </a:ext>
            </a:extLst>
          </p:cNvPr>
          <p:cNvSpPr txBox="1"/>
          <p:nvPr/>
        </p:nvSpPr>
        <p:spPr>
          <a:xfrm>
            <a:off x="3616137" y="1803085"/>
            <a:ext cx="110557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cách làm bài tập sau đây: 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8DF57C4A-F2F9-BCA0-38DD-93A733F4BB84}"/>
              </a:ext>
            </a:extLst>
          </p:cNvPr>
          <p:cNvSpPr/>
          <p:nvPr/>
        </p:nvSpPr>
        <p:spPr>
          <a:xfrm>
            <a:off x="7924800" y="3695700"/>
            <a:ext cx="9601200" cy="4656944"/>
          </a:xfrm>
          <a:prstGeom prst="wedgeRoundRectCallout">
            <a:avLst>
              <a:gd name="adj1" fmla="val -54291"/>
              <a:gd name="adj2" fmla="val 3932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5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2. </a:t>
            </a:r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viết hoa tên của các cơ quan, tổ chức có gì khác với viết hoa tên người? </a:t>
            </a:r>
          </a:p>
        </p:txBody>
      </p:sp>
    </p:spTree>
    <p:extLst>
      <p:ext uri="{BB962C8B-B14F-4D97-AF65-F5344CB8AC3E}">
        <p14:creationId xmlns:p14="http://schemas.microsoft.com/office/powerpoint/2010/main" val="42366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8DC22FA-9228-03DF-9545-90E21898BC95}"/>
              </a:ext>
            </a:extLst>
          </p:cNvPr>
          <p:cNvSpPr/>
          <p:nvPr/>
        </p:nvSpPr>
        <p:spPr>
          <a:xfrm>
            <a:off x="685800" y="1719262"/>
            <a:ext cx="7315200" cy="2743200"/>
          </a:xfrm>
          <a:prstGeom prst="roundRect">
            <a:avLst/>
          </a:prstGeom>
          <a:solidFill>
            <a:srgbClr val="AADF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riêng của người: </a:t>
            </a:r>
            <a:r>
              <a:rPr lang="vi-VN" sz="4000" ker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 viết hoa chữ cái đầu của tất cả các tiếng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2D6C86B-BE64-F93C-7739-9CA0AF1F55F3}"/>
              </a:ext>
            </a:extLst>
          </p:cNvPr>
          <p:cNvSpPr/>
          <p:nvPr/>
        </p:nvSpPr>
        <p:spPr>
          <a:xfrm>
            <a:off x="9448800" y="1714500"/>
            <a:ext cx="7315200" cy="2743200"/>
          </a:xfrm>
          <a:prstGeom prst="roundRect">
            <a:avLst/>
          </a:prstGeom>
          <a:solidFill>
            <a:srgbClr val="C4DA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cơ quan, tổ chức: </a:t>
            </a:r>
            <a:r>
              <a:rPr lang="vi-VN" sz="4000" ker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 viết hoa chữ cái đầu của từng bộ phận tạo thành tên</a:t>
            </a:r>
            <a:endParaRPr lang="en-US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A4112A04-4294-6834-BBB4-BDD4F47C01EB}"/>
              </a:ext>
            </a:extLst>
          </p:cNvPr>
          <p:cNvSpPr/>
          <p:nvPr/>
        </p:nvSpPr>
        <p:spPr>
          <a:xfrm>
            <a:off x="3581400" y="4995862"/>
            <a:ext cx="1143000" cy="6858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D68ED649-3E74-D295-6F19-3E18FA9B173F}"/>
              </a:ext>
            </a:extLst>
          </p:cNvPr>
          <p:cNvSpPr/>
          <p:nvPr/>
        </p:nvSpPr>
        <p:spPr>
          <a:xfrm>
            <a:off x="12801600" y="5072062"/>
            <a:ext cx="1143000" cy="6858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4B6514-C896-4E37-0581-E980127B7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6782778"/>
            <a:ext cx="10439400" cy="1346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BE51AF3-4B83-246E-1CAE-99226B68A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14" y="6782778"/>
            <a:ext cx="7106586" cy="14323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1CD1411-3105-3354-A054-33A7681B064A}"/>
              </a:ext>
            </a:extLst>
          </p:cNvPr>
          <p:cNvSpPr/>
          <p:nvPr/>
        </p:nvSpPr>
        <p:spPr>
          <a:xfrm>
            <a:off x="-533400" y="-341621"/>
            <a:ext cx="19735800" cy="14323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8146F96-4D97-2AD3-FB0B-A46B95202623}"/>
              </a:ext>
            </a:extLst>
          </p:cNvPr>
          <p:cNvSpPr/>
          <p:nvPr/>
        </p:nvSpPr>
        <p:spPr>
          <a:xfrm>
            <a:off x="-723900" y="9130232"/>
            <a:ext cx="19735800" cy="14323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-510945" y="668834"/>
            <a:ext cx="3079290" cy="1002169"/>
          </a:xfrm>
          <a:custGeom>
            <a:avLst/>
            <a:gdLst/>
            <a:ahLst/>
            <a:cxnLst/>
            <a:rect l="l" t="t" r="r" b="b"/>
            <a:pathLst>
              <a:path w="3079290" h="1002169">
                <a:moveTo>
                  <a:pt x="0" y="0"/>
                </a:moveTo>
                <a:lnTo>
                  <a:pt x="3079290" y="0"/>
                </a:lnTo>
                <a:lnTo>
                  <a:pt x="3079290" y="1002169"/>
                </a:lnTo>
                <a:lnTo>
                  <a:pt x="0" y="1002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318314" y="8406517"/>
            <a:ext cx="3079290" cy="1002169"/>
          </a:xfrm>
          <a:custGeom>
            <a:avLst/>
            <a:gdLst/>
            <a:ahLst/>
            <a:cxnLst/>
            <a:rect l="l" t="t" r="r" b="b"/>
            <a:pathLst>
              <a:path w="3079290" h="1002169">
                <a:moveTo>
                  <a:pt x="0" y="0"/>
                </a:moveTo>
                <a:lnTo>
                  <a:pt x="3079290" y="0"/>
                </a:lnTo>
                <a:lnTo>
                  <a:pt x="3079290" y="1002169"/>
                </a:lnTo>
                <a:lnTo>
                  <a:pt x="0" y="10021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5400000">
            <a:off x="6161905" y="-2230169"/>
            <a:ext cx="5964189" cy="14747336"/>
          </a:xfrm>
          <a:custGeom>
            <a:avLst/>
            <a:gdLst/>
            <a:ahLst/>
            <a:cxnLst/>
            <a:rect l="l" t="t" r="r" b="b"/>
            <a:pathLst>
              <a:path w="1386310" h="2647467">
                <a:moveTo>
                  <a:pt x="0" y="0"/>
                </a:moveTo>
                <a:lnTo>
                  <a:pt x="1386310" y="0"/>
                </a:lnTo>
                <a:lnTo>
                  <a:pt x="1386310" y="2647467"/>
                </a:lnTo>
                <a:lnTo>
                  <a:pt x="0" y="26474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770330" y="3314700"/>
            <a:ext cx="14747337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PHẦN 3. </a:t>
            </a:r>
            <a:r>
              <a:rPr lang="vi-VN" sz="6500" b="1">
                <a:latin typeface="Arial" panose="020B0604020202020204" pitchFamily="34" charset="0"/>
                <a:cs typeface="Arial" panose="020B0604020202020204" pitchFamily="34" charset="0"/>
              </a:rPr>
              <a:t>CÁCH TÁCH TÊN CƠ QUAN, TỔ CHỨC THÀNH CÁC BỘ PHẬN 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xmlns="" id="{075D5A69-4632-C3F7-8189-71BD64708996}"/>
              </a:ext>
            </a:extLst>
          </p:cNvPr>
          <p:cNvSpPr/>
          <p:nvPr/>
        </p:nvSpPr>
        <p:spPr>
          <a:xfrm>
            <a:off x="15925800" y="659309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xmlns="" id="{BF7BD763-297B-16F6-5D31-7006E94D16E5}"/>
              </a:ext>
            </a:extLst>
          </p:cNvPr>
          <p:cNvSpPr/>
          <p:nvPr/>
        </p:nvSpPr>
        <p:spPr>
          <a:xfrm>
            <a:off x="1143000" y="8141130"/>
            <a:ext cx="1682632" cy="1741404"/>
          </a:xfrm>
          <a:custGeom>
            <a:avLst/>
            <a:gdLst/>
            <a:ahLst/>
            <a:cxnLst/>
            <a:rect l="l" t="t" r="r" b="b"/>
            <a:pathLst>
              <a:path w="1682632" h="1741404">
                <a:moveTo>
                  <a:pt x="0" y="0"/>
                </a:moveTo>
                <a:lnTo>
                  <a:pt x="1682632" y="0"/>
                </a:lnTo>
                <a:lnTo>
                  <a:pt x="1682632" y="1741404"/>
                </a:lnTo>
                <a:lnTo>
                  <a:pt x="0" y="17414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2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472</Words>
  <Application>Microsoft Office PowerPoint</Application>
  <PresentationFormat>Custom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Amasis MT Pro Black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and Purple Illustration Guess the Vegetables Game Presentation</dc:title>
  <dc:creator>Administrator</dc:creator>
  <cp:lastModifiedBy>A</cp:lastModifiedBy>
  <cp:revision>4</cp:revision>
  <dcterms:created xsi:type="dcterms:W3CDTF">2006-08-16T00:00:00Z</dcterms:created>
  <dcterms:modified xsi:type="dcterms:W3CDTF">2025-09-29T13:38:12Z</dcterms:modified>
  <dc:identifier>DAFoqVmkq80</dc:identifier>
</cp:coreProperties>
</file>