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57" r:id="rId4"/>
    <p:sldId id="278" r:id="rId5"/>
    <p:sldId id="262" r:id="rId6"/>
    <p:sldId id="274" r:id="rId7"/>
    <p:sldId id="275" r:id="rId8"/>
    <p:sldId id="273" r:id="rId9"/>
    <p:sldId id="277" r:id="rId10"/>
    <p:sldId id="280" r:id="rId11"/>
    <p:sldId id="279" r:id="rId12"/>
    <p:sldId id="276" r:id="rId13"/>
    <p:sldId id="281" r:id="rId14"/>
  </p:sldIdLst>
  <p:sldSz cx="18288000" cy="10287000"/>
  <p:notesSz cx="6858000" cy="9144000"/>
  <p:embeddedFontLst>
    <p:embeddedFont>
      <p:font typeface="Amasis MT Pro Black" charset="0"/>
      <p:bold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3819AC-1AC7-488A-AFC4-EC8655DEDB5C}">
          <p14:sldIdLst>
            <p14:sldId id="256"/>
            <p14:sldId id="270"/>
            <p14:sldId id="257"/>
            <p14:sldId id="278"/>
            <p14:sldId id="262"/>
            <p14:sldId id="274"/>
            <p14:sldId id="275"/>
            <p14:sldId id="273"/>
            <p14:sldId id="277"/>
            <p14:sldId id="280"/>
            <p14:sldId id="279"/>
            <p14:sldId id="276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62795"/>
            <a:ext cx="18288000" cy="924205"/>
            <a:chOff x="0" y="0"/>
            <a:chExt cx="4816593" cy="243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412"/>
            </a:xfrm>
            <a:custGeom>
              <a:avLst/>
              <a:gdLst/>
              <a:ahLst/>
              <a:cxnLst/>
              <a:rect l="l" t="t" r="r" b="b"/>
              <a:pathLst>
                <a:path w="4816592" h="243412">
                  <a:moveTo>
                    <a:pt x="0" y="0"/>
                  </a:moveTo>
                  <a:lnTo>
                    <a:pt x="4816592" y="0"/>
                  </a:lnTo>
                  <a:lnTo>
                    <a:pt x="4816592" y="243412"/>
                  </a:lnTo>
                  <a:lnTo>
                    <a:pt x="0" y="243412"/>
                  </a:lnTo>
                  <a:close/>
                </a:path>
              </a:pathLst>
            </a:custGeom>
            <a:solidFill>
              <a:srgbClr val="631B2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8679040">
            <a:off x="15524379" y="-1359852"/>
            <a:ext cx="4200159" cy="4147657"/>
          </a:xfrm>
          <a:custGeom>
            <a:avLst/>
            <a:gdLst/>
            <a:ahLst/>
            <a:cxnLst/>
            <a:rect l="l" t="t" r="r" b="b"/>
            <a:pathLst>
              <a:path w="4200159" h="4147657">
                <a:moveTo>
                  <a:pt x="0" y="0"/>
                </a:moveTo>
                <a:lnTo>
                  <a:pt x="4200159" y="0"/>
                </a:lnTo>
                <a:lnTo>
                  <a:pt x="4200159" y="4147656"/>
                </a:lnTo>
                <a:lnTo>
                  <a:pt x="0" y="4147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550344">
            <a:off x="-1420745" y="-1342686"/>
            <a:ext cx="4200159" cy="4147657"/>
          </a:xfrm>
          <a:custGeom>
            <a:avLst/>
            <a:gdLst/>
            <a:ahLst/>
            <a:cxnLst/>
            <a:rect l="l" t="t" r="r" b="b"/>
            <a:pathLst>
              <a:path w="4200159" h="4147657">
                <a:moveTo>
                  <a:pt x="0" y="0"/>
                </a:moveTo>
                <a:lnTo>
                  <a:pt x="4200158" y="0"/>
                </a:lnTo>
                <a:lnTo>
                  <a:pt x="4200158" y="4147657"/>
                </a:lnTo>
                <a:lnTo>
                  <a:pt x="0" y="4147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18879" y="8320865"/>
            <a:ext cx="1265552" cy="1788766"/>
          </a:xfrm>
          <a:custGeom>
            <a:avLst/>
            <a:gdLst/>
            <a:ahLst/>
            <a:cxnLst/>
            <a:rect l="l" t="t" r="r" b="b"/>
            <a:pathLst>
              <a:path w="1265552" h="1788766">
                <a:moveTo>
                  <a:pt x="0" y="0"/>
                </a:moveTo>
                <a:lnTo>
                  <a:pt x="1265552" y="0"/>
                </a:lnTo>
                <a:lnTo>
                  <a:pt x="1265552" y="1788767"/>
                </a:lnTo>
                <a:lnTo>
                  <a:pt x="0" y="1788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0" y="8145461"/>
            <a:ext cx="1515980" cy="1788766"/>
          </a:xfrm>
          <a:custGeom>
            <a:avLst/>
            <a:gdLst/>
            <a:ahLst/>
            <a:cxnLst/>
            <a:rect l="l" t="t" r="r" b="b"/>
            <a:pathLst>
              <a:path w="1515980" h="1788766">
                <a:moveTo>
                  <a:pt x="1515980" y="0"/>
                </a:moveTo>
                <a:lnTo>
                  <a:pt x="0" y="0"/>
                </a:lnTo>
                <a:lnTo>
                  <a:pt x="0" y="1788767"/>
                </a:lnTo>
                <a:lnTo>
                  <a:pt x="1515980" y="1788767"/>
                </a:lnTo>
                <a:lnTo>
                  <a:pt x="151598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6991682" y="8145461"/>
            <a:ext cx="1265552" cy="1788766"/>
          </a:xfrm>
          <a:custGeom>
            <a:avLst/>
            <a:gdLst/>
            <a:ahLst/>
            <a:cxnLst/>
            <a:rect l="l" t="t" r="r" b="b"/>
            <a:pathLst>
              <a:path w="1265552" h="1788766">
                <a:moveTo>
                  <a:pt x="1265553" y="0"/>
                </a:moveTo>
                <a:lnTo>
                  <a:pt x="0" y="0"/>
                </a:lnTo>
                <a:lnTo>
                  <a:pt x="0" y="1788767"/>
                </a:lnTo>
                <a:lnTo>
                  <a:pt x="1265553" y="1788767"/>
                </a:lnTo>
                <a:lnTo>
                  <a:pt x="126555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56858" y="1354666"/>
            <a:ext cx="1557427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631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EM!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631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A478F7D8-D3E8-3C9B-0AE1-DC05D4BE9173}"/>
              </a:ext>
            </a:extLst>
          </p:cNvPr>
          <p:cNvSpPr/>
          <p:nvPr/>
        </p:nvSpPr>
        <p:spPr>
          <a:xfrm>
            <a:off x="1242690" y="1104900"/>
            <a:ext cx="15887700" cy="84582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xmlns="" id="{6C3542B7-E1A4-6E21-54CB-0658E90443EF}"/>
              </a:ext>
            </a:extLst>
          </p:cNvPr>
          <p:cNvSpPr/>
          <p:nvPr/>
        </p:nvSpPr>
        <p:spPr>
          <a:xfrm rot="1714640">
            <a:off x="-580626" y="7622910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6"/>
                </a:lnTo>
                <a:lnTo>
                  <a:pt x="0" y="316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E80A658B-2E0B-3DA5-E27C-00CE28857AF1}"/>
              </a:ext>
            </a:extLst>
          </p:cNvPr>
          <p:cNvSpPr/>
          <p:nvPr/>
        </p:nvSpPr>
        <p:spPr>
          <a:xfrm>
            <a:off x="1890390" y="1943100"/>
            <a:ext cx="14537246" cy="73152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C5F30831-2C52-C1E0-C5D8-6A9BEE7170B2}"/>
              </a:ext>
            </a:extLst>
          </p:cNvPr>
          <p:cNvSpPr/>
          <p:nvPr/>
        </p:nvSpPr>
        <p:spPr>
          <a:xfrm rot="-1469705">
            <a:off x="15704689" y="7725860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4" y="0"/>
                </a:lnTo>
                <a:lnTo>
                  <a:pt x="3208634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0A3336-3C36-055B-07D9-9CE7F6954030}"/>
              </a:ext>
            </a:extLst>
          </p:cNvPr>
          <p:cNvSpPr txBox="1"/>
          <p:nvPr/>
        </p:nvSpPr>
        <p:spPr>
          <a:xfrm>
            <a:off x="4462140" y="3251988"/>
            <a:ext cx="9448800" cy="37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</a:p>
          <a:p>
            <a:pPr algn="ctr">
              <a:lnSpc>
                <a:spcPct val="20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GÓP Ý VÀ CHỈNH SỬA</a:t>
            </a:r>
          </a:p>
        </p:txBody>
      </p:sp>
    </p:spTree>
    <p:extLst>
      <p:ext uri="{BB962C8B-B14F-4D97-AF65-F5344CB8AC3E}">
        <p14:creationId xmlns:p14="http://schemas.microsoft.com/office/powerpoint/2010/main" val="35967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6A9154-5676-6502-96E2-922D17811478}"/>
              </a:ext>
            </a:extLst>
          </p:cNvPr>
          <p:cNvSpPr txBox="1"/>
          <p:nvPr/>
        </p:nvSpPr>
        <p:spPr>
          <a:xfrm>
            <a:off x="4572000" y="4191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1EC18522-F51B-5A4C-ADB6-2D7F1BB46AA5}"/>
              </a:ext>
            </a:extLst>
          </p:cNvPr>
          <p:cNvSpPr/>
          <p:nvPr/>
        </p:nvSpPr>
        <p:spPr>
          <a:xfrm>
            <a:off x="200025" y="4991100"/>
            <a:ext cx="6738938" cy="52959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C56A201-4BEE-5541-1FF0-98AB5BE407FA}"/>
              </a:ext>
            </a:extLst>
          </p:cNvPr>
          <p:cNvGrpSpPr/>
          <p:nvPr/>
        </p:nvGrpSpPr>
        <p:grpSpPr>
          <a:xfrm>
            <a:off x="6781800" y="2095500"/>
            <a:ext cx="11049000" cy="7315200"/>
            <a:chOff x="6781800" y="2095500"/>
            <a:chExt cx="11049000" cy="7315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B0C044C-5900-FFB2-4705-EF7D357D3D24}"/>
                </a:ext>
              </a:extLst>
            </p:cNvPr>
            <p:cNvGrpSpPr/>
            <p:nvPr/>
          </p:nvGrpSpPr>
          <p:grpSpPr>
            <a:xfrm>
              <a:off x="6781800" y="2095500"/>
              <a:ext cx="11049000" cy="7315200"/>
              <a:chOff x="7010400" y="2247900"/>
              <a:chExt cx="11049000" cy="716280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0BEDF161-7552-DC0E-DB6A-0D2F2543BD2B}"/>
                  </a:ext>
                </a:extLst>
              </p:cNvPr>
              <p:cNvSpPr/>
              <p:nvPr/>
            </p:nvSpPr>
            <p:spPr>
              <a:xfrm>
                <a:off x="7010400" y="2247900"/>
                <a:ext cx="10744200" cy="67818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2CD1D4CF-2F05-E0BB-B515-DB55796BD3F1}"/>
                  </a:ext>
                </a:extLst>
              </p:cNvPr>
              <p:cNvSpPr/>
              <p:nvPr/>
            </p:nvSpPr>
            <p:spPr>
              <a:xfrm>
                <a:off x="7315200" y="2628900"/>
                <a:ext cx="10744200" cy="67818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40B662D-00D2-E326-9BF5-7E1EBDB29D94}"/>
                </a:ext>
              </a:extLst>
            </p:cNvPr>
            <p:cNvSpPr txBox="1"/>
            <p:nvPr/>
          </p:nvSpPr>
          <p:spPr>
            <a:xfrm>
              <a:off x="7543800" y="3888179"/>
              <a:ext cx="9829800" cy="4118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Thảo luận và cho biết báo cáo có đầy đủ các phần theo quy định. </a:t>
              </a:r>
            </a:p>
            <a:p>
              <a:pPr marL="685800" indent="-6858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Kết quả thảo luận được thể hiện chính xác, rõ ràng hay chưa?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3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C60310C8-A345-FB8D-9B77-FF6ABB3004D2}"/>
              </a:ext>
            </a:extLst>
          </p:cNvPr>
          <p:cNvSpPr/>
          <p:nvPr/>
        </p:nvSpPr>
        <p:spPr>
          <a:xfrm rot="9330294">
            <a:off x="-694975" y="-429915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xmlns="" id="{75F5EE10-2B1E-C7D9-971D-5F7F433A9937}"/>
              </a:ext>
            </a:extLst>
          </p:cNvPr>
          <p:cNvSpPr/>
          <p:nvPr/>
        </p:nvSpPr>
        <p:spPr>
          <a:xfrm rot="-9085359">
            <a:off x="15788838" y="-481738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F1A25F-F603-F5C5-4349-F9FE32AA3B4A}"/>
              </a:ext>
            </a:extLst>
          </p:cNvPr>
          <p:cNvSpPr/>
          <p:nvPr/>
        </p:nvSpPr>
        <p:spPr>
          <a:xfrm>
            <a:off x="-1166553" y="8877300"/>
            <a:ext cx="20726400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91CAF5-646C-048A-D961-8D3C3CA71A97}"/>
              </a:ext>
            </a:extLst>
          </p:cNvPr>
          <p:cNvSpPr txBox="1"/>
          <p:nvPr/>
        </p:nvSpPr>
        <p:spPr>
          <a:xfrm>
            <a:off x="4343400" y="831035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12A05CC-6EA4-1F9F-6EF0-E2838A738C72}"/>
              </a:ext>
            </a:extLst>
          </p:cNvPr>
          <p:cNvSpPr/>
          <p:nvPr/>
        </p:nvSpPr>
        <p:spPr>
          <a:xfrm>
            <a:off x="2414847" y="2400300"/>
            <a:ext cx="13563600" cy="4799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chính của bài ngày hôm nay. 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các nhiệm vụ được giao về nhà. 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trước bài học mới, </a:t>
            </a:r>
            <a:r>
              <a:rPr lang="en-US" sz="45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8. Đò ngang </a:t>
            </a:r>
          </a:p>
        </p:txBody>
      </p:sp>
    </p:spTree>
    <p:extLst>
      <p:ext uri="{BB962C8B-B14F-4D97-AF65-F5344CB8AC3E}">
        <p14:creationId xmlns:p14="http://schemas.microsoft.com/office/powerpoint/2010/main" val="3541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62795"/>
            <a:ext cx="18288000" cy="924205"/>
            <a:chOff x="0" y="0"/>
            <a:chExt cx="4816593" cy="243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412"/>
            </a:xfrm>
            <a:custGeom>
              <a:avLst/>
              <a:gdLst/>
              <a:ahLst/>
              <a:cxnLst/>
              <a:rect l="l" t="t" r="r" b="b"/>
              <a:pathLst>
                <a:path w="4816592" h="243412">
                  <a:moveTo>
                    <a:pt x="0" y="0"/>
                  </a:moveTo>
                  <a:lnTo>
                    <a:pt x="4816592" y="0"/>
                  </a:lnTo>
                  <a:lnTo>
                    <a:pt x="4816592" y="243412"/>
                  </a:lnTo>
                  <a:lnTo>
                    <a:pt x="0" y="243412"/>
                  </a:lnTo>
                  <a:close/>
                </a:path>
              </a:pathLst>
            </a:custGeom>
            <a:solidFill>
              <a:srgbClr val="631B2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8679040">
            <a:off x="15524379" y="-1359852"/>
            <a:ext cx="4200159" cy="4147657"/>
          </a:xfrm>
          <a:custGeom>
            <a:avLst/>
            <a:gdLst/>
            <a:ahLst/>
            <a:cxnLst/>
            <a:rect l="l" t="t" r="r" b="b"/>
            <a:pathLst>
              <a:path w="4200159" h="4147657">
                <a:moveTo>
                  <a:pt x="0" y="0"/>
                </a:moveTo>
                <a:lnTo>
                  <a:pt x="4200159" y="0"/>
                </a:lnTo>
                <a:lnTo>
                  <a:pt x="4200159" y="4147656"/>
                </a:lnTo>
                <a:lnTo>
                  <a:pt x="0" y="4147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550344">
            <a:off x="-1420745" y="-1342686"/>
            <a:ext cx="4200159" cy="4147657"/>
          </a:xfrm>
          <a:custGeom>
            <a:avLst/>
            <a:gdLst/>
            <a:ahLst/>
            <a:cxnLst/>
            <a:rect l="l" t="t" r="r" b="b"/>
            <a:pathLst>
              <a:path w="4200159" h="4147657">
                <a:moveTo>
                  <a:pt x="0" y="0"/>
                </a:moveTo>
                <a:lnTo>
                  <a:pt x="4200158" y="0"/>
                </a:lnTo>
                <a:lnTo>
                  <a:pt x="4200158" y="4147657"/>
                </a:lnTo>
                <a:lnTo>
                  <a:pt x="0" y="4147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18879" y="8320865"/>
            <a:ext cx="1265552" cy="1788766"/>
          </a:xfrm>
          <a:custGeom>
            <a:avLst/>
            <a:gdLst/>
            <a:ahLst/>
            <a:cxnLst/>
            <a:rect l="l" t="t" r="r" b="b"/>
            <a:pathLst>
              <a:path w="1265552" h="1788766">
                <a:moveTo>
                  <a:pt x="0" y="0"/>
                </a:moveTo>
                <a:lnTo>
                  <a:pt x="1265552" y="0"/>
                </a:lnTo>
                <a:lnTo>
                  <a:pt x="1265552" y="1788767"/>
                </a:lnTo>
                <a:lnTo>
                  <a:pt x="0" y="1788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0" y="8145461"/>
            <a:ext cx="1515980" cy="1788766"/>
          </a:xfrm>
          <a:custGeom>
            <a:avLst/>
            <a:gdLst/>
            <a:ahLst/>
            <a:cxnLst/>
            <a:rect l="l" t="t" r="r" b="b"/>
            <a:pathLst>
              <a:path w="1515980" h="1788766">
                <a:moveTo>
                  <a:pt x="1515980" y="0"/>
                </a:moveTo>
                <a:lnTo>
                  <a:pt x="0" y="0"/>
                </a:lnTo>
                <a:lnTo>
                  <a:pt x="0" y="1788767"/>
                </a:lnTo>
                <a:lnTo>
                  <a:pt x="1515980" y="1788767"/>
                </a:lnTo>
                <a:lnTo>
                  <a:pt x="151598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6991682" y="8145461"/>
            <a:ext cx="1265552" cy="1788766"/>
          </a:xfrm>
          <a:custGeom>
            <a:avLst/>
            <a:gdLst/>
            <a:ahLst/>
            <a:cxnLst/>
            <a:rect l="l" t="t" r="r" b="b"/>
            <a:pathLst>
              <a:path w="1265552" h="1788766">
                <a:moveTo>
                  <a:pt x="1265553" y="0"/>
                </a:moveTo>
                <a:lnTo>
                  <a:pt x="0" y="0"/>
                </a:lnTo>
                <a:lnTo>
                  <a:pt x="0" y="1788767"/>
                </a:lnTo>
                <a:lnTo>
                  <a:pt x="1265553" y="1788767"/>
                </a:lnTo>
                <a:lnTo>
                  <a:pt x="126555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92640" y="1485900"/>
            <a:ext cx="1557427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631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EM!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631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220613961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2241395"/>
            <a:ext cx="15240000" cy="5065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62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3: VIẾT </a:t>
            </a:r>
          </a:p>
          <a:p>
            <a:pPr algn="ctr">
              <a:lnSpc>
                <a:spcPct val="150000"/>
              </a:lnSpc>
            </a:pPr>
            <a:r>
              <a:rPr lang="en-US" sz="7629" b="1">
                <a:solidFill>
                  <a:srgbClr val="1947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DÀN Ý CHO BÁO CÁO </a:t>
            </a:r>
          </a:p>
          <a:p>
            <a:pPr algn="ctr">
              <a:lnSpc>
                <a:spcPct val="150000"/>
              </a:lnSpc>
            </a:pPr>
            <a:r>
              <a:rPr lang="en-US" sz="7629" b="1">
                <a:solidFill>
                  <a:srgbClr val="1947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610361" y="9362795"/>
            <a:ext cx="20258890" cy="924205"/>
            <a:chOff x="0" y="0"/>
            <a:chExt cx="5335675" cy="243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35675" cy="243412"/>
            </a:xfrm>
            <a:custGeom>
              <a:avLst/>
              <a:gdLst/>
              <a:ahLst/>
              <a:cxnLst/>
              <a:rect l="l" t="t" r="r" b="b"/>
              <a:pathLst>
                <a:path w="5335675" h="243412">
                  <a:moveTo>
                    <a:pt x="0" y="0"/>
                  </a:moveTo>
                  <a:lnTo>
                    <a:pt x="5335675" y="0"/>
                  </a:lnTo>
                  <a:lnTo>
                    <a:pt x="5335675" y="243412"/>
                  </a:lnTo>
                  <a:lnTo>
                    <a:pt x="0" y="243412"/>
                  </a:lnTo>
                  <a:close/>
                </a:path>
              </a:pathLst>
            </a:custGeom>
            <a:solidFill>
              <a:srgbClr val="631B2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327896">
            <a:off x="-1799576" y="7504235"/>
            <a:ext cx="5012316" cy="4949662"/>
          </a:xfrm>
          <a:custGeom>
            <a:avLst/>
            <a:gdLst/>
            <a:ahLst/>
            <a:cxnLst/>
            <a:rect l="l" t="t" r="r" b="b"/>
            <a:pathLst>
              <a:path w="5012316" h="4949662">
                <a:moveTo>
                  <a:pt x="0" y="0"/>
                </a:moveTo>
                <a:lnTo>
                  <a:pt x="5012315" y="0"/>
                </a:lnTo>
                <a:lnTo>
                  <a:pt x="5012315" y="4949662"/>
                </a:lnTo>
                <a:lnTo>
                  <a:pt x="0" y="4949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895780">
            <a:off x="14185872" y="-1268354"/>
            <a:ext cx="5012316" cy="4949662"/>
          </a:xfrm>
          <a:custGeom>
            <a:avLst/>
            <a:gdLst/>
            <a:ahLst/>
            <a:cxnLst/>
            <a:rect l="l" t="t" r="r" b="b"/>
            <a:pathLst>
              <a:path w="5012316" h="4949662">
                <a:moveTo>
                  <a:pt x="0" y="0"/>
                </a:moveTo>
                <a:lnTo>
                  <a:pt x="5012315" y="0"/>
                </a:lnTo>
                <a:lnTo>
                  <a:pt x="5012315" y="4949662"/>
                </a:lnTo>
                <a:lnTo>
                  <a:pt x="0" y="4949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53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9481" y="342900"/>
            <a:ext cx="14149038" cy="170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59"/>
              </a:lnSpc>
            </a:pPr>
            <a:r>
              <a:rPr lang="en-US" sz="6000" b="1">
                <a:solidFill>
                  <a:srgbClr val="1947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9" name="Freeform 9"/>
          <p:cNvSpPr/>
          <p:nvPr/>
        </p:nvSpPr>
        <p:spPr>
          <a:xfrm rot="-1469705">
            <a:off x="15704689" y="7725860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4" y="0"/>
                </a:lnTo>
                <a:lnTo>
                  <a:pt x="3208634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714640">
            <a:off x="-575416" y="7674037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6"/>
                </a:lnTo>
                <a:lnTo>
                  <a:pt x="0" y="3168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9330294">
            <a:off x="-745093" y="-131624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085359">
            <a:off x="15774551" y="-183448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D4350D5-19F1-9E2B-24EB-9957D423E2BB}"/>
              </a:ext>
            </a:extLst>
          </p:cNvPr>
          <p:cNvGrpSpPr/>
          <p:nvPr/>
        </p:nvGrpSpPr>
        <p:grpSpPr>
          <a:xfrm>
            <a:off x="1828800" y="2935184"/>
            <a:ext cx="6795998" cy="3276600"/>
            <a:chOff x="2111660" y="4782518"/>
            <a:chExt cx="6795998" cy="32766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A5D872D-3727-A5FB-2020-CCE2162F742F}"/>
                </a:ext>
              </a:extLst>
            </p:cNvPr>
            <p:cNvSpPr/>
            <p:nvPr/>
          </p:nvSpPr>
          <p:spPr>
            <a:xfrm>
              <a:off x="2111660" y="4782518"/>
              <a:ext cx="6795998" cy="3276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50973EF-8941-5776-C8D8-A9419C7A6B9A}"/>
                </a:ext>
              </a:extLst>
            </p:cNvPr>
            <p:cNvGrpSpPr/>
            <p:nvPr/>
          </p:nvGrpSpPr>
          <p:grpSpPr>
            <a:xfrm>
              <a:off x="2305180" y="5078899"/>
              <a:ext cx="6324600" cy="2280638"/>
              <a:chOff x="1668863" y="3200433"/>
              <a:chExt cx="6324600" cy="228063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F231344-288F-BA6D-6CB9-FDC4CA94CD47}"/>
                  </a:ext>
                </a:extLst>
              </p:cNvPr>
              <p:cNvSpPr txBox="1"/>
              <p:nvPr/>
            </p:nvSpPr>
            <p:spPr>
              <a:xfrm>
                <a:off x="4187542" y="3200433"/>
                <a:ext cx="1371600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500">
                    <a:latin typeface="Amasis MT Pro Black" panose="02040A04050005020304" pitchFamily="18" charset="0"/>
                  </a:rPr>
                  <a:t>01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8D6FD23-29C3-95C1-984F-0C07D3FEAFD5}"/>
                  </a:ext>
                </a:extLst>
              </p:cNvPr>
              <p:cNvSpPr txBox="1"/>
              <p:nvPr/>
            </p:nvSpPr>
            <p:spPr>
              <a:xfrm>
                <a:off x="1668863" y="4542352"/>
                <a:ext cx="63246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500" b="1">
                    <a:latin typeface="Arial" panose="020B0604020202020204" pitchFamily="34" charset="0"/>
                    <a:cs typeface="Arial" panose="020B0604020202020204" pitchFamily="34" charset="0"/>
                  </a:rPr>
                  <a:t>Thảo luận 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9CC3A46-A2E8-C760-E42F-D0030E1BC134}"/>
              </a:ext>
            </a:extLst>
          </p:cNvPr>
          <p:cNvGrpSpPr/>
          <p:nvPr/>
        </p:nvGrpSpPr>
        <p:grpSpPr>
          <a:xfrm>
            <a:off x="9663202" y="2987007"/>
            <a:ext cx="6795998" cy="3276600"/>
            <a:chOff x="2111660" y="4782518"/>
            <a:chExt cx="6795998" cy="3276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813F6F3-FCC1-C606-BA6C-E9617DF10582}"/>
                </a:ext>
              </a:extLst>
            </p:cNvPr>
            <p:cNvSpPr/>
            <p:nvPr/>
          </p:nvSpPr>
          <p:spPr>
            <a:xfrm>
              <a:off x="2111660" y="4782518"/>
              <a:ext cx="6795998" cy="3276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D21F119-5663-20BD-7FD0-DB6E5B6DBC39}"/>
                </a:ext>
              </a:extLst>
            </p:cNvPr>
            <p:cNvGrpSpPr/>
            <p:nvPr/>
          </p:nvGrpSpPr>
          <p:grpSpPr>
            <a:xfrm>
              <a:off x="2305180" y="5078899"/>
              <a:ext cx="6324600" cy="2280638"/>
              <a:chOff x="1668863" y="3200433"/>
              <a:chExt cx="6324600" cy="228063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60527B6-C11C-9502-F382-D4D29C39068C}"/>
                  </a:ext>
                </a:extLst>
              </p:cNvPr>
              <p:cNvSpPr txBox="1"/>
              <p:nvPr/>
            </p:nvSpPr>
            <p:spPr>
              <a:xfrm>
                <a:off x="4187542" y="3200433"/>
                <a:ext cx="1371600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500">
                    <a:latin typeface="Amasis MT Pro Black" panose="02040A04050005020304" pitchFamily="18" charset="0"/>
                  </a:rPr>
                  <a:t>02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C8C237C-3004-11C9-8CAE-ED66F9F9C618}"/>
                  </a:ext>
                </a:extLst>
              </p:cNvPr>
              <p:cNvSpPr txBox="1"/>
              <p:nvPr/>
            </p:nvSpPr>
            <p:spPr>
              <a:xfrm>
                <a:off x="1668863" y="4542352"/>
                <a:ext cx="63246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500" b="1">
                    <a:latin typeface="Arial" panose="020B0604020202020204" pitchFamily="34" charset="0"/>
                    <a:cs typeface="Arial" panose="020B0604020202020204" pitchFamily="34" charset="0"/>
                  </a:rPr>
                  <a:t>Lập dàn ý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D0B0023-0C55-A7C9-7FD9-BB8486B2C40A}"/>
              </a:ext>
            </a:extLst>
          </p:cNvPr>
          <p:cNvGrpSpPr/>
          <p:nvPr/>
        </p:nvGrpSpPr>
        <p:grpSpPr>
          <a:xfrm>
            <a:off x="5475102" y="6667500"/>
            <a:ext cx="7337795" cy="3276600"/>
            <a:chOff x="2063118" y="4782518"/>
            <a:chExt cx="6893080" cy="32766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36FF9E2-183C-A88B-6E9C-3AF964A63E2B}"/>
                </a:ext>
              </a:extLst>
            </p:cNvPr>
            <p:cNvSpPr/>
            <p:nvPr/>
          </p:nvSpPr>
          <p:spPr>
            <a:xfrm>
              <a:off x="2111660" y="4782518"/>
              <a:ext cx="6795998" cy="3276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8F2009D-7D68-5C6D-E97A-F8D818AE8AAD}"/>
                </a:ext>
              </a:extLst>
            </p:cNvPr>
            <p:cNvGrpSpPr/>
            <p:nvPr/>
          </p:nvGrpSpPr>
          <p:grpSpPr>
            <a:xfrm>
              <a:off x="2063118" y="5174933"/>
              <a:ext cx="6893080" cy="2184604"/>
              <a:chOff x="1426801" y="3296467"/>
              <a:chExt cx="6893080" cy="218460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3E1C595-B0C5-86D6-7775-C529F742BE69}"/>
                  </a:ext>
                </a:extLst>
              </p:cNvPr>
              <p:cNvSpPr txBox="1"/>
              <p:nvPr/>
            </p:nvSpPr>
            <p:spPr>
              <a:xfrm>
                <a:off x="4495117" y="3296467"/>
                <a:ext cx="1371600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500">
                    <a:latin typeface="Amasis MT Pro Black" panose="02040A04050005020304" pitchFamily="18" charset="0"/>
                  </a:rPr>
                  <a:t>03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B996946-7790-70E9-491E-86DC74EB59E4}"/>
                  </a:ext>
                </a:extLst>
              </p:cNvPr>
              <p:cNvSpPr txBox="1"/>
              <p:nvPr/>
            </p:nvSpPr>
            <p:spPr>
              <a:xfrm>
                <a:off x="1426801" y="4542352"/>
                <a:ext cx="689308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500" b="1">
                    <a:latin typeface="Arial" panose="020B0604020202020204" pitchFamily="34" charset="0"/>
                    <a:cs typeface="Arial" panose="020B0604020202020204" pitchFamily="34" charset="0"/>
                  </a:rPr>
                  <a:t>Góp ý và chỉnh sửa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A478F7D8-D3E8-3C9B-0AE1-DC05D4BE9173}"/>
              </a:ext>
            </a:extLst>
          </p:cNvPr>
          <p:cNvSpPr/>
          <p:nvPr/>
        </p:nvSpPr>
        <p:spPr>
          <a:xfrm>
            <a:off x="1242690" y="1104900"/>
            <a:ext cx="15887700" cy="84582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xmlns="" id="{6C3542B7-E1A4-6E21-54CB-0658E90443EF}"/>
              </a:ext>
            </a:extLst>
          </p:cNvPr>
          <p:cNvSpPr/>
          <p:nvPr/>
        </p:nvSpPr>
        <p:spPr>
          <a:xfrm rot="1714640">
            <a:off x="-580626" y="7622910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6"/>
                </a:lnTo>
                <a:lnTo>
                  <a:pt x="0" y="316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E80A658B-2E0B-3DA5-E27C-00CE28857AF1}"/>
              </a:ext>
            </a:extLst>
          </p:cNvPr>
          <p:cNvSpPr/>
          <p:nvPr/>
        </p:nvSpPr>
        <p:spPr>
          <a:xfrm>
            <a:off x="1890390" y="1943100"/>
            <a:ext cx="14537246" cy="73152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C5F30831-2C52-C1E0-C5D8-6A9BEE7170B2}"/>
              </a:ext>
            </a:extLst>
          </p:cNvPr>
          <p:cNvSpPr/>
          <p:nvPr/>
        </p:nvSpPr>
        <p:spPr>
          <a:xfrm rot="-1469705">
            <a:off x="15704689" y="7725860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4" y="0"/>
                </a:lnTo>
                <a:lnTo>
                  <a:pt x="3208634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84B1A0-F117-29A2-ED43-ABA1CE888D2B}"/>
              </a:ext>
            </a:extLst>
          </p:cNvPr>
          <p:cNvSpPr txBox="1"/>
          <p:nvPr/>
        </p:nvSpPr>
        <p:spPr>
          <a:xfrm>
            <a:off x="4462140" y="3279764"/>
            <a:ext cx="9448800" cy="37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20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THẢO LUẬN  </a:t>
            </a:r>
          </a:p>
        </p:txBody>
      </p:sp>
    </p:spTree>
    <p:extLst>
      <p:ext uri="{BB962C8B-B14F-4D97-AF65-F5344CB8AC3E}">
        <p14:creationId xmlns:p14="http://schemas.microsoft.com/office/powerpoint/2010/main" val="36271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3FEAA1C-DE9B-A603-9B2C-C849B0C2EC79}"/>
              </a:ext>
            </a:extLst>
          </p:cNvPr>
          <p:cNvGrpSpPr/>
          <p:nvPr/>
        </p:nvGrpSpPr>
        <p:grpSpPr>
          <a:xfrm>
            <a:off x="580104" y="464343"/>
            <a:ext cx="12954000" cy="9358313"/>
            <a:chOff x="580104" y="464343"/>
            <a:chExt cx="12954000" cy="93583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B8C5B20C-0F2B-8457-B8BE-C7C88614B065}"/>
                </a:ext>
              </a:extLst>
            </p:cNvPr>
            <p:cNvSpPr/>
            <p:nvPr/>
          </p:nvSpPr>
          <p:spPr>
            <a:xfrm>
              <a:off x="580104" y="464343"/>
              <a:ext cx="12954000" cy="93583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77D460A-496A-939D-C52C-FF92338552D2}"/>
                </a:ext>
              </a:extLst>
            </p:cNvPr>
            <p:cNvSpPr txBox="1"/>
            <p:nvPr/>
          </p:nvSpPr>
          <p:spPr>
            <a:xfrm>
              <a:off x="2104104" y="852488"/>
              <a:ext cx="990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 BÀI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47EC0E3-A27A-5E63-1BA2-0C93DEB03EDB}"/>
                </a:ext>
              </a:extLst>
            </p:cNvPr>
            <p:cNvSpPr txBox="1"/>
            <p:nvPr/>
          </p:nvSpPr>
          <p:spPr>
            <a:xfrm>
              <a:off x="914400" y="4146890"/>
              <a:ext cx="10591799" cy="515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Chủ đề 1. </a:t>
              </a: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Kế hoạch quyên góp sách báo tặng các trường khó khăn. </a:t>
              </a:r>
            </a:p>
            <a:p>
              <a:pPr marL="685800" indent="-6858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Chủ đề 2. </a:t>
              </a: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Kế hoạch trang trí lớp học chuẩn bị cho một ngày đặc biệt của lớp, của trường,…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6B9F7ED-A950-F775-9890-E7752D341DBE}"/>
                </a:ext>
              </a:extLst>
            </p:cNvPr>
            <p:cNvSpPr txBox="1"/>
            <p:nvPr/>
          </p:nvSpPr>
          <p:spPr>
            <a:xfrm>
              <a:off x="914400" y="1868151"/>
              <a:ext cx="12344400" cy="2041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 báo cáo thảo luận nhóm về một trong các chủ đề dưới đây: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1658599" y="2141042"/>
            <a:ext cx="6629401" cy="8151127"/>
          </a:xfrm>
          <a:custGeom>
            <a:avLst/>
            <a:gdLst/>
            <a:ahLst/>
            <a:cxnLst/>
            <a:rect l="l" t="t" r="r" b="b"/>
            <a:pathLst>
              <a:path w="7408604" h="8220365">
                <a:moveTo>
                  <a:pt x="0" y="0"/>
                </a:moveTo>
                <a:lnTo>
                  <a:pt x="7408604" y="0"/>
                </a:lnTo>
                <a:lnTo>
                  <a:pt x="7408604" y="8220365"/>
                </a:lnTo>
                <a:lnTo>
                  <a:pt x="0" y="8220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2D5911-48B4-FFE3-B461-48B75C0A8863}"/>
              </a:ext>
            </a:extLst>
          </p:cNvPr>
          <p:cNvSpPr txBox="1"/>
          <p:nvPr/>
        </p:nvSpPr>
        <p:spPr>
          <a:xfrm>
            <a:off x="4152900" y="521374"/>
            <a:ext cx="998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117CA5-8CC1-8A44-D09F-9A96B0BF81F5}"/>
              </a:ext>
            </a:extLst>
          </p:cNvPr>
          <p:cNvSpPr txBox="1"/>
          <p:nvPr/>
        </p:nvSpPr>
        <p:spPr>
          <a:xfrm>
            <a:off x="914400" y="1848671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a. Xác định nội dung thảo luận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A43E0D-1AEA-4C55-F1BC-A085725C606E}"/>
              </a:ext>
            </a:extLst>
          </p:cNvPr>
          <p:cNvSpPr txBox="1"/>
          <p:nvPr/>
        </p:nvSpPr>
        <p:spPr>
          <a:xfrm>
            <a:off x="914400" y="3099025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Xác định nội dung thảo luận về chủ đề 1.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75F1D34-7DB2-4C80-AEC1-252A8CD46CED}"/>
              </a:ext>
            </a:extLst>
          </p:cNvPr>
          <p:cNvGrpSpPr/>
          <p:nvPr/>
        </p:nvGrpSpPr>
        <p:grpSpPr>
          <a:xfrm>
            <a:off x="457200" y="4386232"/>
            <a:ext cx="4038600" cy="2829048"/>
            <a:chOff x="1752600" y="3533652"/>
            <a:chExt cx="4343400" cy="2829048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xmlns="" id="{E7941482-83FB-E52B-33B0-2B933F94B3D1}"/>
                </a:ext>
              </a:extLst>
            </p:cNvPr>
            <p:cNvSpPr/>
            <p:nvPr/>
          </p:nvSpPr>
          <p:spPr>
            <a:xfrm>
              <a:off x="1752600" y="3533652"/>
              <a:ext cx="4343400" cy="2829048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669FB5D-C264-F463-A496-EC106638B42C}"/>
                </a:ext>
              </a:extLst>
            </p:cNvPr>
            <p:cNvSpPr txBox="1"/>
            <p:nvPr/>
          </p:nvSpPr>
          <p:spPr>
            <a:xfrm>
              <a:off x="2247900" y="3958456"/>
              <a:ext cx="3352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Thời gian quyên góp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80CCF2E-DF80-D450-B3E1-D82B8500373D}"/>
              </a:ext>
            </a:extLst>
          </p:cNvPr>
          <p:cNvGrpSpPr/>
          <p:nvPr/>
        </p:nvGrpSpPr>
        <p:grpSpPr>
          <a:xfrm>
            <a:off x="4991100" y="4386232"/>
            <a:ext cx="3978108" cy="2829048"/>
            <a:chOff x="1752600" y="3533652"/>
            <a:chExt cx="4343400" cy="2829048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xmlns="" id="{4F25670B-3285-B30F-1C54-2BBE54AC73A2}"/>
                </a:ext>
              </a:extLst>
            </p:cNvPr>
            <p:cNvSpPr/>
            <p:nvPr/>
          </p:nvSpPr>
          <p:spPr>
            <a:xfrm>
              <a:off x="1752600" y="3533652"/>
              <a:ext cx="4343400" cy="2829048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B9846F4-8287-6CBB-A2F1-CA3964EFCA5F}"/>
                </a:ext>
              </a:extLst>
            </p:cNvPr>
            <p:cNvSpPr txBox="1"/>
            <p:nvPr/>
          </p:nvSpPr>
          <p:spPr>
            <a:xfrm>
              <a:off x="2247900" y="3958456"/>
              <a:ext cx="3352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Địa điểm quyên góp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AED1D07-C44F-2A9A-FAF6-68167E73C009}"/>
              </a:ext>
            </a:extLst>
          </p:cNvPr>
          <p:cNvGrpSpPr/>
          <p:nvPr/>
        </p:nvGrpSpPr>
        <p:grpSpPr>
          <a:xfrm>
            <a:off x="9464508" y="4386232"/>
            <a:ext cx="4200525" cy="2829048"/>
            <a:chOff x="1752600" y="3533652"/>
            <a:chExt cx="4343400" cy="2829048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xmlns="" id="{05DA8EE0-5207-BAEC-03DC-DFD2D2203914}"/>
                </a:ext>
              </a:extLst>
            </p:cNvPr>
            <p:cNvSpPr/>
            <p:nvPr/>
          </p:nvSpPr>
          <p:spPr>
            <a:xfrm>
              <a:off x="1752600" y="3533652"/>
              <a:ext cx="4343400" cy="2829048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5CFA2B5-69C4-AADA-DA0D-B09A2E4841EF}"/>
                </a:ext>
              </a:extLst>
            </p:cNvPr>
            <p:cNvSpPr txBox="1"/>
            <p:nvPr/>
          </p:nvSpPr>
          <p:spPr>
            <a:xfrm>
              <a:off x="2247900" y="3958456"/>
              <a:ext cx="3352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Cách thức quyên góp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2CCD2FA-4DD0-4E21-DE83-29C7CF98890E}"/>
              </a:ext>
            </a:extLst>
          </p:cNvPr>
          <p:cNvGrpSpPr/>
          <p:nvPr/>
        </p:nvGrpSpPr>
        <p:grpSpPr>
          <a:xfrm>
            <a:off x="14134515" y="4386232"/>
            <a:ext cx="3971925" cy="2829048"/>
            <a:chOff x="1752600" y="3533652"/>
            <a:chExt cx="4343400" cy="2829048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xmlns="" id="{49C37959-631E-F528-4F34-988260D0C3E5}"/>
                </a:ext>
              </a:extLst>
            </p:cNvPr>
            <p:cNvSpPr/>
            <p:nvPr/>
          </p:nvSpPr>
          <p:spPr>
            <a:xfrm>
              <a:off x="1752600" y="3533652"/>
              <a:ext cx="4343400" cy="2829048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AE69C6B-4D89-C5EA-D538-F3ED28A1E986}"/>
                </a:ext>
              </a:extLst>
            </p:cNvPr>
            <p:cNvSpPr txBox="1"/>
            <p:nvPr/>
          </p:nvSpPr>
          <p:spPr>
            <a:xfrm>
              <a:off x="2247900" y="3958456"/>
              <a:ext cx="3352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Phân công nhiệm vụ 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749AA80-B581-1871-631C-F682A68B0AEA}"/>
              </a:ext>
            </a:extLst>
          </p:cNvPr>
          <p:cNvSpPr/>
          <p:nvPr/>
        </p:nvSpPr>
        <p:spPr>
          <a:xfrm>
            <a:off x="-685800" y="8724900"/>
            <a:ext cx="196596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xmlns="" id="{134A1AF9-F9CE-C457-AE88-89B4A415661B}"/>
              </a:ext>
            </a:extLst>
          </p:cNvPr>
          <p:cNvSpPr/>
          <p:nvPr/>
        </p:nvSpPr>
        <p:spPr>
          <a:xfrm>
            <a:off x="4648200" y="7704497"/>
            <a:ext cx="8991600" cy="2461863"/>
          </a:xfrm>
          <a:custGeom>
            <a:avLst/>
            <a:gdLst/>
            <a:ahLst/>
            <a:cxnLst/>
            <a:rect l="l" t="t" r="r" b="b"/>
            <a:pathLst>
              <a:path w="7315200" h="2112264">
                <a:moveTo>
                  <a:pt x="0" y="0"/>
                </a:moveTo>
                <a:lnTo>
                  <a:pt x="7315200" y="0"/>
                </a:lnTo>
                <a:lnTo>
                  <a:pt x="7315200" y="2112264"/>
                </a:lnTo>
                <a:lnTo>
                  <a:pt x="0" y="2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2D5911-48B4-FFE3-B461-48B75C0A8863}"/>
              </a:ext>
            </a:extLst>
          </p:cNvPr>
          <p:cNvSpPr txBox="1"/>
          <p:nvPr/>
        </p:nvSpPr>
        <p:spPr>
          <a:xfrm>
            <a:off x="4152900" y="521374"/>
            <a:ext cx="998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117CA5-8CC1-8A44-D09F-9A96B0BF81F5}"/>
              </a:ext>
            </a:extLst>
          </p:cNvPr>
          <p:cNvSpPr txBox="1"/>
          <p:nvPr/>
        </p:nvSpPr>
        <p:spPr>
          <a:xfrm>
            <a:off x="914400" y="1848671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b. Tổ chức thảo luận theo nhóm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749AA80-B581-1871-631C-F682A68B0AEA}"/>
              </a:ext>
            </a:extLst>
          </p:cNvPr>
          <p:cNvSpPr/>
          <p:nvPr/>
        </p:nvSpPr>
        <p:spPr>
          <a:xfrm>
            <a:off x="-685800" y="8724900"/>
            <a:ext cx="196596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DBA2A4D-C165-C089-7D2D-537297F5D8C1}"/>
              </a:ext>
            </a:extLst>
          </p:cNvPr>
          <p:cNvGrpSpPr/>
          <p:nvPr/>
        </p:nvGrpSpPr>
        <p:grpSpPr>
          <a:xfrm>
            <a:off x="262367" y="3074196"/>
            <a:ext cx="5391740" cy="3898104"/>
            <a:chOff x="1905000" y="3009900"/>
            <a:chExt cx="5391740" cy="38981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CF123F0-015A-8DE6-A0AD-BB6DD74C0876}"/>
                </a:ext>
              </a:extLst>
            </p:cNvPr>
            <p:cNvSpPr/>
            <p:nvPr/>
          </p:nvSpPr>
          <p:spPr>
            <a:xfrm>
              <a:off x="1905000" y="3009900"/>
              <a:ext cx="5181600" cy="3657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12ED7C1-228C-B1EB-0E99-F730BFF53783}"/>
                </a:ext>
              </a:extLst>
            </p:cNvPr>
            <p:cNvSpPr/>
            <p:nvPr/>
          </p:nvSpPr>
          <p:spPr>
            <a:xfrm>
              <a:off x="2121293" y="3250404"/>
              <a:ext cx="5175447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8A5B39C-E82A-122E-21C3-CEDEDCA799A7}"/>
                </a:ext>
              </a:extLst>
            </p:cNvPr>
            <p:cNvSpPr txBox="1"/>
            <p:nvPr/>
          </p:nvSpPr>
          <p:spPr>
            <a:xfrm>
              <a:off x="2177932" y="3803518"/>
              <a:ext cx="4908668" cy="261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Bước 1. </a:t>
              </a:r>
              <a:r>
                <a:rPr lang="en-US" sz="3800" b="1">
                  <a:latin typeface="Arial" panose="020B0604020202020204" pitchFamily="34" charset="0"/>
                  <a:cs typeface="Arial" panose="020B0604020202020204" pitchFamily="34" charset="0"/>
                </a:rPr>
                <a:t>Nêu ý kiến </a:t>
              </a:r>
            </a:p>
            <a:p>
              <a:pPr algn="ctr">
                <a:lnSpc>
                  <a:spcPct val="150000"/>
                </a:lnSpc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(từng thành viên nêu ý kiến).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B7C14D7-1781-5304-A0F0-CACD7F40BF62}"/>
              </a:ext>
            </a:extLst>
          </p:cNvPr>
          <p:cNvGrpSpPr/>
          <p:nvPr/>
        </p:nvGrpSpPr>
        <p:grpSpPr>
          <a:xfrm>
            <a:off x="5809312" y="3102410"/>
            <a:ext cx="6661501" cy="3898104"/>
            <a:chOff x="1905000" y="3009900"/>
            <a:chExt cx="5425578" cy="3898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E901ACD-015C-75AE-A18A-CF4BF95E0A22}"/>
                </a:ext>
              </a:extLst>
            </p:cNvPr>
            <p:cNvSpPr/>
            <p:nvPr/>
          </p:nvSpPr>
          <p:spPr>
            <a:xfrm>
              <a:off x="1905000" y="3009900"/>
              <a:ext cx="5181600" cy="3657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8A38EBB-CB46-3901-1170-BD8C89643D4E}"/>
                </a:ext>
              </a:extLst>
            </p:cNvPr>
            <p:cNvSpPr/>
            <p:nvPr/>
          </p:nvSpPr>
          <p:spPr>
            <a:xfrm>
              <a:off x="2121293" y="3250404"/>
              <a:ext cx="5175447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DA778F8-8EDD-7DAE-29F8-9B3868EE708F}"/>
                </a:ext>
              </a:extLst>
            </p:cNvPr>
            <p:cNvSpPr txBox="1"/>
            <p:nvPr/>
          </p:nvSpPr>
          <p:spPr>
            <a:xfrm>
              <a:off x="2148978" y="3734912"/>
              <a:ext cx="5181600" cy="261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Bước 2. </a:t>
              </a:r>
              <a:r>
                <a:rPr lang="en-US" sz="3800" b="1">
                  <a:latin typeface="Arial" panose="020B0604020202020204" pitchFamily="34" charset="0"/>
                  <a:cs typeface="Arial" panose="020B0604020202020204" pitchFamily="34" charset="0"/>
                </a:rPr>
                <a:t>Trao đổi, thảo luận</a:t>
              </a:r>
            </a:p>
            <a:p>
              <a:pPr algn="ctr">
                <a:lnSpc>
                  <a:spcPct val="150000"/>
                </a:lnSpc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(cả nhóm trao đổi, thảo luận về các ý kiến).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CE65DD6-C85B-D802-26D2-90F23189D715}"/>
              </a:ext>
            </a:extLst>
          </p:cNvPr>
          <p:cNvGrpSpPr/>
          <p:nvPr/>
        </p:nvGrpSpPr>
        <p:grpSpPr>
          <a:xfrm>
            <a:off x="12718643" y="3074196"/>
            <a:ext cx="5418924" cy="3898104"/>
            <a:chOff x="1905000" y="3009900"/>
            <a:chExt cx="5418924" cy="38981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D391E20-0E53-A849-8564-9455FFC62A94}"/>
                </a:ext>
              </a:extLst>
            </p:cNvPr>
            <p:cNvSpPr/>
            <p:nvPr/>
          </p:nvSpPr>
          <p:spPr>
            <a:xfrm>
              <a:off x="1905000" y="3009900"/>
              <a:ext cx="5181600" cy="3657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7F35BB8-F6AB-FC06-B4AE-9F7A7D19863D}"/>
                </a:ext>
              </a:extLst>
            </p:cNvPr>
            <p:cNvSpPr/>
            <p:nvPr/>
          </p:nvSpPr>
          <p:spPr>
            <a:xfrm>
              <a:off x="2121293" y="3250404"/>
              <a:ext cx="5175447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511B9E1-8474-9A56-DCDC-E0C407D62A69}"/>
                </a:ext>
              </a:extLst>
            </p:cNvPr>
            <p:cNvSpPr txBox="1"/>
            <p:nvPr/>
          </p:nvSpPr>
          <p:spPr>
            <a:xfrm>
              <a:off x="2148477" y="3229179"/>
              <a:ext cx="5175447" cy="367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Bước 3.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Thống nhất kết quả thảo luận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(nhóm trưởng tổng hợp ý kiến).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ECCA81A-059E-1CD1-BDEF-1626A4F5BC0F}"/>
              </a:ext>
            </a:extLst>
          </p:cNvPr>
          <p:cNvSpPr txBox="1"/>
          <p:nvPr/>
        </p:nvSpPr>
        <p:spPr>
          <a:xfrm>
            <a:off x="914400" y="7653499"/>
            <a:ext cx="1172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Ghi chép kết quả thảo luận (ở bước 3) </a:t>
            </a:r>
          </a:p>
        </p:txBody>
      </p:sp>
    </p:spTree>
    <p:extLst>
      <p:ext uri="{BB962C8B-B14F-4D97-AF65-F5344CB8AC3E}">
        <p14:creationId xmlns:p14="http://schemas.microsoft.com/office/powerpoint/2010/main" val="39750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A478F7D8-D3E8-3C9B-0AE1-DC05D4BE9173}"/>
              </a:ext>
            </a:extLst>
          </p:cNvPr>
          <p:cNvSpPr/>
          <p:nvPr/>
        </p:nvSpPr>
        <p:spPr>
          <a:xfrm>
            <a:off x="1242690" y="1104900"/>
            <a:ext cx="15887700" cy="84582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xmlns="" id="{6C3542B7-E1A4-6E21-54CB-0658E90443EF}"/>
              </a:ext>
            </a:extLst>
          </p:cNvPr>
          <p:cNvSpPr/>
          <p:nvPr/>
        </p:nvSpPr>
        <p:spPr>
          <a:xfrm rot="1714640">
            <a:off x="-580626" y="7622910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5" y="0"/>
                </a:lnTo>
                <a:lnTo>
                  <a:pt x="3208635" y="3168526"/>
                </a:lnTo>
                <a:lnTo>
                  <a:pt x="0" y="316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E80A658B-2E0B-3DA5-E27C-00CE28857AF1}"/>
              </a:ext>
            </a:extLst>
          </p:cNvPr>
          <p:cNvSpPr/>
          <p:nvPr/>
        </p:nvSpPr>
        <p:spPr>
          <a:xfrm>
            <a:off x="1890390" y="1943100"/>
            <a:ext cx="14537246" cy="7315200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C5F30831-2C52-C1E0-C5D8-6A9BEE7170B2}"/>
              </a:ext>
            </a:extLst>
          </p:cNvPr>
          <p:cNvSpPr/>
          <p:nvPr/>
        </p:nvSpPr>
        <p:spPr>
          <a:xfrm rot="-1469705">
            <a:off x="15704689" y="7725860"/>
            <a:ext cx="3208635" cy="3168527"/>
          </a:xfrm>
          <a:custGeom>
            <a:avLst/>
            <a:gdLst/>
            <a:ahLst/>
            <a:cxnLst/>
            <a:rect l="l" t="t" r="r" b="b"/>
            <a:pathLst>
              <a:path w="3208635" h="3168527">
                <a:moveTo>
                  <a:pt x="0" y="0"/>
                </a:moveTo>
                <a:lnTo>
                  <a:pt x="3208634" y="0"/>
                </a:lnTo>
                <a:lnTo>
                  <a:pt x="3208634" y="3168527"/>
                </a:lnTo>
                <a:lnTo>
                  <a:pt x="0" y="3168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0A3336-3C36-055B-07D9-9CE7F6954030}"/>
              </a:ext>
            </a:extLst>
          </p:cNvPr>
          <p:cNvSpPr txBox="1"/>
          <p:nvPr/>
        </p:nvSpPr>
        <p:spPr>
          <a:xfrm>
            <a:off x="4462140" y="3251988"/>
            <a:ext cx="9448800" cy="37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20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LẬP DÀN Ý </a:t>
            </a:r>
          </a:p>
        </p:txBody>
      </p:sp>
    </p:spTree>
    <p:extLst>
      <p:ext uri="{BB962C8B-B14F-4D97-AF65-F5344CB8AC3E}">
        <p14:creationId xmlns:p14="http://schemas.microsoft.com/office/powerpoint/2010/main" val="9463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EBED84-A07B-A2D6-9A59-D976F728F322}"/>
              </a:ext>
            </a:extLst>
          </p:cNvPr>
          <p:cNvSpPr txBox="1"/>
          <p:nvPr/>
        </p:nvSpPr>
        <p:spPr>
          <a:xfrm>
            <a:off x="533400" y="511244"/>
            <a:ext cx="172212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Yêu cầu: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Đóng vai nhóm trưởng, dựa vào các ý đã ghi chép, lập dàn ý báo cáo theo mẫu: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8080BB8A-87C6-D042-087B-043E14E5E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61620"/>
              </p:ext>
            </p:extLst>
          </p:nvPr>
        </p:nvGraphicFramePr>
        <p:xfrm>
          <a:off x="1828800" y="3162300"/>
          <a:ext cx="14630400" cy="602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0">
                  <a:extLst>
                    <a:ext uri="{9D8B030D-6E8A-4147-A177-3AD203B41FA5}">
                      <a16:colId xmlns:a16="http://schemas.microsoft.com/office/drawing/2014/main" xmlns="" val="108176654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 HÒA XÃ HỘI CHỦ NGHĨA VIỆT NAM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Độc lâp – Tự do – Hạnh phúc 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35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 điểm và thời gian viết báo cáo:……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01025"/>
                  </a:ext>
                </a:extLst>
              </a:tr>
              <a:tr h="937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 ĐỀ BÁO CÁO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nhận báo cáo: ….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báo cáo: ….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801246"/>
                  </a:ext>
                </a:extLst>
              </a:tr>
              <a:tr h="93775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3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viết báo cáo: …..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7966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05BE7C3-21F5-F2DB-B080-8178C788BDE8}"/>
              </a:ext>
            </a:extLst>
          </p:cNvPr>
          <p:cNvCxnSpPr/>
          <p:nvPr/>
        </p:nvCxnSpPr>
        <p:spPr>
          <a:xfrm>
            <a:off x="6286500" y="4838700"/>
            <a:ext cx="571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616339-7547-4DDF-4839-6134E9674833}"/>
              </a:ext>
            </a:extLst>
          </p:cNvPr>
          <p:cNvSpPr txBox="1"/>
          <p:nvPr/>
        </p:nvSpPr>
        <p:spPr>
          <a:xfrm>
            <a:off x="6400800" y="9323829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ghi chép </a:t>
            </a:r>
          </a:p>
        </p:txBody>
      </p:sp>
    </p:spTree>
    <p:extLst>
      <p:ext uri="{BB962C8B-B14F-4D97-AF65-F5344CB8AC3E}">
        <p14:creationId xmlns:p14="http://schemas.microsoft.com/office/powerpoint/2010/main" val="9857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401</Words>
  <Application>Microsoft Office PowerPoint</Application>
  <PresentationFormat>Custom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Amasis MT Pro Black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&amp; Purple Colorful Vintage Magical Cartoon Illustration Floral Fairytale Animated Presentation</dc:title>
  <dc:creator>Administrator</dc:creator>
  <cp:lastModifiedBy>A</cp:lastModifiedBy>
  <cp:revision>4</cp:revision>
  <dcterms:created xsi:type="dcterms:W3CDTF">2006-08-16T00:00:00Z</dcterms:created>
  <dcterms:modified xsi:type="dcterms:W3CDTF">2025-09-29T13:48:58Z</dcterms:modified>
  <dc:identifier>DAFosJXMS_s</dc:identifier>
</cp:coreProperties>
</file>