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70" r:id="rId2"/>
    <p:sldId id="273" r:id="rId3"/>
    <p:sldId id="275" r:id="rId4"/>
    <p:sldId id="274" r:id="rId5"/>
    <p:sldId id="276" r:id="rId6"/>
    <p:sldId id="256" r:id="rId7"/>
    <p:sldId id="257" r:id="rId8"/>
    <p:sldId id="267"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59" r:id="rId29"/>
    <p:sldId id="297" r:id="rId30"/>
  </p:sldIdLst>
  <p:sldSz cx="18288000" cy="10287000"/>
  <p:notesSz cx="6858000" cy="9144000"/>
  <p:embeddedFontLst>
    <p:embeddedFont>
      <p:font typeface="Amasis MT Pro Black" charset="0"/>
      <p:bold r:id="rId32"/>
      <p:boldItalic r:id="rId33"/>
    </p:embeddedFont>
    <p:embeddedFont>
      <p:font typeface="Calibri"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8E70F2-1064-41CA-85D7-0CDE6E04ECD4}">
          <p14:sldIdLst>
            <p14:sldId id="270"/>
            <p14:sldId id="273"/>
            <p14:sldId id="275"/>
            <p14:sldId id="274"/>
            <p14:sldId id="276"/>
            <p14:sldId id="256"/>
            <p14:sldId id="257"/>
            <p14:sldId id="267"/>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59"/>
            <p14:sldId id="29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A2B80-C6A7-40AA-87B3-4D6136C9B179}"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11878-0A99-4369-B877-1CEADA66E8C5}" type="slidenum">
              <a:rPr lang="en-US" smtClean="0"/>
              <a:t>‹#›</a:t>
            </a:fld>
            <a:endParaRPr lang="en-US"/>
          </a:p>
        </p:txBody>
      </p:sp>
    </p:spTree>
    <p:extLst>
      <p:ext uri="{BB962C8B-B14F-4D97-AF65-F5344CB8AC3E}">
        <p14:creationId xmlns:p14="http://schemas.microsoft.com/office/powerpoint/2010/main" val="252864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29.png"/><Relationship Id="rId17" Type="http://schemas.openxmlformats.org/officeDocument/2006/relationships/image" Target="../media/image57.svg"/><Relationship Id="rId2" Type="http://schemas.openxmlformats.org/officeDocument/2006/relationships/image" Target="../media/image24.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49.sv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7.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7.sv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7.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1.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5.sv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81.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10" Type="http://schemas.openxmlformats.org/officeDocument/2006/relationships/image" Target="../media/image2.svg"/><Relationship Id="rId4" Type="http://schemas.openxmlformats.org/officeDocument/2006/relationships/image" Target="../media/image5.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svg"/><Relationship Id="rId7"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svg"/><Relationship Id="rId5" Type="http://schemas.openxmlformats.org/officeDocument/2006/relationships/image" Target="../media/image15.sv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2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23.svg"/><Relationship Id="rId10"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12" name="Freeform 12"/>
          <p:cNvSpPr/>
          <p:nvPr/>
        </p:nvSpPr>
        <p:spPr>
          <a:xfrm flipH="1">
            <a:off x="-4788284" y="-394945"/>
            <a:ext cx="9576567" cy="3495447"/>
          </a:xfrm>
          <a:custGeom>
            <a:avLst/>
            <a:gdLst/>
            <a:ahLst/>
            <a:cxnLst/>
            <a:rect l="l" t="t" r="r" b="b"/>
            <a:pathLst>
              <a:path w="9576567" h="3495447">
                <a:moveTo>
                  <a:pt x="9576566" y="0"/>
                </a:moveTo>
                <a:lnTo>
                  <a:pt x="0" y="0"/>
                </a:lnTo>
                <a:lnTo>
                  <a:pt x="0" y="3495446"/>
                </a:lnTo>
                <a:lnTo>
                  <a:pt x="9576566" y="3495446"/>
                </a:lnTo>
                <a:lnTo>
                  <a:pt x="957656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a:off x="13030200" y="5886865"/>
            <a:ext cx="9576567" cy="3495447"/>
          </a:xfrm>
          <a:custGeom>
            <a:avLst/>
            <a:gdLst/>
            <a:ahLst/>
            <a:cxnLst/>
            <a:rect l="l" t="t" r="r" b="b"/>
            <a:pathLst>
              <a:path w="9576567" h="3495447">
                <a:moveTo>
                  <a:pt x="0" y="0"/>
                </a:moveTo>
                <a:lnTo>
                  <a:pt x="9576566" y="0"/>
                </a:lnTo>
                <a:lnTo>
                  <a:pt x="9576566" y="3495447"/>
                </a:lnTo>
                <a:lnTo>
                  <a:pt x="0" y="3495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AutoShape 14"/>
          <p:cNvSpPr/>
          <p:nvPr/>
        </p:nvSpPr>
        <p:spPr>
          <a:xfrm>
            <a:off x="-238203" y="-295275"/>
            <a:ext cx="19175750" cy="0"/>
          </a:xfrm>
          <a:prstGeom prst="line">
            <a:avLst/>
          </a:prstGeom>
          <a:ln w="590550" cap="rnd">
            <a:solidFill>
              <a:srgbClr val="14163C"/>
            </a:solidFill>
            <a:prstDash val="solid"/>
            <a:headEnd type="none" w="sm" len="sm"/>
            <a:tailEnd type="none" w="sm" len="sm"/>
          </a:ln>
        </p:spPr>
        <p:txBody>
          <a:bodyPr/>
          <a:lstStyle/>
          <a:p>
            <a:endParaRPr lang="en-US"/>
          </a:p>
        </p:txBody>
      </p:sp>
      <p:sp>
        <p:nvSpPr>
          <p:cNvPr id="15" name="AutoShape 15"/>
          <p:cNvSpPr/>
          <p:nvPr/>
        </p:nvSpPr>
        <p:spPr>
          <a:xfrm>
            <a:off x="-458623" y="9991725"/>
            <a:ext cx="19175750" cy="0"/>
          </a:xfrm>
          <a:prstGeom prst="line">
            <a:avLst/>
          </a:prstGeom>
          <a:ln w="590550" cap="rnd">
            <a:solidFill>
              <a:srgbClr val="14163C"/>
            </a:solidFill>
            <a:prstDash val="solid"/>
            <a:headEnd type="none" w="sm" len="sm"/>
            <a:tailEnd type="none" w="sm" len="sm"/>
          </a:ln>
        </p:spPr>
        <p:txBody>
          <a:bodyPr/>
          <a:lstStyle/>
          <a:p>
            <a:endParaRPr lang="en-US"/>
          </a:p>
        </p:txBody>
      </p:sp>
      <p:sp>
        <p:nvSpPr>
          <p:cNvPr id="16" name="Freeform 16"/>
          <p:cNvSpPr/>
          <p:nvPr/>
        </p:nvSpPr>
        <p:spPr>
          <a:xfrm rot="-3984504">
            <a:off x="7860598" y="5437787"/>
            <a:ext cx="2537305" cy="4393602"/>
          </a:xfrm>
          <a:custGeom>
            <a:avLst/>
            <a:gdLst/>
            <a:ahLst/>
            <a:cxnLst/>
            <a:rect l="l" t="t" r="r" b="b"/>
            <a:pathLst>
              <a:path w="2537305" h="4393602">
                <a:moveTo>
                  <a:pt x="0" y="0"/>
                </a:moveTo>
                <a:lnTo>
                  <a:pt x="2537306" y="0"/>
                </a:lnTo>
                <a:lnTo>
                  <a:pt x="2537306" y="4393602"/>
                </a:lnTo>
                <a:lnTo>
                  <a:pt x="0" y="43936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7"/>
          <p:cNvSpPr txBox="1"/>
          <p:nvPr/>
        </p:nvSpPr>
        <p:spPr>
          <a:xfrm>
            <a:off x="570788" y="3046233"/>
            <a:ext cx="17116927" cy="3465179"/>
          </a:xfrm>
          <a:prstGeom prst="rect">
            <a:avLst/>
          </a:prstGeom>
        </p:spPr>
        <p:txBody>
          <a:bodyPr wrap="square" lIns="0" tIns="0" rIns="0" bIns="0" rtlCol="0" anchor="t">
            <a:spAutoFit/>
          </a:bodyPr>
          <a:lstStyle/>
          <a:p>
            <a:pPr algn="ctr">
              <a:lnSpc>
                <a:spcPct val="150000"/>
              </a:lnSpc>
            </a:pPr>
            <a:r>
              <a:rPr lang="en-US" sz="8000" b="1">
                <a:solidFill>
                  <a:srgbClr val="14163C"/>
                </a:solidFill>
                <a:latin typeface="Arial" panose="020B0604020202020204" pitchFamily="34" charset="0"/>
                <a:cs typeface="Arial" panose="020B0604020202020204" pitchFamily="34" charset="0"/>
              </a:rPr>
              <a:t>CHÀO MỪNG CÁC EM ĐÃ ĐẾN VỚI BÀI HỌC NGÀY HÔM NAY!</a:t>
            </a:r>
          </a:p>
        </p:txBody>
      </p:sp>
    </p:spTree>
    <p:extLst>
      <p:ext uri="{BB962C8B-B14F-4D97-AF65-F5344CB8AC3E}">
        <p14:creationId xmlns:p14="http://schemas.microsoft.com/office/powerpoint/2010/main" val="2102987639"/>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CD5D917-BEAB-0216-FC54-E6F0A59226FA}"/>
              </a:ext>
            </a:extLst>
          </p:cNvPr>
          <p:cNvSpPr txBox="1"/>
          <p:nvPr/>
        </p:nvSpPr>
        <p:spPr>
          <a:xfrm>
            <a:off x="3429000" y="571500"/>
            <a:ext cx="11430000" cy="861774"/>
          </a:xfrm>
          <a:prstGeom prst="rect">
            <a:avLst/>
          </a:prstGeom>
          <a:noFill/>
        </p:spPr>
        <p:txBody>
          <a:bodyPr wrap="square" rtlCol="0">
            <a:spAutoFit/>
          </a:bodyPr>
          <a:lstStyle/>
          <a:p>
            <a:pPr algn="ctr"/>
            <a:r>
              <a:rPr lang="en-US" sz="5000" b="1">
                <a:solidFill>
                  <a:schemeClr val="accent4">
                    <a:lumMod val="75000"/>
                  </a:schemeClr>
                </a:solidFill>
                <a:latin typeface="Arial" panose="020B0604020202020204" pitchFamily="34" charset="0"/>
                <a:cs typeface="Arial" panose="020B0604020202020204" pitchFamily="34" charset="0"/>
              </a:rPr>
              <a:t>MỘT SỐ TỪ DỄ PHÁT ÂM SAI </a:t>
            </a:r>
          </a:p>
        </p:txBody>
      </p:sp>
      <p:grpSp>
        <p:nvGrpSpPr>
          <p:cNvPr id="5" name="Group 4">
            <a:extLst>
              <a:ext uri="{FF2B5EF4-FFF2-40B4-BE49-F238E27FC236}">
                <a16:creationId xmlns:a16="http://schemas.microsoft.com/office/drawing/2014/main" xmlns="" id="{13BB3533-77CB-C164-11F5-D846E92DF215}"/>
              </a:ext>
            </a:extLst>
          </p:cNvPr>
          <p:cNvGrpSpPr/>
          <p:nvPr/>
        </p:nvGrpSpPr>
        <p:grpSpPr>
          <a:xfrm>
            <a:off x="990600" y="3162300"/>
            <a:ext cx="3733799" cy="2387918"/>
            <a:chOff x="1600200" y="3822382"/>
            <a:chExt cx="3733799" cy="2387918"/>
          </a:xfrm>
        </p:grpSpPr>
        <p:sp>
          <p:nvSpPr>
            <p:cNvPr id="3" name="Freeform 2">
              <a:extLst>
                <a:ext uri="{FF2B5EF4-FFF2-40B4-BE49-F238E27FC236}">
                  <a16:creationId xmlns:a16="http://schemas.microsoft.com/office/drawing/2014/main" xmlns="" id="{0158FF0B-EEE3-5394-CCCE-DAFBE2C453E9}"/>
                </a:ext>
              </a:extLst>
            </p:cNvPr>
            <p:cNvSpPr/>
            <p:nvPr/>
          </p:nvSpPr>
          <p:spPr>
            <a:xfrm>
              <a:off x="1600200" y="3822382"/>
              <a:ext cx="3733799" cy="238791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7A832C8B-44EE-C5E8-2117-561E63F3404C}"/>
                </a:ext>
              </a:extLst>
            </p:cNvPr>
            <p:cNvSpPr txBox="1"/>
            <p:nvPr/>
          </p:nvSpPr>
          <p:spPr>
            <a:xfrm>
              <a:off x="1600200" y="4789557"/>
              <a:ext cx="37337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tỉnh giấc </a:t>
              </a:r>
            </a:p>
          </p:txBody>
        </p:sp>
      </p:grpSp>
      <p:grpSp>
        <p:nvGrpSpPr>
          <p:cNvPr id="6" name="Group 5">
            <a:extLst>
              <a:ext uri="{FF2B5EF4-FFF2-40B4-BE49-F238E27FC236}">
                <a16:creationId xmlns:a16="http://schemas.microsoft.com/office/drawing/2014/main" xmlns="" id="{F25E31BF-DA73-6C6B-F746-C43FFDCE6479}"/>
              </a:ext>
            </a:extLst>
          </p:cNvPr>
          <p:cNvGrpSpPr/>
          <p:nvPr/>
        </p:nvGrpSpPr>
        <p:grpSpPr>
          <a:xfrm>
            <a:off x="4776789" y="1883400"/>
            <a:ext cx="3733799" cy="2387918"/>
            <a:chOff x="1600200" y="3822382"/>
            <a:chExt cx="3733799" cy="2387918"/>
          </a:xfrm>
        </p:grpSpPr>
        <p:sp>
          <p:nvSpPr>
            <p:cNvPr id="7" name="Freeform 2">
              <a:extLst>
                <a:ext uri="{FF2B5EF4-FFF2-40B4-BE49-F238E27FC236}">
                  <a16:creationId xmlns:a16="http://schemas.microsoft.com/office/drawing/2014/main" xmlns="" id="{F41E5885-DF05-F4DF-CEDD-7A4555145DA2}"/>
                </a:ext>
              </a:extLst>
            </p:cNvPr>
            <p:cNvSpPr/>
            <p:nvPr/>
          </p:nvSpPr>
          <p:spPr>
            <a:xfrm>
              <a:off x="1600200" y="3822382"/>
              <a:ext cx="3733799" cy="238791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xmlns="" id="{1ED92FEE-836F-CFFE-6566-893D6277EF6B}"/>
                </a:ext>
              </a:extLst>
            </p:cNvPr>
            <p:cNvSpPr txBox="1"/>
            <p:nvPr/>
          </p:nvSpPr>
          <p:spPr>
            <a:xfrm>
              <a:off x="1600200" y="4789557"/>
              <a:ext cx="37337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vội vã</a:t>
              </a:r>
            </a:p>
          </p:txBody>
        </p:sp>
      </p:grpSp>
      <p:grpSp>
        <p:nvGrpSpPr>
          <p:cNvPr id="9" name="Group 8">
            <a:extLst>
              <a:ext uri="{FF2B5EF4-FFF2-40B4-BE49-F238E27FC236}">
                <a16:creationId xmlns:a16="http://schemas.microsoft.com/office/drawing/2014/main" xmlns="" id="{7C17412D-5A4B-550B-F05A-25FFB8BAB2B3}"/>
              </a:ext>
            </a:extLst>
          </p:cNvPr>
          <p:cNvGrpSpPr/>
          <p:nvPr/>
        </p:nvGrpSpPr>
        <p:grpSpPr>
          <a:xfrm>
            <a:off x="4833937" y="5011340"/>
            <a:ext cx="3733799" cy="2387918"/>
            <a:chOff x="1600200" y="3822382"/>
            <a:chExt cx="3733799" cy="2387918"/>
          </a:xfrm>
        </p:grpSpPr>
        <p:sp>
          <p:nvSpPr>
            <p:cNvPr id="10" name="Freeform 2">
              <a:extLst>
                <a:ext uri="{FF2B5EF4-FFF2-40B4-BE49-F238E27FC236}">
                  <a16:creationId xmlns:a16="http://schemas.microsoft.com/office/drawing/2014/main" xmlns="" id="{4A73E0E5-C05E-98A3-16CA-7CCD89520773}"/>
                </a:ext>
              </a:extLst>
            </p:cNvPr>
            <p:cNvSpPr/>
            <p:nvPr/>
          </p:nvSpPr>
          <p:spPr>
            <a:xfrm>
              <a:off x="1600200" y="3822382"/>
              <a:ext cx="3733799" cy="238791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xmlns="" id="{F177DEF3-18C9-221D-D2E1-1E7FEC93DDF6}"/>
                </a:ext>
              </a:extLst>
            </p:cNvPr>
            <p:cNvSpPr txBox="1"/>
            <p:nvPr/>
          </p:nvSpPr>
          <p:spPr>
            <a:xfrm>
              <a:off x="1600200" y="4789557"/>
              <a:ext cx="37337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đôi lúc</a:t>
              </a:r>
            </a:p>
          </p:txBody>
        </p:sp>
      </p:grpSp>
      <p:grpSp>
        <p:nvGrpSpPr>
          <p:cNvPr id="12" name="Group 11">
            <a:extLst>
              <a:ext uri="{FF2B5EF4-FFF2-40B4-BE49-F238E27FC236}">
                <a16:creationId xmlns:a16="http://schemas.microsoft.com/office/drawing/2014/main" xmlns="" id="{FBBA175A-6EA3-4B79-76B2-E02422B97E27}"/>
              </a:ext>
            </a:extLst>
          </p:cNvPr>
          <p:cNvGrpSpPr/>
          <p:nvPr/>
        </p:nvGrpSpPr>
        <p:grpSpPr>
          <a:xfrm>
            <a:off x="8901114" y="3185245"/>
            <a:ext cx="3733799" cy="2387918"/>
            <a:chOff x="1600200" y="3822382"/>
            <a:chExt cx="3733799" cy="2387918"/>
          </a:xfrm>
        </p:grpSpPr>
        <p:sp>
          <p:nvSpPr>
            <p:cNvPr id="13" name="Freeform 2">
              <a:extLst>
                <a:ext uri="{FF2B5EF4-FFF2-40B4-BE49-F238E27FC236}">
                  <a16:creationId xmlns:a16="http://schemas.microsoft.com/office/drawing/2014/main" xmlns="" id="{8B756CAA-B295-083B-CC39-1148F8C58B36}"/>
                </a:ext>
              </a:extLst>
            </p:cNvPr>
            <p:cNvSpPr/>
            <p:nvPr/>
          </p:nvSpPr>
          <p:spPr>
            <a:xfrm>
              <a:off x="1600200" y="3822382"/>
              <a:ext cx="3733799" cy="238791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xmlns="" id="{3BDACF49-47E0-303B-5FBE-3DE827626534}"/>
                </a:ext>
              </a:extLst>
            </p:cNvPr>
            <p:cNvSpPr txBox="1"/>
            <p:nvPr/>
          </p:nvSpPr>
          <p:spPr>
            <a:xfrm>
              <a:off x="1600200" y="4789557"/>
              <a:ext cx="37337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quay lái</a:t>
              </a:r>
            </a:p>
          </p:txBody>
        </p:sp>
      </p:grpSp>
      <p:grpSp>
        <p:nvGrpSpPr>
          <p:cNvPr id="15" name="Group 14">
            <a:extLst>
              <a:ext uri="{FF2B5EF4-FFF2-40B4-BE49-F238E27FC236}">
                <a16:creationId xmlns:a16="http://schemas.microsoft.com/office/drawing/2014/main" xmlns="" id="{66C8A1FB-C273-F341-4A37-878716450E52}"/>
              </a:ext>
            </a:extLst>
          </p:cNvPr>
          <p:cNvGrpSpPr/>
          <p:nvPr/>
        </p:nvGrpSpPr>
        <p:grpSpPr>
          <a:xfrm>
            <a:off x="13015915" y="1991286"/>
            <a:ext cx="3733799" cy="2387918"/>
            <a:chOff x="1600200" y="3822382"/>
            <a:chExt cx="3733799" cy="2387918"/>
          </a:xfrm>
        </p:grpSpPr>
        <p:sp>
          <p:nvSpPr>
            <p:cNvPr id="16" name="Freeform 2">
              <a:extLst>
                <a:ext uri="{FF2B5EF4-FFF2-40B4-BE49-F238E27FC236}">
                  <a16:creationId xmlns:a16="http://schemas.microsoft.com/office/drawing/2014/main" xmlns="" id="{60CD77DC-7879-344E-E6E1-01081928CFC7}"/>
                </a:ext>
              </a:extLst>
            </p:cNvPr>
            <p:cNvSpPr/>
            <p:nvPr/>
          </p:nvSpPr>
          <p:spPr>
            <a:xfrm>
              <a:off x="1600200" y="3822382"/>
              <a:ext cx="3733799" cy="238791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24E56B70-2C2A-759F-CD98-8A237BC11C4C}"/>
                </a:ext>
              </a:extLst>
            </p:cNvPr>
            <p:cNvSpPr txBox="1"/>
            <p:nvPr/>
          </p:nvSpPr>
          <p:spPr>
            <a:xfrm>
              <a:off x="1600200" y="4789557"/>
              <a:ext cx="37337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bất kể</a:t>
              </a:r>
            </a:p>
          </p:txBody>
        </p:sp>
      </p:grpSp>
      <p:grpSp>
        <p:nvGrpSpPr>
          <p:cNvPr id="18" name="Group 17">
            <a:extLst>
              <a:ext uri="{FF2B5EF4-FFF2-40B4-BE49-F238E27FC236}">
                <a16:creationId xmlns:a16="http://schemas.microsoft.com/office/drawing/2014/main" xmlns="" id="{23A273BA-CE29-3D20-06D1-0130FCDB8971}"/>
              </a:ext>
            </a:extLst>
          </p:cNvPr>
          <p:cNvGrpSpPr/>
          <p:nvPr/>
        </p:nvGrpSpPr>
        <p:grpSpPr>
          <a:xfrm>
            <a:off x="13196889" y="5235189"/>
            <a:ext cx="3733799" cy="2387918"/>
            <a:chOff x="1600200" y="3822382"/>
            <a:chExt cx="3733799" cy="2387918"/>
          </a:xfrm>
        </p:grpSpPr>
        <p:sp>
          <p:nvSpPr>
            <p:cNvPr id="19" name="Freeform 2">
              <a:extLst>
                <a:ext uri="{FF2B5EF4-FFF2-40B4-BE49-F238E27FC236}">
                  <a16:creationId xmlns:a16="http://schemas.microsoft.com/office/drawing/2014/main" xmlns="" id="{BC3055DB-FA3F-1ED5-9B5B-10DBB4B1A516}"/>
                </a:ext>
              </a:extLst>
            </p:cNvPr>
            <p:cNvSpPr/>
            <p:nvPr/>
          </p:nvSpPr>
          <p:spPr>
            <a:xfrm>
              <a:off x="1600200" y="3822382"/>
              <a:ext cx="3733799" cy="238791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xmlns="" id="{A7533C7F-1EDB-8564-AB11-94D9A87FDC77}"/>
                </a:ext>
              </a:extLst>
            </p:cNvPr>
            <p:cNvSpPr txBox="1"/>
            <p:nvPr/>
          </p:nvSpPr>
          <p:spPr>
            <a:xfrm>
              <a:off x="1600200" y="4789557"/>
              <a:ext cx="37337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lộng gió</a:t>
              </a:r>
            </a:p>
          </p:txBody>
        </p:sp>
      </p:grpSp>
      <p:grpSp>
        <p:nvGrpSpPr>
          <p:cNvPr id="21" name="Group 20">
            <a:extLst>
              <a:ext uri="{FF2B5EF4-FFF2-40B4-BE49-F238E27FC236}">
                <a16:creationId xmlns:a16="http://schemas.microsoft.com/office/drawing/2014/main" xmlns="" id="{59597C45-BD3B-E18F-AFD5-272F48E48A00}"/>
              </a:ext>
            </a:extLst>
          </p:cNvPr>
          <p:cNvGrpSpPr/>
          <p:nvPr/>
        </p:nvGrpSpPr>
        <p:grpSpPr>
          <a:xfrm>
            <a:off x="895349" y="6429148"/>
            <a:ext cx="3733799" cy="2387918"/>
            <a:chOff x="1600200" y="3822382"/>
            <a:chExt cx="3733799" cy="2387918"/>
          </a:xfrm>
        </p:grpSpPr>
        <p:sp>
          <p:nvSpPr>
            <p:cNvPr id="22" name="Freeform 2">
              <a:extLst>
                <a:ext uri="{FF2B5EF4-FFF2-40B4-BE49-F238E27FC236}">
                  <a16:creationId xmlns:a16="http://schemas.microsoft.com/office/drawing/2014/main" xmlns="" id="{4D4D930F-EABE-D5D0-4EFC-68A4A483948B}"/>
                </a:ext>
              </a:extLst>
            </p:cNvPr>
            <p:cNvSpPr/>
            <p:nvPr/>
          </p:nvSpPr>
          <p:spPr>
            <a:xfrm>
              <a:off x="1600200" y="3822382"/>
              <a:ext cx="3733799" cy="238791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xmlns="" id="{24268B90-FA06-DCD9-5D88-3CD1F98FD24F}"/>
                </a:ext>
              </a:extLst>
            </p:cNvPr>
            <p:cNvSpPr txBox="1"/>
            <p:nvPr/>
          </p:nvSpPr>
          <p:spPr>
            <a:xfrm>
              <a:off x="1600200" y="4789557"/>
              <a:ext cx="37337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lo việc</a:t>
              </a:r>
            </a:p>
          </p:txBody>
        </p:sp>
      </p:grpSp>
      <p:grpSp>
        <p:nvGrpSpPr>
          <p:cNvPr id="24" name="Group 23">
            <a:extLst>
              <a:ext uri="{FF2B5EF4-FFF2-40B4-BE49-F238E27FC236}">
                <a16:creationId xmlns:a16="http://schemas.microsoft.com/office/drawing/2014/main" xmlns="" id="{6F0D4AB6-8A35-9370-BF19-F5FEE2D86016}"/>
              </a:ext>
            </a:extLst>
          </p:cNvPr>
          <p:cNvGrpSpPr/>
          <p:nvPr/>
        </p:nvGrpSpPr>
        <p:grpSpPr>
          <a:xfrm>
            <a:off x="9015413" y="6695926"/>
            <a:ext cx="3733799" cy="2387918"/>
            <a:chOff x="1600200" y="3822382"/>
            <a:chExt cx="3733799" cy="2387918"/>
          </a:xfrm>
        </p:grpSpPr>
        <p:sp>
          <p:nvSpPr>
            <p:cNvPr id="25" name="Freeform 2">
              <a:extLst>
                <a:ext uri="{FF2B5EF4-FFF2-40B4-BE49-F238E27FC236}">
                  <a16:creationId xmlns:a16="http://schemas.microsoft.com/office/drawing/2014/main" xmlns="" id="{32746FD7-F36D-16FE-AED2-2F09940E6D66}"/>
                </a:ext>
              </a:extLst>
            </p:cNvPr>
            <p:cNvSpPr/>
            <p:nvPr/>
          </p:nvSpPr>
          <p:spPr>
            <a:xfrm>
              <a:off x="1600200" y="3822382"/>
              <a:ext cx="3733799" cy="2387918"/>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xmlns="" id="{4BE64784-8D2C-7BD0-CE55-95267934598C}"/>
                </a:ext>
              </a:extLst>
            </p:cNvPr>
            <p:cNvSpPr txBox="1"/>
            <p:nvPr/>
          </p:nvSpPr>
          <p:spPr>
            <a:xfrm>
              <a:off x="1600200" y="4789557"/>
              <a:ext cx="37337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vạm vỡ</a:t>
              </a:r>
            </a:p>
          </p:txBody>
        </p:sp>
      </p:grpSp>
    </p:spTree>
    <p:extLst>
      <p:ext uri="{BB962C8B-B14F-4D97-AF65-F5344CB8AC3E}">
        <p14:creationId xmlns:p14="http://schemas.microsoft.com/office/powerpoint/2010/main" val="343919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A0F4C6-FEA3-3B86-CA60-1C772C076A8D}"/>
              </a:ext>
            </a:extLst>
          </p:cNvPr>
          <p:cNvSpPr txBox="1"/>
          <p:nvPr/>
        </p:nvSpPr>
        <p:spPr>
          <a:xfrm>
            <a:off x="5181600" y="647700"/>
            <a:ext cx="79248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CÁCH NHẤN GIỌNG </a:t>
            </a:r>
          </a:p>
        </p:txBody>
      </p:sp>
      <p:sp>
        <p:nvSpPr>
          <p:cNvPr id="4" name="TextBox 3">
            <a:extLst>
              <a:ext uri="{FF2B5EF4-FFF2-40B4-BE49-F238E27FC236}">
                <a16:creationId xmlns:a16="http://schemas.microsoft.com/office/drawing/2014/main" xmlns="" id="{F60A7AB9-015B-C48E-BB18-6B4B9C9E1165}"/>
              </a:ext>
            </a:extLst>
          </p:cNvPr>
          <p:cNvSpPr txBox="1"/>
          <p:nvPr/>
        </p:nvSpPr>
        <p:spPr>
          <a:xfrm>
            <a:off x="1562100" y="2049885"/>
            <a:ext cx="15163800" cy="707886"/>
          </a:xfrm>
          <a:prstGeom prst="rect">
            <a:avLst/>
          </a:prstGeom>
          <a:noFill/>
        </p:spPr>
        <p:txBody>
          <a:bodyPr wrap="square">
            <a:spAutoFit/>
          </a:bodyPr>
          <a:lstStyle/>
          <a:p>
            <a:r>
              <a:rPr lang="en-US" sz="4000">
                <a:latin typeface="Arial" panose="020B0604020202020204" pitchFamily="34" charset="0"/>
                <a:cs typeface="Arial" panose="020B0604020202020204" pitchFamily="34" charset="0"/>
              </a:rPr>
              <a:t>Đọc nhấn giọng ở các từ ngữ thể hiện cảm xúc của nhân vật: </a:t>
            </a:r>
          </a:p>
        </p:txBody>
      </p:sp>
      <p:sp>
        <p:nvSpPr>
          <p:cNvPr id="6" name="TextBox 5">
            <a:extLst>
              <a:ext uri="{FF2B5EF4-FFF2-40B4-BE49-F238E27FC236}">
                <a16:creationId xmlns:a16="http://schemas.microsoft.com/office/drawing/2014/main" xmlns="" id="{75B077A7-5170-D25E-7256-ABC396FCDEF1}"/>
              </a:ext>
            </a:extLst>
          </p:cNvPr>
          <p:cNvSpPr txBox="1"/>
          <p:nvPr/>
        </p:nvSpPr>
        <p:spPr>
          <a:xfrm>
            <a:off x="1371600" y="3338814"/>
            <a:ext cx="15544800" cy="3686266"/>
          </a:xfrm>
          <a:prstGeom prst="rect">
            <a:avLst/>
          </a:prstGeom>
          <a:noFill/>
        </p:spPr>
        <p:txBody>
          <a:bodyPr wrap="square">
            <a:spAutoFit/>
          </a:bodyPr>
          <a:lstStyle/>
          <a:p>
            <a:pPr marL="571500" indent="-571500">
              <a:lnSpc>
                <a:spcPct val="150000"/>
              </a:lnSpc>
              <a:buFont typeface="Wingdings" panose="05000000000000000000" pitchFamily="2" charset="2"/>
              <a:buChar char="§"/>
            </a:pPr>
            <a:r>
              <a:rPr lang="vi-VN" sz="4000" b="1"/>
              <a:t>Giọng kéo dài: </a:t>
            </a:r>
            <a:r>
              <a:rPr lang="vi-VN" sz="4000"/>
              <a:t>“Ở đó. </a:t>
            </a:r>
          </a:p>
          <a:p>
            <a:pPr marL="571500" indent="-571500">
              <a:lnSpc>
                <a:spcPct val="150000"/>
              </a:lnSpc>
              <a:buFont typeface="Wingdings" panose="05000000000000000000" pitchFamily="2" charset="2"/>
              <a:buChar char="§"/>
            </a:pPr>
            <a:r>
              <a:rPr lang="vi-VN" sz="4000" b="1"/>
              <a:t>Giọng reo vui: </a:t>
            </a:r>
            <a:r>
              <a:rPr lang="vi-VN" sz="4000"/>
              <a:t>“Chào anh thuyền mảnh!”.</a:t>
            </a:r>
          </a:p>
          <a:p>
            <a:pPr marL="571500" indent="-571500">
              <a:lnSpc>
                <a:spcPct val="150000"/>
              </a:lnSpc>
              <a:buFont typeface="Wingdings" panose="05000000000000000000" pitchFamily="2" charset="2"/>
              <a:buChar char="§"/>
            </a:pPr>
            <a:r>
              <a:rPr lang="vi-VN" sz="4000" b="1"/>
              <a:t>Giọng hào hứng</a:t>
            </a:r>
            <a:r>
              <a:rPr lang="en-US" sz="4000" b="1"/>
              <a:t>:</a:t>
            </a:r>
            <a:r>
              <a:rPr lang="vi-VN" sz="4000" b="1"/>
              <a:t> </a:t>
            </a:r>
            <a:r>
              <a:rPr lang="vi-VN" sz="4000"/>
              <a:t>“Tuyệt quá!”; “Tôi chỉ mong được như vậy.”</a:t>
            </a:r>
          </a:p>
          <a:p>
            <a:pPr marL="571500" indent="-571500">
              <a:lnSpc>
                <a:spcPct val="150000"/>
              </a:lnSpc>
              <a:buFont typeface="Wingdings" panose="05000000000000000000" pitchFamily="2" charset="2"/>
              <a:buChar char="§"/>
            </a:pPr>
            <a:r>
              <a:rPr lang="vi-VN" sz="4000" b="1"/>
              <a:t>Giọng thân mật, chậm rãi</a:t>
            </a:r>
            <a:r>
              <a:rPr lang="en-US" sz="4000" b="1"/>
              <a:t>: </a:t>
            </a:r>
            <a:r>
              <a:rPr lang="vi-VN" sz="4000"/>
              <a:t>các lời nói của thuyền mành. </a:t>
            </a:r>
          </a:p>
        </p:txBody>
      </p:sp>
      <p:sp>
        <p:nvSpPr>
          <p:cNvPr id="7" name="Rectangle 6">
            <a:extLst>
              <a:ext uri="{FF2B5EF4-FFF2-40B4-BE49-F238E27FC236}">
                <a16:creationId xmlns:a16="http://schemas.microsoft.com/office/drawing/2014/main" xmlns="" id="{CAB5BD78-887E-A381-C87C-78BEFD27B22F}"/>
              </a:ext>
            </a:extLst>
          </p:cNvPr>
          <p:cNvSpPr/>
          <p:nvPr/>
        </p:nvSpPr>
        <p:spPr>
          <a:xfrm>
            <a:off x="-952500" y="8496300"/>
            <a:ext cx="20193000" cy="27432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65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EEC3BC6-D1E1-3E3F-D4EB-41D046CB77DE}"/>
              </a:ext>
            </a:extLst>
          </p:cNvPr>
          <p:cNvSpPr txBox="1"/>
          <p:nvPr/>
        </p:nvSpPr>
        <p:spPr>
          <a:xfrm>
            <a:off x="3581400" y="723900"/>
            <a:ext cx="11125200" cy="861774"/>
          </a:xfrm>
          <a:prstGeom prst="rect">
            <a:avLst/>
          </a:prstGeom>
          <a:noFill/>
        </p:spPr>
        <p:txBody>
          <a:bodyPr wrap="square" rtlCol="0">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CÁCH NGẮT GIỌNG CÂU DÀI </a:t>
            </a:r>
          </a:p>
        </p:txBody>
      </p:sp>
      <p:sp>
        <p:nvSpPr>
          <p:cNvPr id="4" name="TextBox 3">
            <a:extLst>
              <a:ext uri="{FF2B5EF4-FFF2-40B4-BE49-F238E27FC236}">
                <a16:creationId xmlns:a16="http://schemas.microsoft.com/office/drawing/2014/main" xmlns="" id="{67275EBC-B3A9-0446-26DE-6A16854D84CB}"/>
              </a:ext>
            </a:extLst>
          </p:cNvPr>
          <p:cNvSpPr txBox="1"/>
          <p:nvPr/>
        </p:nvSpPr>
        <p:spPr>
          <a:xfrm>
            <a:off x="1066800" y="1866900"/>
            <a:ext cx="16154400" cy="5532925"/>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Thuyền mành vạm vỡ,/ to lớn,/ giương cao cánh buồm lộng gió,/ lướt sóng ào ào, giống như con chim khổng lồ/ cất cánh tung bay đến những bến bờ xa.</a:t>
            </a:r>
            <a:endParaRPr lang="en-US" sz="4000"/>
          </a:p>
          <a:p>
            <a:pPr marL="571500" indent="-571500" algn="just">
              <a:lnSpc>
                <a:spcPct val="150000"/>
              </a:lnSpc>
              <a:buFont typeface="Wingdings" panose="05000000000000000000" pitchFamily="2" charset="2"/>
              <a:buChar char="§"/>
            </a:pPr>
            <a:r>
              <a:rPr lang="vi-VN" sz="4000"/>
              <a:t>Mỗi lần nghĩ vậy,/ đò ngang lại cảm thấy đôi bờ của mình quá chật hẹp,/ muốn vứt bỏ tất cả/ để được đến một nơi nào đỏ mới và rộng lớn hơn. </a:t>
            </a:r>
            <a:endParaRPr lang="en-US" sz="4000"/>
          </a:p>
        </p:txBody>
      </p:sp>
      <p:sp>
        <p:nvSpPr>
          <p:cNvPr id="5" name="Rectangle 4">
            <a:extLst>
              <a:ext uri="{FF2B5EF4-FFF2-40B4-BE49-F238E27FC236}">
                <a16:creationId xmlns:a16="http://schemas.microsoft.com/office/drawing/2014/main" xmlns="" id="{5AC65E8D-3510-F0BE-6AE6-181A7807D746}"/>
              </a:ext>
            </a:extLst>
          </p:cNvPr>
          <p:cNvSpPr/>
          <p:nvPr/>
        </p:nvSpPr>
        <p:spPr>
          <a:xfrm>
            <a:off x="-952500" y="8496300"/>
            <a:ext cx="20193000" cy="27432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02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D812460-EC37-E2D0-EDCE-356456AFA079}"/>
              </a:ext>
            </a:extLst>
          </p:cNvPr>
          <p:cNvSpPr txBox="1"/>
          <p:nvPr/>
        </p:nvSpPr>
        <p:spPr>
          <a:xfrm>
            <a:off x="5067300" y="571500"/>
            <a:ext cx="8153400" cy="861774"/>
          </a:xfrm>
          <a:prstGeom prst="rect">
            <a:avLst/>
          </a:prstGeom>
          <a:noFill/>
        </p:spPr>
        <p:txBody>
          <a:bodyPr wrap="square" rtlCol="0">
            <a:spAutoFit/>
          </a:bodyPr>
          <a:lstStyle/>
          <a:p>
            <a:pPr algn="ctr"/>
            <a:r>
              <a:rPr lang="en-US" sz="5000" b="1">
                <a:solidFill>
                  <a:schemeClr val="accent2">
                    <a:lumMod val="75000"/>
                  </a:schemeClr>
                </a:solidFill>
                <a:latin typeface="Arial" panose="020B0604020202020204" pitchFamily="34" charset="0"/>
                <a:cs typeface="Arial" panose="020B0604020202020204" pitchFamily="34" charset="0"/>
              </a:rPr>
              <a:t>LÀM VIỆC NHÓM </a:t>
            </a:r>
          </a:p>
        </p:txBody>
      </p:sp>
      <p:sp>
        <p:nvSpPr>
          <p:cNvPr id="3" name="Freeform 2">
            <a:extLst>
              <a:ext uri="{FF2B5EF4-FFF2-40B4-BE49-F238E27FC236}">
                <a16:creationId xmlns:a16="http://schemas.microsoft.com/office/drawing/2014/main" xmlns="" id="{0354CB89-26F1-F970-32D8-80671FEFFB09}"/>
              </a:ext>
            </a:extLst>
          </p:cNvPr>
          <p:cNvSpPr/>
          <p:nvPr/>
        </p:nvSpPr>
        <p:spPr>
          <a:xfrm>
            <a:off x="263041" y="3986213"/>
            <a:ext cx="7043737" cy="6300787"/>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grpSp>
        <p:nvGrpSpPr>
          <p:cNvPr id="8" name="Group 7">
            <a:extLst>
              <a:ext uri="{FF2B5EF4-FFF2-40B4-BE49-F238E27FC236}">
                <a16:creationId xmlns:a16="http://schemas.microsoft.com/office/drawing/2014/main" xmlns="" id="{AA19D6E9-D695-B846-A566-A02EF26AC92D}"/>
              </a:ext>
            </a:extLst>
          </p:cNvPr>
          <p:cNvGrpSpPr/>
          <p:nvPr/>
        </p:nvGrpSpPr>
        <p:grpSpPr>
          <a:xfrm>
            <a:off x="7205663" y="2476500"/>
            <a:ext cx="10668000" cy="6453188"/>
            <a:chOff x="7239000" y="2881312"/>
            <a:chExt cx="10668000" cy="6453188"/>
          </a:xfrm>
        </p:grpSpPr>
        <p:grpSp>
          <p:nvGrpSpPr>
            <p:cNvPr id="6" name="Group 5">
              <a:extLst>
                <a:ext uri="{FF2B5EF4-FFF2-40B4-BE49-F238E27FC236}">
                  <a16:creationId xmlns:a16="http://schemas.microsoft.com/office/drawing/2014/main" xmlns="" id="{81ACBB06-5275-9BA6-6837-0722244B24E8}"/>
                </a:ext>
              </a:extLst>
            </p:cNvPr>
            <p:cNvGrpSpPr/>
            <p:nvPr/>
          </p:nvGrpSpPr>
          <p:grpSpPr>
            <a:xfrm>
              <a:off x="7239000" y="2881312"/>
              <a:ext cx="10668000" cy="6453188"/>
              <a:chOff x="7467600" y="2400300"/>
              <a:chExt cx="10210800" cy="7531894"/>
            </a:xfrm>
          </p:grpSpPr>
          <p:sp>
            <p:nvSpPr>
              <p:cNvPr id="4" name="Rectangle: Rounded Corners 3">
                <a:extLst>
                  <a:ext uri="{FF2B5EF4-FFF2-40B4-BE49-F238E27FC236}">
                    <a16:creationId xmlns:a16="http://schemas.microsoft.com/office/drawing/2014/main" xmlns="" id="{73F0F9E3-4C8F-B439-4984-631F33F72E93}"/>
                  </a:ext>
                </a:extLst>
              </p:cNvPr>
              <p:cNvSpPr/>
              <p:nvPr/>
            </p:nvSpPr>
            <p:spPr>
              <a:xfrm>
                <a:off x="7467600" y="2400300"/>
                <a:ext cx="9906000" cy="71628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E1809D50-F5DE-3FFB-FD16-D1A016FB7681}"/>
                  </a:ext>
                </a:extLst>
              </p:cNvPr>
              <p:cNvSpPr/>
              <p:nvPr/>
            </p:nvSpPr>
            <p:spPr>
              <a:xfrm>
                <a:off x="7772400" y="2769394"/>
                <a:ext cx="9906000" cy="71628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C0404C0C-A49D-466A-4BCF-B4423AE2885D}"/>
                </a:ext>
              </a:extLst>
            </p:cNvPr>
            <p:cNvSpPr txBox="1"/>
            <p:nvPr/>
          </p:nvSpPr>
          <p:spPr>
            <a:xfrm>
              <a:off x="7992114" y="3968566"/>
              <a:ext cx="9601200" cy="459491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Đọc luân phiên các đoạn trong bài đọc.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Chú ý ngắt nghỉ đúng chỗ, đọc đúng các từ dễ đọc sai.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Lắng nghe bạn của mình đọc và góp ý để cùng đọc tốt hơn. </a:t>
              </a:r>
            </a:p>
          </p:txBody>
        </p:sp>
      </p:grpSp>
    </p:spTree>
    <p:extLst>
      <p:ext uri="{BB962C8B-B14F-4D97-AF65-F5344CB8AC3E}">
        <p14:creationId xmlns:p14="http://schemas.microsoft.com/office/powerpoint/2010/main" val="309567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rot="-4319126">
            <a:off x="809219" y="6285436"/>
            <a:ext cx="17021641" cy="19263173"/>
          </a:xfrm>
          <a:custGeom>
            <a:avLst/>
            <a:gdLst/>
            <a:ahLst/>
            <a:cxnLst/>
            <a:rect l="l" t="t" r="r" b="b"/>
            <a:pathLst>
              <a:path w="17021641" h="19263173">
                <a:moveTo>
                  <a:pt x="0" y="0"/>
                </a:moveTo>
                <a:lnTo>
                  <a:pt x="17021640" y="0"/>
                </a:lnTo>
                <a:lnTo>
                  <a:pt x="17021640" y="19263173"/>
                </a:lnTo>
                <a:lnTo>
                  <a:pt x="0" y="192631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037996" y="2974768"/>
            <a:ext cx="13905109" cy="6034467"/>
          </a:xfrm>
          <a:custGeom>
            <a:avLst/>
            <a:gdLst/>
            <a:ahLst/>
            <a:cxnLst/>
            <a:rect l="l" t="t" r="r" b="b"/>
            <a:pathLst>
              <a:path w="10550761" h="6034467">
                <a:moveTo>
                  <a:pt x="0" y="0"/>
                </a:moveTo>
                <a:lnTo>
                  <a:pt x="10550760" y="0"/>
                </a:lnTo>
                <a:lnTo>
                  <a:pt x="10550760" y="6034467"/>
                </a:lnTo>
                <a:lnTo>
                  <a:pt x="0" y="6034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832657">
            <a:off x="1493859" y="6660756"/>
            <a:ext cx="2714233" cy="2999153"/>
          </a:xfrm>
          <a:custGeom>
            <a:avLst/>
            <a:gdLst/>
            <a:ahLst/>
            <a:cxnLst/>
            <a:rect l="l" t="t" r="r" b="b"/>
            <a:pathLst>
              <a:path w="2714233" h="2999153">
                <a:moveTo>
                  <a:pt x="0" y="0"/>
                </a:moveTo>
                <a:lnTo>
                  <a:pt x="2714233" y="0"/>
                </a:lnTo>
                <a:lnTo>
                  <a:pt x="2714233" y="2999152"/>
                </a:lnTo>
                <a:lnTo>
                  <a:pt x="0" y="29991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90546">
            <a:off x="13983621" y="6633941"/>
            <a:ext cx="2714233" cy="2999153"/>
          </a:xfrm>
          <a:custGeom>
            <a:avLst/>
            <a:gdLst/>
            <a:ahLst/>
            <a:cxnLst/>
            <a:rect l="l" t="t" r="r" b="b"/>
            <a:pathLst>
              <a:path w="2714233" h="2999153">
                <a:moveTo>
                  <a:pt x="0" y="0"/>
                </a:moveTo>
                <a:lnTo>
                  <a:pt x="2714233" y="0"/>
                </a:lnTo>
                <a:lnTo>
                  <a:pt x="2714233" y="2999153"/>
                </a:lnTo>
                <a:lnTo>
                  <a:pt x="0" y="29991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750741" y="4701524"/>
            <a:ext cx="1036536" cy="1104167"/>
          </a:xfrm>
          <a:custGeom>
            <a:avLst/>
            <a:gdLst/>
            <a:ahLst/>
            <a:cxnLst/>
            <a:rect l="l" t="t" r="r" b="b"/>
            <a:pathLst>
              <a:path w="1036536" h="1104167">
                <a:moveTo>
                  <a:pt x="0" y="0"/>
                </a:moveTo>
                <a:lnTo>
                  <a:pt x="1036537" y="0"/>
                </a:lnTo>
                <a:lnTo>
                  <a:pt x="1036537"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rot="2418343">
            <a:off x="3350351" y="1504947"/>
            <a:ext cx="1036536" cy="1104167"/>
          </a:xfrm>
          <a:custGeom>
            <a:avLst/>
            <a:gdLst/>
            <a:ahLst/>
            <a:cxnLst/>
            <a:rect l="l" t="t" r="r" b="b"/>
            <a:pathLst>
              <a:path w="1036536" h="1104167">
                <a:moveTo>
                  <a:pt x="0" y="0"/>
                </a:moveTo>
                <a:lnTo>
                  <a:pt x="1036536" y="0"/>
                </a:lnTo>
                <a:lnTo>
                  <a:pt x="1036536"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2418343">
            <a:off x="14219523" y="1337802"/>
            <a:ext cx="1036536" cy="1104167"/>
          </a:xfrm>
          <a:custGeom>
            <a:avLst/>
            <a:gdLst/>
            <a:ahLst/>
            <a:cxnLst/>
            <a:rect l="l" t="t" r="r" b="b"/>
            <a:pathLst>
              <a:path w="1036536" h="1104167">
                <a:moveTo>
                  <a:pt x="0" y="0"/>
                </a:moveTo>
                <a:lnTo>
                  <a:pt x="1036536" y="0"/>
                </a:lnTo>
                <a:lnTo>
                  <a:pt x="1036536"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16500723" y="4939854"/>
            <a:ext cx="1036536" cy="1104167"/>
          </a:xfrm>
          <a:custGeom>
            <a:avLst/>
            <a:gdLst/>
            <a:ahLst/>
            <a:cxnLst/>
            <a:rect l="l" t="t" r="r" b="b"/>
            <a:pathLst>
              <a:path w="1036536" h="1104167">
                <a:moveTo>
                  <a:pt x="0" y="0"/>
                </a:moveTo>
                <a:lnTo>
                  <a:pt x="1036537" y="0"/>
                </a:lnTo>
                <a:lnTo>
                  <a:pt x="1036537" y="1104166"/>
                </a:lnTo>
                <a:lnTo>
                  <a:pt x="0" y="1104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rot="8100000" flipH="1" flipV="1">
            <a:off x="-3414113" y="-2493048"/>
            <a:ext cx="6082203" cy="5914942"/>
          </a:xfrm>
          <a:custGeom>
            <a:avLst/>
            <a:gdLst/>
            <a:ahLst/>
            <a:cxnLst/>
            <a:rect l="l" t="t" r="r" b="b"/>
            <a:pathLst>
              <a:path w="6082203" h="5914942">
                <a:moveTo>
                  <a:pt x="6082203" y="5914942"/>
                </a:moveTo>
                <a:lnTo>
                  <a:pt x="0" y="5914942"/>
                </a:lnTo>
                <a:lnTo>
                  <a:pt x="0" y="0"/>
                </a:lnTo>
                <a:lnTo>
                  <a:pt x="6082203" y="0"/>
                </a:lnTo>
                <a:lnTo>
                  <a:pt x="6082203" y="5914942"/>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3"/>
          <p:cNvSpPr txBox="1"/>
          <p:nvPr/>
        </p:nvSpPr>
        <p:spPr>
          <a:xfrm>
            <a:off x="4562189" y="4084211"/>
            <a:ext cx="8966418" cy="2815451"/>
          </a:xfrm>
          <a:prstGeom prst="rect">
            <a:avLst/>
          </a:prstGeom>
        </p:spPr>
        <p:txBody>
          <a:bodyPr lIns="0" tIns="0" rIns="0" bIns="0" rtlCol="0" anchor="t">
            <a:spAutoFit/>
          </a:bodyPr>
          <a:lstStyle/>
          <a:p>
            <a:pPr algn="ctr">
              <a:lnSpc>
                <a:spcPct val="150000"/>
              </a:lnSpc>
            </a:pPr>
            <a:r>
              <a:rPr lang="en-US" sz="6500" b="1">
                <a:solidFill>
                  <a:srgbClr val="14163C"/>
                </a:solidFill>
                <a:latin typeface="Arial" panose="020B0604020202020204" pitchFamily="34" charset="0"/>
                <a:cs typeface="Arial" panose="020B0604020202020204" pitchFamily="34" charset="0"/>
              </a:rPr>
              <a:t>PHẦN 2. </a:t>
            </a:r>
          </a:p>
          <a:p>
            <a:pPr algn="ctr">
              <a:lnSpc>
                <a:spcPct val="150000"/>
              </a:lnSpc>
            </a:pPr>
            <a:r>
              <a:rPr lang="en-US" sz="6500" b="1">
                <a:solidFill>
                  <a:srgbClr val="14163C"/>
                </a:solidFill>
                <a:latin typeface="Arial" panose="020B0604020202020204" pitchFamily="34" charset="0"/>
                <a:cs typeface="Arial" panose="020B0604020202020204" pitchFamily="34" charset="0"/>
              </a:rPr>
              <a:t>TRẢ LỜI CÂU HỎI </a:t>
            </a:r>
          </a:p>
        </p:txBody>
      </p:sp>
      <p:sp>
        <p:nvSpPr>
          <p:cNvPr id="16" name="Freeform 16"/>
          <p:cNvSpPr/>
          <p:nvPr/>
        </p:nvSpPr>
        <p:spPr>
          <a:xfrm rot="3387027">
            <a:off x="15523748" y="-2493048"/>
            <a:ext cx="6082203" cy="5914942"/>
          </a:xfrm>
          <a:custGeom>
            <a:avLst/>
            <a:gdLst/>
            <a:ahLst/>
            <a:cxnLst/>
            <a:rect l="l" t="t" r="r" b="b"/>
            <a:pathLst>
              <a:path w="6082203" h="5914942">
                <a:moveTo>
                  <a:pt x="0" y="0"/>
                </a:moveTo>
                <a:lnTo>
                  <a:pt x="6082203" y="0"/>
                </a:lnTo>
                <a:lnTo>
                  <a:pt x="6082203" y="5914942"/>
                </a:lnTo>
                <a:lnTo>
                  <a:pt x="0" y="59149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2270628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FD3E970-5204-4C80-78E9-AB7F88CC717C}"/>
              </a:ext>
            </a:extLst>
          </p:cNvPr>
          <p:cNvSpPr/>
          <p:nvPr/>
        </p:nvSpPr>
        <p:spPr>
          <a:xfrm>
            <a:off x="685800" y="381000"/>
            <a:ext cx="16916400" cy="952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24EB70BF-ADC0-A184-993D-D618C8FCD9DD}"/>
              </a:ext>
            </a:extLst>
          </p:cNvPr>
          <p:cNvSpPr txBox="1"/>
          <p:nvPr/>
        </p:nvSpPr>
        <p:spPr>
          <a:xfrm>
            <a:off x="4648200" y="640350"/>
            <a:ext cx="8991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CÂU HỎI </a:t>
            </a:r>
          </a:p>
        </p:txBody>
      </p:sp>
      <p:sp>
        <p:nvSpPr>
          <p:cNvPr id="7" name="TextBox 6">
            <a:extLst>
              <a:ext uri="{FF2B5EF4-FFF2-40B4-BE49-F238E27FC236}">
                <a16:creationId xmlns:a16="http://schemas.microsoft.com/office/drawing/2014/main" xmlns="" id="{74098CD5-87ED-64CA-2F60-9A91B47DD05E}"/>
              </a:ext>
            </a:extLst>
          </p:cNvPr>
          <p:cNvSpPr txBox="1"/>
          <p:nvPr/>
        </p:nvSpPr>
        <p:spPr>
          <a:xfrm>
            <a:off x="1143000" y="1616663"/>
            <a:ext cx="16002000" cy="8071633"/>
          </a:xfrm>
          <a:prstGeom prst="rect">
            <a:avLst/>
          </a:prstGeom>
          <a:noFill/>
        </p:spPr>
        <p:txBody>
          <a:bodyPr wrap="square" rtlCol="0">
            <a:spAutoFit/>
          </a:bodyPr>
          <a:lstStyle/>
          <a:p>
            <a:pPr algn="just">
              <a:lnSpc>
                <a:spcPct val="150000"/>
              </a:lnSpc>
            </a:pPr>
            <a:r>
              <a:rPr lang="en-US" sz="3500" b="1">
                <a:solidFill>
                  <a:srgbClr val="C00000"/>
                </a:solidFill>
                <a:latin typeface="Arial" panose="020B0604020202020204" pitchFamily="34" charset="0"/>
                <a:cs typeface="Arial" panose="020B0604020202020204" pitchFamily="34" charset="0"/>
              </a:rPr>
              <a:t>Câu 1. </a:t>
            </a:r>
            <a:r>
              <a:rPr lang="en-US" sz="3500">
                <a:latin typeface="Arial" panose="020B0604020202020204" pitchFamily="34" charset="0"/>
                <a:cs typeface="Arial" panose="020B0604020202020204" pitchFamily="34" charset="0"/>
              </a:rPr>
              <a:t>Thuyền mành hiện ra như thế nào trong cảm nhận của đò ngang? </a:t>
            </a:r>
          </a:p>
          <a:p>
            <a:pPr algn="just">
              <a:lnSpc>
                <a:spcPct val="150000"/>
              </a:lnSpc>
            </a:pPr>
            <a:r>
              <a:rPr lang="en-US" sz="3500" b="1">
                <a:solidFill>
                  <a:srgbClr val="C00000"/>
                </a:solidFill>
                <a:latin typeface="Arial" panose="020B0604020202020204" pitchFamily="34" charset="0"/>
                <a:cs typeface="Arial" panose="020B0604020202020204" pitchFamily="34" charset="0"/>
              </a:rPr>
              <a:t>Câu 2. </a:t>
            </a:r>
            <a:r>
              <a:rPr lang="en-US" sz="3500">
                <a:latin typeface="Arial" panose="020B0604020202020204" pitchFamily="34" charset="0"/>
                <a:cs typeface="Arial" panose="020B0604020202020204" pitchFamily="34" charset="0"/>
              </a:rPr>
              <a:t>Đò ngang nhận ra mình khác thuyền mành như thế nào? </a:t>
            </a:r>
          </a:p>
          <a:p>
            <a:pPr algn="just">
              <a:lnSpc>
                <a:spcPct val="150000"/>
              </a:lnSpc>
            </a:pPr>
            <a:r>
              <a:rPr lang="en-US" sz="3500" b="1">
                <a:solidFill>
                  <a:srgbClr val="C00000"/>
                </a:solidFill>
                <a:latin typeface="Arial" panose="020B0604020202020204" pitchFamily="34" charset="0"/>
                <a:cs typeface="Arial" panose="020B0604020202020204" pitchFamily="34" charset="0"/>
              </a:rPr>
              <a:t>Câu 3. </a:t>
            </a:r>
            <a:r>
              <a:rPr lang="en-US" sz="3500">
                <a:latin typeface="Arial" panose="020B0604020202020204" pitchFamily="34" charset="0"/>
                <a:cs typeface="Arial" panose="020B0604020202020204" pitchFamily="34" charset="0"/>
              </a:rPr>
              <a:t>Theo em. Thuyền mành muốn nói gì với đò ngang qua câu: “Ở bất cứ đâu cũng có những điều để chúng ta học hỏi.”?</a:t>
            </a:r>
          </a:p>
          <a:p>
            <a:pPr algn="just">
              <a:lnSpc>
                <a:spcPct val="150000"/>
              </a:lnSpc>
            </a:pPr>
            <a:r>
              <a:rPr lang="en-US" sz="3500" b="1">
                <a:solidFill>
                  <a:srgbClr val="C00000"/>
                </a:solidFill>
                <a:latin typeface="Arial" panose="020B0604020202020204" pitchFamily="34" charset="0"/>
                <a:cs typeface="Arial" panose="020B0604020202020204" pitchFamily="34" charset="0"/>
              </a:rPr>
              <a:t>Câu 4. </a:t>
            </a:r>
            <a:r>
              <a:rPr lang="en-US" sz="3500">
                <a:latin typeface="Arial" panose="020B0604020202020204" pitchFamily="34" charset="0"/>
                <a:cs typeface="Arial" panose="020B0604020202020204" pitchFamily="34" charset="0"/>
              </a:rPr>
              <a:t>Thuyền mành giúp đò ngang nhận ra giá trị của mình như thế nào? </a:t>
            </a:r>
          </a:p>
          <a:p>
            <a:pPr algn="just">
              <a:lnSpc>
                <a:spcPct val="150000"/>
              </a:lnSpc>
            </a:pPr>
            <a:r>
              <a:rPr lang="en-US" sz="3500" b="1">
                <a:solidFill>
                  <a:srgbClr val="C00000"/>
                </a:solidFill>
                <a:latin typeface="Arial" panose="020B0604020202020204" pitchFamily="34" charset="0"/>
                <a:cs typeface="Arial" panose="020B0604020202020204" pitchFamily="34" charset="0"/>
              </a:rPr>
              <a:t>Câu 5. </a:t>
            </a:r>
            <a:r>
              <a:rPr lang="en-US" sz="3500">
                <a:latin typeface="Arial" panose="020B0604020202020204" pitchFamily="34" charset="0"/>
                <a:cs typeface="Arial" panose="020B0604020202020204" pitchFamily="34" charset="0"/>
              </a:rPr>
              <a:t>Theo em, câu chuyện muốn nói điều gì? Chọn câu trả lời đúng dưới đây hoặc nên ý kiến của em. </a:t>
            </a:r>
          </a:p>
          <a:p>
            <a:pPr marL="342900" indent="-342900" algn="just">
              <a:lnSpc>
                <a:spcPct val="150000"/>
              </a:lnSpc>
              <a:buAutoNum type="alphaUcPeriod"/>
            </a:pPr>
            <a:r>
              <a:rPr lang="en-US" sz="3500">
                <a:latin typeface="Arial" panose="020B0604020202020204" pitchFamily="34" charset="0"/>
                <a:cs typeface="Arial" panose="020B0604020202020204" pitchFamily="34" charset="0"/>
              </a:rPr>
              <a:t>Ở đâu cũng có những điều mới lạ cho chúng ta học hỏi. </a:t>
            </a:r>
          </a:p>
          <a:p>
            <a:pPr marL="342900" indent="-342900" algn="just">
              <a:lnSpc>
                <a:spcPct val="150000"/>
              </a:lnSpc>
              <a:buAutoNum type="alphaUcPeriod"/>
            </a:pPr>
            <a:r>
              <a:rPr lang="en-US" sz="3500">
                <a:latin typeface="Arial" panose="020B0604020202020204" pitchFamily="34" charset="0"/>
                <a:cs typeface="Arial" panose="020B0604020202020204" pitchFamily="34" charset="0"/>
              </a:rPr>
              <a:t>Mỗi người mỗi việc, việc nào cũng đáng quý. </a:t>
            </a:r>
          </a:p>
          <a:p>
            <a:pPr marL="342900" indent="-342900" algn="just">
              <a:lnSpc>
                <a:spcPct val="150000"/>
              </a:lnSpc>
              <a:buAutoNum type="alphaUcPeriod"/>
            </a:pPr>
            <a:r>
              <a:rPr lang="en-US" sz="3500">
                <a:latin typeface="Arial" panose="020B0604020202020204" pitchFamily="34" charset="0"/>
                <a:cs typeface="Arial" panose="020B0604020202020204" pitchFamily="34" charset="0"/>
              </a:rPr>
              <a:t>Người chăm chỉ làm tốt công việc của mình sẽ được tôn trọng và yêu quý. </a:t>
            </a:r>
          </a:p>
        </p:txBody>
      </p:sp>
    </p:spTree>
    <p:extLst>
      <p:ext uri="{BB962C8B-B14F-4D97-AF65-F5344CB8AC3E}">
        <p14:creationId xmlns:p14="http://schemas.microsoft.com/office/powerpoint/2010/main" val="3447361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EFA2423-A0A8-571E-565F-A1095BF7289B}"/>
              </a:ext>
            </a:extLst>
          </p:cNvPr>
          <p:cNvGrpSpPr/>
          <p:nvPr/>
        </p:nvGrpSpPr>
        <p:grpSpPr>
          <a:xfrm>
            <a:off x="531019" y="342900"/>
            <a:ext cx="17225962" cy="2438400"/>
            <a:chOff x="609600" y="342900"/>
            <a:chExt cx="17225962" cy="2438400"/>
          </a:xfrm>
        </p:grpSpPr>
        <p:sp>
          <p:nvSpPr>
            <p:cNvPr id="2" name="Rectangle: Rounded Corners 1">
              <a:extLst>
                <a:ext uri="{FF2B5EF4-FFF2-40B4-BE49-F238E27FC236}">
                  <a16:creationId xmlns:a16="http://schemas.microsoft.com/office/drawing/2014/main" xmlns="" id="{9223AE64-A15C-A394-4278-D3A5D8371104}"/>
                </a:ext>
              </a:extLst>
            </p:cNvPr>
            <p:cNvSpPr/>
            <p:nvPr/>
          </p:nvSpPr>
          <p:spPr>
            <a:xfrm>
              <a:off x="609600" y="342900"/>
              <a:ext cx="17068800" cy="2286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015B0F48-8AF1-7D4C-5AEB-A8D282958168}"/>
                </a:ext>
              </a:extLst>
            </p:cNvPr>
            <p:cNvSpPr/>
            <p:nvPr/>
          </p:nvSpPr>
          <p:spPr>
            <a:xfrm>
              <a:off x="762000" y="495300"/>
              <a:ext cx="17068800" cy="2286000"/>
            </a:xfrm>
            <a:prstGeom prst="roundRect">
              <a:avLst/>
            </a:prstGeom>
            <a:solidFill>
              <a:schemeClr val="bg1"/>
            </a:solidFill>
            <a:ln w="381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59B05DE-3898-2078-F53D-B55271C8690B}"/>
                </a:ext>
              </a:extLst>
            </p:cNvPr>
            <p:cNvSpPr txBox="1"/>
            <p:nvPr/>
          </p:nvSpPr>
          <p:spPr>
            <a:xfrm>
              <a:off x="995362" y="1035103"/>
              <a:ext cx="16840200" cy="901593"/>
            </a:xfrm>
            <a:prstGeom prst="rect">
              <a:avLst/>
            </a:prstGeom>
            <a:noFill/>
          </p:spPr>
          <p:txBody>
            <a:bodyPr wrap="square">
              <a:spAutoFit/>
            </a:bodyPr>
            <a:lstStyle/>
            <a:p>
              <a:pPr>
                <a:lnSpc>
                  <a:spcPct val="150000"/>
                </a:lnSpc>
              </a:pPr>
              <a:r>
                <a:rPr lang="vi-VN" sz="4000" b="1"/>
                <a:t>Câu 1. </a:t>
              </a:r>
              <a:r>
                <a:rPr lang="vi-VN" sz="4000"/>
                <a:t>Thuyền mành hiện ra như thế nào trong cảm nhận của đò ngang? </a:t>
              </a:r>
            </a:p>
          </p:txBody>
        </p:sp>
      </p:grpSp>
      <p:pic>
        <p:nvPicPr>
          <p:cNvPr id="8" name="Picture 7">
            <a:extLst>
              <a:ext uri="{FF2B5EF4-FFF2-40B4-BE49-F238E27FC236}">
                <a16:creationId xmlns:a16="http://schemas.microsoft.com/office/drawing/2014/main" xmlns="" id="{5694460E-2BF2-C2D3-7859-06DD4D6DB7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321103"/>
            <a:ext cx="6925295" cy="6441572"/>
          </a:xfrm>
          <a:prstGeom prst="rect">
            <a:avLst/>
          </a:prstGeom>
          <a:effectLst>
            <a:softEdge rad="317500"/>
          </a:effectLst>
        </p:spPr>
      </p:pic>
      <p:sp>
        <p:nvSpPr>
          <p:cNvPr id="9" name="TextBox 8">
            <a:extLst>
              <a:ext uri="{FF2B5EF4-FFF2-40B4-BE49-F238E27FC236}">
                <a16:creationId xmlns:a16="http://schemas.microsoft.com/office/drawing/2014/main" xmlns="" id="{282C0DB9-5EE4-A3D4-B4EF-F732387EC772}"/>
              </a:ext>
            </a:extLst>
          </p:cNvPr>
          <p:cNvSpPr txBox="1"/>
          <p:nvPr/>
        </p:nvSpPr>
        <p:spPr>
          <a:xfrm>
            <a:off x="7460456" y="3168703"/>
            <a:ext cx="10287000" cy="6441572"/>
          </a:xfrm>
          <a:prstGeom prst="rect">
            <a:avLst/>
          </a:prstGeom>
          <a:noFill/>
        </p:spPr>
        <p:txBody>
          <a:bodyPr wrap="square" rtlCol="0">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Trả lời: </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Thuyền mành hiện ra rất mạnh mẽ và năng động. </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Thuyền mảnh vạm vỡ, to lớn, giương cao những cánh buồm lộng gió, lướt sóng ào ào, giống như những con chim khổng lồ cất cánh tung bay đến những bến bờ xa.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90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DEEC6B7-F555-9847-DB65-56AAC5393D1D}"/>
              </a:ext>
            </a:extLst>
          </p:cNvPr>
          <p:cNvGrpSpPr/>
          <p:nvPr/>
        </p:nvGrpSpPr>
        <p:grpSpPr>
          <a:xfrm>
            <a:off x="531019" y="342900"/>
            <a:ext cx="17225962" cy="2438400"/>
            <a:chOff x="609600" y="342900"/>
            <a:chExt cx="17225962" cy="2438400"/>
          </a:xfrm>
        </p:grpSpPr>
        <p:sp>
          <p:nvSpPr>
            <p:cNvPr id="3" name="Rectangle: Rounded Corners 2">
              <a:extLst>
                <a:ext uri="{FF2B5EF4-FFF2-40B4-BE49-F238E27FC236}">
                  <a16:creationId xmlns:a16="http://schemas.microsoft.com/office/drawing/2014/main" xmlns="" id="{A26EBB60-F1EA-6ED9-F600-BE7129A6C49E}"/>
                </a:ext>
              </a:extLst>
            </p:cNvPr>
            <p:cNvSpPr/>
            <p:nvPr/>
          </p:nvSpPr>
          <p:spPr>
            <a:xfrm>
              <a:off x="609600" y="342900"/>
              <a:ext cx="17068800" cy="2286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957E35E3-102E-EE94-6C7D-5725E8391915}"/>
                </a:ext>
              </a:extLst>
            </p:cNvPr>
            <p:cNvSpPr/>
            <p:nvPr/>
          </p:nvSpPr>
          <p:spPr>
            <a:xfrm>
              <a:off x="762000" y="495300"/>
              <a:ext cx="17068800" cy="2286000"/>
            </a:xfrm>
            <a:prstGeom prst="roundRect">
              <a:avLst/>
            </a:prstGeom>
            <a:solidFill>
              <a:schemeClr val="bg1"/>
            </a:solidFill>
            <a:ln w="381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BB8E691-3FB3-FB80-2E1E-C3E9C79C7E67}"/>
                </a:ext>
              </a:extLst>
            </p:cNvPr>
            <p:cNvSpPr txBox="1"/>
            <p:nvPr/>
          </p:nvSpPr>
          <p:spPr>
            <a:xfrm>
              <a:off x="995362" y="1035103"/>
              <a:ext cx="16840200" cy="901593"/>
            </a:xfrm>
            <a:prstGeom prst="rect">
              <a:avLst/>
            </a:prstGeom>
            <a:noFill/>
          </p:spPr>
          <p:txBody>
            <a:bodyPr wrap="square">
              <a:spAutoFit/>
            </a:bodyPr>
            <a:lstStyle/>
            <a:p>
              <a:pPr algn="ctr">
                <a:lnSpc>
                  <a:spcPct val="150000"/>
                </a:lnSpc>
              </a:pPr>
              <a:r>
                <a:rPr lang="vi-VN" sz="4000" b="1"/>
                <a:t>Câu </a:t>
              </a:r>
              <a:r>
                <a:rPr lang="en-US" sz="4000" b="1">
                  <a:latin typeface="Arial" panose="020B0604020202020204" pitchFamily="34" charset="0"/>
                  <a:cs typeface="Arial" panose="020B0604020202020204" pitchFamily="34" charset="0"/>
                </a:rPr>
                <a:t>2</a:t>
              </a:r>
              <a:r>
                <a:rPr lang="vi-VN" sz="4000" b="1"/>
                <a:t>. </a:t>
              </a:r>
              <a:r>
                <a:rPr lang="vi-VN" sz="4000"/>
                <a:t>Đò ngang nhận ra mình khác thuyền mành như thế nào? </a:t>
              </a:r>
            </a:p>
          </p:txBody>
        </p:sp>
      </p:grpSp>
      <p:grpSp>
        <p:nvGrpSpPr>
          <p:cNvPr id="13" name="Group 12">
            <a:extLst>
              <a:ext uri="{FF2B5EF4-FFF2-40B4-BE49-F238E27FC236}">
                <a16:creationId xmlns:a16="http://schemas.microsoft.com/office/drawing/2014/main" xmlns="" id="{DCE97D02-4165-234F-A508-FFB0CC3FBAC6}"/>
              </a:ext>
            </a:extLst>
          </p:cNvPr>
          <p:cNvGrpSpPr/>
          <p:nvPr/>
        </p:nvGrpSpPr>
        <p:grpSpPr>
          <a:xfrm>
            <a:off x="-52389" y="3168703"/>
            <a:ext cx="18135600" cy="6858000"/>
            <a:chOff x="-52389" y="3168703"/>
            <a:chExt cx="18135600" cy="6858000"/>
          </a:xfrm>
        </p:grpSpPr>
        <p:sp>
          <p:nvSpPr>
            <p:cNvPr id="12" name="Freeform 5">
              <a:extLst>
                <a:ext uri="{FF2B5EF4-FFF2-40B4-BE49-F238E27FC236}">
                  <a16:creationId xmlns:a16="http://schemas.microsoft.com/office/drawing/2014/main" xmlns="" id="{3CD58E4A-23B3-6609-FA67-135FAACA8664}"/>
                </a:ext>
              </a:extLst>
            </p:cNvPr>
            <p:cNvSpPr/>
            <p:nvPr/>
          </p:nvSpPr>
          <p:spPr>
            <a:xfrm>
              <a:off x="-52389" y="3168703"/>
              <a:ext cx="18135600" cy="6858000"/>
            </a:xfrm>
            <a:custGeom>
              <a:avLst/>
              <a:gdLst/>
              <a:ahLst/>
              <a:cxnLst/>
              <a:rect l="l" t="t" r="r" b="b"/>
              <a:pathLst>
                <a:path w="4299412" h="1617654">
                  <a:moveTo>
                    <a:pt x="0" y="0"/>
                  </a:moveTo>
                  <a:lnTo>
                    <a:pt x="4299412" y="0"/>
                  </a:lnTo>
                  <a:lnTo>
                    <a:pt x="4299412" y="1617654"/>
                  </a:lnTo>
                  <a:lnTo>
                    <a:pt x="0" y="16176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xmlns="" id="{ED23635D-0B86-3A7E-4FEE-C407EA777567}"/>
                </a:ext>
              </a:extLst>
            </p:cNvPr>
            <p:cNvSpPr txBox="1"/>
            <p:nvPr/>
          </p:nvSpPr>
          <p:spPr>
            <a:xfrm>
              <a:off x="3910012" y="3833155"/>
              <a:ext cx="99060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GỢI Ý TRẢ LỜI</a:t>
              </a:r>
            </a:p>
          </p:txBody>
        </p:sp>
        <p:cxnSp>
          <p:nvCxnSpPr>
            <p:cNvPr id="8" name="Straight Connector 7">
              <a:extLst>
                <a:ext uri="{FF2B5EF4-FFF2-40B4-BE49-F238E27FC236}">
                  <a16:creationId xmlns:a16="http://schemas.microsoft.com/office/drawing/2014/main" xmlns="" id="{F2C3767C-CBA9-D812-2DAE-379E940157E1}"/>
                </a:ext>
              </a:extLst>
            </p:cNvPr>
            <p:cNvCxnSpPr>
              <a:cxnSpLocks/>
            </p:cNvCxnSpPr>
            <p:nvPr/>
          </p:nvCxnSpPr>
          <p:spPr>
            <a:xfrm>
              <a:off x="3682602" y="4764965"/>
              <a:ext cx="10665619" cy="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612CBE7D-E909-0C3B-588B-5165748D94C9}"/>
                </a:ext>
              </a:extLst>
            </p:cNvPr>
            <p:cNvSpPr txBox="1"/>
            <p:nvPr/>
          </p:nvSpPr>
          <p:spPr>
            <a:xfrm>
              <a:off x="1064419" y="5143500"/>
              <a:ext cx="16002000" cy="367158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Từ các chi tiết tả hình dáng, hoạt động của thuyền mành và các chi tiết thể hiện suy nghĩ của đò ngang về bản thân. </a:t>
              </a:r>
            </a:p>
            <a:p>
              <a:pPr algn="just">
                <a:lnSpc>
                  <a:spcPct val="150000"/>
                </a:lnSpc>
              </a:pPr>
              <a:r>
                <a:rPr lang="en-US" sz="4000">
                  <a:latin typeface="Arial" panose="020B0604020202020204" pitchFamily="34" charset="0"/>
                  <a:cs typeface="Arial" panose="020B0604020202020204" pitchFamily="34" charset="0"/>
                  <a:sym typeface="Wingdings" panose="05000000000000000000" pitchFamily="2" charset="2"/>
                </a:rPr>
                <a:t> H</a:t>
              </a:r>
              <a:r>
                <a:rPr lang="en-US" sz="4000">
                  <a:latin typeface="Arial" panose="020B0604020202020204" pitchFamily="34" charset="0"/>
                  <a:cs typeface="Arial" panose="020B0604020202020204" pitchFamily="34" charset="0"/>
                </a:rPr>
                <a:t>ãy tìm những điểm khác nhau giữa đò ngang và thuyền mảnh về hình thức, công việc...</a:t>
              </a:r>
            </a:p>
          </p:txBody>
        </p:sp>
      </p:grpSp>
    </p:spTree>
    <p:extLst>
      <p:ext uri="{BB962C8B-B14F-4D97-AF65-F5344CB8AC3E}">
        <p14:creationId xmlns:p14="http://schemas.microsoft.com/office/powerpoint/2010/main" val="114280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DEEC6B7-F555-9847-DB65-56AAC5393D1D}"/>
              </a:ext>
            </a:extLst>
          </p:cNvPr>
          <p:cNvGrpSpPr/>
          <p:nvPr/>
        </p:nvGrpSpPr>
        <p:grpSpPr>
          <a:xfrm>
            <a:off x="531019" y="342900"/>
            <a:ext cx="17225962" cy="2438400"/>
            <a:chOff x="609600" y="342900"/>
            <a:chExt cx="17225962" cy="2438400"/>
          </a:xfrm>
        </p:grpSpPr>
        <p:sp>
          <p:nvSpPr>
            <p:cNvPr id="3" name="Rectangle: Rounded Corners 2">
              <a:extLst>
                <a:ext uri="{FF2B5EF4-FFF2-40B4-BE49-F238E27FC236}">
                  <a16:creationId xmlns:a16="http://schemas.microsoft.com/office/drawing/2014/main" xmlns="" id="{A26EBB60-F1EA-6ED9-F600-BE7129A6C49E}"/>
                </a:ext>
              </a:extLst>
            </p:cNvPr>
            <p:cNvSpPr/>
            <p:nvPr/>
          </p:nvSpPr>
          <p:spPr>
            <a:xfrm>
              <a:off x="609600" y="342900"/>
              <a:ext cx="17068800" cy="2286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957E35E3-102E-EE94-6C7D-5725E8391915}"/>
                </a:ext>
              </a:extLst>
            </p:cNvPr>
            <p:cNvSpPr/>
            <p:nvPr/>
          </p:nvSpPr>
          <p:spPr>
            <a:xfrm>
              <a:off x="762000" y="495300"/>
              <a:ext cx="17068800" cy="2286000"/>
            </a:xfrm>
            <a:prstGeom prst="roundRect">
              <a:avLst/>
            </a:prstGeom>
            <a:solidFill>
              <a:schemeClr val="bg1"/>
            </a:solidFill>
            <a:ln w="381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BB8E691-3FB3-FB80-2E1E-C3E9C79C7E67}"/>
                </a:ext>
              </a:extLst>
            </p:cNvPr>
            <p:cNvSpPr txBox="1"/>
            <p:nvPr/>
          </p:nvSpPr>
          <p:spPr>
            <a:xfrm>
              <a:off x="995362" y="1035103"/>
              <a:ext cx="16840200" cy="901593"/>
            </a:xfrm>
            <a:prstGeom prst="rect">
              <a:avLst/>
            </a:prstGeom>
            <a:noFill/>
          </p:spPr>
          <p:txBody>
            <a:bodyPr wrap="square">
              <a:spAutoFit/>
            </a:bodyPr>
            <a:lstStyle/>
            <a:p>
              <a:pPr algn="ctr">
                <a:lnSpc>
                  <a:spcPct val="150000"/>
                </a:lnSpc>
              </a:pPr>
              <a:r>
                <a:rPr lang="vi-VN" sz="4000" b="1"/>
                <a:t>Câu </a:t>
              </a:r>
              <a:r>
                <a:rPr lang="en-US" sz="4000" b="1">
                  <a:latin typeface="Arial" panose="020B0604020202020204" pitchFamily="34" charset="0"/>
                  <a:cs typeface="Arial" panose="020B0604020202020204" pitchFamily="34" charset="0"/>
                </a:rPr>
                <a:t>2</a:t>
              </a:r>
              <a:r>
                <a:rPr lang="vi-VN" sz="4000" b="1"/>
                <a:t>. </a:t>
              </a:r>
              <a:r>
                <a:rPr lang="vi-VN" sz="4000"/>
                <a:t>Đò ngang nhận ra mình khác thuyền mành như thế nào? </a:t>
              </a:r>
            </a:p>
          </p:txBody>
        </p:sp>
      </p:grpSp>
      <p:sp>
        <p:nvSpPr>
          <p:cNvPr id="7" name="TextBox 6">
            <a:extLst>
              <a:ext uri="{FF2B5EF4-FFF2-40B4-BE49-F238E27FC236}">
                <a16:creationId xmlns:a16="http://schemas.microsoft.com/office/drawing/2014/main" xmlns="" id="{82CF390B-C2E6-B800-8004-D9E12690E4DB}"/>
              </a:ext>
            </a:extLst>
          </p:cNvPr>
          <p:cNvSpPr txBox="1"/>
          <p:nvPr/>
        </p:nvSpPr>
        <p:spPr>
          <a:xfrm>
            <a:off x="9336881" y="6200856"/>
            <a:ext cx="8570119"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Thuyền mành được đi đến những bến bờ xa, có nhiều điều mới lạ</a:t>
            </a:r>
          </a:p>
        </p:txBody>
      </p:sp>
      <p:sp>
        <p:nvSpPr>
          <p:cNvPr id="9" name="TextBox 8">
            <a:extLst>
              <a:ext uri="{FF2B5EF4-FFF2-40B4-BE49-F238E27FC236}">
                <a16:creationId xmlns:a16="http://schemas.microsoft.com/office/drawing/2014/main" xmlns="" id="{FB59DE10-9409-1012-272E-9FB52EB3296A}"/>
              </a:ext>
            </a:extLst>
          </p:cNvPr>
          <p:cNvSpPr txBox="1"/>
          <p:nvPr/>
        </p:nvSpPr>
        <p:spPr>
          <a:xfrm>
            <a:off x="2133600" y="3421055"/>
            <a:ext cx="4114800" cy="707886"/>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Đò ngang </a:t>
            </a:r>
          </a:p>
        </p:txBody>
      </p:sp>
      <p:sp>
        <p:nvSpPr>
          <p:cNvPr id="10" name="TextBox 9">
            <a:extLst>
              <a:ext uri="{FF2B5EF4-FFF2-40B4-BE49-F238E27FC236}">
                <a16:creationId xmlns:a16="http://schemas.microsoft.com/office/drawing/2014/main" xmlns="" id="{6002BB0B-C819-6F35-4D1B-D11BEC9A5C91}"/>
              </a:ext>
            </a:extLst>
          </p:cNvPr>
          <p:cNvSpPr txBox="1"/>
          <p:nvPr/>
        </p:nvSpPr>
        <p:spPr>
          <a:xfrm>
            <a:off x="11201400" y="3421055"/>
            <a:ext cx="4114800" cy="707886"/>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Thuyền mành </a:t>
            </a:r>
          </a:p>
        </p:txBody>
      </p:sp>
      <p:cxnSp>
        <p:nvCxnSpPr>
          <p:cNvPr id="15" name="Straight Connector 14">
            <a:extLst>
              <a:ext uri="{FF2B5EF4-FFF2-40B4-BE49-F238E27FC236}">
                <a16:creationId xmlns:a16="http://schemas.microsoft.com/office/drawing/2014/main" xmlns="" id="{E6A47066-C65E-B378-142B-005C851700D7}"/>
              </a:ext>
            </a:extLst>
          </p:cNvPr>
          <p:cNvCxnSpPr/>
          <p:nvPr/>
        </p:nvCxnSpPr>
        <p:spPr>
          <a:xfrm>
            <a:off x="8839200" y="3619500"/>
            <a:ext cx="0" cy="5989645"/>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F3BF3366-1563-FCD1-3701-F8AEA223FE57}"/>
              </a:ext>
            </a:extLst>
          </p:cNvPr>
          <p:cNvSpPr txBox="1"/>
          <p:nvPr/>
        </p:nvSpPr>
        <p:spPr>
          <a:xfrm>
            <a:off x="9208295" y="4133703"/>
            <a:ext cx="8698706" cy="183960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Thuyền mảnh vạm vỡ, to lớn, khoẻ mạnh, năng động</a:t>
            </a:r>
            <a:endParaRPr lang="en-US" sz="4000"/>
          </a:p>
        </p:txBody>
      </p:sp>
      <p:sp>
        <p:nvSpPr>
          <p:cNvPr id="19" name="TextBox 18">
            <a:extLst>
              <a:ext uri="{FF2B5EF4-FFF2-40B4-BE49-F238E27FC236}">
                <a16:creationId xmlns:a16="http://schemas.microsoft.com/office/drawing/2014/main" xmlns="" id="{85A7BAF8-8CCF-E5F7-3FE1-A6C4B24D419C}"/>
              </a:ext>
            </a:extLst>
          </p:cNvPr>
          <p:cNvSpPr txBox="1"/>
          <p:nvPr/>
        </p:nvSpPr>
        <p:spPr>
          <a:xfrm>
            <a:off x="685800" y="4345620"/>
            <a:ext cx="8153400" cy="707886"/>
          </a:xfrm>
          <a:prstGeom prst="rect">
            <a:avLst/>
          </a:prstGeom>
          <a:noFill/>
        </p:spPr>
        <p:txBody>
          <a:bodyPr wrap="square">
            <a:spAutoFit/>
          </a:bodyPr>
          <a:lstStyle/>
          <a:p>
            <a:pPr marL="571500" indent="-571500" algn="just">
              <a:buFont typeface="Wingdings" panose="05000000000000000000" pitchFamily="2" charset="2"/>
              <a:buChar cha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Đò ngang bé nhỏ và lặng lẽ. </a:t>
            </a:r>
            <a:endParaRPr lang="en-US" sz="4000"/>
          </a:p>
        </p:txBody>
      </p:sp>
      <p:sp>
        <p:nvSpPr>
          <p:cNvPr id="21" name="TextBox 20">
            <a:extLst>
              <a:ext uri="{FF2B5EF4-FFF2-40B4-BE49-F238E27FC236}">
                <a16:creationId xmlns:a16="http://schemas.microsoft.com/office/drawing/2014/main" xmlns="" id="{2EE40C5D-FB06-51C0-1FC6-A485EE47B6D0}"/>
              </a:ext>
            </a:extLst>
          </p:cNvPr>
          <p:cNvSpPr txBox="1"/>
          <p:nvPr/>
        </p:nvSpPr>
        <p:spPr>
          <a:xfrm>
            <a:off x="683419" y="5270185"/>
            <a:ext cx="7786686" cy="368626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Làm công việc đưa đò, quanh quẩn giữa hai bến sông chật hẹp, không gặp được những điều mới lạ để học hỏi.</a:t>
            </a:r>
            <a:endParaRPr lang="en-US" sz="4000"/>
          </a:p>
        </p:txBody>
      </p:sp>
    </p:spTree>
    <p:extLst>
      <p:ext uri="{BB962C8B-B14F-4D97-AF65-F5344CB8AC3E}">
        <p14:creationId xmlns:p14="http://schemas.microsoft.com/office/powerpoint/2010/main" val="52988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7" grpId="0"/>
      <p:bldP spid="1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DEEC6B7-F555-9847-DB65-56AAC5393D1D}"/>
              </a:ext>
            </a:extLst>
          </p:cNvPr>
          <p:cNvGrpSpPr/>
          <p:nvPr/>
        </p:nvGrpSpPr>
        <p:grpSpPr>
          <a:xfrm>
            <a:off x="531019" y="342900"/>
            <a:ext cx="17225962" cy="2438400"/>
            <a:chOff x="609600" y="342900"/>
            <a:chExt cx="17225962" cy="2438400"/>
          </a:xfrm>
        </p:grpSpPr>
        <p:sp>
          <p:nvSpPr>
            <p:cNvPr id="3" name="Rectangle: Rounded Corners 2">
              <a:extLst>
                <a:ext uri="{FF2B5EF4-FFF2-40B4-BE49-F238E27FC236}">
                  <a16:creationId xmlns:a16="http://schemas.microsoft.com/office/drawing/2014/main" xmlns="" id="{A26EBB60-F1EA-6ED9-F600-BE7129A6C49E}"/>
                </a:ext>
              </a:extLst>
            </p:cNvPr>
            <p:cNvSpPr/>
            <p:nvPr/>
          </p:nvSpPr>
          <p:spPr>
            <a:xfrm>
              <a:off x="609600" y="342900"/>
              <a:ext cx="17068800" cy="2286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957E35E3-102E-EE94-6C7D-5725E8391915}"/>
                </a:ext>
              </a:extLst>
            </p:cNvPr>
            <p:cNvSpPr/>
            <p:nvPr/>
          </p:nvSpPr>
          <p:spPr>
            <a:xfrm>
              <a:off x="762000" y="495300"/>
              <a:ext cx="17068800" cy="2286000"/>
            </a:xfrm>
            <a:prstGeom prst="roundRect">
              <a:avLst/>
            </a:prstGeom>
            <a:solidFill>
              <a:schemeClr val="bg1"/>
            </a:solidFill>
            <a:ln w="381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BB8E691-3FB3-FB80-2E1E-C3E9C79C7E67}"/>
                </a:ext>
              </a:extLst>
            </p:cNvPr>
            <p:cNvSpPr txBox="1"/>
            <p:nvPr/>
          </p:nvSpPr>
          <p:spPr>
            <a:xfrm>
              <a:off x="995362" y="725838"/>
              <a:ext cx="16840200" cy="1824923"/>
            </a:xfrm>
            <a:prstGeom prst="rect">
              <a:avLst/>
            </a:prstGeom>
            <a:noFill/>
          </p:spPr>
          <p:txBody>
            <a:bodyPr wrap="square">
              <a:spAutoFit/>
            </a:bodyPr>
            <a:lstStyle/>
            <a:p>
              <a:pPr algn="ctr">
                <a:lnSpc>
                  <a:spcPct val="150000"/>
                </a:lnSpc>
              </a:pPr>
              <a:r>
                <a:rPr lang="vi-VN" sz="4000" b="1"/>
                <a:t>Câu </a:t>
              </a:r>
              <a:r>
                <a:rPr lang="en-US" sz="4000" b="1">
                  <a:latin typeface="Arial" panose="020B0604020202020204" pitchFamily="34" charset="0"/>
                  <a:cs typeface="Arial" panose="020B0604020202020204" pitchFamily="34" charset="0"/>
                </a:rPr>
                <a:t>3</a:t>
              </a:r>
              <a:r>
                <a:rPr lang="vi-VN" sz="4000" b="1"/>
                <a:t>. </a:t>
              </a:r>
              <a:r>
                <a:rPr lang="vi-VN" sz="4000"/>
                <a:t>Theo em</a:t>
              </a:r>
              <a:r>
                <a:rPr lang="en-US" sz="4000">
                  <a:latin typeface="Arial" panose="020B0604020202020204" pitchFamily="34" charset="0"/>
                  <a:cs typeface="Arial" panose="020B0604020202020204" pitchFamily="34" charset="0"/>
                </a:rPr>
                <a:t>, </a:t>
              </a:r>
              <a:r>
                <a:rPr lang="vi-VN" sz="4000"/>
                <a:t>Thuyền mành muốn nói gì với đò ngang qua câu: “Ở bất cứ đâu cũng có những điều để chúng ta học hỏi.”?</a:t>
              </a:r>
            </a:p>
          </p:txBody>
        </p:sp>
      </p:grpSp>
      <p:sp>
        <p:nvSpPr>
          <p:cNvPr id="8" name="TextBox 7">
            <a:extLst>
              <a:ext uri="{FF2B5EF4-FFF2-40B4-BE49-F238E27FC236}">
                <a16:creationId xmlns:a16="http://schemas.microsoft.com/office/drawing/2014/main" xmlns="" id="{9787625D-9E23-461F-71D1-2CB87A00819F}"/>
              </a:ext>
            </a:extLst>
          </p:cNvPr>
          <p:cNvSpPr txBox="1"/>
          <p:nvPr/>
        </p:nvSpPr>
        <p:spPr>
          <a:xfrm>
            <a:off x="745331" y="3104907"/>
            <a:ext cx="16797338" cy="6456255"/>
          </a:xfrm>
          <a:prstGeom prst="rect">
            <a:avLst/>
          </a:prstGeom>
          <a:noFill/>
        </p:spPr>
        <p:txBody>
          <a:bodyPr wrap="square">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Trả lời: </a:t>
            </a:r>
          </a:p>
          <a:p>
            <a:pPr marL="571500" indent="-571500" algn="just">
              <a:lnSpc>
                <a:spcPct val="150000"/>
              </a:lnSpc>
              <a:buFont typeface="Wingdings" panose="05000000000000000000" pitchFamily="2" charset="2"/>
              <a:buChar char="§"/>
            </a:pPr>
            <a:r>
              <a:rPr lang="vi-VN" sz="4000"/>
              <a:t>Không phải chỉ đi xa mới gặp được những điều mới lạ có thể giúp mình học tập. Ở ngay gần mình, nếu chú ý cũng luôn gặp được những điều mới lạ, thú vị. </a:t>
            </a:r>
            <a:endParaRPr lang="en-US" sz="4000"/>
          </a:p>
          <a:p>
            <a:pPr marL="571500" indent="-571500" algn="just">
              <a:lnSpc>
                <a:spcPct val="150000"/>
              </a:lnSpc>
              <a:buFont typeface="Wingdings" panose="05000000000000000000" pitchFamily="2" charset="2"/>
              <a:buChar char="§"/>
            </a:pPr>
            <a:r>
              <a:rPr lang="vi-VN" sz="4000" b="1">
                <a:solidFill>
                  <a:srgbClr val="002060"/>
                </a:solidFill>
              </a:rPr>
              <a:t>Ví dụ</a:t>
            </a:r>
            <a:r>
              <a:rPr lang="en-US" sz="4000" b="1">
                <a:solidFill>
                  <a:srgbClr val="002060"/>
                </a:solidFill>
              </a:rPr>
              <a:t>: </a:t>
            </a:r>
            <a:r>
              <a:rPr lang="vi-VN" sz="4000"/>
              <a:t>bến nước nơi đò ngang nằm là nơi nhiều con thuyền cập bến và mỗi ngày, đò ngang đón rất nhiều người qua sông. Mỗi sự gặp gỡ đều mang lại cho đò ngang những điều thú vị. </a:t>
            </a:r>
            <a:endParaRPr lang="en-US" sz="4000"/>
          </a:p>
        </p:txBody>
      </p:sp>
    </p:spTree>
    <p:extLst>
      <p:ext uri="{BB962C8B-B14F-4D97-AF65-F5344CB8AC3E}">
        <p14:creationId xmlns:p14="http://schemas.microsoft.com/office/powerpoint/2010/main" val="113512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92EA81E-9B16-4907-87FA-BB74B34034BA}"/>
              </a:ext>
            </a:extLst>
          </p:cNvPr>
          <p:cNvSpPr txBox="1"/>
          <p:nvPr/>
        </p:nvSpPr>
        <p:spPr>
          <a:xfrm>
            <a:off x="5715000" y="342900"/>
            <a:ext cx="6858000" cy="1015663"/>
          </a:xfrm>
          <a:prstGeom prst="rect">
            <a:avLst/>
          </a:prstGeom>
          <a:noFill/>
        </p:spPr>
        <p:txBody>
          <a:bodyPr wrap="square" rtlCol="0">
            <a:spAutoFit/>
          </a:bodyPr>
          <a:lstStyle/>
          <a:p>
            <a:pPr algn="ctr"/>
            <a:r>
              <a:rPr lang="en-US" sz="6000" b="1">
                <a:solidFill>
                  <a:schemeClr val="accent5">
                    <a:lumMod val="50000"/>
                  </a:schemeClr>
                </a:solidFill>
                <a:latin typeface="Arial" panose="020B0604020202020204" pitchFamily="34" charset="0"/>
                <a:cs typeface="Arial" panose="020B0604020202020204" pitchFamily="34" charset="0"/>
              </a:rPr>
              <a:t>ÔN BÀI CŨ </a:t>
            </a:r>
          </a:p>
        </p:txBody>
      </p:sp>
      <p:pic>
        <p:nvPicPr>
          <p:cNvPr id="4" name="Picture 3">
            <a:extLst>
              <a:ext uri="{FF2B5EF4-FFF2-40B4-BE49-F238E27FC236}">
                <a16:creationId xmlns:a16="http://schemas.microsoft.com/office/drawing/2014/main" xmlns="" id="{D81CDE07-4C54-69A2-169D-A764EEBC2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3162300"/>
            <a:ext cx="9576833" cy="7124700"/>
          </a:xfrm>
          <a:prstGeom prst="rect">
            <a:avLst/>
          </a:prstGeom>
        </p:spPr>
      </p:pic>
      <p:sp>
        <p:nvSpPr>
          <p:cNvPr id="5" name="TextBox 4">
            <a:extLst>
              <a:ext uri="{FF2B5EF4-FFF2-40B4-BE49-F238E27FC236}">
                <a16:creationId xmlns:a16="http://schemas.microsoft.com/office/drawing/2014/main" xmlns="" id="{1975A063-F003-A766-8240-A82677D7F83C}"/>
              </a:ext>
            </a:extLst>
          </p:cNvPr>
          <p:cNvSpPr txBox="1"/>
          <p:nvPr/>
        </p:nvSpPr>
        <p:spPr>
          <a:xfrm>
            <a:off x="1271033" y="1378863"/>
            <a:ext cx="16611600" cy="90159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Đọc các đoạn trong bài đọc </a:t>
            </a:r>
            <a:r>
              <a:rPr lang="en-US" sz="4000" i="1">
                <a:latin typeface="Arial" panose="020B0604020202020204" pitchFamily="34" charset="0"/>
                <a:cs typeface="Arial" panose="020B0604020202020204" pitchFamily="34" charset="0"/>
              </a:rPr>
              <a:t>Những bức chân dung </a:t>
            </a:r>
            <a:r>
              <a:rPr lang="en-US" sz="4000">
                <a:latin typeface="Arial" panose="020B0604020202020204" pitchFamily="34" charset="0"/>
                <a:cs typeface="Arial" panose="020B0604020202020204" pitchFamily="34" charset="0"/>
              </a:rPr>
              <a:t>và trả lời câu hỏi:</a:t>
            </a:r>
          </a:p>
        </p:txBody>
      </p:sp>
      <p:sp>
        <p:nvSpPr>
          <p:cNvPr id="6" name="Speech Bubble: Rectangle with Corners Rounded 5">
            <a:extLst>
              <a:ext uri="{FF2B5EF4-FFF2-40B4-BE49-F238E27FC236}">
                <a16:creationId xmlns:a16="http://schemas.microsoft.com/office/drawing/2014/main" xmlns="" id="{E8061711-7A37-AAAD-DAA7-FDF1EA8CD018}"/>
              </a:ext>
            </a:extLst>
          </p:cNvPr>
          <p:cNvSpPr/>
          <p:nvPr/>
        </p:nvSpPr>
        <p:spPr>
          <a:xfrm>
            <a:off x="9567308" y="3771900"/>
            <a:ext cx="8305800" cy="5060037"/>
          </a:xfrm>
          <a:prstGeom prst="wedgeRoundRectCallout">
            <a:avLst>
              <a:gd name="adj1" fmla="val -55519"/>
              <a:gd name="adj2" fmla="val 40476"/>
              <a:gd name="adj3" fmla="val 16667"/>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Chúng ta cần có thái độ, cách ứng xử như thế nào đối với đặc điểm riêng của mỗi người?</a:t>
            </a:r>
            <a:endParaRPr lang="en-US" sz="4000">
              <a:solidFill>
                <a:schemeClr val="tx1"/>
              </a:solidFill>
            </a:endParaRPr>
          </a:p>
        </p:txBody>
      </p:sp>
    </p:spTree>
    <p:extLst>
      <p:ext uri="{BB962C8B-B14F-4D97-AF65-F5344CB8AC3E}">
        <p14:creationId xmlns:p14="http://schemas.microsoft.com/office/powerpoint/2010/main" val="48543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C8784FC-564D-3037-4098-14566F6BECC3}"/>
              </a:ext>
            </a:extLst>
          </p:cNvPr>
          <p:cNvSpPr txBox="1"/>
          <p:nvPr/>
        </p:nvSpPr>
        <p:spPr>
          <a:xfrm>
            <a:off x="5676900" y="495300"/>
            <a:ext cx="6934200" cy="861774"/>
          </a:xfrm>
          <a:prstGeom prst="rect">
            <a:avLst/>
          </a:prstGeom>
          <a:noFill/>
        </p:spPr>
        <p:txBody>
          <a:bodyPr wrap="square" rtlCol="0">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MỞ RỘNG </a:t>
            </a:r>
          </a:p>
        </p:txBody>
      </p:sp>
      <p:pic>
        <p:nvPicPr>
          <p:cNvPr id="3" name="Picture 2">
            <a:extLst>
              <a:ext uri="{FF2B5EF4-FFF2-40B4-BE49-F238E27FC236}">
                <a16:creationId xmlns:a16="http://schemas.microsoft.com/office/drawing/2014/main" xmlns="" id="{817CA463-3320-F8BA-DC99-B0D2B1583886}"/>
              </a:ext>
            </a:extLst>
          </p:cNvPr>
          <p:cNvPicPr>
            <a:picLocks noChangeAspect="1"/>
          </p:cNvPicPr>
          <p:nvPr/>
        </p:nvPicPr>
        <p:blipFill>
          <a:blip r:embed="rId2"/>
          <a:stretch>
            <a:fillRect/>
          </a:stretch>
        </p:blipFill>
        <p:spPr>
          <a:xfrm>
            <a:off x="780388" y="3020722"/>
            <a:ext cx="5225969" cy="3445756"/>
          </a:xfrm>
          <a:prstGeom prst="roundRect">
            <a:avLst/>
          </a:prstGeom>
        </p:spPr>
      </p:pic>
      <p:pic>
        <p:nvPicPr>
          <p:cNvPr id="4" name="Picture 3">
            <a:extLst>
              <a:ext uri="{FF2B5EF4-FFF2-40B4-BE49-F238E27FC236}">
                <a16:creationId xmlns:a16="http://schemas.microsoft.com/office/drawing/2014/main" xmlns="" id="{780D5AC6-AE0D-C907-83FB-49547F79E971}"/>
              </a:ext>
            </a:extLst>
          </p:cNvPr>
          <p:cNvPicPr>
            <a:picLocks noChangeAspect="1"/>
          </p:cNvPicPr>
          <p:nvPr/>
        </p:nvPicPr>
        <p:blipFill>
          <a:blip r:embed="rId3"/>
          <a:stretch>
            <a:fillRect/>
          </a:stretch>
        </p:blipFill>
        <p:spPr>
          <a:xfrm>
            <a:off x="6788613" y="2987384"/>
            <a:ext cx="5225969" cy="3445756"/>
          </a:xfrm>
          <a:prstGeom prst="roundRect">
            <a:avLst/>
          </a:prstGeom>
        </p:spPr>
      </p:pic>
      <p:pic>
        <p:nvPicPr>
          <p:cNvPr id="5" name="Picture 4">
            <a:extLst>
              <a:ext uri="{FF2B5EF4-FFF2-40B4-BE49-F238E27FC236}">
                <a16:creationId xmlns:a16="http://schemas.microsoft.com/office/drawing/2014/main" xmlns="" id="{9F6FC83F-A6BD-FEE2-497A-33C9765F1369}"/>
              </a:ext>
            </a:extLst>
          </p:cNvPr>
          <p:cNvPicPr>
            <a:picLocks noChangeAspect="1"/>
          </p:cNvPicPr>
          <p:nvPr/>
        </p:nvPicPr>
        <p:blipFill>
          <a:blip r:embed="rId4"/>
          <a:stretch>
            <a:fillRect/>
          </a:stretch>
        </p:blipFill>
        <p:spPr>
          <a:xfrm>
            <a:off x="12801600" y="3022045"/>
            <a:ext cx="4914900" cy="3465813"/>
          </a:xfrm>
          <a:prstGeom prst="roundRect">
            <a:avLst/>
          </a:prstGeom>
        </p:spPr>
      </p:pic>
      <p:sp>
        <p:nvSpPr>
          <p:cNvPr id="6" name="TextBox 5">
            <a:extLst>
              <a:ext uri="{FF2B5EF4-FFF2-40B4-BE49-F238E27FC236}">
                <a16:creationId xmlns:a16="http://schemas.microsoft.com/office/drawing/2014/main" xmlns="" id="{60D84414-EFA8-4450-4E37-A7135B759460}"/>
              </a:ext>
            </a:extLst>
          </p:cNvPr>
          <p:cNvSpPr txBox="1"/>
          <p:nvPr/>
        </p:nvSpPr>
        <p:spPr>
          <a:xfrm>
            <a:off x="1104900" y="6505159"/>
            <a:ext cx="4343400" cy="707886"/>
          </a:xfrm>
          <a:prstGeom prst="rect">
            <a:avLst/>
          </a:prstGeom>
          <a:noFill/>
        </p:spPr>
        <p:txBody>
          <a:bodyPr wrap="square" rtlCol="0">
            <a:spAutoFit/>
          </a:bodyPr>
          <a:lstStyle/>
          <a:p>
            <a:pPr algn="ctr"/>
            <a:r>
              <a:rPr lang="en-US" sz="4000" b="1" i="1">
                <a:latin typeface="Arial" panose="020B0604020202020204" pitchFamily="34" charset="0"/>
                <a:cs typeface="Arial" panose="020B0604020202020204" pitchFamily="34" charset="0"/>
              </a:rPr>
              <a:t>Đi học </a:t>
            </a:r>
          </a:p>
        </p:txBody>
      </p:sp>
      <p:sp>
        <p:nvSpPr>
          <p:cNvPr id="7" name="TextBox 6">
            <a:extLst>
              <a:ext uri="{FF2B5EF4-FFF2-40B4-BE49-F238E27FC236}">
                <a16:creationId xmlns:a16="http://schemas.microsoft.com/office/drawing/2014/main" xmlns="" id="{DB8F99AE-422E-EC34-2C42-0E2E92C06420}"/>
              </a:ext>
            </a:extLst>
          </p:cNvPr>
          <p:cNvSpPr txBox="1"/>
          <p:nvPr/>
        </p:nvSpPr>
        <p:spPr>
          <a:xfrm>
            <a:off x="7229897" y="6505159"/>
            <a:ext cx="4343400" cy="707886"/>
          </a:xfrm>
          <a:prstGeom prst="rect">
            <a:avLst/>
          </a:prstGeom>
          <a:noFill/>
        </p:spPr>
        <p:txBody>
          <a:bodyPr wrap="square" rtlCol="0">
            <a:spAutoFit/>
          </a:bodyPr>
          <a:lstStyle/>
          <a:p>
            <a:pPr algn="ctr"/>
            <a:r>
              <a:rPr lang="en-US" sz="4000" b="1" i="1">
                <a:latin typeface="Arial" panose="020B0604020202020204" pitchFamily="34" charset="0"/>
                <a:cs typeface="Arial" panose="020B0604020202020204" pitchFamily="34" charset="0"/>
              </a:rPr>
              <a:t>Đi chợ </a:t>
            </a:r>
          </a:p>
        </p:txBody>
      </p:sp>
      <p:sp>
        <p:nvSpPr>
          <p:cNvPr id="8" name="TextBox 7">
            <a:extLst>
              <a:ext uri="{FF2B5EF4-FFF2-40B4-BE49-F238E27FC236}">
                <a16:creationId xmlns:a16="http://schemas.microsoft.com/office/drawing/2014/main" xmlns="" id="{CCA4BEAE-8D76-B2DE-06C9-1EB04633127C}"/>
              </a:ext>
            </a:extLst>
          </p:cNvPr>
          <p:cNvSpPr txBox="1"/>
          <p:nvPr/>
        </p:nvSpPr>
        <p:spPr>
          <a:xfrm>
            <a:off x="13220700" y="6505159"/>
            <a:ext cx="4343400" cy="707886"/>
          </a:xfrm>
          <a:prstGeom prst="rect">
            <a:avLst/>
          </a:prstGeom>
          <a:noFill/>
        </p:spPr>
        <p:txBody>
          <a:bodyPr wrap="square" rtlCol="0">
            <a:spAutoFit/>
          </a:bodyPr>
          <a:lstStyle/>
          <a:p>
            <a:pPr algn="ctr"/>
            <a:r>
              <a:rPr lang="en-US" sz="4000" b="1" i="1">
                <a:latin typeface="Arial" panose="020B0604020202020204" pitchFamily="34" charset="0"/>
                <a:cs typeface="Arial" panose="020B0604020202020204" pitchFamily="34" charset="0"/>
              </a:rPr>
              <a:t>Đi chơi </a:t>
            </a:r>
          </a:p>
        </p:txBody>
      </p:sp>
      <p:sp>
        <p:nvSpPr>
          <p:cNvPr id="10" name="TextBox 9">
            <a:extLst>
              <a:ext uri="{FF2B5EF4-FFF2-40B4-BE49-F238E27FC236}">
                <a16:creationId xmlns:a16="http://schemas.microsoft.com/office/drawing/2014/main" xmlns="" id="{4215200E-4B94-3FF8-FDDD-E27807D300BE}"/>
              </a:ext>
            </a:extLst>
          </p:cNvPr>
          <p:cNvSpPr txBox="1"/>
          <p:nvPr/>
        </p:nvSpPr>
        <p:spPr>
          <a:xfrm>
            <a:off x="486197" y="1376124"/>
            <a:ext cx="17678400" cy="1019253"/>
          </a:xfrm>
          <a:prstGeom prst="rect">
            <a:avLst/>
          </a:prstGeom>
          <a:noFill/>
        </p:spPr>
        <p:txBody>
          <a:bodyPr wrap="square">
            <a:spAutoFit/>
          </a:bodyPr>
          <a:lstStyle/>
          <a:p>
            <a:pPr algn="ctr">
              <a:lnSpc>
                <a:spcPct val="150000"/>
              </a:lnSpc>
            </a:pPr>
            <a:r>
              <a:rPr lang="vi-VN" sz="4500"/>
              <a:t>Ở bất cứ đâu cũng có những điều mà chúng ta có thể học hỏi được</a:t>
            </a:r>
            <a:endParaRPr lang="en-US" sz="4500"/>
          </a:p>
        </p:txBody>
      </p:sp>
      <p:sp>
        <p:nvSpPr>
          <p:cNvPr id="11" name="TextBox 10">
            <a:extLst>
              <a:ext uri="{FF2B5EF4-FFF2-40B4-BE49-F238E27FC236}">
                <a16:creationId xmlns:a16="http://schemas.microsoft.com/office/drawing/2014/main" xmlns="" id="{70B5F877-A551-A043-8335-4628D646BAA0}"/>
              </a:ext>
            </a:extLst>
          </p:cNvPr>
          <p:cNvSpPr txBox="1"/>
          <p:nvPr/>
        </p:nvSpPr>
        <p:spPr>
          <a:xfrm>
            <a:off x="393989" y="7322636"/>
            <a:ext cx="5609803" cy="2615460"/>
          </a:xfrm>
          <a:prstGeom prst="rect">
            <a:avLst/>
          </a:prstGeom>
          <a:solidFill>
            <a:schemeClr val="accent6">
              <a:lumMod val="20000"/>
              <a:lumOff val="80000"/>
            </a:schemeClr>
          </a:solidFill>
        </p:spPr>
        <p:txBody>
          <a:bodyPr wrap="square" rtlCol="0">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Những kiến thức mới. </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Cách chơi, cách nói, cách cư xử. </a:t>
            </a:r>
          </a:p>
        </p:txBody>
      </p:sp>
      <p:sp>
        <p:nvSpPr>
          <p:cNvPr id="12" name="TextBox 11">
            <a:extLst>
              <a:ext uri="{FF2B5EF4-FFF2-40B4-BE49-F238E27FC236}">
                <a16:creationId xmlns:a16="http://schemas.microsoft.com/office/drawing/2014/main" xmlns="" id="{EAB63BE0-786B-6118-D2E5-9195E760309E}"/>
              </a:ext>
            </a:extLst>
          </p:cNvPr>
          <p:cNvSpPr txBox="1"/>
          <p:nvPr/>
        </p:nvSpPr>
        <p:spPr>
          <a:xfrm>
            <a:off x="6357424" y="7322636"/>
            <a:ext cx="5935945" cy="2615460"/>
          </a:xfrm>
          <a:prstGeom prst="rect">
            <a:avLst/>
          </a:prstGeom>
          <a:solidFill>
            <a:schemeClr val="accent5">
              <a:lumMod val="20000"/>
              <a:lumOff val="80000"/>
            </a:schemeClr>
          </a:solidFill>
        </p:spPr>
        <p:txBody>
          <a:bodyPr wrap="square" rtlCol="0">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Cách tính toán, lựa chọn đồ phù hợp.</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Biết các loại thực phẩm.</a:t>
            </a:r>
          </a:p>
        </p:txBody>
      </p:sp>
      <p:sp>
        <p:nvSpPr>
          <p:cNvPr id="13" name="TextBox 12">
            <a:extLst>
              <a:ext uri="{FF2B5EF4-FFF2-40B4-BE49-F238E27FC236}">
                <a16:creationId xmlns:a16="http://schemas.microsoft.com/office/drawing/2014/main" xmlns="" id="{E3EB11F4-7907-7F51-A072-735D4AD8DD83}"/>
              </a:ext>
            </a:extLst>
          </p:cNvPr>
          <p:cNvSpPr txBox="1"/>
          <p:nvPr/>
        </p:nvSpPr>
        <p:spPr>
          <a:xfrm>
            <a:off x="12620988" y="7322636"/>
            <a:ext cx="5292073" cy="2615460"/>
          </a:xfrm>
          <a:prstGeom prst="rect">
            <a:avLst/>
          </a:prstGeom>
          <a:solidFill>
            <a:schemeClr val="accent4">
              <a:lumMod val="20000"/>
              <a:lumOff val="80000"/>
            </a:schemeClr>
          </a:solidFill>
        </p:spPr>
        <p:txBody>
          <a:bodyPr wrap="square" rtlCol="0">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Tiếp xúc với thiên nhiên, con người. </a:t>
            </a:r>
          </a:p>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Xử lí tình huống. </a:t>
            </a:r>
          </a:p>
        </p:txBody>
      </p:sp>
    </p:spTree>
    <p:extLst>
      <p:ext uri="{BB962C8B-B14F-4D97-AF65-F5344CB8AC3E}">
        <p14:creationId xmlns:p14="http://schemas.microsoft.com/office/powerpoint/2010/main" val="275566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DEEC6B7-F555-9847-DB65-56AAC5393D1D}"/>
              </a:ext>
            </a:extLst>
          </p:cNvPr>
          <p:cNvGrpSpPr/>
          <p:nvPr/>
        </p:nvGrpSpPr>
        <p:grpSpPr>
          <a:xfrm>
            <a:off x="531019" y="342900"/>
            <a:ext cx="17371219" cy="2438400"/>
            <a:chOff x="609600" y="342900"/>
            <a:chExt cx="17371219" cy="2438400"/>
          </a:xfrm>
        </p:grpSpPr>
        <p:sp>
          <p:nvSpPr>
            <p:cNvPr id="3" name="Rectangle: Rounded Corners 2">
              <a:extLst>
                <a:ext uri="{FF2B5EF4-FFF2-40B4-BE49-F238E27FC236}">
                  <a16:creationId xmlns:a16="http://schemas.microsoft.com/office/drawing/2014/main" xmlns="" id="{A26EBB60-F1EA-6ED9-F600-BE7129A6C49E}"/>
                </a:ext>
              </a:extLst>
            </p:cNvPr>
            <p:cNvSpPr/>
            <p:nvPr/>
          </p:nvSpPr>
          <p:spPr>
            <a:xfrm>
              <a:off x="609600" y="342900"/>
              <a:ext cx="17068800" cy="2286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957E35E3-102E-EE94-6C7D-5725E8391915}"/>
                </a:ext>
              </a:extLst>
            </p:cNvPr>
            <p:cNvSpPr/>
            <p:nvPr/>
          </p:nvSpPr>
          <p:spPr>
            <a:xfrm>
              <a:off x="762000" y="495300"/>
              <a:ext cx="17068800" cy="2286000"/>
            </a:xfrm>
            <a:prstGeom prst="roundRect">
              <a:avLst/>
            </a:prstGeom>
            <a:solidFill>
              <a:schemeClr val="bg1"/>
            </a:solidFill>
            <a:ln w="381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BB8E691-3FB3-FB80-2E1E-C3E9C79C7E67}"/>
                </a:ext>
              </a:extLst>
            </p:cNvPr>
            <p:cNvSpPr txBox="1"/>
            <p:nvPr/>
          </p:nvSpPr>
          <p:spPr>
            <a:xfrm>
              <a:off x="762000" y="1035103"/>
              <a:ext cx="17218819" cy="901593"/>
            </a:xfrm>
            <a:prstGeom prst="rect">
              <a:avLst/>
            </a:prstGeom>
            <a:noFill/>
          </p:spPr>
          <p:txBody>
            <a:bodyPr wrap="square">
              <a:spAutoFit/>
            </a:bodyPr>
            <a:lstStyle/>
            <a:p>
              <a:pPr algn="ctr">
                <a:lnSpc>
                  <a:spcPct val="150000"/>
                </a:lnSpc>
              </a:pPr>
              <a:r>
                <a:rPr lang="vi-VN" sz="4000" b="1"/>
                <a:t>Câu </a:t>
              </a:r>
              <a:r>
                <a:rPr lang="en-US" sz="4000" b="1">
                  <a:latin typeface="Arial" panose="020B0604020202020204" pitchFamily="34" charset="0"/>
                  <a:cs typeface="Arial" panose="020B0604020202020204" pitchFamily="34" charset="0"/>
                </a:rPr>
                <a:t>4</a:t>
              </a:r>
              <a:r>
                <a:rPr lang="vi-VN" sz="4000" b="1"/>
                <a:t>. </a:t>
              </a:r>
              <a:r>
                <a:rPr lang="vi-VN" sz="4000"/>
                <a:t>Thuyền mành giúp đò ngang nhận ra giá trị của mình như thế nào? </a:t>
              </a:r>
            </a:p>
          </p:txBody>
        </p:sp>
      </p:grpSp>
      <p:sp>
        <p:nvSpPr>
          <p:cNvPr id="8" name="TextBox 7">
            <a:extLst>
              <a:ext uri="{FF2B5EF4-FFF2-40B4-BE49-F238E27FC236}">
                <a16:creationId xmlns:a16="http://schemas.microsoft.com/office/drawing/2014/main" xmlns="" id="{9787625D-9E23-461F-71D1-2CB87A00819F}"/>
              </a:ext>
            </a:extLst>
          </p:cNvPr>
          <p:cNvSpPr txBox="1"/>
          <p:nvPr/>
        </p:nvSpPr>
        <p:spPr>
          <a:xfrm>
            <a:off x="715566" y="3275118"/>
            <a:ext cx="9998869" cy="6456255"/>
          </a:xfrm>
          <a:prstGeom prst="rect">
            <a:avLst/>
          </a:prstGeom>
          <a:noFill/>
        </p:spPr>
        <p:txBody>
          <a:bodyPr wrap="square">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Trả lời: </a:t>
            </a:r>
          </a:p>
          <a:p>
            <a:pPr marL="571500" indent="-571500" algn="just">
              <a:lnSpc>
                <a:spcPct val="150000"/>
              </a:lnSpc>
              <a:buFont typeface="Wingdings" panose="05000000000000000000" pitchFamily="2" charset="2"/>
              <a:buChar char="§"/>
            </a:pPr>
            <a:r>
              <a:rPr lang="vi-VN" sz="4000"/>
              <a:t>Hằng ngày, đò ngang làm một công việc rất hữu ích: đưa đò, nên đò ngang luôn được mọi người yêu mến, ngóng đợi. </a:t>
            </a:r>
            <a:endParaRPr lang="en-US" sz="4000"/>
          </a:p>
          <a:p>
            <a:pPr marL="571500" indent="-571500" algn="just">
              <a:lnSpc>
                <a:spcPct val="150000"/>
              </a:lnSpc>
              <a:buFont typeface="Wingdings" panose="05000000000000000000" pitchFamily="2" charset="2"/>
              <a:buChar char="§"/>
            </a:pPr>
            <a:r>
              <a:rPr lang="vi-VN" sz="4000"/>
              <a:t>Thậm chí, thuyền mành cũng mong ước được mọi người yêu quý và ngóng đợi như vậy. </a:t>
            </a:r>
            <a:endParaRPr lang="en-US" sz="4000"/>
          </a:p>
        </p:txBody>
      </p:sp>
      <p:sp>
        <p:nvSpPr>
          <p:cNvPr id="6" name="Freeform 3">
            <a:extLst>
              <a:ext uri="{FF2B5EF4-FFF2-40B4-BE49-F238E27FC236}">
                <a16:creationId xmlns:a16="http://schemas.microsoft.com/office/drawing/2014/main" xmlns="" id="{F7FAA207-9FF8-5BB9-40A7-8D4995B64CEF}"/>
              </a:ext>
            </a:extLst>
          </p:cNvPr>
          <p:cNvSpPr/>
          <p:nvPr/>
        </p:nvSpPr>
        <p:spPr>
          <a:xfrm>
            <a:off x="12420600" y="4276725"/>
            <a:ext cx="4841653" cy="6010275"/>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9726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DEEC6B7-F555-9847-DB65-56AAC5393D1D}"/>
              </a:ext>
            </a:extLst>
          </p:cNvPr>
          <p:cNvGrpSpPr/>
          <p:nvPr/>
        </p:nvGrpSpPr>
        <p:grpSpPr>
          <a:xfrm>
            <a:off x="533400" y="337045"/>
            <a:ext cx="17221200" cy="2438400"/>
            <a:chOff x="609600" y="342900"/>
            <a:chExt cx="17221200" cy="2438400"/>
          </a:xfrm>
        </p:grpSpPr>
        <p:sp>
          <p:nvSpPr>
            <p:cNvPr id="3" name="Rectangle: Rounded Corners 2">
              <a:extLst>
                <a:ext uri="{FF2B5EF4-FFF2-40B4-BE49-F238E27FC236}">
                  <a16:creationId xmlns:a16="http://schemas.microsoft.com/office/drawing/2014/main" xmlns="" id="{A26EBB60-F1EA-6ED9-F600-BE7129A6C49E}"/>
                </a:ext>
              </a:extLst>
            </p:cNvPr>
            <p:cNvSpPr/>
            <p:nvPr/>
          </p:nvSpPr>
          <p:spPr>
            <a:xfrm>
              <a:off x="609600" y="342900"/>
              <a:ext cx="17068800" cy="22860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957E35E3-102E-EE94-6C7D-5725E8391915}"/>
                </a:ext>
              </a:extLst>
            </p:cNvPr>
            <p:cNvSpPr/>
            <p:nvPr/>
          </p:nvSpPr>
          <p:spPr>
            <a:xfrm>
              <a:off x="762000" y="495300"/>
              <a:ext cx="17068800" cy="2286000"/>
            </a:xfrm>
            <a:prstGeom prst="roundRect">
              <a:avLst/>
            </a:prstGeom>
            <a:solidFill>
              <a:schemeClr val="bg1"/>
            </a:solidFill>
            <a:ln w="38100">
              <a:solidFill>
                <a:schemeClr val="accent4">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BB8E691-3FB3-FB80-2E1E-C3E9C79C7E67}"/>
                </a:ext>
              </a:extLst>
            </p:cNvPr>
            <p:cNvSpPr txBox="1"/>
            <p:nvPr/>
          </p:nvSpPr>
          <p:spPr>
            <a:xfrm>
              <a:off x="685800" y="639228"/>
              <a:ext cx="17068800" cy="1824923"/>
            </a:xfrm>
            <a:prstGeom prst="rect">
              <a:avLst/>
            </a:prstGeom>
            <a:noFill/>
          </p:spPr>
          <p:txBody>
            <a:bodyPr wrap="square">
              <a:spAutoFit/>
            </a:bodyPr>
            <a:lstStyle/>
            <a:p>
              <a:pPr algn="ctr">
                <a:lnSpc>
                  <a:spcPct val="150000"/>
                </a:lnSpc>
              </a:pPr>
              <a:r>
                <a:rPr lang="vi-VN" sz="4000" b="1"/>
                <a:t>Câu </a:t>
              </a:r>
              <a:r>
                <a:rPr lang="en-US" sz="4000" b="1">
                  <a:latin typeface="Arial" panose="020B0604020202020204" pitchFamily="34" charset="0"/>
                  <a:cs typeface="Arial" panose="020B0604020202020204" pitchFamily="34" charset="0"/>
                </a:rPr>
                <a:t>5</a:t>
              </a:r>
              <a:r>
                <a:rPr lang="vi-VN" sz="4000" b="1"/>
                <a:t>. </a:t>
              </a:r>
              <a:r>
                <a:rPr lang="vi-VN" sz="4000"/>
                <a:t>Theo em, câu chuyện muốn nói điều gì? Chọn câu trả lời đúng dưới đây hoặc nên ý kiến của em. </a:t>
              </a:r>
            </a:p>
          </p:txBody>
        </p:sp>
      </p:grpSp>
      <p:sp>
        <p:nvSpPr>
          <p:cNvPr id="7" name="Plaque 6">
            <a:extLst>
              <a:ext uri="{FF2B5EF4-FFF2-40B4-BE49-F238E27FC236}">
                <a16:creationId xmlns:a16="http://schemas.microsoft.com/office/drawing/2014/main" xmlns="" id="{3903AA36-3A83-2931-11CB-91022D0569E9}"/>
              </a:ext>
            </a:extLst>
          </p:cNvPr>
          <p:cNvSpPr/>
          <p:nvPr/>
        </p:nvSpPr>
        <p:spPr>
          <a:xfrm>
            <a:off x="773906" y="3612592"/>
            <a:ext cx="7772400" cy="2286000"/>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A. Ở đâu cũng có những điều mới lạ cho chúng ta học hỏi. </a:t>
            </a:r>
          </a:p>
        </p:txBody>
      </p:sp>
      <p:sp>
        <p:nvSpPr>
          <p:cNvPr id="9" name="Plaque 8">
            <a:extLst>
              <a:ext uri="{FF2B5EF4-FFF2-40B4-BE49-F238E27FC236}">
                <a16:creationId xmlns:a16="http://schemas.microsoft.com/office/drawing/2014/main" xmlns="" id="{6FE4FD37-E6BB-AE87-355C-78C0D5F4D0AD}"/>
              </a:ext>
            </a:extLst>
          </p:cNvPr>
          <p:cNvSpPr/>
          <p:nvPr/>
        </p:nvSpPr>
        <p:spPr>
          <a:xfrm>
            <a:off x="9736931" y="3612592"/>
            <a:ext cx="7772400" cy="2286000"/>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B. </a:t>
            </a:r>
            <a:r>
              <a:rPr lang="vi-VN" sz="4000">
                <a:solidFill>
                  <a:schemeClr val="tx1"/>
                </a:solidFill>
                <a:latin typeface="Arial" panose="020B0604020202020204" pitchFamily="34" charset="0"/>
                <a:cs typeface="Arial" panose="020B0604020202020204" pitchFamily="34" charset="0"/>
              </a:rPr>
              <a:t>Mỗi người mỗi việc, việc nào cũng đáng quý. </a:t>
            </a:r>
          </a:p>
        </p:txBody>
      </p:sp>
      <p:sp>
        <p:nvSpPr>
          <p:cNvPr id="10" name="Plaque 9">
            <a:extLst>
              <a:ext uri="{FF2B5EF4-FFF2-40B4-BE49-F238E27FC236}">
                <a16:creationId xmlns:a16="http://schemas.microsoft.com/office/drawing/2014/main" xmlns="" id="{ABD337E0-920A-3A79-7A6D-197F46C1A0DF}"/>
              </a:ext>
            </a:extLst>
          </p:cNvPr>
          <p:cNvSpPr/>
          <p:nvPr/>
        </p:nvSpPr>
        <p:spPr>
          <a:xfrm>
            <a:off x="773906" y="6736792"/>
            <a:ext cx="7772400" cy="2514600"/>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 </a:t>
            </a:r>
            <a:r>
              <a:rPr lang="vi-VN" sz="4000">
                <a:solidFill>
                  <a:schemeClr val="tx1"/>
                </a:solidFill>
                <a:latin typeface="Arial" panose="020B0604020202020204" pitchFamily="34" charset="0"/>
                <a:cs typeface="Arial" panose="020B0604020202020204" pitchFamily="34" charset="0"/>
              </a:rPr>
              <a:t>Người chăm chỉ làm tốt công việc của mình sẽ được tôn trọng và yêu quý. </a:t>
            </a:r>
          </a:p>
        </p:txBody>
      </p:sp>
      <p:grpSp>
        <p:nvGrpSpPr>
          <p:cNvPr id="13" name="Group 12">
            <a:extLst>
              <a:ext uri="{FF2B5EF4-FFF2-40B4-BE49-F238E27FC236}">
                <a16:creationId xmlns:a16="http://schemas.microsoft.com/office/drawing/2014/main" xmlns="" id="{18C4DA10-7CFE-E386-D9B9-F8BECB65E0AF}"/>
              </a:ext>
            </a:extLst>
          </p:cNvPr>
          <p:cNvGrpSpPr/>
          <p:nvPr/>
        </p:nvGrpSpPr>
        <p:grpSpPr>
          <a:xfrm>
            <a:off x="9736931" y="6165292"/>
            <a:ext cx="7848600" cy="3612120"/>
            <a:chOff x="9827419" y="6019800"/>
            <a:chExt cx="7848600" cy="3612120"/>
          </a:xfrm>
        </p:grpSpPr>
        <p:sp>
          <p:nvSpPr>
            <p:cNvPr id="12" name="TextBox 11">
              <a:extLst>
                <a:ext uri="{FF2B5EF4-FFF2-40B4-BE49-F238E27FC236}">
                  <a16:creationId xmlns:a16="http://schemas.microsoft.com/office/drawing/2014/main" xmlns="" id="{DCB152B8-7FB6-C53B-DB09-0E1FDC3D41A7}"/>
                </a:ext>
              </a:extLst>
            </p:cNvPr>
            <p:cNvSpPr txBox="1"/>
            <p:nvPr/>
          </p:nvSpPr>
          <p:spPr>
            <a:xfrm>
              <a:off x="9827419" y="6591300"/>
              <a:ext cx="7519987" cy="3040620"/>
            </a:xfrm>
            <a:prstGeom prst="roundRect">
              <a:avLst/>
            </a:prstGeom>
            <a:solidFill>
              <a:schemeClr val="accent6">
                <a:lumMod val="20000"/>
                <a:lumOff val="80000"/>
              </a:schemeClr>
            </a:solid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Những đáp án trên đều có ý đúng. Em hãy lựa chọn và giải thích theo ý kiến của mình. </a:t>
              </a:r>
            </a:p>
          </p:txBody>
        </p:sp>
        <p:pic>
          <p:nvPicPr>
            <p:cNvPr id="1026" name="Picture 2" descr="Pin ">
              <a:extLst>
                <a:ext uri="{FF2B5EF4-FFF2-40B4-BE49-F238E27FC236}">
                  <a16:creationId xmlns:a16="http://schemas.microsoft.com/office/drawing/2014/main" xmlns="" id="{B170EB47-0FEA-3FD2-AA03-CBFCF5225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7819" y="6019800"/>
              <a:ext cx="838200" cy="838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80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rot="-4319126">
            <a:off x="809219" y="6285436"/>
            <a:ext cx="17021641" cy="19263173"/>
          </a:xfrm>
          <a:custGeom>
            <a:avLst/>
            <a:gdLst/>
            <a:ahLst/>
            <a:cxnLst/>
            <a:rect l="l" t="t" r="r" b="b"/>
            <a:pathLst>
              <a:path w="17021641" h="19263173">
                <a:moveTo>
                  <a:pt x="0" y="0"/>
                </a:moveTo>
                <a:lnTo>
                  <a:pt x="17021640" y="0"/>
                </a:lnTo>
                <a:lnTo>
                  <a:pt x="17021640" y="19263173"/>
                </a:lnTo>
                <a:lnTo>
                  <a:pt x="0" y="192631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037996" y="2974768"/>
            <a:ext cx="13905109" cy="6034467"/>
          </a:xfrm>
          <a:custGeom>
            <a:avLst/>
            <a:gdLst/>
            <a:ahLst/>
            <a:cxnLst/>
            <a:rect l="l" t="t" r="r" b="b"/>
            <a:pathLst>
              <a:path w="10550761" h="6034467">
                <a:moveTo>
                  <a:pt x="0" y="0"/>
                </a:moveTo>
                <a:lnTo>
                  <a:pt x="10550760" y="0"/>
                </a:lnTo>
                <a:lnTo>
                  <a:pt x="10550760" y="6034467"/>
                </a:lnTo>
                <a:lnTo>
                  <a:pt x="0" y="6034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832657">
            <a:off x="1493859" y="6660756"/>
            <a:ext cx="2714233" cy="2999153"/>
          </a:xfrm>
          <a:custGeom>
            <a:avLst/>
            <a:gdLst/>
            <a:ahLst/>
            <a:cxnLst/>
            <a:rect l="l" t="t" r="r" b="b"/>
            <a:pathLst>
              <a:path w="2714233" h="2999153">
                <a:moveTo>
                  <a:pt x="0" y="0"/>
                </a:moveTo>
                <a:lnTo>
                  <a:pt x="2714233" y="0"/>
                </a:lnTo>
                <a:lnTo>
                  <a:pt x="2714233" y="2999152"/>
                </a:lnTo>
                <a:lnTo>
                  <a:pt x="0" y="29991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90546">
            <a:off x="13983621" y="6633941"/>
            <a:ext cx="2714233" cy="2999153"/>
          </a:xfrm>
          <a:custGeom>
            <a:avLst/>
            <a:gdLst/>
            <a:ahLst/>
            <a:cxnLst/>
            <a:rect l="l" t="t" r="r" b="b"/>
            <a:pathLst>
              <a:path w="2714233" h="2999153">
                <a:moveTo>
                  <a:pt x="0" y="0"/>
                </a:moveTo>
                <a:lnTo>
                  <a:pt x="2714233" y="0"/>
                </a:lnTo>
                <a:lnTo>
                  <a:pt x="2714233" y="2999153"/>
                </a:lnTo>
                <a:lnTo>
                  <a:pt x="0" y="29991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750741" y="4701524"/>
            <a:ext cx="1036536" cy="1104167"/>
          </a:xfrm>
          <a:custGeom>
            <a:avLst/>
            <a:gdLst/>
            <a:ahLst/>
            <a:cxnLst/>
            <a:rect l="l" t="t" r="r" b="b"/>
            <a:pathLst>
              <a:path w="1036536" h="1104167">
                <a:moveTo>
                  <a:pt x="0" y="0"/>
                </a:moveTo>
                <a:lnTo>
                  <a:pt x="1036537" y="0"/>
                </a:lnTo>
                <a:lnTo>
                  <a:pt x="1036537"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rot="2418343">
            <a:off x="3350351" y="1504947"/>
            <a:ext cx="1036536" cy="1104167"/>
          </a:xfrm>
          <a:custGeom>
            <a:avLst/>
            <a:gdLst/>
            <a:ahLst/>
            <a:cxnLst/>
            <a:rect l="l" t="t" r="r" b="b"/>
            <a:pathLst>
              <a:path w="1036536" h="1104167">
                <a:moveTo>
                  <a:pt x="0" y="0"/>
                </a:moveTo>
                <a:lnTo>
                  <a:pt x="1036536" y="0"/>
                </a:lnTo>
                <a:lnTo>
                  <a:pt x="1036536"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2418343">
            <a:off x="14219523" y="1337802"/>
            <a:ext cx="1036536" cy="1104167"/>
          </a:xfrm>
          <a:custGeom>
            <a:avLst/>
            <a:gdLst/>
            <a:ahLst/>
            <a:cxnLst/>
            <a:rect l="l" t="t" r="r" b="b"/>
            <a:pathLst>
              <a:path w="1036536" h="1104167">
                <a:moveTo>
                  <a:pt x="0" y="0"/>
                </a:moveTo>
                <a:lnTo>
                  <a:pt x="1036536" y="0"/>
                </a:lnTo>
                <a:lnTo>
                  <a:pt x="1036536"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16500723" y="4939854"/>
            <a:ext cx="1036536" cy="1104167"/>
          </a:xfrm>
          <a:custGeom>
            <a:avLst/>
            <a:gdLst/>
            <a:ahLst/>
            <a:cxnLst/>
            <a:rect l="l" t="t" r="r" b="b"/>
            <a:pathLst>
              <a:path w="1036536" h="1104167">
                <a:moveTo>
                  <a:pt x="0" y="0"/>
                </a:moveTo>
                <a:lnTo>
                  <a:pt x="1036537" y="0"/>
                </a:lnTo>
                <a:lnTo>
                  <a:pt x="1036537" y="1104166"/>
                </a:lnTo>
                <a:lnTo>
                  <a:pt x="0" y="1104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rot="8100000" flipH="1" flipV="1">
            <a:off x="-3414113" y="-2493048"/>
            <a:ext cx="6082203" cy="5914942"/>
          </a:xfrm>
          <a:custGeom>
            <a:avLst/>
            <a:gdLst/>
            <a:ahLst/>
            <a:cxnLst/>
            <a:rect l="l" t="t" r="r" b="b"/>
            <a:pathLst>
              <a:path w="6082203" h="5914942">
                <a:moveTo>
                  <a:pt x="6082203" y="5914942"/>
                </a:moveTo>
                <a:lnTo>
                  <a:pt x="0" y="5914942"/>
                </a:lnTo>
                <a:lnTo>
                  <a:pt x="0" y="0"/>
                </a:lnTo>
                <a:lnTo>
                  <a:pt x="6082203" y="0"/>
                </a:lnTo>
                <a:lnTo>
                  <a:pt x="6082203" y="5914942"/>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3"/>
          <p:cNvSpPr txBox="1"/>
          <p:nvPr/>
        </p:nvSpPr>
        <p:spPr>
          <a:xfrm>
            <a:off x="4562189" y="4084211"/>
            <a:ext cx="8966418" cy="2815451"/>
          </a:xfrm>
          <a:prstGeom prst="rect">
            <a:avLst/>
          </a:prstGeom>
        </p:spPr>
        <p:txBody>
          <a:bodyPr lIns="0" tIns="0" rIns="0" bIns="0" rtlCol="0" anchor="t">
            <a:spAutoFit/>
          </a:bodyPr>
          <a:lstStyle/>
          <a:p>
            <a:pPr algn="ctr">
              <a:lnSpc>
                <a:spcPct val="150000"/>
              </a:lnSpc>
            </a:pPr>
            <a:r>
              <a:rPr lang="en-US" sz="6500" b="1">
                <a:solidFill>
                  <a:srgbClr val="14163C"/>
                </a:solidFill>
                <a:latin typeface="Arial" panose="020B0604020202020204" pitchFamily="34" charset="0"/>
                <a:cs typeface="Arial" panose="020B0604020202020204" pitchFamily="34" charset="0"/>
              </a:rPr>
              <a:t>PHẦN 3. </a:t>
            </a:r>
          </a:p>
          <a:p>
            <a:pPr algn="ctr">
              <a:lnSpc>
                <a:spcPct val="150000"/>
              </a:lnSpc>
            </a:pPr>
            <a:r>
              <a:rPr lang="en-US" sz="6500" b="1">
                <a:solidFill>
                  <a:srgbClr val="14163C"/>
                </a:solidFill>
                <a:latin typeface="Arial" panose="020B0604020202020204" pitchFamily="34" charset="0"/>
                <a:cs typeface="Arial" panose="020B0604020202020204" pitchFamily="34" charset="0"/>
              </a:rPr>
              <a:t>LUYỆN ĐỌC LẠI </a:t>
            </a:r>
          </a:p>
        </p:txBody>
      </p:sp>
      <p:sp>
        <p:nvSpPr>
          <p:cNvPr id="16" name="Freeform 16"/>
          <p:cNvSpPr/>
          <p:nvPr/>
        </p:nvSpPr>
        <p:spPr>
          <a:xfrm rot="3387027">
            <a:off x="15523748" y="-2493048"/>
            <a:ext cx="6082203" cy="5914942"/>
          </a:xfrm>
          <a:custGeom>
            <a:avLst/>
            <a:gdLst/>
            <a:ahLst/>
            <a:cxnLst/>
            <a:rect l="l" t="t" r="r" b="b"/>
            <a:pathLst>
              <a:path w="6082203" h="5914942">
                <a:moveTo>
                  <a:pt x="0" y="0"/>
                </a:moveTo>
                <a:lnTo>
                  <a:pt x="6082203" y="0"/>
                </a:lnTo>
                <a:lnTo>
                  <a:pt x="6082203" y="5914942"/>
                </a:lnTo>
                <a:lnTo>
                  <a:pt x="0" y="59149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2509846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899070-20BD-50A7-022F-BD1478C33288}"/>
              </a:ext>
            </a:extLst>
          </p:cNvPr>
          <p:cNvSpPr txBox="1"/>
          <p:nvPr/>
        </p:nvSpPr>
        <p:spPr>
          <a:xfrm>
            <a:off x="3314700" y="471726"/>
            <a:ext cx="11658600" cy="861774"/>
          </a:xfrm>
          <a:prstGeom prst="rect">
            <a:avLst/>
          </a:prstGeom>
          <a:noFill/>
        </p:spPr>
        <p:txBody>
          <a:bodyPr wrap="square" rtlCol="0">
            <a:spAutoFit/>
          </a:bodyPr>
          <a:lstStyle/>
          <a:p>
            <a:pPr algn="ctr"/>
            <a:r>
              <a:rPr lang="en-US" sz="5000" b="1">
                <a:solidFill>
                  <a:schemeClr val="accent4">
                    <a:lumMod val="75000"/>
                  </a:schemeClr>
                </a:solidFill>
                <a:latin typeface="Arial" panose="020B0604020202020204" pitchFamily="34" charset="0"/>
                <a:cs typeface="Arial" panose="020B0604020202020204" pitchFamily="34" charset="0"/>
              </a:rPr>
              <a:t>LÀM VIỆC NHÓM </a:t>
            </a:r>
          </a:p>
        </p:txBody>
      </p:sp>
      <p:sp>
        <p:nvSpPr>
          <p:cNvPr id="3" name="Freeform 2">
            <a:extLst>
              <a:ext uri="{FF2B5EF4-FFF2-40B4-BE49-F238E27FC236}">
                <a16:creationId xmlns:a16="http://schemas.microsoft.com/office/drawing/2014/main" xmlns="" id="{B4FC0ED8-E8DD-C330-0592-4EC79BB18552}"/>
              </a:ext>
            </a:extLst>
          </p:cNvPr>
          <p:cNvSpPr/>
          <p:nvPr/>
        </p:nvSpPr>
        <p:spPr>
          <a:xfrm>
            <a:off x="219075" y="4276725"/>
            <a:ext cx="6858000" cy="6010275"/>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grpSp>
        <p:nvGrpSpPr>
          <p:cNvPr id="6" name="Group 5">
            <a:extLst>
              <a:ext uri="{FF2B5EF4-FFF2-40B4-BE49-F238E27FC236}">
                <a16:creationId xmlns:a16="http://schemas.microsoft.com/office/drawing/2014/main" xmlns="" id="{00A88372-5054-0A30-ACC1-74E97152A482}"/>
              </a:ext>
            </a:extLst>
          </p:cNvPr>
          <p:cNvGrpSpPr/>
          <p:nvPr/>
        </p:nvGrpSpPr>
        <p:grpSpPr>
          <a:xfrm>
            <a:off x="6781800" y="2476500"/>
            <a:ext cx="11134725" cy="5334000"/>
            <a:chOff x="6934200" y="3009900"/>
            <a:chExt cx="11134725" cy="5334000"/>
          </a:xfrm>
        </p:grpSpPr>
        <p:sp>
          <p:nvSpPr>
            <p:cNvPr id="4" name="Rectangle: Rounded Corners 3">
              <a:extLst>
                <a:ext uri="{FF2B5EF4-FFF2-40B4-BE49-F238E27FC236}">
                  <a16:creationId xmlns:a16="http://schemas.microsoft.com/office/drawing/2014/main" xmlns="" id="{711C2547-A3ED-195C-9F7D-2C825F842748}"/>
                </a:ext>
              </a:extLst>
            </p:cNvPr>
            <p:cNvSpPr/>
            <p:nvPr/>
          </p:nvSpPr>
          <p:spPr>
            <a:xfrm>
              <a:off x="6934200" y="3009900"/>
              <a:ext cx="10896600" cy="51054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Đọc luân phiên các đoạn trong bài đọc. </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Chú ý những từ ngữ dễ đọc sai; nhấn giọng ở các từ chỉ cảm xúc, hoạt động. </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Ngắt giọng phù hợp ở các câu dài. </a:t>
              </a:r>
            </a:p>
          </p:txBody>
        </p:sp>
        <p:sp>
          <p:nvSpPr>
            <p:cNvPr id="5" name="Rectangle: Rounded Corners 4">
              <a:extLst>
                <a:ext uri="{FF2B5EF4-FFF2-40B4-BE49-F238E27FC236}">
                  <a16:creationId xmlns:a16="http://schemas.microsoft.com/office/drawing/2014/main" xmlns="" id="{E3ACD694-86F5-627D-E947-DB00DF87485A}"/>
                </a:ext>
              </a:extLst>
            </p:cNvPr>
            <p:cNvSpPr/>
            <p:nvPr/>
          </p:nvSpPr>
          <p:spPr>
            <a:xfrm>
              <a:off x="7172325" y="3238500"/>
              <a:ext cx="10896600" cy="5105400"/>
            </a:xfrm>
            <a:prstGeom prst="roundRect">
              <a:avLst/>
            </a:prstGeom>
            <a:solidFill>
              <a:schemeClr val="bg1"/>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Đọc luân phiên các đoạn trong bài đọc. </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Chú ý những từ ngữ dễ đọc sai; nhấn giọng ở các từ chỉ cảm xúc, hoạt động. </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Ngắt giọng phù hợp ở các câu dài. </a:t>
              </a:r>
            </a:p>
          </p:txBody>
        </p:sp>
      </p:grpSp>
    </p:spTree>
    <p:extLst>
      <p:ext uri="{BB962C8B-B14F-4D97-AF65-F5344CB8AC3E}">
        <p14:creationId xmlns:p14="http://schemas.microsoft.com/office/powerpoint/2010/main" val="198508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rot="-4319126">
            <a:off x="809219" y="6285436"/>
            <a:ext cx="17021641" cy="19263173"/>
          </a:xfrm>
          <a:custGeom>
            <a:avLst/>
            <a:gdLst/>
            <a:ahLst/>
            <a:cxnLst/>
            <a:rect l="l" t="t" r="r" b="b"/>
            <a:pathLst>
              <a:path w="17021641" h="19263173">
                <a:moveTo>
                  <a:pt x="0" y="0"/>
                </a:moveTo>
                <a:lnTo>
                  <a:pt x="17021640" y="0"/>
                </a:lnTo>
                <a:lnTo>
                  <a:pt x="17021640" y="19263173"/>
                </a:lnTo>
                <a:lnTo>
                  <a:pt x="0" y="192631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037996" y="2974768"/>
            <a:ext cx="13905109" cy="6034467"/>
          </a:xfrm>
          <a:custGeom>
            <a:avLst/>
            <a:gdLst/>
            <a:ahLst/>
            <a:cxnLst/>
            <a:rect l="l" t="t" r="r" b="b"/>
            <a:pathLst>
              <a:path w="10550761" h="6034467">
                <a:moveTo>
                  <a:pt x="0" y="0"/>
                </a:moveTo>
                <a:lnTo>
                  <a:pt x="10550760" y="0"/>
                </a:lnTo>
                <a:lnTo>
                  <a:pt x="10550760" y="6034467"/>
                </a:lnTo>
                <a:lnTo>
                  <a:pt x="0" y="6034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832657">
            <a:off x="1493859" y="6660756"/>
            <a:ext cx="2714233" cy="2999153"/>
          </a:xfrm>
          <a:custGeom>
            <a:avLst/>
            <a:gdLst/>
            <a:ahLst/>
            <a:cxnLst/>
            <a:rect l="l" t="t" r="r" b="b"/>
            <a:pathLst>
              <a:path w="2714233" h="2999153">
                <a:moveTo>
                  <a:pt x="0" y="0"/>
                </a:moveTo>
                <a:lnTo>
                  <a:pt x="2714233" y="0"/>
                </a:lnTo>
                <a:lnTo>
                  <a:pt x="2714233" y="2999152"/>
                </a:lnTo>
                <a:lnTo>
                  <a:pt x="0" y="29991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90546">
            <a:off x="13983621" y="6633941"/>
            <a:ext cx="2714233" cy="2999153"/>
          </a:xfrm>
          <a:custGeom>
            <a:avLst/>
            <a:gdLst/>
            <a:ahLst/>
            <a:cxnLst/>
            <a:rect l="l" t="t" r="r" b="b"/>
            <a:pathLst>
              <a:path w="2714233" h="2999153">
                <a:moveTo>
                  <a:pt x="0" y="0"/>
                </a:moveTo>
                <a:lnTo>
                  <a:pt x="2714233" y="0"/>
                </a:lnTo>
                <a:lnTo>
                  <a:pt x="2714233" y="2999153"/>
                </a:lnTo>
                <a:lnTo>
                  <a:pt x="0" y="29991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750741" y="4701524"/>
            <a:ext cx="1036536" cy="1104167"/>
          </a:xfrm>
          <a:custGeom>
            <a:avLst/>
            <a:gdLst/>
            <a:ahLst/>
            <a:cxnLst/>
            <a:rect l="l" t="t" r="r" b="b"/>
            <a:pathLst>
              <a:path w="1036536" h="1104167">
                <a:moveTo>
                  <a:pt x="0" y="0"/>
                </a:moveTo>
                <a:lnTo>
                  <a:pt x="1036537" y="0"/>
                </a:lnTo>
                <a:lnTo>
                  <a:pt x="1036537"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rot="2418343">
            <a:off x="3350351" y="1504947"/>
            <a:ext cx="1036536" cy="1104167"/>
          </a:xfrm>
          <a:custGeom>
            <a:avLst/>
            <a:gdLst/>
            <a:ahLst/>
            <a:cxnLst/>
            <a:rect l="l" t="t" r="r" b="b"/>
            <a:pathLst>
              <a:path w="1036536" h="1104167">
                <a:moveTo>
                  <a:pt x="0" y="0"/>
                </a:moveTo>
                <a:lnTo>
                  <a:pt x="1036536" y="0"/>
                </a:lnTo>
                <a:lnTo>
                  <a:pt x="1036536"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2418343">
            <a:off x="14219523" y="1337802"/>
            <a:ext cx="1036536" cy="1104167"/>
          </a:xfrm>
          <a:custGeom>
            <a:avLst/>
            <a:gdLst/>
            <a:ahLst/>
            <a:cxnLst/>
            <a:rect l="l" t="t" r="r" b="b"/>
            <a:pathLst>
              <a:path w="1036536" h="1104167">
                <a:moveTo>
                  <a:pt x="0" y="0"/>
                </a:moveTo>
                <a:lnTo>
                  <a:pt x="1036536" y="0"/>
                </a:lnTo>
                <a:lnTo>
                  <a:pt x="1036536"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16500723" y="4939854"/>
            <a:ext cx="1036536" cy="1104167"/>
          </a:xfrm>
          <a:custGeom>
            <a:avLst/>
            <a:gdLst/>
            <a:ahLst/>
            <a:cxnLst/>
            <a:rect l="l" t="t" r="r" b="b"/>
            <a:pathLst>
              <a:path w="1036536" h="1104167">
                <a:moveTo>
                  <a:pt x="0" y="0"/>
                </a:moveTo>
                <a:lnTo>
                  <a:pt x="1036537" y="0"/>
                </a:lnTo>
                <a:lnTo>
                  <a:pt x="1036537" y="1104166"/>
                </a:lnTo>
                <a:lnTo>
                  <a:pt x="0" y="1104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rot="8100000" flipH="1" flipV="1">
            <a:off x="-3414113" y="-2493048"/>
            <a:ext cx="6082203" cy="5914942"/>
          </a:xfrm>
          <a:custGeom>
            <a:avLst/>
            <a:gdLst/>
            <a:ahLst/>
            <a:cxnLst/>
            <a:rect l="l" t="t" r="r" b="b"/>
            <a:pathLst>
              <a:path w="6082203" h="5914942">
                <a:moveTo>
                  <a:pt x="6082203" y="5914942"/>
                </a:moveTo>
                <a:lnTo>
                  <a:pt x="0" y="5914942"/>
                </a:lnTo>
                <a:lnTo>
                  <a:pt x="0" y="0"/>
                </a:lnTo>
                <a:lnTo>
                  <a:pt x="6082203" y="0"/>
                </a:lnTo>
                <a:lnTo>
                  <a:pt x="6082203" y="5914942"/>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3"/>
          <p:cNvSpPr txBox="1"/>
          <p:nvPr/>
        </p:nvSpPr>
        <p:spPr>
          <a:xfrm>
            <a:off x="4562189" y="4397965"/>
            <a:ext cx="8966418" cy="2815451"/>
          </a:xfrm>
          <a:prstGeom prst="rect">
            <a:avLst/>
          </a:prstGeom>
        </p:spPr>
        <p:txBody>
          <a:bodyPr lIns="0" tIns="0" rIns="0" bIns="0" rtlCol="0" anchor="t">
            <a:spAutoFit/>
          </a:bodyPr>
          <a:lstStyle/>
          <a:p>
            <a:pPr algn="ctr">
              <a:lnSpc>
                <a:spcPct val="150000"/>
              </a:lnSpc>
            </a:pPr>
            <a:r>
              <a:rPr lang="en-US" sz="6500" b="1">
                <a:solidFill>
                  <a:srgbClr val="14163C"/>
                </a:solidFill>
                <a:latin typeface="Arial" panose="020B0604020202020204" pitchFamily="34" charset="0"/>
                <a:cs typeface="Arial" panose="020B0604020202020204" pitchFamily="34" charset="0"/>
              </a:rPr>
              <a:t>PHẦN 4. LUYỆN TẬP THEO VĂN BẢN ĐỌC </a:t>
            </a:r>
          </a:p>
        </p:txBody>
      </p:sp>
      <p:sp>
        <p:nvSpPr>
          <p:cNvPr id="16" name="Freeform 16"/>
          <p:cNvSpPr/>
          <p:nvPr/>
        </p:nvSpPr>
        <p:spPr>
          <a:xfrm rot="3387027">
            <a:off x="15523748" y="-2493048"/>
            <a:ext cx="6082203" cy="5914942"/>
          </a:xfrm>
          <a:custGeom>
            <a:avLst/>
            <a:gdLst/>
            <a:ahLst/>
            <a:cxnLst/>
            <a:rect l="l" t="t" r="r" b="b"/>
            <a:pathLst>
              <a:path w="6082203" h="5914942">
                <a:moveTo>
                  <a:pt x="0" y="0"/>
                </a:moveTo>
                <a:lnTo>
                  <a:pt x="6082203" y="0"/>
                </a:lnTo>
                <a:lnTo>
                  <a:pt x="6082203" y="5914942"/>
                </a:lnTo>
                <a:lnTo>
                  <a:pt x="0" y="59149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567199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FDAAF48-0E8F-A586-4915-E06BB3216DE5}"/>
              </a:ext>
            </a:extLst>
          </p:cNvPr>
          <p:cNvSpPr txBox="1"/>
          <p:nvPr/>
        </p:nvSpPr>
        <p:spPr>
          <a:xfrm>
            <a:off x="228600" y="653990"/>
            <a:ext cx="17830800" cy="1002710"/>
          </a:xfrm>
          <a:prstGeom prst="rect">
            <a:avLst/>
          </a:prstGeom>
          <a:noFill/>
        </p:spPr>
        <p:txBody>
          <a:bodyPr wrap="square" rtlCol="0">
            <a:spAutoFit/>
          </a:bodyPr>
          <a:lstStyle/>
          <a:p>
            <a:pPr>
              <a:lnSpc>
                <a:spcPct val="150000"/>
              </a:lnSpc>
            </a:pPr>
            <a:r>
              <a:rPr lang="en-US" sz="4500" b="1">
                <a:solidFill>
                  <a:srgbClr val="C00000"/>
                </a:solidFill>
                <a:latin typeface="Arial" panose="020B0604020202020204" pitchFamily="34" charset="0"/>
                <a:cs typeface="Arial" panose="020B0604020202020204" pitchFamily="34" charset="0"/>
              </a:rPr>
              <a:t>Bài tập 1. </a:t>
            </a:r>
            <a:r>
              <a:rPr lang="en-US" sz="4500">
                <a:latin typeface="Arial" panose="020B0604020202020204" pitchFamily="34" charset="0"/>
                <a:cs typeface="Arial" panose="020B0604020202020204" pitchFamily="34" charset="0"/>
              </a:rPr>
              <a:t>Tìm cách giải thích ở cột B phù hợp với thành ngữ ở cột A. </a:t>
            </a:r>
          </a:p>
        </p:txBody>
      </p:sp>
      <p:graphicFrame>
        <p:nvGraphicFramePr>
          <p:cNvPr id="7" name="Table 7">
            <a:extLst>
              <a:ext uri="{FF2B5EF4-FFF2-40B4-BE49-F238E27FC236}">
                <a16:creationId xmlns:a16="http://schemas.microsoft.com/office/drawing/2014/main" xmlns="" id="{23C6AF73-C466-2A91-52C8-6C5E02FE2F9E}"/>
              </a:ext>
            </a:extLst>
          </p:cNvPr>
          <p:cNvGraphicFramePr>
            <a:graphicFrameLocks noGrp="1"/>
          </p:cNvGraphicFramePr>
          <p:nvPr>
            <p:extLst>
              <p:ext uri="{D42A27DB-BD31-4B8C-83A1-F6EECF244321}">
                <p14:modId xmlns:p14="http://schemas.microsoft.com/office/powerpoint/2010/main" val="1124916614"/>
              </p:ext>
            </p:extLst>
          </p:nvPr>
        </p:nvGraphicFramePr>
        <p:xfrm>
          <a:off x="647700" y="2628900"/>
          <a:ext cx="16992600" cy="6363655"/>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xmlns="" val="2180528043"/>
                    </a:ext>
                  </a:extLst>
                </a:gridCol>
                <a:gridCol w="3464011">
                  <a:extLst>
                    <a:ext uri="{9D8B030D-6E8A-4147-A177-3AD203B41FA5}">
                      <a16:colId xmlns:a16="http://schemas.microsoft.com/office/drawing/2014/main" xmlns="" val="3428355557"/>
                    </a:ext>
                  </a:extLst>
                </a:gridCol>
                <a:gridCol w="9185189">
                  <a:extLst>
                    <a:ext uri="{9D8B030D-6E8A-4147-A177-3AD203B41FA5}">
                      <a16:colId xmlns:a16="http://schemas.microsoft.com/office/drawing/2014/main" xmlns="" val="2564655786"/>
                    </a:ext>
                  </a:extLst>
                </a:gridCol>
              </a:tblGrid>
              <a:tr h="709813">
                <a:tc>
                  <a:txBody>
                    <a:bodyPr/>
                    <a:lstStyle/>
                    <a:p>
                      <a:pPr>
                        <a:lnSpc>
                          <a:spcPct val="150000"/>
                        </a:lnSpc>
                      </a:pPr>
                      <a:r>
                        <a:rPr lang="en-US" sz="3500">
                          <a:solidFill>
                            <a:sysClr val="windowText" lastClr="000000"/>
                          </a:solidFill>
                          <a:latin typeface="Arial" panose="020B0604020202020204" pitchFamily="34" charset="0"/>
                          <a:cs typeface="Arial" panose="020B0604020202020204" pitchFamily="34" charset="0"/>
                        </a:rPr>
                        <a:t>A</a:t>
                      </a:r>
                    </a:p>
                  </a:txBody>
                  <a:tcP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FAC3"/>
                    </a:solidFill>
                  </a:tcPr>
                </a:tc>
                <a:tc>
                  <a:txBody>
                    <a:bodyPr/>
                    <a:lstStyle/>
                    <a:p>
                      <a:pPr>
                        <a:lnSpc>
                          <a:spcPct val="150000"/>
                        </a:lnSpc>
                      </a:pPr>
                      <a:endParaRPr lang="en-US" sz="3500">
                        <a:solidFill>
                          <a:sysClr val="windowText" lastClr="000000"/>
                        </a:solidFill>
                        <a:latin typeface="Arial" panose="020B0604020202020204" pitchFamily="34" charset="0"/>
                        <a:cs typeface="Arial" panose="020B0604020202020204" pitchFamily="34" charset="0"/>
                      </a:endParaRPr>
                    </a:p>
                  </a:txBody>
                  <a:tcPr>
                    <a:lnL w="19050" cap="flat" cmpd="sng" algn="ctr">
                      <a:solidFill>
                        <a:srgbClr val="FFC000"/>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3500">
                          <a:solidFill>
                            <a:sysClr val="windowText" lastClr="000000"/>
                          </a:solidFill>
                          <a:latin typeface="Arial" panose="020B0604020202020204" pitchFamily="34" charset="0"/>
                          <a:cs typeface="Arial" panose="020B0604020202020204" pitchFamily="34" charset="0"/>
                        </a:rPr>
                        <a:t>B</a:t>
                      </a:r>
                    </a:p>
                  </a:txBody>
                  <a:tcPr>
                    <a:lnL w="19050" cap="flat" cmpd="sng" algn="ctr">
                      <a:solidFill>
                        <a:schemeClr val="accent5">
                          <a:lumMod val="75000"/>
                        </a:schemeClr>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9050" cap="flat" cmpd="sng" algn="ctr">
                      <a:solidFill>
                        <a:schemeClr val="accent5">
                          <a:lumMod val="75000"/>
                        </a:schemeClr>
                      </a:solidFill>
                      <a:prstDash val="solid"/>
                      <a:round/>
                      <a:headEnd type="none" w="med" len="med"/>
                      <a:tailEnd type="none" w="med" len="med"/>
                    </a:lnT>
                    <a:lnB w="1905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566949670"/>
                  </a:ext>
                </a:extLst>
              </a:tr>
              <a:tr h="682214">
                <a:tc>
                  <a:txBody>
                    <a:bodyPr/>
                    <a:lstStyle/>
                    <a:p>
                      <a:pPr>
                        <a:lnSpc>
                          <a:spcPct val="150000"/>
                        </a:lnSpc>
                      </a:pPr>
                      <a:r>
                        <a:rPr lang="en-US" sz="3500">
                          <a:latin typeface="Arial" panose="020B0604020202020204" pitchFamily="34" charset="0"/>
                          <a:cs typeface="Arial" panose="020B0604020202020204" pitchFamily="34" charset="0"/>
                        </a:rPr>
                        <a:t>Mỗi người một vẻ </a:t>
                      </a:r>
                    </a:p>
                  </a:txBody>
                  <a:tcP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a:lnSpc>
                          <a:spcPct val="150000"/>
                        </a:lnSpc>
                      </a:pPr>
                      <a:endParaRPr lang="en-US" sz="3500">
                        <a:latin typeface="Arial" panose="020B0604020202020204" pitchFamily="34" charset="0"/>
                        <a:cs typeface="Arial" panose="020B0604020202020204" pitchFamily="34" charset="0"/>
                      </a:endParaRPr>
                    </a:p>
                  </a:txBody>
                  <a:tcPr>
                    <a:lnL w="19050" cap="flat" cmpd="sng" algn="ctr">
                      <a:solidFill>
                        <a:srgbClr val="FFC000"/>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3500">
                          <a:latin typeface="Arial" panose="020B0604020202020204" pitchFamily="34" charset="0"/>
                          <a:cs typeface="Arial" panose="020B0604020202020204" pitchFamily="34" charset="0"/>
                        </a:rPr>
                        <a:t>Mạnh dạn, táo bạo, có nhiều sáng kiến và sẵn sàng thực hiện sáng kiến. </a:t>
                      </a:r>
                    </a:p>
                  </a:txBody>
                  <a:tcPr>
                    <a:lnL w="19050" cap="flat" cmpd="sng" algn="ctr">
                      <a:solidFill>
                        <a:schemeClr val="accent5">
                          <a:lumMod val="75000"/>
                        </a:schemeClr>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9050" cap="flat" cmpd="sng" algn="ctr">
                      <a:solidFill>
                        <a:schemeClr val="accent5">
                          <a:lumMod val="75000"/>
                        </a:schemeClr>
                      </a:solidFill>
                      <a:prstDash val="solid"/>
                      <a:round/>
                      <a:headEnd type="none" w="med" len="med"/>
                      <a:tailEnd type="none" w="med" len="med"/>
                    </a:lnT>
                    <a:lnB w="1905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821904961"/>
                  </a:ext>
                </a:extLst>
              </a:tr>
              <a:tr h="682214">
                <a:tc>
                  <a:txBody>
                    <a:bodyPr/>
                    <a:lstStyle/>
                    <a:p>
                      <a:pPr>
                        <a:lnSpc>
                          <a:spcPct val="150000"/>
                        </a:lnSpc>
                      </a:pPr>
                      <a:r>
                        <a:rPr lang="en-US" sz="3500">
                          <a:latin typeface="Arial" panose="020B0604020202020204" pitchFamily="34" charset="0"/>
                          <a:cs typeface="Arial" panose="020B0604020202020204" pitchFamily="34" charset="0"/>
                        </a:rPr>
                        <a:t>Dám nghĩ dám làm </a:t>
                      </a:r>
                    </a:p>
                  </a:txBody>
                  <a:tcP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a:lnSpc>
                          <a:spcPct val="150000"/>
                        </a:lnSpc>
                      </a:pPr>
                      <a:endParaRPr lang="en-US" sz="3500">
                        <a:latin typeface="Arial" panose="020B0604020202020204" pitchFamily="34" charset="0"/>
                        <a:cs typeface="Arial" panose="020B0604020202020204" pitchFamily="34" charset="0"/>
                      </a:endParaRPr>
                    </a:p>
                  </a:txBody>
                  <a:tcPr>
                    <a:lnL w="19050" cap="flat" cmpd="sng" algn="ctr">
                      <a:solidFill>
                        <a:srgbClr val="FFC000"/>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3500">
                          <a:latin typeface="Arial" panose="020B0604020202020204" pitchFamily="34" charset="0"/>
                          <a:cs typeface="Arial" panose="020B0604020202020204" pitchFamily="34" charset="0"/>
                        </a:rPr>
                        <a:t>Sức lực dồi dào của người đã trưởng thành, có thể gánh vác công việc nặng nhọc. </a:t>
                      </a:r>
                    </a:p>
                  </a:txBody>
                  <a:tcPr>
                    <a:lnL w="19050" cap="flat" cmpd="sng" algn="ctr">
                      <a:solidFill>
                        <a:schemeClr val="accent5">
                          <a:lumMod val="75000"/>
                        </a:schemeClr>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9050" cap="flat" cmpd="sng" algn="ctr">
                      <a:solidFill>
                        <a:schemeClr val="accent5">
                          <a:lumMod val="75000"/>
                        </a:schemeClr>
                      </a:solidFill>
                      <a:prstDash val="solid"/>
                      <a:round/>
                      <a:headEnd type="none" w="med" len="med"/>
                      <a:tailEnd type="none" w="med" len="med"/>
                    </a:lnT>
                    <a:lnB w="1905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996805551"/>
                  </a:ext>
                </a:extLst>
              </a:tr>
              <a:tr h="682214">
                <a:tc>
                  <a:txBody>
                    <a:bodyPr/>
                    <a:lstStyle/>
                    <a:p>
                      <a:pPr>
                        <a:lnSpc>
                          <a:spcPct val="150000"/>
                        </a:lnSpc>
                      </a:pPr>
                      <a:r>
                        <a:rPr lang="en-US" sz="3500">
                          <a:latin typeface="Arial" panose="020B0604020202020204" pitchFamily="34" charset="0"/>
                          <a:cs typeface="Arial" panose="020B0604020202020204" pitchFamily="34" charset="0"/>
                        </a:rPr>
                        <a:t>Miệng nói tay làm </a:t>
                      </a:r>
                    </a:p>
                  </a:txBody>
                  <a:tcP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a:lnSpc>
                          <a:spcPct val="150000"/>
                        </a:lnSpc>
                      </a:pPr>
                      <a:endParaRPr lang="en-US" sz="3500">
                        <a:latin typeface="Arial" panose="020B0604020202020204" pitchFamily="34" charset="0"/>
                        <a:cs typeface="Arial" panose="020B0604020202020204" pitchFamily="34" charset="0"/>
                      </a:endParaRPr>
                    </a:p>
                  </a:txBody>
                  <a:tcPr>
                    <a:lnL w="19050" cap="flat" cmpd="sng" algn="ctr">
                      <a:solidFill>
                        <a:srgbClr val="FFC000"/>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3500">
                          <a:latin typeface="Arial" panose="020B0604020202020204" pitchFamily="34" charset="0"/>
                          <a:cs typeface="Arial" panose="020B0604020202020204" pitchFamily="34" charset="0"/>
                        </a:rPr>
                        <a:t>Đa dạng, phong phú với những phong cách, dáng vẻ riêng. </a:t>
                      </a:r>
                    </a:p>
                  </a:txBody>
                  <a:tcPr>
                    <a:lnL w="19050" cap="flat" cmpd="sng" algn="ctr">
                      <a:solidFill>
                        <a:schemeClr val="accent5">
                          <a:lumMod val="75000"/>
                        </a:schemeClr>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9050" cap="flat" cmpd="sng" algn="ctr">
                      <a:solidFill>
                        <a:schemeClr val="accent5">
                          <a:lumMod val="75000"/>
                        </a:schemeClr>
                      </a:solidFill>
                      <a:prstDash val="solid"/>
                      <a:round/>
                      <a:headEnd type="none" w="med" len="med"/>
                      <a:tailEnd type="none" w="med" len="med"/>
                    </a:lnT>
                    <a:lnB w="1905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2443640863"/>
                  </a:ext>
                </a:extLst>
              </a:tr>
              <a:tr h="682214">
                <a:tc>
                  <a:txBody>
                    <a:bodyPr/>
                    <a:lstStyle/>
                    <a:p>
                      <a:pPr>
                        <a:lnSpc>
                          <a:spcPct val="150000"/>
                        </a:lnSpc>
                      </a:pPr>
                      <a:r>
                        <a:rPr lang="en-US" sz="3500">
                          <a:latin typeface="Arial" panose="020B0604020202020204" pitchFamily="34" charset="0"/>
                          <a:cs typeface="Arial" panose="020B0604020202020204" pitchFamily="34" charset="0"/>
                        </a:rPr>
                        <a:t>Sức dài vai rộng </a:t>
                      </a:r>
                    </a:p>
                  </a:txBody>
                  <a:tcP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a:lnSpc>
                          <a:spcPct val="150000"/>
                        </a:lnSpc>
                      </a:pPr>
                      <a:endParaRPr lang="en-US" sz="3500">
                        <a:latin typeface="Arial" panose="020B0604020202020204" pitchFamily="34" charset="0"/>
                        <a:cs typeface="Arial" panose="020B0604020202020204" pitchFamily="34" charset="0"/>
                      </a:endParaRPr>
                    </a:p>
                  </a:txBody>
                  <a:tcPr>
                    <a:lnL w="19050" cap="flat" cmpd="sng" algn="ctr">
                      <a:solidFill>
                        <a:srgbClr val="FFC000"/>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lang="en-US" sz="3500">
                          <a:latin typeface="Arial" panose="020B0604020202020204" pitchFamily="34" charset="0"/>
                          <a:cs typeface="Arial" panose="020B0604020202020204" pitchFamily="34" charset="0"/>
                        </a:rPr>
                        <a:t>Nhanh nhẹn, chăm chỉ trong công việc</a:t>
                      </a:r>
                    </a:p>
                  </a:txBody>
                  <a:tcPr>
                    <a:lnL w="19050" cap="flat" cmpd="sng" algn="ctr">
                      <a:solidFill>
                        <a:schemeClr val="accent5">
                          <a:lumMod val="75000"/>
                        </a:schemeClr>
                      </a:solidFill>
                      <a:prstDash val="solid"/>
                      <a:round/>
                      <a:headEnd type="none" w="med" len="med"/>
                      <a:tailEnd type="none" w="med" len="med"/>
                    </a:lnL>
                    <a:lnR w="19050" cap="flat" cmpd="sng" algn="ctr">
                      <a:solidFill>
                        <a:schemeClr val="accent5">
                          <a:lumMod val="75000"/>
                        </a:schemeClr>
                      </a:solidFill>
                      <a:prstDash val="solid"/>
                      <a:round/>
                      <a:headEnd type="none" w="med" len="med"/>
                      <a:tailEnd type="none" w="med" len="med"/>
                    </a:lnR>
                    <a:lnT w="19050" cap="flat" cmpd="sng" algn="ctr">
                      <a:solidFill>
                        <a:schemeClr val="accent5">
                          <a:lumMod val="75000"/>
                        </a:schemeClr>
                      </a:solidFill>
                      <a:prstDash val="solid"/>
                      <a:round/>
                      <a:headEnd type="none" w="med" len="med"/>
                      <a:tailEnd type="none" w="med" len="med"/>
                    </a:lnT>
                    <a:lnB w="1905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535473463"/>
                  </a:ext>
                </a:extLst>
              </a:tr>
            </a:tbl>
          </a:graphicData>
        </a:graphic>
      </p:graphicFrame>
      <p:cxnSp>
        <p:nvCxnSpPr>
          <p:cNvPr id="9" name="Straight Connector 8">
            <a:extLst>
              <a:ext uri="{FF2B5EF4-FFF2-40B4-BE49-F238E27FC236}">
                <a16:creationId xmlns:a16="http://schemas.microsoft.com/office/drawing/2014/main" xmlns="" id="{F2F74DFC-022B-2DBD-0DBE-CCADEBFE25EA}"/>
              </a:ext>
            </a:extLst>
          </p:cNvPr>
          <p:cNvCxnSpPr/>
          <p:nvPr/>
        </p:nvCxnSpPr>
        <p:spPr>
          <a:xfrm>
            <a:off x="5105400" y="4305300"/>
            <a:ext cx="3276600" cy="3124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AA1B0A1-69F3-4CD0-AEE2-4086738BF94C}"/>
              </a:ext>
            </a:extLst>
          </p:cNvPr>
          <p:cNvCxnSpPr>
            <a:cxnSpLocks/>
          </p:cNvCxnSpPr>
          <p:nvPr/>
        </p:nvCxnSpPr>
        <p:spPr>
          <a:xfrm flipV="1">
            <a:off x="5105400" y="4229100"/>
            <a:ext cx="3276600" cy="1638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C18462F-966C-9FE9-6B49-CC2CF6B84B37}"/>
              </a:ext>
            </a:extLst>
          </p:cNvPr>
          <p:cNvCxnSpPr>
            <a:cxnSpLocks/>
          </p:cNvCxnSpPr>
          <p:nvPr/>
        </p:nvCxnSpPr>
        <p:spPr>
          <a:xfrm>
            <a:off x="5105400" y="7277100"/>
            <a:ext cx="3200400" cy="1371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5F740C6-7B4B-2BBD-3BDB-EBF9EE9AF2AA}"/>
              </a:ext>
            </a:extLst>
          </p:cNvPr>
          <p:cNvCxnSpPr>
            <a:cxnSpLocks/>
          </p:cNvCxnSpPr>
          <p:nvPr/>
        </p:nvCxnSpPr>
        <p:spPr>
          <a:xfrm flipV="1">
            <a:off x="5105400" y="6019800"/>
            <a:ext cx="3200400" cy="255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42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E8DB347-39D6-F5B3-0E33-F47A7E7DAEEC}"/>
              </a:ext>
            </a:extLst>
          </p:cNvPr>
          <p:cNvSpPr txBox="1"/>
          <p:nvPr/>
        </p:nvSpPr>
        <p:spPr>
          <a:xfrm>
            <a:off x="342900" y="531509"/>
            <a:ext cx="17602200" cy="2041456"/>
          </a:xfrm>
          <a:prstGeom prst="rect">
            <a:avLst/>
          </a:prstGeom>
          <a:noFill/>
        </p:spPr>
        <p:txBody>
          <a:bodyPr wrap="square" rtlCol="0">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Bài tập 2. </a:t>
            </a:r>
            <a:r>
              <a:rPr lang="en-US" sz="4500">
                <a:latin typeface="Arial" panose="020B0604020202020204" pitchFamily="34" charset="0"/>
                <a:cs typeface="Arial" panose="020B0604020202020204" pitchFamily="34" charset="0"/>
              </a:rPr>
              <a:t>Thành ngữ nào ở trên có thể tha cho bông hoa trong mỗi câu sau? </a:t>
            </a:r>
          </a:p>
        </p:txBody>
      </p:sp>
      <p:grpSp>
        <p:nvGrpSpPr>
          <p:cNvPr id="12" name="Group 11">
            <a:extLst>
              <a:ext uri="{FF2B5EF4-FFF2-40B4-BE49-F238E27FC236}">
                <a16:creationId xmlns:a16="http://schemas.microsoft.com/office/drawing/2014/main" xmlns="" id="{FEE6DED3-8DD3-AD71-D758-6D7693EB7C07}"/>
              </a:ext>
            </a:extLst>
          </p:cNvPr>
          <p:cNvGrpSpPr/>
          <p:nvPr/>
        </p:nvGrpSpPr>
        <p:grpSpPr>
          <a:xfrm>
            <a:off x="685800" y="2933700"/>
            <a:ext cx="16916400" cy="3798332"/>
            <a:chOff x="609600" y="4774168"/>
            <a:chExt cx="16916400" cy="3798332"/>
          </a:xfrm>
        </p:grpSpPr>
        <p:sp>
          <p:nvSpPr>
            <p:cNvPr id="7" name="TextBox 6">
              <a:extLst>
                <a:ext uri="{FF2B5EF4-FFF2-40B4-BE49-F238E27FC236}">
                  <a16:creationId xmlns:a16="http://schemas.microsoft.com/office/drawing/2014/main" xmlns="" id="{1BE2D536-7F31-8472-BDEC-06779BE3763D}"/>
                </a:ext>
              </a:extLst>
            </p:cNvPr>
            <p:cNvSpPr txBox="1"/>
            <p:nvPr/>
          </p:nvSpPr>
          <p:spPr>
            <a:xfrm>
              <a:off x="609600" y="4774168"/>
              <a:ext cx="16916400" cy="3671583"/>
            </a:xfrm>
            <a:prstGeom prst="rect">
              <a:avLst/>
            </a:prstGeom>
            <a:noFill/>
          </p:spPr>
          <p:txBody>
            <a:bodyPr wrap="square" rtlCol="0">
              <a:spAutoFit/>
            </a:bodyPr>
            <a:lstStyle/>
            <a:p>
              <a:pPr marL="342900" indent="-342900" algn="just">
                <a:lnSpc>
                  <a:spcPct val="150000"/>
                </a:lnSpc>
                <a:buAutoNum type="alphaLcPeriod"/>
              </a:pPr>
              <a:r>
                <a:rPr lang="en-US" sz="4000">
                  <a:latin typeface="Arial" panose="020B0604020202020204" pitchFamily="34" charset="0"/>
                  <a:cs typeface="Arial" panose="020B0604020202020204" pitchFamily="34" charset="0"/>
                </a:rPr>
                <a:t>Em rất nể phục Lâm vì bạn ấy là người rất sáng tạo,    , giúp lớp em luôn dẫn đầu toàn trường trong các hoạt động chung. </a:t>
              </a:r>
            </a:p>
            <a:p>
              <a:pPr marL="342900" indent="-342900" algn="just">
                <a:lnSpc>
                  <a:spcPct val="150000"/>
                </a:lnSpc>
                <a:buAutoNum type="alphaLcPeriod"/>
              </a:pPr>
              <a:r>
                <a:rPr lang="en-US" sz="4000">
                  <a:latin typeface="Arial" panose="020B0604020202020204" pitchFamily="34" charset="0"/>
                  <a:cs typeface="Arial" panose="020B0604020202020204" pitchFamily="34" charset="0"/>
                </a:rPr>
                <a:t>Lớp chúng em       ,chẳng bạn nào giống bạn nào. </a:t>
              </a:r>
            </a:p>
            <a:p>
              <a:pPr marL="342900" indent="-342900" algn="just">
                <a:lnSpc>
                  <a:spcPct val="150000"/>
                </a:lnSpc>
                <a:buAutoNum type="alphaLcPeriod"/>
              </a:pPr>
              <a:r>
                <a:rPr lang="en-US" sz="4000">
                  <a:latin typeface="Arial" panose="020B0604020202020204" pitchFamily="34" charset="0"/>
                  <a:cs typeface="Arial" panose="020B0604020202020204" pitchFamily="34" charset="0"/>
                </a:rPr>
                <a:t>Chị ấy       ,nhanh thoăn thoắt, loáng cái đã xong việc.  </a:t>
              </a:r>
            </a:p>
          </p:txBody>
        </p:sp>
        <p:pic>
          <p:nvPicPr>
            <p:cNvPr id="9" name="Graphic 8" descr="Flower without stem with solid fill">
              <a:extLst>
                <a:ext uri="{FF2B5EF4-FFF2-40B4-BE49-F238E27FC236}">
                  <a16:creationId xmlns:a16="http://schemas.microsoft.com/office/drawing/2014/main" xmlns="" id="{B03C41C7-E3F1-D261-7466-F16A90CD75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3535841" y="4834671"/>
              <a:ext cx="914400" cy="914400"/>
            </a:xfrm>
            <a:prstGeom prst="rect">
              <a:avLst/>
            </a:prstGeom>
          </p:spPr>
        </p:pic>
        <p:pic>
          <p:nvPicPr>
            <p:cNvPr id="10" name="Graphic 9" descr="Flower without stem with solid fill">
              <a:extLst>
                <a:ext uri="{FF2B5EF4-FFF2-40B4-BE49-F238E27FC236}">
                  <a16:creationId xmlns:a16="http://schemas.microsoft.com/office/drawing/2014/main" xmlns="" id="{2CCD628E-4569-E9AB-363F-9871BE0DA86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495800" y="6743700"/>
              <a:ext cx="914400" cy="914400"/>
            </a:xfrm>
            <a:prstGeom prst="rect">
              <a:avLst/>
            </a:prstGeom>
          </p:spPr>
        </p:pic>
        <p:pic>
          <p:nvPicPr>
            <p:cNvPr id="11" name="Graphic 10" descr="Flower without stem with solid fill">
              <a:extLst>
                <a:ext uri="{FF2B5EF4-FFF2-40B4-BE49-F238E27FC236}">
                  <a16:creationId xmlns:a16="http://schemas.microsoft.com/office/drawing/2014/main" xmlns="" id="{38ABFF29-AE76-1B6B-21B0-B847A1BC10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590800" y="7658100"/>
              <a:ext cx="914400" cy="914400"/>
            </a:xfrm>
            <a:prstGeom prst="rect">
              <a:avLst/>
            </a:prstGeom>
          </p:spPr>
        </p:pic>
      </p:grpSp>
      <p:grpSp>
        <p:nvGrpSpPr>
          <p:cNvPr id="16" name="Group 15">
            <a:extLst>
              <a:ext uri="{FF2B5EF4-FFF2-40B4-BE49-F238E27FC236}">
                <a16:creationId xmlns:a16="http://schemas.microsoft.com/office/drawing/2014/main" xmlns="" id="{3A229DBA-E827-64CE-E4C0-169C9619ECAF}"/>
              </a:ext>
            </a:extLst>
          </p:cNvPr>
          <p:cNvGrpSpPr/>
          <p:nvPr/>
        </p:nvGrpSpPr>
        <p:grpSpPr>
          <a:xfrm>
            <a:off x="1143000" y="7048500"/>
            <a:ext cx="8229600" cy="2748253"/>
            <a:chOff x="304800" y="6894282"/>
            <a:chExt cx="8229600" cy="2748253"/>
          </a:xfrm>
        </p:grpSpPr>
        <p:pic>
          <p:nvPicPr>
            <p:cNvPr id="14" name="Graphic 13" descr="Back with solid fill">
              <a:extLst>
                <a:ext uri="{FF2B5EF4-FFF2-40B4-BE49-F238E27FC236}">
                  <a16:creationId xmlns:a16="http://schemas.microsoft.com/office/drawing/2014/main" xmlns="" id="{22FCC444-56BB-F056-224D-92B61BCF402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flipV="1">
              <a:off x="304800" y="7656282"/>
              <a:ext cx="1231542" cy="1144818"/>
            </a:xfrm>
            <a:prstGeom prst="rect">
              <a:avLst/>
            </a:prstGeom>
          </p:spPr>
        </p:pic>
        <p:sp>
          <p:nvSpPr>
            <p:cNvPr id="15" name="TextBox 14">
              <a:extLst>
                <a:ext uri="{FF2B5EF4-FFF2-40B4-BE49-F238E27FC236}">
                  <a16:creationId xmlns:a16="http://schemas.microsoft.com/office/drawing/2014/main" xmlns="" id="{8341676C-FEDE-7A46-AC9B-8B8CA20AFE6C}"/>
                </a:ext>
              </a:extLst>
            </p:cNvPr>
            <p:cNvSpPr txBox="1"/>
            <p:nvPr/>
          </p:nvSpPr>
          <p:spPr>
            <a:xfrm>
              <a:off x="2133600" y="6894282"/>
              <a:ext cx="6400800" cy="2748253"/>
            </a:xfrm>
            <a:prstGeom prst="rect">
              <a:avLst/>
            </a:prstGeom>
            <a:noFill/>
          </p:spPr>
          <p:txBody>
            <a:bodyPr wrap="square" rtlCol="0">
              <a:spAutoFit/>
            </a:bodyPr>
            <a:lstStyle/>
            <a:p>
              <a:pPr marL="742950" indent="-742950" algn="just">
                <a:lnSpc>
                  <a:spcPct val="150000"/>
                </a:lnSpc>
                <a:buAutoNum type="alphaLcPeriod"/>
              </a:pPr>
              <a:r>
                <a:rPr lang="en-US" sz="4000">
                  <a:solidFill>
                    <a:srgbClr val="002060"/>
                  </a:solidFill>
                  <a:latin typeface="Arial" panose="020B0604020202020204" pitchFamily="34" charset="0"/>
                  <a:cs typeface="Arial" panose="020B0604020202020204" pitchFamily="34" charset="0"/>
                </a:rPr>
                <a:t>Dám nghĩ dám làm. </a:t>
              </a:r>
            </a:p>
            <a:p>
              <a:pPr marL="742950" indent="-742950" algn="just">
                <a:lnSpc>
                  <a:spcPct val="150000"/>
                </a:lnSpc>
                <a:buAutoNum type="alphaLcPeriod"/>
              </a:pPr>
              <a:r>
                <a:rPr lang="en-US" sz="4000">
                  <a:solidFill>
                    <a:srgbClr val="002060"/>
                  </a:solidFill>
                  <a:latin typeface="Arial" panose="020B0604020202020204" pitchFamily="34" charset="0"/>
                  <a:cs typeface="Arial" panose="020B0604020202020204" pitchFamily="34" charset="0"/>
                </a:rPr>
                <a:t>Mỗi người một vẻ.</a:t>
              </a:r>
            </a:p>
            <a:p>
              <a:pPr marL="742950" indent="-742950" algn="just">
                <a:lnSpc>
                  <a:spcPct val="150000"/>
                </a:lnSpc>
                <a:buAutoNum type="alphaLcPeriod"/>
              </a:pPr>
              <a:r>
                <a:rPr lang="en-US" sz="4000">
                  <a:solidFill>
                    <a:srgbClr val="002060"/>
                  </a:solidFill>
                  <a:latin typeface="Arial" panose="020B0604020202020204" pitchFamily="34" charset="0"/>
                  <a:cs typeface="Arial" panose="020B0604020202020204" pitchFamily="34" charset="0"/>
                </a:rPr>
                <a:t>Miệng nói tay làm. </a:t>
              </a:r>
            </a:p>
          </p:txBody>
        </p:sp>
      </p:grpSp>
      <p:sp>
        <p:nvSpPr>
          <p:cNvPr id="17" name="Freeform 11">
            <a:extLst>
              <a:ext uri="{FF2B5EF4-FFF2-40B4-BE49-F238E27FC236}">
                <a16:creationId xmlns:a16="http://schemas.microsoft.com/office/drawing/2014/main" xmlns="" id="{924914E8-6359-7E55-4DFC-D75BE0A1F5F9}"/>
              </a:ext>
            </a:extLst>
          </p:cNvPr>
          <p:cNvSpPr/>
          <p:nvPr/>
        </p:nvSpPr>
        <p:spPr>
          <a:xfrm>
            <a:off x="14249400" y="6765369"/>
            <a:ext cx="3532959" cy="3565702"/>
          </a:xfrm>
          <a:custGeom>
            <a:avLst/>
            <a:gdLst/>
            <a:ahLst/>
            <a:cxnLst/>
            <a:rect l="l" t="t" r="r" b="b"/>
            <a:pathLst>
              <a:path w="3993070" h="4114800">
                <a:moveTo>
                  <a:pt x="0" y="0"/>
                </a:moveTo>
                <a:lnTo>
                  <a:pt x="3993071" y="0"/>
                </a:lnTo>
                <a:lnTo>
                  <a:pt x="399307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236010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rot="-2164984">
            <a:off x="15388086" y="1992855"/>
            <a:ext cx="6443828" cy="5251720"/>
          </a:xfrm>
          <a:custGeom>
            <a:avLst/>
            <a:gdLst/>
            <a:ahLst/>
            <a:cxnLst/>
            <a:rect l="l" t="t" r="r" b="b"/>
            <a:pathLst>
              <a:path w="9158935" h="7464532">
                <a:moveTo>
                  <a:pt x="0" y="0"/>
                </a:moveTo>
                <a:lnTo>
                  <a:pt x="9158935" y="0"/>
                </a:lnTo>
                <a:lnTo>
                  <a:pt x="9158935" y="7464532"/>
                </a:lnTo>
                <a:lnTo>
                  <a:pt x="0" y="74645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944129">
            <a:off x="707214" y="1467693"/>
            <a:ext cx="14999875" cy="16798942"/>
          </a:xfrm>
          <a:custGeom>
            <a:avLst/>
            <a:gdLst/>
            <a:ahLst/>
            <a:cxnLst/>
            <a:rect l="l" t="t" r="r" b="b"/>
            <a:pathLst>
              <a:path w="12970624" h="14678690">
                <a:moveTo>
                  <a:pt x="0" y="0"/>
                </a:moveTo>
                <a:lnTo>
                  <a:pt x="12970624" y="0"/>
                </a:lnTo>
                <a:lnTo>
                  <a:pt x="12970624" y="14678689"/>
                </a:lnTo>
                <a:lnTo>
                  <a:pt x="0" y="146786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2050714">
            <a:off x="12202293" y="8391516"/>
            <a:ext cx="4514704" cy="7074379"/>
          </a:xfrm>
          <a:custGeom>
            <a:avLst/>
            <a:gdLst/>
            <a:ahLst/>
            <a:cxnLst/>
            <a:rect l="l" t="t" r="r" b="b"/>
            <a:pathLst>
              <a:path w="4514704" h="7074379">
                <a:moveTo>
                  <a:pt x="0" y="0"/>
                </a:moveTo>
                <a:lnTo>
                  <a:pt x="4514704" y="0"/>
                </a:lnTo>
                <a:lnTo>
                  <a:pt x="4514704" y="7074380"/>
                </a:lnTo>
                <a:lnTo>
                  <a:pt x="0" y="70743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1001153">
            <a:off x="2346163" y="1750029"/>
            <a:ext cx="736392" cy="1134683"/>
          </a:xfrm>
          <a:custGeom>
            <a:avLst/>
            <a:gdLst/>
            <a:ahLst/>
            <a:cxnLst/>
            <a:rect l="l" t="t" r="r" b="b"/>
            <a:pathLst>
              <a:path w="931032" h="1434597">
                <a:moveTo>
                  <a:pt x="0" y="0"/>
                </a:moveTo>
                <a:lnTo>
                  <a:pt x="931032" y="0"/>
                </a:lnTo>
                <a:lnTo>
                  <a:pt x="931032" y="1434597"/>
                </a:lnTo>
                <a:lnTo>
                  <a:pt x="0" y="1434597"/>
                </a:lnTo>
                <a:lnTo>
                  <a:pt x="0" y="0"/>
                </a:lnTo>
                <a:close/>
              </a:path>
            </a:pathLst>
          </a:custGeom>
          <a:blipFill>
            <a:blip r:embed="rId8">
              <a:extLst>
                <a:ext uri="{96DAC541-7B7A-43D3-8B79-37D633B846F1}">
                  <asvg:svgBlip xmlns:asvg="http://schemas.microsoft.com/office/drawing/2016/SVG/main" xmlns="" r:embed="rId9"/>
                </a:ext>
              </a:extLst>
            </a:blip>
            <a:stretch>
              <a:fillRect t="-17626" r="-101391" b="-51913"/>
            </a:stretch>
          </a:blipFill>
        </p:spPr>
        <p:txBody>
          <a:bodyPr/>
          <a:lstStyle/>
          <a:p>
            <a:endParaRPr lang="en-US"/>
          </a:p>
        </p:txBody>
      </p:sp>
      <p:sp>
        <p:nvSpPr>
          <p:cNvPr id="6" name="Freeform 6"/>
          <p:cNvSpPr/>
          <p:nvPr/>
        </p:nvSpPr>
        <p:spPr>
          <a:xfrm rot="2199536">
            <a:off x="14829931" y="-298695"/>
            <a:ext cx="1746902" cy="4234914"/>
          </a:xfrm>
          <a:custGeom>
            <a:avLst/>
            <a:gdLst/>
            <a:ahLst/>
            <a:cxnLst/>
            <a:rect l="l" t="t" r="r" b="b"/>
            <a:pathLst>
              <a:path w="2481522" h="6015811">
                <a:moveTo>
                  <a:pt x="0" y="0"/>
                </a:moveTo>
                <a:lnTo>
                  <a:pt x="2481522" y="0"/>
                </a:lnTo>
                <a:lnTo>
                  <a:pt x="2481522" y="6015811"/>
                </a:lnTo>
                <a:lnTo>
                  <a:pt x="0" y="60158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rot="101328">
            <a:off x="257311" y="4320840"/>
            <a:ext cx="1083509" cy="1964404"/>
          </a:xfrm>
          <a:custGeom>
            <a:avLst/>
            <a:gdLst/>
            <a:ahLst/>
            <a:cxnLst/>
            <a:rect l="l" t="t" r="r" b="b"/>
            <a:pathLst>
              <a:path w="1461348" h="2649427">
                <a:moveTo>
                  <a:pt x="0" y="0"/>
                </a:moveTo>
                <a:lnTo>
                  <a:pt x="1461349" y="0"/>
                </a:lnTo>
                <a:lnTo>
                  <a:pt x="1461349" y="2649427"/>
                </a:lnTo>
                <a:lnTo>
                  <a:pt x="0" y="2649427"/>
                </a:lnTo>
                <a:lnTo>
                  <a:pt x="0" y="0"/>
                </a:lnTo>
                <a:close/>
              </a:path>
            </a:pathLst>
          </a:custGeom>
          <a:blipFill>
            <a:blip r:embed="rId12">
              <a:extLst>
                <a:ext uri="{96DAC541-7B7A-43D3-8B79-37D633B846F1}">
                  <asvg:svgBlip xmlns:asvg="http://schemas.microsoft.com/office/drawing/2016/SVG/main" xmlns="" r:embed="rId13"/>
                </a:ext>
              </a:extLst>
            </a:blip>
            <a:stretch>
              <a:fillRect l="-224582" b="-55309"/>
            </a:stretch>
          </a:blipFill>
        </p:spPr>
        <p:txBody>
          <a:bodyPr/>
          <a:lstStyle/>
          <a:p>
            <a:endParaRPr lang="en-US"/>
          </a:p>
        </p:txBody>
      </p:sp>
      <p:sp>
        <p:nvSpPr>
          <p:cNvPr id="8" name="Freeform 8"/>
          <p:cNvSpPr/>
          <p:nvPr/>
        </p:nvSpPr>
        <p:spPr>
          <a:xfrm rot="2863797">
            <a:off x="-2537499" y="-2747673"/>
            <a:ext cx="4514704" cy="7074379"/>
          </a:xfrm>
          <a:custGeom>
            <a:avLst/>
            <a:gdLst/>
            <a:ahLst/>
            <a:cxnLst/>
            <a:rect l="l" t="t" r="r" b="b"/>
            <a:pathLst>
              <a:path w="4514704" h="7074379">
                <a:moveTo>
                  <a:pt x="0" y="0"/>
                </a:moveTo>
                <a:lnTo>
                  <a:pt x="4514704" y="0"/>
                </a:lnTo>
                <a:lnTo>
                  <a:pt x="4514704" y="7074380"/>
                </a:lnTo>
                <a:lnTo>
                  <a:pt x="0" y="70743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TextBox 9"/>
          <p:cNvSpPr txBox="1"/>
          <p:nvPr/>
        </p:nvSpPr>
        <p:spPr>
          <a:xfrm>
            <a:off x="3245695" y="637877"/>
            <a:ext cx="10105629" cy="1425518"/>
          </a:xfrm>
          <a:prstGeom prst="rect">
            <a:avLst/>
          </a:prstGeom>
        </p:spPr>
        <p:txBody>
          <a:bodyPr wrap="square" lIns="0" tIns="0" rIns="0" bIns="0" rtlCol="0" anchor="t">
            <a:spAutoFit/>
          </a:bodyPr>
          <a:lstStyle/>
          <a:p>
            <a:pPr algn="ctr">
              <a:lnSpc>
                <a:spcPts val="13024"/>
              </a:lnSpc>
            </a:pPr>
            <a:r>
              <a:rPr lang="en-US" sz="6000" b="1">
                <a:solidFill>
                  <a:srgbClr val="14163C"/>
                </a:solidFill>
                <a:latin typeface="Arial" panose="020B0604020202020204" pitchFamily="34" charset="0"/>
                <a:cs typeface="Arial" panose="020B0604020202020204" pitchFamily="34" charset="0"/>
              </a:rPr>
              <a:t>HƯỚNG DẪN VỀ NHÀ </a:t>
            </a:r>
          </a:p>
        </p:txBody>
      </p:sp>
      <p:sp>
        <p:nvSpPr>
          <p:cNvPr id="10" name="TextBox 10"/>
          <p:cNvSpPr txBox="1"/>
          <p:nvPr/>
        </p:nvSpPr>
        <p:spPr>
          <a:xfrm rot="-38703">
            <a:off x="1612692" y="3545277"/>
            <a:ext cx="12140503" cy="5832815"/>
          </a:xfrm>
          <a:prstGeom prst="rect">
            <a:avLst/>
          </a:prstGeom>
        </p:spPr>
        <p:txBody>
          <a:bodyPr wrap="square" lIns="0" tIns="0" rIns="0" bIns="0" rtlCol="0" anchor="t">
            <a:spAutoFit/>
          </a:bodyPr>
          <a:lstStyle/>
          <a:p>
            <a:pPr marL="1015688" lvl="1" indent="-571500" algn="just">
              <a:lnSpc>
                <a:spcPct val="150000"/>
              </a:lnSpc>
              <a:buFont typeface="Wingdings" panose="05000000000000000000" pitchFamily="2" charset="2"/>
              <a:buChar char="§"/>
            </a:pPr>
            <a:r>
              <a:rPr lang="en-US" sz="4300">
                <a:solidFill>
                  <a:srgbClr val="14163C"/>
                </a:solidFill>
                <a:latin typeface="Arial" panose="020B0604020202020204" pitchFamily="34" charset="0"/>
                <a:cs typeface="Arial" panose="020B0604020202020204" pitchFamily="34" charset="0"/>
              </a:rPr>
              <a:t>Ôn tập lại nội dung chính của bài học ngày hôm nay. </a:t>
            </a:r>
          </a:p>
          <a:p>
            <a:pPr marL="1015688" lvl="1" indent="-571500" algn="just">
              <a:lnSpc>
                <a:spcPct val="150000"/>
              </a:lnSpc>
              <a:buFont typeface="Wingdings" panose="05000000000000000000" pitchFamily="2" charset="2"/>
              <a:buChar char="§"/>
            </a:pPr>
            <a:r>
              <a:rPr lang="en-US" sz="4300">
                <a:solidFill>
                  <a:srgbClr val="14163C"/>
                </a:solidFill>
                <a:latin typeface="Arial" panose="020B0604020202020204" pitchFamily="34" charset="0"/>
                <a:cs typeface="Arial" panose="020B0604020202020204" pitchFamily="34" charset="0"/>
              </a:rPr>
              <a:t>Đọc lại bài đọc, hoàn thành các nhiệm vụ được giao về nhà. </a:t>
            </a:r>
          </a:p>
          <a:p>
            <a:pPr marL="1015688" lvl="1" indent="-571500" algn="just">
              <a:lnSpc>
                <a:spcPct val="150000"/>
              </a:lnSpc>
              <a:buFont typeface="Wingdings" panose="05000000000000000000" pitchFamily="2" charset="2"/>
              <a:buChar char="§"/>
            </a:pPr>
            <a:r>
              <a:rPr lang="en-US" sz="4300">
                <a:solidFill>
                  <a:srgbClr val="14163C"/>
                </a:solidFill>
                <a:latin typeface="Arial" panose="020B0604020202020204" pitchFamily="34" charset="0"/>
                <a:cs typeface="Arial" panose="020B0604020202020204" pitchFamily="34" charset="0"/>
              </a:rPr>
              <a:t>Đọc trước bài học mới, Tiết 3. Viết báo cáo thảo luận nhóm.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12" name="Freeform 12"/>
          <p:cNvSpPr/>
          <p:nvPr/>
        </p:nvSpPr>
        <p:spPr>
          <a:xfrm flipH="1">
            <a:off x="-4788284" y="-394945"/>
            <a:ext cx="9576567" cy="3495447"/>
          </a:xfrm>
          <a:custGeom>
            <a:avLst/>
            <a:gdLst/>
            <a:ahLst/>
            <a:cxnLst/>
            <a:rect l="l" t="t" r="r" b="b"/>
            <a:pathLst>
              <a:path w="9576567" h="3495447">
                <a:moveTo>
                  <a:pt x="9576566" y="0"/>
                </a:moveTo>
                <a:lnTo>
                  <a:pt x="0" y="0"/>
                </a:lnTo>
                <a:lnTo>
                  <a:pt x="0" y="3495446"/>
                </a:lnTo>
                <a:lnTo>
                  <a:pt x="9576566" y="3495446"/>
                </a:lnTo>
                <a:lnTo>
                  <a:pt x="957656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a:off x="13030200" y="5886865"/>
            <a:ext cx="9576567" cy="3495447"/>
          </a:xfrm>
          <a:custGeom>
            <a:avLst/>
            <a:gdLst/>
            <a:ahLst/>
            <a:cxnLst/>
            <a:rect l="l" t="t" r="r" b="b"/>
            <a:pathLst>
              <a:path w="9576567" h="3495447">
                <a:moveTo>
                  <a:pt x="0" y="0"/>
                </a:moveTo>
                <a:lnTo>
                  <a:pt x="9576566" y="0"/>
                </a:lnTo>
                <a:lnTo>
                  <a:pt x="9576566" y="3495447"/>
                </a:lnTo>
                <a:lnTo>
                  <a:pt x="0" y="3495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AutoShape 14"/>
          <p:cNvSpPr/>
          <p:nvPr/>
        </p:nvSpPr>
        <p:spPr>
          <a:xfrm>
            <a:off x="-238203" y="-295275"/>
            <a:ext cx="19175750" cy="0"/>
          </a:xfrm>
          <a:prstGeom prst="line">
            <a:avLst/>
          </a:prstGeom>
          <a:ln w="590550" cap="rnd">
            <a:solidFill>
              <a:srgbClr val="14163C"/>
            </a:solidFill>
            <a:prstDash val="solid"/>
            <a:headEnd type="none" w="sm" len="sm"/>
            <a:tailEnd type="none" w="sm" len="sm"/>
          </a:ln>
        </p:spPr>
        <p:txBody>
          <a:bodyPr/>
          <a:lstStyle/>
          <a:p>
            <a:endParaRPr lang="en-US"/>
          </a:p>
        </p:txBody>
      </p:sp>
      <p:sp>
        <p:nvSpPr>
          <p:cNvPr id="15" name="AutoShape 15"/>
          <p:cNvSpPr/>
          <p:nvPr/>
        </p:nvSpPr>
        <p:spPr>
          <a:xfrm>
            <a:off x="-458623" y="9991725"/>
            <a:ext cx="19175750" cy="0"/>
          </a:xfrm>
          <a:prstGeom prst="line">
            <a:avLst/>
          </a:prstGeom>
          <a:ln w="590550" cap="rnd">
            <a:solidFill>
              <a:srgbClr val="14163C"/>
            </a:solidFill>
            <a:prstDash val="solid"/>
            <a:headEnd type="none" w="sm" len="sm"/>
            <a:tailEnd type="none" w="sm" len="sm"/>
          </a:ln>
        </p:spPr>
        <p:txBody>
          <a:bodyPr/>
          <a:lstStyle/>
          <a:p>
            <a:endParaRPr lang="en-US"/>
          </a:p>
        </p:txBody>
      </p:sp>
      <p:sp>
        <p:nvSpPr>
          <p:cNvPr id="16" name="Freeform 16"/>
          <p:cNvSpPr/>
          <p:nvPr/>
        </p:nvSpPr>
        <p:spPr>
          <a:xfrm rot="-3984504">
            <a:off x="7860598" y="5437787"/>
            <a:ext cx="2537305" cy="4393602"/>
          </a:xfrm>
          <a:custGeom>
            <a:avLst/>
            <a:gdLst/>
            <a:ahLst/>
            <a:cxnLst/>
            <a:rect l="l" t="t" r="r" b="b"/>
            <a:pathLst>
              <a:path w="2537305" h="4393602">
                <a:moveTo>
                  <a:pt x="0" y="0"/>
                </a:moveTo>
                <a:lnTo>
                  <a:pt x="2537306" y="0"/>
                </a:lnTo>
                <a:lnTo>
                  <a:pt x="2537306" y="4393602"/>
                </a:lnTo>
                <a:lnTo>
                  <a:pt x="0" y="43936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7"/>
          <p:cNvSpPr txBox="1"/>
          <p:nvPr/>
        </p:nvSpPr>
        <p:spPr>
          <a:xfrm>
            <a:off x="570788" y="3046233"/>
            <a:ext cx="17116927" cy="3465179"/>
          </a:xfrm>
          <a:prstGeom prst="rect">
            <a:avLst/>
          </a:prstGeom>
        </p:spPr>
        <p:txBody>
          <a:bodyPr wrap="square" lIns="0" tIns="0" rIns="0" bIns="0" rtlCol="0" anchor="t">
            <a:spAutoFit/>
          </a:bodyPr>
          <a:lstStyle/>
          <a:p>
            <a:pPr algn="ctr">
              <a:lnSpc>
                <a:spcPct val="150000"/>
              </a:lnSpc>
            </a:pPr>
            <a:r>
              <a:rPr lang="en-US" sz="8000" b="1">
                <a:solidFill>
                  <a:srgbClr val="14163C"/>
                </a:solidFill>
                <a:latin typeface="Arial" panose="020B0604020202020204" pitchFamily="34" charset="0"/>
                <a:cs typeface="Arial" panose="020B0604020202020204" pitchFamily="34" charset="0"/>
              </a:rPr>
              <a:t>CẢM ƠN CÁC EM ĐÃ CHÚ Ý </a:t>
            </a:r>
          </a:p>
          <a:p>
            <a:pPr algn="ctr">
              <a:lnSpc>
                <a:spcPct val="150000"/>
              </a:lnSpc>
            </a:pPr>
            <a:r>
              <a:rPr lang="en-US" sz="8000" b="1">
                <a:solidFill>
                  <a:srgbClr val="14163C"/>
                </a:solidFill>
                <a:latin typeface="Arial" panose="020B0604020202020204" pitchFamily="34" charset="0"/>
                <a:cs typeface="Arial" panose="020B0604020202020204" pitchFamily="34" charset="0"/>
              </a:rPr>
              <a:t>LẮNG NGHE BÀI GIẢNG!</a:t>
            </a:r>
          </a:p>
        </p:txBody>
      </p:sp>
    </p:spTree>
    <p:extLst>
      <p:ext uri="{BB962C8B-B14F-4D97-AF65-F5344CB8AC3E}">
        <p14:creationId xmlns:p14="http://schemas.microsoft.com/office/powerpoint/2010/main" val="3189235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a:off x="2577712" y="1562100"/>
            <a:ext cx="13132577" cy="7696200"/>
          </a:xfrm>
          <a:custGeom>
            <a:avLst/>
            <a:gdLst/>
            <a:ahLst/>
            <a:cxnLst/>
            <a:rect l="l" t="t" r="r" b="b"/>
            <a:pathLst>
              <a:path w="13132577" h="8333217">
                <a:moveTo>
                  <a:pt x="0" y="0"/>
                </a:moveTo>
                <a:lnTo>
                  <a:pt x="13132576" y="0"/>
                </a:lnTo>
                <a:lnTo>
                  <a:pt x="13132576" y="8333217"/>
                </a:lnTo>
                <a:lnTo>
                  <a:pt x="0" y="83332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5329638">
            <a:off x="-2883560" y="2883268"/>
            <a:ext cx="7184094" cy="4802672"/>
          </a:xfrm>
          <a:custGeom>
            <a:avLst/>
            <a:gdLst/>
            <a:ahLst/>
            <a:cxnLst/>
            <a:rect l="l" t="t" r="r" b="b"/>
            <a:pathLst>
              <a:path w="7184094" h="4802672">
                <a:moveTo>
                  <a:pt x="0" y="0"/>
                </a:moveTo>
                <a:lnTo>
                  <a:pt x="7184094" y="0"/>
                </a:lnTo>
                <a:lnTo>
                  <a:pt x="7184094" y="4802673"/>
                </a:lnTo>
                <a:lnTo>
                  <a:pt x="0" y="4802673"/>
                </a:lnTo>
                <a:lnTo>
                  <a:pt x="0" y="0"/>
                </a:lnTo>
                <a:close/>
              </a:path>
            </a:pathLst>
          </a:custGeom>
          <a:blipFill>
            <a:blip r:embed="rId4">
              <a:extLst>
                <a:ext uri="{96DAC541-7B7A-43D3-8B79-37D633B846F1}">
                  <asvg:svgBlip xmlns:asvg="http://schemas.microsoft.com/office/drawing/2016/SVG/main" xmlns="" r:embed="rId5"/>
                </a:ext>
              </a:extLst>
            </a:blip>
            <a:stretch>
              <a:fillRect b="-57911"/>
            </a:stretch>
          </a:blipFill>
        </p:spPr>
        <p:txBody>
          <a:bodyPr/>
          <a:lstStyle/>
          <a:p>
            <a:endParaRPr lang="en-US"/>
          </a:p>
        </p:txBody>
      </p:sp>
      <p:sp>
        <p:nvSpPr>
          <p:cNvPr id="5" name="Freeform 5"/>
          <p:cNvSpPr/>
          <p:nvPr/>
        </p:nvSpPr>
        <p:spPr>
          <a:xfrm rot="-5400000" flipV="1">
            <a:off x="14074434" y="2934613"/>
            <a:ext cx="7184094" cy="4802672"/>
          </a:xfrm>
          <a:custGeom>
            <a:avLst/>
            <a:gdLst/>
            <a:ahLst/>
            <a:cxnLst/>
            <a:rect l="l" t="t" r="r" b="b"/>
            <a:pathLst>
              <a:path w="7184094" h="4802672">
                <a:moveTo>
                  <a:pt x="0" y="4802672"/>
                </a:moveTo>
                <a:lnTo>
                  <a:pt x="7184095" y="4802672"/>
                </a:lnTo>
                <a:lnTo>
                  <a:pt x="7184095" y="0"/>
                </a:lnTo>
                <a:lnTo>
                  <a:pt x="0" y="0"/>
                </a:lnTo>
                <a:lnTo>
                  <a:pt x="0" y="4802672"/>
                </a:lnTo>
                <a:close/>
              </a:path>
            </a:pathLst>
          </a:custGeom>
          <a:blipFill>
            <a:blip r:embed="rId4">
              <a:extLst>
                <a:ext uri="{96DAC541-7B7A-43D3-8B79-37D633B846F1}">
                  <asvg:svgBlip xmlns:asvg="http://schemas.microsoft.com/office/drawing/2016/SVG/main" xmlns="" r:embed="rId5"/>
                </a:ext>
              </a:extLst>
            </a:blip>
            <a:stretch>
              <a:fillRect b="-57911"/>
            </a:stretch>
          </a:blipFill>
        </p:spPr>
        <p:txBody>
          <a:bodyPr/>
          <a:lstStyle/>
          <a:p>
            <a:endParaRPr lang="en-US"/>
          </a:p>
        </p:txBody>
      </p:sp>
      <p:sp>
        <p:nvSpPr>
          <p:cNvPr id="9" name="Freeform 9"/>
          <p:cNvSpPr/>
          <p:nvPr/>
        </p:nvSpPr>
        <p:spPr>
          <a:xfrm flipV="1">
            <a:off x="5171423" y="8639398"/>
            <a:ext cx="7945154" cy="520046"/>
          </a:xfrm>
          <a:custGeom>
            <a:avLst/>
            <a:gdLst/>
            <a:ahLst/>
            <a:cxnLst/>
            <a:rect l="l" t="t" r="r" b="b"/>
            <a:pathLst>
              <a:path w="7945154" h="520046">
                <a:moveTo>
                  <a:pt x="0" y="520047"/>
                </a:moveTo>
                <a:lnTo>
                  <a:pt x="7945154" y="520047"/>
                </a:lnTo>
                <a:lnTo>
                  <a:pt x="7945154" y="0"/>
                </a:lnTo>
                <a:lnTo>
                  <a:pt x="0" y="0"/>
                </a:lnTo>
                <a:lnTo>
                  <a:pt x="0" y="520047"/>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Rectangle 9">
            <a:extLst>
              <a:ext uri="{FF2B5EF4-FFF2-40B4-BE49-F238E27FC236}">
                <a16:creationId xmlns:a16="http://schemas.microsoft.com/office/drawing/2014/main" xmlns="" id="{C439F874-0559-FE77-2A2A-27A61C36FD0A}"/>
              </a:ext>
            </a:extLst>
          </p:cNvPr>
          <p:cNvSpPr/>
          <p:nvPr/>
        </p:nvSpPr>
        <p:spPr>
          <a:xfrm>
            <a:off x="3033712" y="1943100"/>
            <a:ext cx="12217145" cy="6930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EB2E486F-1AF8-0D7F-9700-B28AD9422302}"/>
              </a:ext>
            </a:extLst>
          </p:cNvPr>
          <p:cNvSpPr txBox="1"/>
          <p:nvPr/>
        </p:nvSpPr>
        <p:spPr>
          <a:xfrm>
            <a:off x="3828507" y="3199484"/>
            <a:ext cx="10744200" cy="4118948"/>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HƯỚNG DẪN TRẢ LỜI </a:t>
            </a:r>
          </a:p>
          <a:p>
            <a:pPr algn="just">
              <a:lnSpc>
                <a:spcPct val="150000"/>
              </a:lnSpc>
            </a:pPr>
            <a:r>
              <a:rPr lang="nl-NL" sz="4500" kern="0">
                <a:solidFill>
                  <a:srgbClr val="000000"/>
                </a:solidFill>
                <a:effectLst/>
                <a:latin typeface="Arial" panose="020B0604020202020204" pitchFamily="34" charset="0"/>
                <a:ea typeface="Calibri" panose="020F0502020204030204" pitchFamily="34" charset="0"/>
                <a:cs typeface="Arial" panose="020B0604020202020204" pitchFamily="34" charset="0"/>
              </a:rPr>
              <a:t>Chúng ta cần tôn trọng, chấp nhận, không coi thường, giễu cợt đặc điểm riêng của mỗi người.</a:t>
            </a:r>
            <a:endParaRPr lang="en-US" sz="4500">
              <a:latin typeface="Arial" panose="020B0604020202020204" pitchFamily="34" charset="0"/>
              <a:cs typeface="Arial" panose="020B0604020202020204" pitchFamily="34" charset="0"/>
            </a:endParaRPr>
          </a:p>
        </p:txBody>
      </p:sp>
      <p:pic>
        <p:nvPicPr>
          <p:cNvPr id="12" name="Picture 5">
            <a:extLst>
              <a:ext uri="{FF2B5EF4-FFF2-40B4-BE49-F238E27FC236}">
                <a16:creationId xmlns:a16="http://schemas.microsoft.com/office/drawing/2014/main" xmlns="" id="{FE5680F6-0CA8-77A7-DA3D-4A42DF92B333}"/>
              </a:ext>
            </a:extLst>
          </p:cNvPr>
          <p:cNvPicPr>
            <a:picLocks noChangeAspect="1"/>
          </p:cNvPicPr>
          <p:nvPr/>
        </p:nvPicPr>
        <p:blipFill>
          <a:blip r:embed="rId8"/>
          <a:srcRect/>
          <a:stretch>
            <a:fillRect/>
          </a:stretch>
        </p:blipFill>
        <p:spPr>
          <a:xfrm rot="12093062">
            <a:off x="12625187" y="-2266348"/>
            <a:ext cx="7761578" cy="4250623"/>
          </a:xfrm>
          <a:prstGeom prst="rect">
            <a:avLst/>
          </a:prstGeom>
        </p:spPr>
      </p:pic>
      <p:pic>
        <p:nvPicPr>
          <p:cNvPr id="13" name="Picture 5">
            <a:extLst>
              <a:ext uri="{FF2B5EF4-FFF2-40B4-BE49-F238E27FC236}">
                <a16:creationId xmlns:a16="http://schemas.microsoft.com/office/drawing/2014/main" xmlns="" id="{68D84211-3331-46A0-08F1-6AC8168E49AA}"/>
              </a:ext>
            </a:extLst>
          </p:cNvPr>
          <p:cNvPicPr>
            <a:picLocks noChangeAspect="1"/>
          </p:cNvPicPr>
          <p:nvPr/>
        </p:nvPicPr>
        <p:blipFill>
          <a:blip r:embed="rId8"/>
          <a:srcRect/>
          <a:stretch>
            <a:fillRect/>
          </a:stretch>
        </p:blipFill>
        <p:spPr>
          <a:xfrm rot="8971283">
            <a:off x="-2407486" y="-2125312"/>
            <a:ext cx="7761578" cy="4250623"/>
          </a:xfrm>
          <a:prstGeom prst="rect">
            <a:avLst/>
          </a:prstGeom>
        </p:spPr>
      </p:pic>
      <p:sp>
        <p:nvSpPr>
          <p:cNvPr id="14" name="Freeform 9">
            <a:extLst>
              <a:ext uri="{FF2B5EF4-FFF2-40B4-BE49-F238E27FC236}">
                <a16:creationId xmlns:a16="http://schemas.microsoft.com/office/drawing/2014/main" xmlns="" id="{A9198A83-6015-F3BD-422A-063AAC898A9C}"/>
              </a:ext>
            </a:extLst>
          </p:cNvPr>
          <p:cNvSpPr/>
          <p:nvPr/>
        </p:nvSpPr>
        <p:spPr>
          <a:xfrm>
            <a:off x="-4381683" y="7368367"/>
            <a:ext cx="9576567" cy="3495447"/>
          </a:xfrm>
          <a:custGeom>
            <a:avLst/>
            <a:gdLst/>
            <a:ahLst/>
            <a:cxnLst/>
            <a:rect l="l" t="t" r="r" b="b"/>
            <a:pathLst>
              <a:path w="9576567" h="3495447">
                <a:moveTo>
                  <a:pt x="0" y="0"/>
                </a:moveTo>
                <a:lnTo>
                  <a:pt x="9576566" y="0"/>
                </a:lnTo>
                <a:lnTo>
                  <a:pt x="9576566" y="3495447"/>
                </a:lnTo>
                <a:lnTo>
                  <a:pt x="0" y="34954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9">
            <a:extLst>
              <a:ext uri="{FF2B5EF4-FFF2-40B4-BE49-F238E27FC236}">
                <a16:creationId xmlns:a16="http://schemas.microsoft.com/office/drawing/2014/main" xmlns="" id="{079816AF-3F6E-3BDF-29C0-4FAE84BF54D6}"/>
              </a:ext>
            </a:extLst>
          </p:cNvPr>
          <p:cNvSpPr/>
          <p:nvPr/>
        </p:nvSpPr>
        <p:spPr>
          <a:xfrm>
            <a:off x="12649200" y="7368367"/>
            <a:ext cx="9576567" cy="3495447"/>
          </a:xfrm>
          <a:custGeom>
            <a:avLst/>
            <a:gdLst/>
            <a:ahLst/>
            <a:cxnLst/>
            <a:rect l="l" t="t" r="r" b="b"/>
            <a:pathLst>
              <a:path w="9576567" h="3495447">
                <a:moveTo>
                  <a:pt x="0" y="0"/>
                </a:moveTo>
                <a:lnTo>
                  <a:pt x="9576566" y="0"/>
                </a:lnTo>
                <a:lnTo>
                  <a:pt x="9576566" y="3495447"/>
                </a:lnTo>
                <a:lnTo>
                  <a:pt x="0" y="34954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1474400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CC6C792-2960-4923-2B3C-827B93A8A047}"/>
              </a:ext>
            </a:extLst>
          </p:cNvPr>
          <p:cNvSpPr txBox="1"/>
          <p:nvPr/>
        </p:nvSpPr>
        <p:spPr>
          <a:xfrm>
            <a:off x="6134100" y="342900"/>
            <a:ext cx="60198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KHỞI ĐỘNG </a:t>
            </a:r>
          </a:p>
        </p:txBody>
      </p:sp>
      <p:pic>
        <p:nvPicPr>
          <p:cNvPr id="6" name="Picture 5">
            <a:extLst>
              <a:ext uri="{FF2B5EF4-FFF2-40B4-BE49-F238E27FC236}">
                <a16:creationId xmlns:a16="http://schemas.microsoft.com/office/drawing/2014/main" xmlns="" id="{3F7F4DB1-CC8F-9D30-D20D-2EEB8D68277F}"/>
              </a:ext>
            </a:extLst>
          </p:cNvPr>
          <p:cNvPicPr>
            <a:picLocks noChangeAspect="1"/>
          </p:cNvPicPr>
          <p:nvPr/>
        </p:nvPicPr>
        <p:blipFill rotWithShape="1">
          <a:blip r:embed="rId2"/>
          <a:srcRect t="2773"/>
          <a:stretch/>
        </p:blipFill>
        <p:spPr>
          <a:xfrm>
            <a:off x="2581275" y="3395035"/>
            <a:ext cx="13125450" cy="7086611"/>
          </a:xfrm>
          <a:prstGeom prst="rect">
            <a:avLst/>
          </a:prstGeom>
        </p:spPr>
      </p:pic>
      <p:sp>
        <p:nvSpPr>
          <p:cNvPr id="8" name="TextBox 7">
            <a:extLst>
              <a:ext uri="{FF2B5EF4-FFF2-40B4-BE49-F238E27FC236}">
                <a16:creationId xmlns:a16="http://schemas.microsoft.com/office/drawing/2014/main" xmlns="" id="{638EA14F-F950-C541-09C7-140F70A988D0}"/>
              </a:ext>
            </a:extLst>
          </p:cNvPr>
          <p:cNvSpPr txBox="1"/>
          <p:nvPr/>
        </p:nvSpPr>
        <p:spPr>
          <a:xfrm>
            <a:off x="571500" y="1517329"/>
            <a:ext cx="17145000" cy="1839606"/>
          </a:xfrm>
          <a:prstGeom prst="rect">
            <a:avLst/>
          </a:prstGeom>
          <a:noFill/>
        </p:spPr>
        <p:txBody>
          <a:bodyPr wrap="square">
            <a:spAutoFit/>
          </a:bodyPr>
          <a:lstStyle/>
          <a:p>
            <a:pPr algn="just">
              <a:lnSpc>
                <a:spcPct val="150000"/>
              </a:lnSpc>
            </a:pPr>
            <a:r>
              <a:rPr lang="vi-VN" sz="4000"/>
              <a:t>Trao đổi với bạn bè về những điểm giống và khác nhau giữa hai con thuyền trong tranh dưới đây.</a:t>
            </a:r>
            <a:endParaRPr lang="en-US" sz="4000"/>
          </a:p>
        </p:txBody>
      </p:sp>
    </p:spTree>
    <p:extLst>
      <p:ext uri="{BB962C8B-B14F-4D97-AF65-F5344CB8AC3E}">
        <p14:creationId xmlns:p14="http://schemas.microsoft.com/office/powerpoint/2010/main" val="113296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A9B7A16-0433-A845-C36C-3988AACC7938}"/>
              </a:ext>
            </a:extLst>
          </p:cNvPr>
          <p:cNvPicPr>
            <a:picLocks noChangeAspect="1"/>
          </p:cNvPicPr>
          <p:nvPr/>
        </p:nvPicPr>
        <p:blipFill rotWithShape="1">
          <a:blip r:embed="rId2"/>
          <a:srcRect t="2773"/>
          <a:stretch/>
        </p:blipFill>
        <p:spPr>
          <a:xfrm>
            <a:off x="381000" y="412236"/>
            <a:ext cx="8763000" cy="4731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xmlns="" id="{627B4C07-0F40-D31F-67F9-02BE6D26D3C9}"/>
              </a:ext>
            </a:extLst>
          </p:cNvPr>
          <p:cNvSpPr txBox="1"/>
          <p:nvPr/>
        </p:nvSpPr>
        <p:spPr>
          <a:xfrm>
            <a:off x="9601200" y="1253740"/>
            <a:ext cx="7772400" cy="367158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Điểm giống: </a:t>
            </a:r>
            <a:r>
              <a:rPr lang="en-US" sz="4000" kern="0">
                <a:effectLst/>
                <a:latin typeface="Arial" panose="020B0604020202020204" pitchFamily="34" charset="0"/>
                <a:ea typeface="Calibri" panose="020F0502020204030204" pitchFamily="34" charset="0"/>
                <a:cs typeface="Arial" panose="020B0604020202020204" pitchFamily="34" charset="0"/>
              </a:rPr>
              <a:t>là thuyền, để chuyên chở người hoặc hàng hoá trên sông. Hai con thuyền đều như đang nghỉ ngơi. </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2BBC71F3-DAA9-ACDE-AA3F-FC0EC3A8F434}"/>
              </a:ext>
            </a:extLst>
          </p:cNvPr>
          <p:cNvSpPr txBox="1"/>
          <p:nvPr/>
        </p:nvSpPr>
        <p:spPr>
          <a:xfrm>
            <a:off x="685800" y="5524500"/>
            <a:ext cx="16916400"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Điểm khác: </a:t>
            </a:r>
          </a:p>
          <a:p>
            <a:pPr marL="1485900" lvl="2" indent="-571500" algn="just">
              <a:lnSpc>
                <a:spcPct val="150000"/>
              </a:lnSpc>
              <a:buFont typeface="Wingdings" panose="05000000000000000000" pitchFamily="2" charset="2"/>
              <a:buChar char="§"/>
            </a:pPr>
            <a:r>
              <a:rPr lang="vi-VN" sz="4000" kern="0">
                <a:effectLst/>
                <a:latin typeface="Arial" panose="020B0604020202020204" pitchFamily="34" charset="0"/>
                <a:ea typeface="Calibri" panose="020F0502020204030204" pitchFamily="34" charset="0"/>
                <a:cs typeface="Arial" panose="020B0604020202020204" pitchFamily="34" charset="0"/>
              </a:rPr>
              <a:t>một thuyền là thuyền buồm, to, rộng, với những cánh buồm căng phồng trong gió, trông rất đẹp</a:t>
            </a:r>
            <a:r>
              <a:rPr lang="en-US" sz="4000" kern="0">
                <a:effectLst/>
                <a:latin typeface="Arial" panose="020B0604020202020204" pitchFamily="34" charset="0"/>
                <a:ea typeface="Calibri" panose="020F0502020204030204" pitchFamily="34" charset="0"/>
                <a:cs typeface="Arial" panose="020B0604020202020204" pitchFamily="34" charset="0"/>
              </a:rPr>
              <a:t>.</a:t>
            </a:r>
          </a:p>
          <a:p>
            <a:pPr marL="1485900" lvl="2" indent="-571500" algn="just">
              <a:lnSpc>
                <a:spcPct val="150000"/>
              </a:lnSpc>
              <a:buFont typeface="Wingdings" panose="05000000000000000000" pitchFamily="2" charset="2"/>
              <a:buChar char="§"/>
            </a:pPr>
            <a:r>
              <a:rPr lang="vi-VN" sz="4000" kern="0">
                <a:effectLst/>
                <a:latin typeface="Arial" panose="020B0604020202020204" pitchFamily="34" charset="0"/>
                <a:ea typeface="Calibri" panose="020F0502020204030204" pitchFamily="34" charset="0"/>
                <a:cs typeface="Arial" panose="020B0604020202020204" pitchFamily="34" charset="0"/>
              </a:rPr>
              <a:t>một thuyền giống như một con đò cũ, trông bé nhỏ, mộc mạc và đơn giản.</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3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12" name="Freeform 12"/>
          <p:cNvSpPr/>
          <p:nvPr/>
        </p:nvSpPr>
        <p:spPr>
          <a:xfrm rot="1207299">
            <a:off x="-2600693" y="3452026"/>
            <a:ext cx="5216297" cy="3487171"/>
          </a:xfrm>
          <a:custGeom>
            <a:avLst/>
            <a:gdLst/>
            <a:ahLst/>
            <a:cxnLst/>
            <a:rect l="l" t="t" r="r" b="b"/>
            <a:pathLst>
              <a:path w="5216297" h="3487171">
                <a:moveTo>
                  <a:pt x="0" y="0"/>
                </a:moveTo>
                <a:lnTo>
                  <a:pt x="5216297" y="0"/>
                </a:lnTo>
                <a:lnTo>
                  <a:pt x="5216297" y="3487171"/>
                </a:lnTo>
                <a:lnTo>
                  <a:pt x="0" y="3487171"/>
                </a:lnTo>
                <a:lnTo>
                  <a:pt x="0" y="0"/>
                </a:lnTo>
                <a:close/>
              </a:path>
            </a:pathLst>
          </a:custGeom>
          <a:blipFill>
            <a:blip r:embed="rId2">
              <a:extLst>
                <a:ext uri="{96DAC541-7B7A-43D3-8B79-37D633B846F1}">
                  <asvg:svgBlip xmlns:asvg="http://schemas.microsoft.com/office/drawing/2016/SVG/main" xmlns="" r:embed="rId3"/>
                </a:ext>
              </a:extLst>
            </a:blip>
            <a:stretch>
              <a:fillRect b="-57911"/>
            </a:stretch>
          </a:blipFill>
        </p:spPr>
        <p:txBody>
          <a:bodyPr/>
          <a:lstStyle/>
          <a:p>
            <a:endParaRPr lang="en-US"/>
          </a:p>
        </p:txBody>
      </p:sp>
      <p:sp>
        <p:nvSpPr>
          <p:cNvPr id="2" name="Freeform 2"/>
          <p:cNvSpPr/>
          <p:nvPr/>
        </p:nvSpPr>
        <p:spPr>
          <a:xfrm rot="-4319126">
            <a:off x="633180" y="4949453"/>
            <a:ext cx="17021641" cy="19263173"/>
          </a:xfrm>
          <a:custGeom>
            <a:avLst/>
            <a:gdLst/>
            <a:ahLst/>
            <a:cxnLst/>
            <a:rect l="l" t="t" r="r" b="b"/>
            <a:pathLst>
              <a:path w="17021641" h="19263173">
                <a:moveTo>
                  <a:pt x="0" y="0"/>
                </a:moveTo>
                <a:lnTo>
                  <a:pt x="17021640" y="0"/>
                </a:lnTo>
                <a:lnTo>
                  <a:pt x="17021640" y="19263174"/>
                </a:lnTo>
                <a:lnTo>
                  <a:pt x="0" y="192631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5400000">
            <a:off x="4886989" y="-1821183"/>
            <a:ext cx="8514021" cy="13360525"/>
          </a:xfrm>
          <a:custGeom>
            <a:avLst/>
            <a:gdLst/>
            <a:ahLst/>
            <a:cxnLst/>
            <a:rect l="l" t="t" r="r" b="b"/>
            <a:pathLst>
              <a:path w="8514020" h="8769121">
                <a:moveTo>
                  <a:pt x="0" y="0"/>
                </a:moveTo>
                <a:lnTo>
                  <a:pt x="8514019" y="0"/>
                </a:lnTo>
                <a:lnTo>
                  <a:pt x="8514019" y="8769121"/>
                </a:lnTo>
                <a:lnTo>
                  <a:pt x="0" y="87691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rot="135020">
            <a:off x="7483695" y="4843004"/>
            <a:ext cx="3320611" cy="705216"/>
          </a:xfrm>
          <a:custGeom>
            <a:avLst/>
            <a:gdLst/>
            <a:ahLst/>
            <a:cxnLst/>
            <a:rect l="l" t="t" r="r" b="b"/>
            <a:pathLst>
              <a:path w="3320611" h="705216">
                <a:moveTo>
                  <a:pt x="0" y="0"/>
                </a:moveTo>
                <a:lnTo>
                  <a:pt x="3320610" y="0"/>
                </a:lnTo>
                <a:lnTo>
                  <a:pt x="3320610" y="705216"/>
                </a:lnTo>
                <a:lnTo>
                  <a:pt x="0" y="705216"/>
                </a:lnTo>
                <a:lnTo>
                  <a:pt x="0" y="0"/>
                </a:lnTo>
                <a:close/>
              </a:path>
            </a:pathLst>
          </a:custGeom>
          <a:blipFill>
            <a:blip r:embed="rId8">
              <a:extLst>
                <a:ext uri="{96DAC541-7B7A-43D3-8B79-37D633B846F1}">
                  <asvg:svgBlip xmlns:asvg="http://schemas.microsoft.com/office/drawing/2016/SVG/main" xmlns="" r:embed="rId9"/>
                </a:ext>
              </a:extLst>
            </a:blip>
            <a:stretch>
              <a:fillRect r="-24180"/>
            </a:stretch>
          </a:blipFill>
        </p:spPr>
        <p:txBody>
          <a:bodyPr/>
          <a:lstStyle/>
          <a:p>
            <a:endParaRPr lang="en-US"/>
          </a:p>
        </p:txBody>
      </p:sp>
      <p:sp>
        <p:nvSpPr>
          <p:cNvPr id="9" name="Freeform 9"/>
          <p:cNvSpPr/>
          <p:nvPr/>
        </p:nvSpPr>
        <p:spPr>
          <a:xfrm>
            <a:off x="-4381683" y="7368367"/>
            <a:ext cx="9576567" cy="3495447"/>
          </a:xfrm>
          <a:custGeom>
            <a:avLst/>
            <a:gdLst/>
            <a:ahLst/>
            <a:cxnLst/>
            <a:rect l="l" t="t" r="r" b="b"/>
            <a:pathLst>
              <a:path w="9576567" h="3495447">
                <a:moveTo>
                  <a:pt x="0" y="0"/>
                </a:moveTo>
                <a:lnTo>
                  <a:pt x="9576566" y="0"/>
                </a:lnTo>
                <a:lnTo>
                  <a:pt x="9576566" y="3495447"/>
                </a:lnTo>
                <a:lnTo>
                  <a:pt x="0" y="34954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a:off x="12226087" y="7445598"/>
            <a:ext cx="9576567" cy="3495447"/>
          </a:xfrm>
          <a:custGeom>
            <a:avLst/>
            <a:gdLst/>
            <a:ahLst/>
            <a:cxnLst/>
            <a:rect l="l" t="t" r="r" b="b"/>
            <a:pathLst>
              <a:path w="9576567" h="3495447">
                <a:moveTo>
                  <a:pt x="0" y="0"/>
                </a:moveTo>
                <a:lnTo>
                  <a:pt x="9576566" y="0"/>
                </a:lnTo>
                <a:lnTo>
                  <a:pt x="9576566" y="3495447"/>
                </a:lnTo>
                <a:lnTo>
                  <a:pt x="0" y="34954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TextBox 11"/>
          <p:cNvSpPr txBox="1"/>
          <p:nvPr/>
        </p:nvSpPr>
        <p:spPr>
          <a:xfrm>
            <a:off x="4066282" y="3574104"/>
            <a:ext cx="10065381" cy="1262653"/>
          </a:xfrm>
          <a:prstGeom prst="rect">
            <a:avLst/>
          </a:prstGeom>
        </p:spPr>
        <p:txBody>
          <a:bodyPr wrap="square" lIns="0" tIns="0" rIns="0" bIns="0" rtlCol="0" anchor="t">
            <a:spAutoFit/>
          </a:bodyPr>
          <a:lstStyle/>
          <a:p>
            <a:pPr algn="ctr">
              <a:lnSpc>
                <a:spcPts val="10709"/>
              </a:lnSpc>
            </a:pPr>
            <a:r>
              <a:rPr lang="en-US" sz="8000" b="1">
                <a:solidFill>
                  <a:srgbClr val="FCD36A"/>
                </a:solidFill>
                <a:latin typeface="Arial" panose="020B0604020202020204" pitchFamily="34" charset="0"/>
                <a:cs typeface="Arial" panose="020B0604020202020204" pitchFamily="34" charset="0"/>
              </a:rPr>
              <a:t>BÀI 8. ĐÒ NGANG </a:t>
            </a:r>
          </a:p>
        </p:txBody>
      </p:sp>
      <p:sp>
        <p:nvSpPr>
          <p:cNvPr id="13" name="TextBox 13"/>
          <p:cNvSpPr txBox="1"/>
          <p:nvPr/>
        </p:nvSpPr>
        <p:spPr>
          <a:xfrm>
            <a:off x="5316521" y="6361867"/>
            <a:ext cx="7970767" cy="910506"/>
          </a:xfrm>
          <a:prstGeom prst="rect">
            <a:avLst/>
          </a:prstGeom>
        </p:spPr>
        <p:txBody>
          <a:bodyPr wrap="square" lIns="0" tIns="0" rIns="0" bIns="0" rtlCol="0" anchor="t">
            <a:spAutoFit/>
          </a:bodyPr>
          <a:lstStyle/>
          <a:p>
            <a:pPr algn="ctr">
              <a:lnSpc>
                <a:spcPts val="7139"/>
              </a:lnSpc>
            </a:pPr>
            <a:r>
              <a:rPr lang="en-US" sz="7200" b="1">
                <a:solidFill>
                  <a:srgbClr val="FAF4E3"/>
                </a:solidFill>
                <a:latin typeface="Arial" panose="020B0604020202020204" pitchFamily="34" charset="0"/>
                <a:cs typeface="Arial" panose="020B0604020202020204" pitchFamily="34" charset="0"/>
              </a:rPr>
              <a:t>(TIẾT 1 - 2. ĐỌC)</a:t>
            </a:r>
          </a:p>
        </p:txBody>
      </p:sp>
      <p:sp>
        <p:nvSpPr>
          <p:cNvPr id="14" name="Freeform 14"/>
          <p:cNvSpPr/>
          <p:nvPr/>
        </p:nvSpPr>
        <p:spPr>
          <a:xfrm rot="-566065" flipH="1">
            <a:off x="15742506" y="598063"/>
            <a:ext cx="5216297" cy="3487171"/>
          </a:xfrm>
          <a:custGeom>
            <a:avLst/>
            <a:gdLst/>
            <a:ahLst/>
            <a:cxnLst/>
            <a:rect l="l" t="t" r="r" b="b"/>
            <a:pathLst>
              <a:path w="5216297" h="3487171">
                <a:moveTo>
                  <a:pt x="5216297" y="0"/>
                </a:moveTo>
                <a:lnTo>
                  <a:pt x="0" y="0"/>
                </a:lnTo>
                <a:lnTo>
                  <a:pt x="0" y="3487171"/>
                </a:lnTo>
                <a:lnTo>
                  <a:pt x="5216297" y="3487171"/>
                </a:lnTo>
                <a:lnTo>
                  <a:pt x="5216297" y="0"/>
                </a:lnTo>
                <a:close/>
              </a:path>
            </a:pathLst>
          </a:custGeom>
          <a:blipFill>
            <a:blip r:embed="rId2">
              <a:extLst>
                <a:ext uri="{96DAC541-7B7A-43D3-8B79-37D633B846F1}">
                  <asvg:svgBlip xmlns:asvg="http://schemas.microsoft.com/office/drawing/2016/SVG/main" xmlns="" r:embed="rId3"/>
                </a:ext>
              </a:extLst>
            </a:blip>
            <a:stretch>
              <a:fillRect b="-57911"/>
            </a:stretch>
          </a:blipFill>
        </p:spPr>
        <p:txBody>
          <a:bodyPr/>
          <a:lstStyle/>
          <a:p>
            <a:endParaRPr lang="en-US"/>
          </a:p>
        </p:txBody>
      </p:sp>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rot="382006">
            <a:off x="1174102" y="1770490"/>
            <a:ext cx="4123556" cy="705216"/>
          </a:xfrm>
          <a:custGeom>
            <a:avLst/>
            <a:gdLst/>
            <a:ahLst/>
            <a:cxnLst/>
            <a:rect l="l" t="t" r="r" b="b"/>
            <a:pathLst>
              <a:path w="4123556" h="705216">
                <a:moveTo>
                  <a:pt x="0" y="0"/>
                </a:moveTo>
                <a:lnTo>
                  <a:pt x="4123555" y="0"/>
                </a:lnTo>
                <a:lnTo>
                  <a:pt x="4123555" y="705216"/>
                </a:lnTo>
                <a:lnTo>
                  <a:pt x="0" y="7052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839318">
            <a:off x="9547604" y="-8222937"/>
            <a:ext cx="12687216" cy="14357960"/>
          </a:xfrm>
          <a:custGeom>
            <a:avLst/>
            <a:gdLst/>
            <a:ahLst/>
            <a:cxnLst/>
            <a:rect l="l" t="t" r="r" b="b"/>
            <a:pathLst>
              <a:path w="12687216" h="14357960">
                <a:moveTo>
                  <a:pt x="0" y="0"/>
                </a:moveTo>
                <a:lnTo>
                  <a:pt x="12687216" y="0"/>
                </a:lnTo>
                <a:lnTo>
                  <a:pt x="12687216" y="14357960"/>
                </a:lnTo>
                <a:lnTo>
                  <a:pt x="0" y="143579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4912586">
            <a:off x="10927147" y="-3070648"/>
            <a:ext cx="7297793" cy="7704005"/>
          </a:xfrm>
          <a:custGeom>
            <a:avLst/>
            <a:gdLst/>
            <a:ahLst/>
            <a:cxnLst/>
            <a:rect l="l" t="t" r="r" b="b"/>
            <a:pathLst>
              <a:path w="7297793" h="7704005">
                <a:moveTo>
                  <a:pt x="0" y="0"/>
                </a:moveTo>
                <a:lnTo>
                  <a:pt x="7297793" y="0"/>
                </a:lnTo>
                <a:lnTo>
                  <a:pt x="7297793" y="7704005"/>
                </a:lnTo>
                <a:lnTo>
                  <a:pt x="0" y="77040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5"/>
          <p:cNvPicPr>
            <a:picLocks noChangeAspect="1"/>
          </p:cNvPicPr>
          <p:nvPr/>
        </p:nvPicPr>
        <p:blipFill>
          <a:blip r:embed="rId8"/>
          <a:srcRect/>
          <a:stretch>
            <a:fillRect/>
          </a:stretch>
        </p:blipFill>
        <p:spPr>
          <a:xfrm rot="-4883185">
            <a:off x="11696248" y="5754393"/>
            <a:ext cx="11408485" cy="6247849"/>
          </a:xfrm>
          <a:prstGeom prst="rect">
            <a:avLst/>
          </a:prstGeom>
        </p:spPr>
      </p:pic>
      <p:sp>
        <p:nvSpPr>
          <p:cNvPr id="6" name="Freeform 6"/>
          <p:cNvSpPr/>
          <p:nvPr/>
        </p:nvSpPr>
        <p:spPr>
          <a:xfrm rot="-2396319">
            <a:off x="12017466" y="7753383"/>
            <a:ext cx="4456067" cy="4067174"/>
          </a:xfrm>
          <a:custGeom>
            <a:avLst/>
            <a:gdLst/>
            <a:ahLst/>
            <a:cxnLst/>
            <a:rect l="l" t="t" r="r" b="b"/>
            <a:pathLst>
              <a:path w="4456067" h="4067174">
                <a:moveTo>
                  <a:pt x="0" y="0"/>
                </a:moveTo>
                <a:lnTo>
                  <a:pt x="4456067" y="0"/>
                </a:lnTo>
                <a:lnTo>
                  <a:pt x="4456067" y="4067173"/>
                </a:lnTo>
                <a:lnTo>
                  <a:pt x="0" y="40671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9673194" y="2256627"/>
            <a:ext cx="2492835" cy="2681329"/>
          </a:xfrm>
          <a:custGeom>
            <a:avLst/>
            <a:gdLst/>
            <a:ahLst/>
            <a:cxnLst/>
            <a:rect l="l" t="t" r="r" b="b"/>
            <a:pathLst>
              <a:path w="2492835" h="2681329">
                <a:moveTo>
                  <a:pt x="0" y="0"/>
                </a:moveTo>
                <a:lnTo>
                  <a:pt x="2492835" y="0"/>
                </a:lnTo>
                <a:lnTo>
                  <a:pt x="2492835" y="2681329"/>
                </a:lnTo>
                <a:lnTo>
                  <a:pt x="0" y="268132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TextBox 14"/>
          <p:cNvSpPr txBox="1"/>
          <p:nvPr/>
        </p:nvSpPr>
        <p:spPr>
          <a:xfrm>
            <a:off x="1061489" y="471056"/>
            <a:ext cx="7499039" cy="1338956"/>
          </a:xfrm>
          <a:prstGeom prst="rect">
            <a:avLst/>
          </a:prstGeom>
        </p:spPr>
        <p:txBody>
          <a:bodyPr lIns="0" tIns="0" rIns="0" bIns="0" rtlCol="0" anchor="t">
            <a:spAutoFit/>
          </a:bodyPr>
          <a:lstStyle/>
          <a:p>
            <a:pPr>
              <a:lnSpc>
                <a:spcPts val="12059"/>
              </a:lnSpc>
            </a:pPr>
            <a:r>
              <a:rPr lang="en-US" sz="6000" b="1">
                <a:solidFill>
                  <a:srgbClr val="14163C"/>
                </a:solidFill>
                <a:latin typeface="Arial" panose="020B0604020202020204" pitchFamily="34" charset="0"/>
                <a:cs typeface="Arial" panose="020B0604020202020204" pitchFamily="34" charset="0"/>
              </a:rPr>
              <a:t>NỘI DUNG BÀI HỌC </a:t>
            </a:r>
          </a:p>
        </p:txBody>
      </p:sp>
      <p:grpSp>
        <p:nvGrpSpPr>
          <p:cNvPr id="19" name="Group 18">
            <a:extLst>
              <a:ext uri="{FF2B5EF4-FFF2-40B4-BE49-F238E27FC236}">
                <a16:creationId xmlns:a16="http://schemas.microsoft.com/office/drawing/2014/main" xmlns="" id="{25E6AA07-9698-D54A-D84A-5469788F9A72}"/>
              </a:ext>
            </a:extLst>
          </p:cNvPr>
          <p:cNvGrpSpPr/>
          <p:nvPr/>
        </p:nvGrpSpPr>
        <p:grpSpPr>
          <a:xfrm>
            <a:off x="968562" y="3012515"/>
            <a:ext cx="7066637" cy="1169551"/>
            <a:chOff x="762000" y="3238500"/>
            <a:chExt cx="7066637" cy="1169551"/>
          </a:xfrm>
        </p:grpSpPr>
        <p:sp>
          <p:nvSpPr>
            <p:cNvPr id="17" name="TextBox 16">
              <a:extLst>
                <a:ext uri="{FF2B5EF4-FFF2-40B4-BE49-F238E27FC236}">
                  <a16:creationId xmlns:a16="http://schemas.microsoft.com/office/drawing/2014/main" xmlns="" id="{3F490360-8D55-123F-471E-44E0D2FD39D7}"/>
                </a:ext>
              </a:extLst>
            </p:cNvPr>
            <p:cNvSpPr txBox="1"/>
            <p:nvPr/>
          </p:nvSpPr>
          <p:spPr>
            <a:xfrm>
              <a:off x="762000" y="3238500"/>
              <a:ext cx="3276600" cy="1169551"/>
            </a:xfrm>
            <a:prstGeom prst="rect">
              <a:avLst/>
            </a:prstGeom>
            <a:noFill/>
          </p:spPr>
          <p:txBody>
            <a:bodyPr wrap="square" rtlCol="0">
              <a:spAutoFit/>
            </a:bodyPr>
            <a:lstStyle/>
            <a:p>
              <a:r>
                <a:rPr lang="en-US" sz="7000">
                  <a:latin typeface="Amasis MT Pro Black" panose="02040A04050005020304" pitchFamily="18" charset="0"/>
                </a:rPr>
                <a:t>01</a:t>
              </a:r>
            </a:p>
          </p:txBody>
        </p:sp>
        <p:sp>
          <p:nvSpPr>
            <p:cNvPr id="18" name="TextBox 17">
              <a:extLst>
                <a:ext uri="{FF2B5EF4-FFF2-40B4-BE49-F238E27FC236}">
                  <a16:creationId xmlns:a16="http://schemas.microsoft.com/office/drawing/2014/main" xmlns="" id="{5F515AC6-B2A5-8183-B141-83B34DF5C6FD}"/>
                </a:ext>
              </a:extLst>
            </p:cNvPr>
            <p:cNvSpPr txBox="1"/>
            <p:nvPr/>
          </p:nvSpPr>
          <p:spPr>
            <a:xfrm>
              <a:off x="2687053" y="3430992"/>
              <a:ext cx="5141584"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Đọc văn bản </a:t>
              </a:r>
            </a:p>
          </p:txBody>
        </p:sp>
      </p:grpSp>
      <p:grpSp>
        <p:nvGrpSpPr>
          <p:cNvPr id="20" name="Group 19">
            <a:extLst>
              <a:ext uri="{FF2B5EF4-FFF2-40B4-BE49-F238E27FC236}">
                <a16:creationId xmlns:a16="http://schemas.microsoft.com/office/drawing/2014/main" xmlns="" id="{FBA8AD66-BB56-E7E6-D559-FBD0DDD6AF6A}"/>
              </a:ext>
            </a:extLst>
          </p:cNvPr>
          <p:cNvGrpSpPr/>
          <p:nvPr/>
        </p:nvGrpSpPr>
        <p:grpSpPr>
          <a:xfrm>
            <a:off x="968562" y="4666307"/>
            <a:ext cx="7066637" cy="1169551"/>
            <a:chOff x="762000" y="3238500"/>
            <a:chExt cx="7066637" cy="1169551"/>
          </a:xfrm>
        </p:grpSpPr>
        <p:sp>
          <p:nvSpPr>
            <p:cNvPr id="21" name="TextBox 20">
              <a:extLst>
                <a:ext uri="{FF2B5EF4-FFF2-40B4-BE49-F238E27FC236}">
                  <a16:creationId xmlns:a16="http://schemas.microsoft.com/office/drawing/2014/main" xmlns="" id="{04EAC846-BA95-6F56-67BD-29ECCEB6601C}"/>
                </a:ext>
              </a:extLst>
            </p:cNvPr>
            <p:cNvSpPr txBox="1"/>
            <p:nvPr/>
          </p:nvSpPr>
          <p:spPr>
            <a:xfrm>
              <a:off x="762000" y="3238500"/>
              <a:ext cx="3276600" cy="1169551"/>
            </a:xfrm>
            <a:prstGeom prst="rect">
              <a:avLst/>
            </a:prstGeom>
            <a:noFill/>
          </p:spPr>
          <p:txBody>
            <a:bodyPr wrap="square" rtlCol="0">
              <a:spAutoFit/>
            </a:bodyPr>
            <a:lstStyle/>
            <a:p>
              <a:r>
                <a:rPr lang="en-US" sz="7000">
                  <a:latin typeface="Amasis MT Pro Black" panose="02040A04050005020304" pitchFamily="18" charset="0"/>
                </a:rPr>
                <a:t>02</a:t>
              </a:r>
            </a:p>
          </p:txBody>
        </p:sp>
        <p:sp>
          <p:nvSpPr>
            <p:cNvPr id="22" name="TextBox 21">
              <a:extLst>
                <a:ext uri="{FF2B5EF4-FFF2-40B4-BE49-F238E27FC236}">
                  <a16:creationId xmlns:a16="http://schemas.microsoft.com/office/drawing/2014/main" xmlns="" id="{7C3A2797-7DFA-3736-AE14-9E66020E9234}"/>
                </a:ext>
              </a:extLst>
            </p:cNvPr>
            <p:cNvSpPr txBox="1"/>
            <p:nvPr/>
          </p:nvSpPr>
          <p:spPr>
            <a:xfrm>
              <a:off x="2687053" y="3430992"/>
              <a:ext cx="5141584"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Trả lời câu hỏi </a:t>
              </a:r>
            </a:p>
          </p:txBody>
        </p:sp>
      </p:grpSp>
      <p:grpSp>
        <p:nvGrpSpPr>
          <p:cNvPr id="23" name="Group 22">
            <a:extLst>
              <a:ext uri="{FF2B5EF4-FFF2-40B4-BE49-F238E27FC236}">
                <a16:creationId xmlns:a16="http://schemas.microsoft.com/office/drawing/2014/main" xmlns="" id="{711EE703-0C77-2AE8-4FF4-07607368E5CE}"/>
              </a:ext>
            </a:extLst>
          </p:cNvPr>
          <p:cNvGrpSpPr/>
          <p:nvPr/>
        </p:nvGrpSpPr>
        <p:grpSpPr>
          <a:xfrm>
            <a:off x="968562" y="6412044"/>
            <a:ext cx="7066637" cy="1169551"/>
            <a:chOff x="762000" y="3238500"/>
            <a:chExt cx="7066637" cy="1169551"/>
          </a:xfrm>
        </p:grpSpPr>
        <p:sp>
          <p:nvSpPr>
            <p:cNvPr id="24" name="TextBox 23">
              <a:extLst>
                <a:ext uri="{FF2B5EF4-FFF2-40B4-BE49-F238E27FC236}">
                  <a16:creationId xmlns:a16="http://schemas.microsoft.com/office/drawing/2014/main" xmlns="" id="{E3EA8BDA-3109-54E0-B4BB-B8CA7BC4F64F}"/>
                </a:ext>
              </a:extLst>
            </p:cNvPr>
            <p:cNvSpPr txBox="1"/>
            <p:nvPr/>
          </p:nvSpPr>
          <p:spPr>
            <a:xfrm>
              <a:off x="762000" y="3238500"/>
              <a:ext cx="3276600" cy="1169551"/>
            </a:xfrm>
            <a:prstGeom prst="rect">
              <a:avLst/>
            </a:prstGeom>
            <a:noFill/>
          </p:spPr>
          <p:txBody>
            <a:bodyPr wrap="square" rtlCol="0">
              <a:spAutoFit/>
            </a:bodyPr>
            <a:lstStyle/>
            <a:p>
              <a:r>
                <a:rPr lang="en-US" sz="7000">
                  <a:latin typeface="Amasis MT Pro Black" panose="02040A04050005020304" pitchFamily="18" charset="0"/>
                </a:rPr>
                <a:t>03</a:t>
              </a:r>
            </a:p>
          </p:txBody>
        </p:sp>
        <p:sp>
          <p:nvSpPr>
            <p:cNvPr id="25" name="TextBox 24">
              <a:extLst>
                <a:ext uri="{FF2B5EF4-FFF2-40B4-BE49-F238E27FC236}">
                  <a16:creationId xmlns:a16="http://schemas.microsoft.com/office/drawing/2014/main" xmlns="" id="{8C915687-2ED2-1A6A-B19C-4807E7189B89}"/>
                </a:ext>
              </a:extLst>
            </p:cNvPr>
            <p:cNvSpPr txBox="1"/>
            <p:nvPr/>
          </p:nvSpPr>
          <p:spPr>
            <a:xfrm>
              <a:off x="2687053" y="3430992"/>
              <a:ext cx="5141584"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Luyện đọc lại </a:t>
              </a:r>
            </a:p>
          </p:txBody>
        </p:sp>
      </p:grpSp>
      <p:grpSp>
        <p:nvGrpSpPr>
          <p:cNvPr id="26" name="Group 25">
            <a:extLst>
              <a:ext uri="{FF2B5EF4-FFF2-40B4-BE49-F238E27FC236}">
                <a16:creationId xmlns:a16="http://schemas.microsoft.com/office/drawing/2014/main" xmlns="" id="{27E8F344-624C-1932-345A-20C6D96CBFC6}"/>
              </a:ext>
            </a:extLst>
          </p:cNvPr>
          <p:cNvGrpSpPr/>
          <p:nvPr/>
        </p:nvGrpSpPr>
        <p:grpSpPr>
          <a:xfrm>
            <a:off x="1028699" y="8107467"/>
            <a:ext cx="8329100" cy="1669557"/>
            <a:chOff x="762000" y="3238500"/>
            <a:chExt cx="6585637" cy="1669557"/>
          </a:xfrm>
        </p:grpSpPr>
        <p:sp>
          <p:nvSpPr>
            <p:cNvPr id="27" name="TextBox 26">
              <a:extLst>
                <a:ext uri="{FF2B5EF4-FFF2-40B4-BE49-F238E27FC236}">
                  <a16:creationId xmlns:a16="http://schemas.microsoft.com/office/drawing/2014/main" xmlns="" id="{7A189ED8-CA6E-D6DD-7E72-D01AA869EB56}"/>
                </a:ext>
              </a:extLst>
            </p:cNvPr>
            <p:cNvSpPr txBox="1"/>
            <p:nvPr/>
          </p:nvSpPr>
          <p:spPr>
            <a:xfrm>
              <a:off x="762000" y="3238500"/>
              <a:ext cx="3276600" cy="1169551"/>
            </a:xfrm>
            <a:prstGeom prst="rect">
              <a:avLst/>
            </a:prstGeom>
            <a:noFill/>
          </p:spPr>
          <p:txBody>
            <a:bodyPr wrap="square" rtlCol="0">
              <a:spAutoFit/>
            </a:bodyPr>
            <a:lstStyle/>
            <a:p>
              <a:r>
                <a:rPr lang="en-US" sz="7000">
                  <a:latin typeface="Amasis MT Pro Black" panose="02040A04050005020304" pitchFamily="18" charset="0"/>
                </a:rPr>
                <a:t>04</a:t>
              </a:r>
            </a:p>
          </p:txBody>
        </p:sp>
        <p:sp>
          <p:nvSpPr>
            <p:cNvPr id="28" name="TextBox 27">
              <a:extLst>
                <a:ext uri="{FF2B5EF4-FFF2-40B4-BE49-F238E27FC236}">
                  <a16:creationId xmlns:a16="http://schemas.microsoft.com/office/drawing/2014/main" xmlns="" id="{86566D82-5849-FA24-2B5F-14878434E88B}"/>
                </a:ext>
              </a:extLst>
            </p:cNvPr>
            <p:cNvSpPr txBox="1"/>
            <p:nvPr/>
          </p:nvSpPr>
          <p:spPr>
            <a:xfrm>
              <a:off x="2206053" y="3430729"/>
              <a:ext cx="5141584" cy="1477328"/>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Luyện tập theo bài đọc </a:t>
              </a:r>
            </a:p>
          </p:txBody>
        </p:sp>
      </p:gr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4E3"/>
        </a:solidFill>
        <a:effectLst/>
      </p:bgPr>
    </p:bg>
    <p:spTree>
      <p:nvGrpSpPr>
        <p:cNvPr id="1" name=""/>
        <p:cNvGrpSpPr/>
        <p:nvPr/>
      </p:nvGrpSpPr>
      <p:grpSpPr>
        <a:xfrm>
          <a:off x="0" y="0"/>
          <a:ext cx="0" cy="0"/>
          <a:chOff x="0" y="0"/>
          <a:chExt cx="0" cy="0"/>
        </a:xfrm>
      </p:grpSpPr>
      <p:sp>
        <p:nvSpPr>
          <p:cNvPr id="2" name="Freeform 2"/>
          <p:cNvSpPr/>
          <p:nvPr/>
        </p:nvSpPr>
        <p:spPr>
          <a:xfrm rot="-4319126">
            <a:off x="809219" y="6285436"/>
            <a:ext cx="17021641" cy="19263173"/>
          </a:xfrm>
          <a:custGeom>
            <a:avLst/>
            <a:gdLst/>
            <a:ahLst/>
            <a:cxnLst/>
            <a:rect l="l" t="t" r="r" b="b"/>
            <a:pathLst>
              <a:path w="17021641" h="19263173">
                <a:moveTo>
                  <a:pt x="0" y="0"/>
                </a:moveTo>
                <a:lnTo>
                  <a:pt x="17021640" y="0"/>
                </a:lnTo>
                <a:lnTo>
                  <a:pt x="17021640" y="19263173"/>
                </a:lnTo>
                <a:lnTo>
                  <a:pt x="0" y="192631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037996" y="2974768"/>
            <a:ext cx="13905109" cy="6034467"/>
          </a:xfrm>
          <a:custGeom>
            <a:avLst/>
            <a:gdLst/>
            <a:ahLst/>
            <a:cxnLst/>
            <a:rect l="l" t="t" r="r" b="b"/>
            <a:pathLst>
              <a:path w="10550761" h="6034467">
                <a:moveTo>
                  <a:pt x="0" y="0"/>
                </a:moveTo>
                <a:lnTo>
                  <a:pt x="10550760" y="0"/>
                </a:lnTo>
                <a:lnTo>
                  <a:pt x="10550760" y="6034467"/>
                </a:lnTo>
                <a:lnTo>
                  <a:pt x="0" y="6034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832657">
            <a:off x="1493859" y="6660756"/>
            <a:ext cx="2714233" cy="2999153"/>
          </a:xfrm>
          <a:custGeom>
            <a:avLst/>
            <a:gdLst/>
            <a:ahLst/>
            <a:cxnLst/>
            <a:rect l="l" t="t" r="r" b="b"/>
            <a:pathLst>
              <a:path w="2714233" h="2999153">
                <a:moveTo>
                  <a:pt x="0" y="0"/>
                </a:moveTo>
                <a:lnTo>
                  <a:pt x="2714233" y="0"/>
                </a:lnTo>
                <a:lnTo>
                  <a:pt x="2714233" y="2999152"/>
                </a:lnTo>
                <a:lnTo>
                  <a:pt x="0" y="29991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90546">
            <a:off x="13983621" y="6633941"/>
            <a:ext cx="2714233" cy="2999153"/>
          </a:xfrm>
          <a:custGeom>
            <a:avLst/>
            <a:gdLst/>
            <a:ahLst/>
            <a:cxnLst/>
            <a:rect l="l" t="t" r="r" b="b"/>
            <a:pathLst>
              <a:path w="2714233" h="2999153">
                <a:moveTo>
                  <a:pt x="0" y="0"/>
                </a:moveTo>
                <a:lnTo>
                  <a:pt x="2714233" y="0"/>
                </a:lnTo>
                <a:lnTo>
                  <a:pt x="2714233" y="2999153"/>
                </a:lnTo>
                <a:lnTo>
                  <a:pt x="0" y="29991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750741" y="4701524"/>
            <a:ext cx="1036536" cy="1104167"/>
          </a:xfrm>
          <a:custGeom>
            <a:avLst/>
            <a:gdLst/>
            <a:ahLst/>
            <a:cxnLst/>
            <a:rect l="l" t="t" r="r" b="b"/>
            <a:pathLst>
              <a:path w="1036536" h="1104167">
                <a:moveTo>
                  <a:pt x="0" y="0"/>
                </a:moveTo>
                <a:lnTo>
                  <a:pt x="1036537" y="0"/>
                </a:lnTo>
                <a:lnTo>
                  <a:pt x="1036537"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rot="2418343">
            <a:off x="3350351" y="1504947"/>
            <a:ext cx="1036536" cy="1104167"/>
          </a:xfrm>
          <a:custGeom>
            <a:avLst/>
            <a:gdLst/>
            <a:ahLst/>
            <a:cxnLst/>
            <a:rect l="l" t="t" r="r" b="b"/>
            <a:pathLst>
              <a:path w="1036536" h="1104167">
                <a:moveTo>
                  <a:pt x="0" y="0"/>
                </a:moveTo>
                <a:lnTo>
                  <a:pt x="1036536" y="0"/>
                </a:lnTo>
                <a:lnTo>
                  <a:pt x="1036536"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2418343">
            <a:off x="14219523" y="1337802"/>
            <a:ext cx="1036536" cy="1104167"/>
          </a:xfrm>
          <a:custGeom>
            <a:avLst/>
            <a:gdLst/>
            <a:ahLst/>
            <a:cxnLst/>
            <a:rect l="l" t="t" r="r" b="b"/>
            <a:pathLst>
              <a:path w="1036536" h="1104167">
                <a:moveTo>
                  <a:pt x="0" y="0"/>
                </a:moveTo>
                <a:lnTo>
                  <a:pt x="1036536" y="0"/>
                </a:lnTo>
                <a:lnTo>
                  <a:pt x="1036536" y="1104167"/>
                </a:lnTo>
                <a:lnTo>
                  <a:pt x="0" y="11041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16500723" y="4939854"/>
            <a:ext cx="1036536" cy="1104167"/>
          </a:xfrm>
          <a:custGeom>
            <a:avLst/>
            <a:gdLst/>
            <a:ahLst/>
            <a:cxnLst/>
            <a:rect l="l" t="t" r="r" b="b"/>
            <a:pathLst>
              <a:path w="1036536" h="1104167">
                <a:moveTo>
                  <a:pt x="0" y="0"/>
                </a:moveTo>
                <a:lnTo>
                  <a:pt x="1036537" y="0"/>
                </a:lnTo>
                <a:lnTo>
                  <a:pt x="1036537" y="1104166"/>
                </a:lnTo>
                <a:lnTo>
                  <a:pt x="0" y="11041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rot="8100000" flipH="1" flipV="1">
            <a:off x="-3414113" y="-2493048"/>
            <a:ext cx="6082203" cy="5914942"/>
          </a:xfrm>
          <a:custGeom>
            <a:avLst/>
            <a:gdLst/>
            <a:ahLst/>
            <a:cxnLst/>
            <a:rect l="l" t="t" r="r" b="b"/>
            <a:pathLst>
              <a:path w="6082203" h="5914942">
                <a:moveTo>
                  <a:pt x="6082203" y="5914942"/>
                </a:moveTo>
                <a:lnTo>
                  <a:pt x="0" y="5914942"/>
                </a:lnTo>
                <a:lnTo>
                  <a:pt x="0" y="0"/>
                </a:lnTo>
                <a:lnTo>
                  <a:pt x="6082203" y="0"/>
                </a:lnTo>
                <a:lnTo>
                  <a:pt x="6082203" y="5914942"/>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3"/>
          <p:cNvSpPr txBox="1"/>
          <p:nvPr/>
        </p:nvSpPr>
        <p:spPr>
          <a:xfrm>
            <a:off x="4562189" y="4084211"/>
            <a:ext cx="8966418" cy="2815451"/>
          </a:xfrm>
          <a:prstGeom prst="rect">
            <a:avLst/>
          </a:prstGeom>
        </p:spPr>
        <p:txBody>
          <a:bodyPr lIns="0" tIns="0" rIns="0" bIns="0" rtlCol="0" anchor="t">
            <a:spAutoFit/>
          </a:bodyPr>
          <a:lstStyle/>
          <a:p>
            <a:pPr algn="ctr">
              <a:lnSpc>
                <a:spcPct val="150000"/>
              </a:lnSpc>
            </a:pPr>
            <a:r>
              <a:rPr lang="en-US" sz="6500" b="1">
                <a:solidFill>
                  <a:srgbClr val="14163C"/>
                </a:solidFill>
                <a:latin typeface="Arial" panose="020B0604020202020204" pitchFamily="34" charset="0"/>
                <a:cs typeface="Arial" panose="020B0604020202020204" pitchFamily="34" charset="0"/>
              </a:rPr>
              <a:t>PHẦN 1. </a:t>
            </a:r>
          </a:p>
          <a:p>
            <a:pPr algn="ctr">
              <a:lnSpc>
                <a:spcPct val="150000"/>
              </a:lnSpc>
            </a:pPr>
            <a:r>
              <a:rPr lang="en-US" sz="6500" b="1">
                <a:solidFill>
                  <a:srgbClr val="14163C"/>
                </a:solidFill>
                <a:latin typeface="Arial" panose="020B0604020202020204" pitchFamily="34" charset="0"/>
                <a:cs typeface="Arial" panose="020B0604020202020204" pitchFamily="34" charset="0"/>
              </a:rPr>
              <a:t>ĐỌC VĂN BẢN </a:t>
            </a:r>
          </a:p>
        </p:txBody>
      </p:sp>
      <p:sp>
        <p:nvSpPr>
          <p:cNvPr id="16" name="Freeform 16"/>
          <p:cNvSpPr/>
          <p:nvPr/>
        </p:nvSpPr>
        <p:spPr>
          <a:xfrm rot="3387027">
            <a:off x="15523748" y="-2493048"/>
            <a:ext cx="6082203" cy="5914942"/>
          </a:xfrm>
          <a:custGeom>
            <a:avLst/>
            <a:gdLst/>
            <a:ahLst/>
            <a:cxnLst/>
            <a:rect l="l" t="t" r="r" b="b"/>
            <a:pathLst>
              <a:path w="6082203" h="5914942">
                <a:moveTo>
                  <a:pt x="0" y="0"/>
                </a:moveTo>
                <a:lnTo>
                  <a:pt x="6082203" y="0"/>
                </a:lnTo>
                <a:lnTo>
                  <a:pt x="6082203" y="5914942"/>
                </a:lnTo>
                <a:lnTo>
                  <a:pt x="0" y="59149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2C09EA-ACB9-43C0-13B0-0F9ADAFE400D}"/>
              </a:ext>
            </a:extLst>
          </p:cNvPr>
          <p:cNvSpPr txBox="1"/>
          <p:nvPr/>
        </p:nvSpPr>
        <p:spPr>
          <a:xfrm>
            <a:off x="5295900" y="571500"/>
            <a:ext cx="76962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MỘT SỐ TỪ MỚI </a:t>
            </a:r>
          </a:p>
        </p:txBody>
      </p:sp>
      <p:grpSp>
        <p:nvGrpSpPr>
          <p:cNvPr id="10" name="Group 9">
            <a:extLst>
              <a:ext uri="{FF2B5EF4-FFF2-40B4-BE49-F238E27FC236}">
                <a16:creationId xmlns:a16="http://schemas.microsoft.com/office/drawing/2014/main" xmlns="" id="{9363FAFE-DD77-B41A-9B6B-5F716F6FA61A}"/>
              </a:ext>
            </a:extLst>
          </p:cNvPr>
          <p:cNvGrpSpPr/>
          <p:nvPr/>
        </p:nvGrpSpPr>
        <p:grpSpPr>
          <a:xfrm>
            <a:off x="914400" y="2095500"/>
            <a:ext cx="5176838" cy="3604230"/>
            <a:chOff x="914400" y="2095500"/>
            <a:chExt cx="5176838" cy="3604230"/>
          </a:xfrm>
        </p:grpSpPr>
        <p:pic>
          <p:nvPicPr>
            <p:cNvPr id="6" name="Picture 5">
              <a:extLst>
                <a:ext uri="{FF2B5EF4-FFF2-40B4-BE49-F238E27FC236}">
                  <a16:creationId xmlns:a16="http://schemas.microsoft.com/office/drawing/2014/main" xmlns="" id="{FB3158DB-78D5-BC63-E273-B18054531B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095500"/>
              <a:ext cx="5176838" cy="2819400"/>
            </a:xfrm>
            <a:prstGeom prst="roundRect">
              <a:avLst/>
            </a:prstGeom>
          </p:spPr>
        </p:pic>
        <p:sp>
          <p:nvSpPr>
            <p:cNvPr id="7" name="TextBox 6">
              <a:extLst>
                <a:ext uri="{FF2B5EF4-FFF2-40B4-BE49-F238E27FC236}">
                  <a16:creationId xmlns:a16="http://schemas.microsoft.com/office/drawing/2014/main" xmlns="" id="{7C048B63-37F0-12B2-1211-162A051D9968}"/>
                </a:ext>
              </a:extLst>
            </p:cNvPr>
            <p:cNvSpPr txBox="1"/>
            <p:nvPr/>
          </p:nvSpPr>
          <p:spPr>
            <a:xfrm>
              <a:off x="1500187" y="4914900"/>
              <a:ext cx="4000500" cy="784830"/>
            </a:xfrm>
            <a:prstGeom prst="rect">
              <a:avLst/>
            </a:prstGeom>
            <a:noFill/>
          </p:spPr>
          <p:txBody>
            <a:bodyPr wrap="square" rtlCol="0">
              <a:spAutoFit/>
            </a:bodyPr>
            <a:lstStyle/>
            <a:p>
              <a:pPr algn="ctr"/>
              <a:r>
                <a:rPr lang="en-US" sz="4500">
                  <a:solidFill>
                    <a:srgbClr val="002060"/>
                  </a:solidFill>
                  <a:latin typeface="Arial" panose="020B0604020202020204" pitchFamily="34" charset="0"/>
                  <a:cs typeface="Arial" panose="020B0604020202020204" pitchFamily="34" charset="0"/>
                </a:rPr>
                <a:t>Thuyền mành </a:t>
              </a:r>
            </a:p>
          </p:txBody>
        </p:sp>
      </p:grpSp>
      <p:grpSp>
        <p:nvGrpSpPr>
          <p:cNvPr id="9" name="Group 8">
            <a:extLst>
              <a:ext uri="{FF2B5EF4-FFF2-40B4-BE49-F238E27FC236}">
                <a16:creationId xmlns:a16="http://schemas.microsoft.com/office/drawing/2014/main" xmlns="" id="{48841026-9A74-8A62-F8F4-A7FF25B2796C}"/>
              </a:ext>
            </a:extLst>
          </p:cNvPr>
          <p:cNvGrpSpPr/>
          <p:nvPr/>
        </p:nvGrpSpPr>
        <p:grpSpPr>
          <a:xfrm>
            <a:off x="914400" y="6327918"/>
            <a:ext cx="5181600" cy="3411394"/>
            <a:chOff x="909637" y="6499542"/>
            <a:chExt cx="5181600" cy="3411394"/>
          </a:xfrm>
        </p:grpSpPr>
        <p:pic>
          <p:nvPicPr>
            <p:cNvPr id="4" name="Picture 3">
              <a:extLst>
                <a:ext uri="{FF2B5EF4-FFF2-40B4-BE49-F238E27FC236}">
                  <a16:creationId xmlns:a16="http://schemas.microsoft.com/office/drawing/2014/main" xmlns="" id="{AC65DFDE-6B4B-4D15-309D-59FF6FB28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637" y="6499542"/>
              <a:ext cx="5181600" cy="2611582"/>
            </a:xfrm>
            <a:prstGeom prst="roundRect">
              <a:avLst/>
            </a:prstGeom>
          </p:spPr>
        </p:pic>
        <p:sp>
          <p:nvSpPr>
            <p:cNvPr id="8" name="TextBox 7">
              <a:extLst>
                <a:ext uri="{FF2B5EF4-FFF2-40B4-BE49-F238E27FC236}">
                  <a16:creationId xmlns:a16="http://schemas.microsoft.com/office/drawing/2014/main" xmlns="" id="{DDE48A7E-42F3-E6B2-E7F6-438DA325A9EC}"/>
                </a:ext>
              </a:extLst>
            </p:cNvPr>
            <p:cNvSpPr txBox="1"/>
            <p:nvPr/>
          </p:nvSpPr>
          <p:spPr>
            <a:xfrm>
              <a:off x="1600200" y="9126106"/>
              <a:ext cx="4000500" cy="784830"/>
            </a:xfrm>
            <a:prstGeom prst="rect">
              <a:avLst/>
            </a:prstGeom>
            <a:noFill/>
          </p:spPr>
          <p:txBody>
            <a:bodyPr wrap="square" rtlCol="0">
              <a:spAutoFit/>
            </a:bodyPr>
            <a:lstStyle/>
            <a:p>
              <a:pPr algn="ctr"/>
              <a:r>
                <a:rPr lang="en-US" sz="4500">
                  <a:solidFill>
                    <a:srgbClr val="002060"/>
                  </a:solidFill>
                  <a:latin typeface="Arial" panose="020B0604020202020204" pitchFamily="34" charset="0"/>
                  <a:cs typeface="Arial" panose="020B0604020202020204" pitchFamily="34" charset="0"/>
                </a:rPr>
                <a:t>Đò ngang </a:t>
              </a:r>
            </a:p>
          </p:txBody>
        </p:sp>
      </p:grpSp>
      <p:sp>
        <p:nvSpPr>
          <p:cNvPr id="12" name="TextBox 11">
            <a:extLst>
              <a:ext uri="{FF2B5EF4-FFF2-40B4-BE49-F238E27FC236}">
                <a16:creationId xmlns:a16="http://schemas.microsoft.com/office/drawing/2014/main" xmlns="" id="{E8190040-FD99-B533-3881-C3DE6D583376}"/>
              </a:ext>
            </a:extLst>
          </p:cNvPr>
          <p:cNvSpPr txBox="1"/>
          <p:nvPr/>
        </p:nvSpPr>
        <p:spPr>
          <a:xfrm>
            <a:off x="6672264" y="2585397"/>
            <a:ext cx="11049000" cy="1839606"/>
          </a:xfrm>
          <a:prstGeom prst="rect">
            <a:avLst/>
          </a:prstGeom>
          <a:noFill/>
        </p:spPr>
        <p:txBody>
          <a:bodyPr wrap="square">
            <a:spAutoFit/>
          </a:bodyPr>
          <a:lstStyle/>
          <a:p>
            <a:pPr algn="just">
              <a:lnSpc>
                <a:spcPct val="150000"/>
              </a:lnSpc>
            </a:pPr>
            <a:r>
              <a:rPr lang="vi-VN" sz="4000"/>
              <a:t>Là loại thuyền lớn, có buồm trông giống cái mành, dùng để đi lại ở vùng ven biển. </a:t>
            </a:r>
            <a:endParaRPr lang="en-US" sz="4000"/>
          </a:p>
        </p:txBody>
      </p:sp>
      <p:sp>
        <p:nvSpPr>
          <p:cNvPr id="13" name="TextBox 12">
            <a:extLst>
              <a:ext uri="{FF2B5EF4-FFF2-40B4-BE49-F238E27FC236}">
                <a16:creationId xmlns:a16="http://schemas.microsoft.com/office/drawing/2014/main" xmlns="" id="{23C1028B-58B6-F5B6-E40F-48A240B93FB4}"/>
              </a:ext>
            </a:extLst>
          </p:cNvPr>
          <p:cNvSpPr txBox="1"/>
          <p:nvPr/>
        </p:nvSpPr>
        <p:spPr>
          <a:xfrm>
            <a:off x="6672264" y="6713906"/>
            <a:ext cx="11049000" cy="1839606"/>
          </a:xfrm>
          <a:prstGeom prst="rect">
            <a:avLst/>
          </a:prstGeom>
          <a:noFill/>
        </p:spPr>
        <p:txBody>
          <a:bodyPr wrap="square">
            <a:spAutoFit/>
          </a:bodyPr>
          <a:lstStyle/>
          <a:p>
            <a:pPr algn="just">
              <a:lnSpc>
                <a:spcPct val="150000"/>
              </a:lnSpc>
            </a:pPr>
            <a:r>
              <a:rPr lang="vi-VN" sz="4000"/>
              <a:t>Là loại thuyền nhỏ chở khách qua lại ngang sông, từ bờ bên này sang bờ bên kia.</a:t>
            </a:r>
            <a:endParaRPr lang="en-US" sz="4000"/>
          </a:p>
        </p:txBody>
      </p:sp>
    </p:spTree>
    <p:extLst>
      <p:ext uri="{BB962C8B-B14F-4D97-AF65-F5344CB8AC3E}">
        <p14:creationId xmlns:p14="http://schemas.microsoft.com/office/powerpoint/2010/main" val="388540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1545</Words>
  <Application>Microsoft Office PowerPoint</Application>
  <PresentationFormat>Custom</PresentationFormat>
  <Paragraphs>136</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Wingdings</vt:lpstr>
      <vt:lpstr>Amasis MT Pro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Abstract English Class Rules Animated Education Presentation</dc:title>
  <dc:creator>Administrator</dc:creator>
  <cp:lastModifiedBy>A</cp:lastModifiedBy>
  <cp:revision>5</cp:revision>
  <dcterms:created xsi:type="dcterms:W3CDTF">2006-08-16T00:00:00Z</dcterms:created>
  <dcterms:modified xsi:type="dcterms:W3CDTF">2025-09-29T14:04:59Z</dcterms:modified>
  <dc:identifier>DAFosVJCctY</dc:identifier>
</cp:coreProperties>
</file>