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91" r:id="rId2"/>
    <p:sldId id="302" r:id="rId3"/>
    <p:sldId id="279" r:id="rId4"/>
    <p:sldId id="280" r:id="rId5"/>
    <p:sldId id="283" r:id="rId6"/>
    <p:sldId id="284" r:id="rId7"/>
    <p:sldId id="285" r:id="rId8"/>
    <p:sldId id="286" r:id="rId9"/>
    <p:sldId id="287" r:id="rId10"/>
    <p:sldId id="288" r:id="rId11"/>
    <p:sldId id="300" r:id="rId12"/>
    <p:sldId id="281" r:id="rId13"/>
    <p:sldId id="303" r:id="rId14"/>
    <p:sldId id="297" r:id="rId15"/>
    <p:sldId id="304" r:id="rId16"/>
    <p:sldId id="292" r:id="rId17"/>
    <p:sldId id="298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503" autoAdjust="0"/>
    <p:restoredTop sz="94660"/>
  </p:normalViewPr>
  <p:slideViewPr>
    <p:cSldViewPr snapToGrid="0">
      <p:cViewPr>
        <p:scale>
          <a:sx n="50" d="100"/>
          <a:sy n="50" d="100"/>
        </p:scale>
        <p:origin x="-1398" y="-4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C&#193;C%20N&#258;M\HINH%20&#7842;NH+VIDEO+MP3\nh&#7841;c%20THVP\NH&#7840;C%20TRAO%20GI&#7842;I%20TH&#431;&#7902;NG\4.%20NhacLeTraoGiaiThuong.mp3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C&#193;C%20N&#258;M\HINH%20&#7842;NH+VIDEO+MP3\nh&#7841;c%20THVP\NH&#7840;C%20TRAO%20GI&#7842;I%20TH&#431;&#7902;NG\4.%20NhacLeTraoGiaiThuong.mp3" TargetMode="Externa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file:///E:\C&#193;C%20N&#258;M\HINH%20&#7842;NH+VIDEO+MP3\nh&#7841;c%20THVP\NH&#7840;C%20TRAO%20GI&#7842;I%20TH&#431;&#7902;NG\4.%20NhacLeTraoGiaiThuong.mp3" TargetMode="External"/><Relationship Id="rId1" Type="http://schemas.openxmlformats.org/officeDocument/2006/relationships/audio" Target="file:///E:\C&#193;C%20N&#258;M\HINH%20&#7842;NH+VIDEO+MP3\nh&#7841;c%20THVP\NH&#7840;C%20TRAO%20GI&#7842;I%20TH&#431;&#7902;NG\6%20Gioi%20thieu%20+Vo%20tay%201.wa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E:\C&#193;C%20N&#258;M\HINH%20&#7842;NH+VIDEO+MP3\nh&#7841;c%20THVP\NH&#7840;C%20TRAO%20GI&#7842;I%20TH&#431;&#7902;NG\4.%20NhacLeTraoGiaiThuong.mp3" TargetMode="External"/><Relationship Id="rId1" Type="http://schemas.openxmlformats.org/officeDocument/2006/relationships/audio" Target="file:///E:\C&#193;C%20N&#258;M\HINH%20&#7842;NH+VIDEO+MP3\nh&#7841;c%20THVP\NH&#7840;C%20TRAO%20GI&#7842;I%20TH&#431;&#7902;NG\6%20Gioi%20thieu%20+Vo%20tay%201.wav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Đã tạo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-152400"/>
            <a:ext cx="12573000" cy="729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34983"/>
            <a:ext cx="12192000" cy="1263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76230"/>
            <a:ext cx="11773987" cy="224676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13800" b="1" dirty="0" smtClean="0">
                <a:ln w="571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THAM LUẬN</a:t>
            </a:r>
            <a:endParaRPr lang="vi-VN" sz="8000" b="1" dirty="0">
              <a:ln w="5715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222222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4. NhacLeTraoGiaiT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563350" y="4000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8150" y="-304800"/>
            <a:ext cx="12954000" cy="7543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5537153"/>
            <a:ext cx="11963400" cy="1263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275" y="1429847"/>
            <a:ext cx="11773987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 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CÁN BỘ, VIÊN </a:t>
            </a:r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CHỨC, </a:t>
            </a:r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NGƯỜI LAO ĐỘNG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199" y="133350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/>
          <p:cNvSpPr txBox="1"/>
          <p:nvPr/>
        </p:nvSpPr>
        <p:spPr>
          <a:xfrm>
            <a:off x="311531" y="2571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379" y="565454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498523" y="1187646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hanhT78\Pictures\cbcc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762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TRƯỜNG TIỂU HỌC VĨNH PHONG - TIỀN PHONG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18270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UBND XÃ 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VĨNH HẢI</a:t>
            </a:r>
          </a:p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TRƯỜNG TIỂU HỌC VĨNH PHONG - TIỀN PHONG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29200" y="977462"/>
            <a:ext cx="2175641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4. NhacLeTraoGiaiT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563350" y="4000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58866" y="1132964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3275" y="1429847"/>
            <a:ext cx="11773987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 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CÁN BỘ, VIÊN </a:t>
            </a:r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CHỨC, </a:t>
            </a:r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NGƯỜI LAO ĐỘNG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3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205983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333333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47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27" y="1854930"/>
            <a:ext cx="11773987" cy="22570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</a:t>
            </a:r>
          </a:p>
          <a:p>
            <a:pPr algn="ctr"/>
            <a:r>
              <a:rPr lang="en-US" sz="43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 BỘ, VIÊN CHỨC NGƯỜI LAO ĐỘNG</a:t>
            </a:r>
          </a:p>
          <a:p>
            <a:pPr algn="ctr"/>
            <a:r>
              <a:rPr lang="en-US" sz="43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2025 - 2026</a:t>
            </a:r>
            <a:endParaRPr lang="vi-VN" sz="43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/>
          </a:p>
        </p:txBody>
      </p:sp>
      <p:sp>
        <p:nvSpPr>
          <p:cNvPr id="4" name="TextBox 3"/>
          <p:cNvSpPr txBox="1"/>
          <p:nvPr/>
        </p:nvSpPr>
        <p:spPr>
          <a:xfrm>
            <a:off x="117567" y="481707"/>
            <a:ext cx="11834948" cy="9848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VĨNH HẢI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386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41373" y="1435296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Sound 5">
            <a:hlinkClick r:id="" action="ppaction://noaction" highlightClick="1">
              <a:snd r:embed="rId2" name="Quốc Ca Việt Nam (Có Lời Hát).wav"/>
            </a:hlinkClick>
          </p:cNvPr>
          <p:cNvSpPr/>
          <p:nvPr/>
        </p:nvSpPr>
        <p:spPr>
          <a:xfrm>
            <a:off x="10783147" y="5796429"/>
            <a:ext cx="799253" cy="543411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15" name="Picture 8" descr="Top 99 hình ảnh cờ đỏ sao vàng gif đẹp nhất - Tải miễn phí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0849" y="77107"/>
            <a:ext cx="2582371" cy="13308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883" y="252651"/>
            <a:ext cx="1355704" cy="13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46063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0355" y="0"/>
            <a:ext cx="11955517" cy="698652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kumimoji="0" lang="en-US" sz="27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chỉ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tiêu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khác</a:t>
            </a:r>
            <a:endParaRPr kumimoji="0" lang="en-US" sz="27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Huy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trẻ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tuổi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duy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nâng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lượng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phổ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cập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tiểu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bỏ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duy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phổ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cập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ở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mức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3.Thực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việc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xây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dựng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Đơn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vị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”, 100% CBGVNV cam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suốt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đời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triển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bản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thân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100% CBGVNV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phấn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đấu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xếp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loại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về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dân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buổi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ngày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bảo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cân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nội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dung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chính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với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môn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chọn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trải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nghiệm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CB - GV - NV, HS vi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phạm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toàn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xảy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bạo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lực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đường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CBGVNV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toàn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bạo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lực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vi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phạm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đức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dạy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thêm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trái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chất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lượng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Hội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Cuộc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như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VioEdu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; IOE;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Trạng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nguyên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Việt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Toán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bằng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Việt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toán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bằng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môn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và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động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giáo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dục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trên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mạng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Intener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vòng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cấp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sân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chơi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ít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nhất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30%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số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đạt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15" y="0"/>
            <a:ext cx="12060621" cy="685800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Viết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đẹp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xã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TP (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nếu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100% GVCN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GVCNG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Tháng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10/2025),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tỷ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lệ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80 - 90%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1 - 2 GV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GVG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phố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100%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viết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100% GV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chuyển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giảng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dạy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hồ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sơ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do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GV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nghiêm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túc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Chương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GDPT 2018,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mới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PPDH,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tích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cực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ƯDCNTT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chuyển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CBGV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việc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bồi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dưỡng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modun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hệ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thống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phần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mềm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LMS; 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triển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năm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nạp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đến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chính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ngoại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y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sức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khỏe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kỳ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lần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năm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dự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tháng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11/2025.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 - GV - NV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hiệu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Lao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tiên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tiến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20%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sĩ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đua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cơ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sở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1- 2 đ/c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khen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từ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phố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trở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lên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danh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hiệu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lao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XS”.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3333333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7953" cy="6858000"/>
          </a:xfrm>
        </p:spPr>
      </p:pic>
      <p:pic>
        <p:nvPicPr>
          <p:cNvPr id="5" name="Picture 4" descr="4444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6 Gioi thieu +Vo tay 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1732172" y="5669018"/>
            <a:ext cx="459828" cy="459828"/>
          </a:xfrm>
          <a:prstGeom prst="rect">
            <a:avLst/>
          </a:prstGeom>
        </p:spPr>
      </p:pic>
      <p:pic>
        <p:nvPicPr>
          <p:cNvPr id="7" name="4. NhacLeTraoGiaiThuo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11887200" y="50482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222222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6 Gioi thieu +Vo tay 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1477297" y="4868918"/>
            <a:ext cx="459828" cy="459828"/>
          </a:xfrm>
          <a:prstGeom prst="rect">
            <a:avLst/>
          </a:prstGeom>
        </p:spPr>
      </p:pic>
      <p:pic>
        <p:nvPicPr>
          <p:cNvPr id="6" name="4. NhacLeTraoGiaiThuo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1563350" y="4000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62729"/>
            <a:ext cx="11648049" cy="2800106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TIÊU NĂM HỌC 2025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en-US" sz="5400" dirty="0" smtClean="0">
                <a:solidFill>
                  <a:srgbClr val="002060"/>
                </a:solidFill>
              </a:rPr>
              <a:t/>
            </a:r>
            <a:br>
              <a:rPr lang="en-US" sz="5400" dirty="0" smtClean="0">
                <a:solidFill>
                  <a:srgbClr val="002060"/>
                </a:solidFill>
              </a:rPr>
            </a:br>
            <a:r>
              <a:rPr lang="en-US" sz="5400" dirty="0" smtClean="0">
                <a:solidFill>
                  <a:srgbClr val="002060"/>
                </a:solidFill>
              </a:rPr>
              <a:t>	</a:t>
            </a:r>
            <a:br>
              <a:rPr lang="en-US" sz="5400" dirty="0" smtClean="0">
                <a:solidFill>
                  <a:srgbClr val="002060"/>
                </a:solidFill>
              </a:rPr>
            </a:br>
            <a:r>
              <a:rPr lang="en-US" sz="5400" dirty="0" smtClean="0">
                <a:solidFill>
                  <a:srgbClr val="002060"/>
                </a:solidFill>
              </a:rPr>
              <a:t>	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9989" y="1451006"/>
            <a:ext cx="11648049" cy="280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Phấn đấu năm học 2025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2026, Trường Tiểu học Vĩnh Phong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Tiền Phong đạt các chỉ tiêu về phẩm chất, năng lực, chất lượng các môn học và hoạt động giáo dục cụ thể: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4597" y="609625"/>
          <a:ext cx="11999742" cy="612750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592581"/>
                <a:gridCol w="4042477"/>
                <a:gridCol w="977462"/>
                <a:gridCol w="1064537"/>
                <a:gridCol w="1064537"/>
                <a:gridCol w="1064537"/>
                <a:gridCol w="936955"/>
                <a:gridCol w="1128328"/>
                <a:gridCol w="1128328"/>
              </a:tblGrid>
              <a:tr h="425069"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 smtClean="0"/>
                        <a:t>TT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 err="1"/>
                        <a:t>Các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môn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học</a:t>
                      </a:r>
                      <a:r>
                        <a:rPr lang="en-US" sz="1800" b="1" dirty="0"/>
                        <a:t>, </a:t>
                      </a:r>
                      <a:r>
                        <a:rPr lang="en-US" sz="1800" b="1" dirty="0" err="1"/>
                        <a:t>hoạt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động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giáo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dục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/>
                        <a:t>TSHS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Hoàn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thành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tốt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Hoàn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thành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Chưa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hoàn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thành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5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/>
                        <a:t>SL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Tỉ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lệ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/>
                        <a:t>SL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Tỉ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lệ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/>
                        <a:t>SL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Tỉ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lệ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Tiếng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Việt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670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509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76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158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23.55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0.45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Toán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670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522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78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145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21.55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0.45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Đạo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đức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670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536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80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134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Tự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nhiên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và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Xã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hội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388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303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78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85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Âm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nhạc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670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522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78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148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Mĩ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thuật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670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522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78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148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7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Hoạt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động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trải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nghiệm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670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536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80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134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Giáo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dục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thể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chất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670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536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80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134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565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9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Khoa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học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282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214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76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68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Lịch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sử</a:t>
                      </a:r>
                      <a:r>
                        <a:rPr lang="en-US" sz="1800" dirty="0"/>
                        <a:t> &amp; </a:t>
                      </a:r>
                      <a:r>
                        <a:rPr lang="en-US" sz="1800" dirty="0" err="1"/>
                        <a:t>Địa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lý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282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214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76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68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11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/>
                        <a:t>Ngoại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ngữ</a:t>
                      </a:r>
                      <a:r>
                        <a:rPr lang="en-US" sz="1800" dirty="0"/>
                        <a:t> (</a:t>
                      </a:r>
                      <a:r>
                        <a:rPr lang="en-US" sz="1800" dirty="0" err="1"/>
                        <a:t>Tiếng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Anh</a:t>
                      </a:r>
                      <a:r>
                        <a:rPr lang="en-US" sz="1800" dirty="0"/>
                        <a:t>)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670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509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76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158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23.55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0.45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Tin </a:t>
                      </a:r>
                      <a:r>
                        <a:rPr lang="en-US" sz="1800" dirty="0" err="1"/>
                        <a:t>học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và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Công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nghệ</a:t>
                      </a:r>
                      <a:r>
                        <a:rPr lang="en-US" sz="1800" dirty="0"/>
                        <a:t> (Tin </a:t>
                      </a:r>
                      <a:r>
                        <a:rPr lang="en-US" sz="1800" dirty="0" err="1"/>
                        <a:t>học</a:t>
                      </a:r>
                      <a:r>
                        <a:rPr lang="en-US" sz="1800" dirty="0"/>
                        <a:t>)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423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321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76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102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24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6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13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Tin </a:t>
                      </a:r>
                      <a:r>
                        <a:rPr lang="en-US" sz="1800" dirty="0" err="1"/>
                        <a:t>học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và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Công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nghệ</a:t>
                      </a:r>
                      <a:r>
                        <a:rPr lang="en-US" sz="1800" dirty="0"/>
                        <a:t> (</a:t>
                      </a:r>
                      <a:r>
                        <a:rPr lang="en-US" sz="1800" dirty="0" err="1"/>
                        <a:t>Công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nghệ</a:t>
                      </a:r>
                      <a:r>
                        <a:rPr lang="en-US" sz="1800" dirty="0"/>
                        <a:t>)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423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330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78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93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/>
                        <a:t>22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487" marR="664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3218" y="84408"/>
            <a:ext cx="5803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Các môn học và hoạt động giáo dục</a:t>
            </a:r>
            <a:endParaRPr kumimoji="0" lang="vi-VN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832" y="405961"/>
          <a:ext cx="12023183" cy="6416013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54930"/>
                <a:gridCol w="3015054"/>
                <a:gridCol w="1055390"/>
                <a:gridCol w="1154930"/>
                <a:gridCol w="1021808"/>
                <a:gridCol w="1189712"/>
                <a:gridCol w="1189712"/>
                <a:gridCol w="1033604"/>
                <a:gridCol w="1208043"/>
              </a:tblGrid>
              <a:tr h="350016"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/>
                        <a:t>I.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Năng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lực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cốt</a:t>
                      </a:r>
                      <a:r>
                        <a:rPr lang="en-US" sz="1800" b="1" kern="1200" dirty="0"/>
                        <a:t> </a:t>
                      </a:r>
                      <a:r>
                        <a:rPr lang="en-US" sz="1800" b="1" kern="1200" dirty="0" err="1"/>
                        <a:t>lõi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TSHS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 err="1"/>
                        <a:t>Tốt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 err="1"/>
                        <a:t>Đạt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/>
                        <a:t>CCG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SL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Tỉ lệ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SL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Tỉ lệ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SL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/>
                        <a:t>Tỉ lệ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800" b="1" kern="1200" dirty="0" err="1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Năng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lực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1.1.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Tự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chủ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và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tự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học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670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509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76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158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23.55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3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0.45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016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1.2.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Giao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tiếp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và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hợp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tác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670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507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76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158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23.55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3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0.45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1.3.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GQVĐ </a:t>
                      </a:r>
                      <a:r>
                        <a:rPr lang="en-US" sz="1800" kern="1200" dirty="0" err="1"/>
                        <a:t>và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sáng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tạo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670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507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76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158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23.55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3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0.45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78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800" b="1" kern="1200" dirty="0" err="1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Năng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lực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đặc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thù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 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 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2.1.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Ngôn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ngữ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670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507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76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158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23.55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3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0.45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2.2.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Tính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toán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670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522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78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145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21.55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3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0.45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2.3.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Khoa học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670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536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80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134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2.4.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Thẩm mỹ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670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522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78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148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22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2.5.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Thể chất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670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536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80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134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20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2.6.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Công</a:t>
                      </a:r>
                      <a:r>
                        <a:rPr lang="en-US" sz="1800" kern="1200" dirty="0"/>
                        <a:t> </a:t>
                      </a:r>
                      <a:r>
                        <a:rPr lang="en-US" sz="1800" kern="1200" dirty="0" err="1"/>
                        <a:t>nghệ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423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321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76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102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24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2.7.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Tin học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423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330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78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93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22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78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II.</a:t>
                      </a:r>
                      <a:endParaRPr lang="en-US" sz="1800" b="1" kern="1200" dirty="0" err="1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</a:rPr>
                        <a:t>Phẩm chất</a:t>
                      </a:r>
                      <a:endParaRPr lang="en-US" sz="1800" b="1" kern="1200" dirty="0" err="1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 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 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 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Yêu nước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670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549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82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121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18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Nhân ái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670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549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82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121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18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 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3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Chăm chỉ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670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536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80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131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19.55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3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0.45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4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Trung thực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670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536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80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134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20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8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Trách nhiệm</a:t>
                      </a:r>
                      <a:endParaRPr lang="en-US" sz="1800" b="0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670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536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80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133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19.85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 err="1"/>
                        <a:t>1</a:t>
                      </a:r>
                      <a:endParaRPr lang="en-US" sz="1800" b="1" kern="1200" dirty="0" err="1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kern="1200" dirty="0"/>
                        <a:t>0.15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4737" marR="547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9020" y="0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năng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lực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phẩm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chất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433" y="504735"/>
          <a:ext cx="12040217" cy="6294896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285016"/>
                <a:gridCol w="4411423"/>
                <a:gridCol w="3171889"/>
                <a:gridCol w="3171889"/>
              </a:tblGrid>
              <a:tr h="520021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I.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</a:rPr>
                        <a:t>Kết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</a:rPr>
                        <a:t>quả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</a:rPr>
                        <a:t>giáo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</a:rPr>
                        <a:t>dục</a:t>
                      </a:r>
                      <a:endParaRPr lang="en-US" sz="25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SLHS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TL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1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Hoàn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thành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Xuất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sắc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234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35</a:t>
                      </a:r>
                      <a:endParaRPr lang="en-US" sz="2500" b="1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2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Hoàn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thành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Tốt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254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38</a:t>
                      </a:r>
                      <a:endParaRPr lang="en-US" sz="2500" b="1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89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3</a:t>
                      </a:r>
                      <a:endParaRPr lang="en-US" sz="25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Hoàn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thành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179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26.55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4</a:t>
                      </a:r>
                      <a:endParaRPr lang="en-US" sz="25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Chưa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hoàn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thành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3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smtClean="0"/>
                        <a:t>0.45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342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II.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 err="1">
                          <a:solidFill>
                            <a:srgbClr val="FF0000"/>
                          </a:solidFill>
                        </a:rPr>
                        <a:t>Khen</a:t>
                      </a: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FF0000"/>
                          </a:solidFill>
                        </a:rPr>
                        <a:t>thưởng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SLHS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TL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1</a:t>
                      </a:r>
                      <a:endParaRPr lang="en-US" sz="25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Học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sinh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Xuất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sắc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234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35</a:t>
                      </a:r>
                      <a:endParaRPr lang="en-US" sz="2500" b="1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2</a:t>
                      </a:r>
                      <a:endParaRPr lang="en-US" sz="25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Học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sinh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Tiêu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biểu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246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37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3</a:t>
                      </a:r>
                      <a:endParaRPr lang="en-US" sz="25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Giấy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khen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cấp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trên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50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7.5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846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III.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 err="1">
                          <a:solidFill>
                            <a:srgbClr val="FF0000"/>
                          </a:solidFill>
                        </a:rPr>
                        <a:t>Hoàn</a:t>
                      </a: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FF0000"/>
                          </a:solidFill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 CT </a:t>
                      </a:r>
                      <a:r>
                        <a:rPr lang="en-US" sz="2500" b="1" dirty="0" err="1">
                          <a:solidFill>
                            <a:srgbClr val="FF0000"/>
                          </a:solidFill>
                        </a:rPr>
                        <a:t>lớp</a:t>
                      </a: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FF0000"/>
                          </a:solidFill>
                        </a:rPr>
                        <a:t>học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SLHS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TL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1</a:t>
                      </a:r>
                      <a:endParaRPr lang="en-US" sz="25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Hoàn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thành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502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99.4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2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Chưa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hoàn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thành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3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0.6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179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III.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 err="1">
                          <a:solidFill>
                            <a:srgbClr val="FF0000"/>
                          </a:solidFill>
                        </a:rPr>
                        <a:t>Hoàn</a:t>
                      </a: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FF0000"/>
                          </a:solidFill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 CTTH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SLHS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b="1" dirty="0">
                          <a:solidFill>
                            <a:srgbClr val="FF0000"/>
                          </a:solidFill>
                        </a:rPr>
                        <a:t>TL</a:t>
                      </a:r>
                      <a:endParaRPr lang="en-US" sz="25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1</a:t>
                      </a:r>
                      <a:endParaRPr lang="en-US" sz="25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 err="1"/>
                        <a:t>Hoàn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thành</a:t>
                      </a:r>
                      <a:endParaRPr lang="en-US" sz="25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165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100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4"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2</a:t>
                      </a:r>
                      <a:endParaRPr lang="en-US" sz="25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/>
                        <a:t>Chưa hoàn thành</a:t>
                      </a:r>
                      <a:endParaRPr lang="en-US" sz="25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0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175260" indent="-635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500" dirty="0"/>
                        <a:t>0</a:t>
                      </a:r>
                      <a:endParaRPr lang="en-US" sz="25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39421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ết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73570" y="25360"/>
            <a:ext cx="12039600" cy="683264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kumimoji="0" lang="en-US" sz="24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chỉ</a:t>
            </a: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tiêu</a:t>
            </a: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khác</a:t>
            </a: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Huy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trẻ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tuổi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nâng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lượng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cập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tiểu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bỏ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cập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ở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mức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3.Thực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việc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xây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dựng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Đơn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vị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”, 100% CBGVNV cam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suốt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đời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triển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bản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thân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100% CBGVNV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phấn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đấu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xếp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loại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về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dân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buổi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ngày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bảo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cân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nội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dung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với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môn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chọn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trải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nghiệm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CB - GV - NV, HS vi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phạm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toàn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xảy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bạo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lực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đường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CBGVNV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tốt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toàn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bạo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lực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vi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phạm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đức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thêm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trái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chất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lượng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Hội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Cuộc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VioEdu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; IOE;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nguyên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Việt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Toán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bằng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Việt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toán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bằng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môn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hoạt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động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giáo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dục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Tiếng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Intener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vòng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cấp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sân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chơi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ít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nhất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30%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số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đạt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đẹp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xã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TP (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nếu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100% GVCN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GVCNG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10/2025),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tỷ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lệ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80 - 90%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1 - 2 GV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GVG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phố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100%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100% GV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giảng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hồ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sơ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100%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do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GV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nghiêm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túc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GDPT 2018,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mới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PPDH,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tích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cực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CNTT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CBGV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việc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bồi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dưỡng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modun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hệ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thống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phần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mềm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LMS;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triển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năm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nạp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đến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giáo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ngoại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khóa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y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chức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sức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khỏe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lần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năm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dự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11/2025.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- 100% CB - GV - NV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Lao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tiến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20%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sĩ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đua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cơ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sở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1- 2 đ/c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khen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từ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cấp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phố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trở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XS”.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-152400"/>
            <a:ext cx="12573000" cy="729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34983"/>
            <a:ext cx="12192000" cy="1263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041" y="2044703"/>
            <a:ext cx="11773987" cy="224676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3800" b="1" dirty="0" smtClean="0">
                <a:ln w="571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THAM LUẬN</a:t>
            </a:r>
            <a:endParaRPr lang="vi-VN" sz="8000" b="1" dirty="0">
              <a:ln w="5715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1662</Words>
  <Application>Microsoft Office PowerPoint</Application>
  <PresentationFormat>Custom</PresentationFormat>
  <Paragraphs>411</Paragraphs>
  <Slides>18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CHỈ TIÊU NĂM HỌC 2025 - 2026   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Tuyetkypowerpoint.com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105</cp:revision>
  <dcterms:created xsi:type="dcterms:W3CDTF">2024-06-02T09:02:43Z</dcterms:created>
  <dcterms:modified xsi:type="dcterms:W3CDTF">2025-10-09T03:52:45Z</dcterms:modified>
</cp:coreProperties>
</file>