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4" autoAdjust="0"/>
    <p:restoredTop sz="94660"/>
  </p:normalViewPr>
  <p:slideViewPr>
    <p:cSldViewPr snapToGrid="0">
      <p:cViewPr varScale="1">
        <p:scale>
          <a:sx n="81" d="100"/>
          <a:sy n="81" d="100"/>
        </p:scale>
        <p:origin x="3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BD03B-DD03-436B-8CEC-C18941A126BE}"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208124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D03B-DD03-436B-8CEC-C18941A126BE}"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267705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D03B-DD03-436B-8CEC-C18941A126BE}"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147452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D03B-DD03-436B-8CEC-C18941A126BE}"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166670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1BD03B-DD03-436B-8CEC-C18941A126BE}"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157057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BD03B-DD03-436B-8CEC-C18941A126BE}" type="datetimeFigureOut">
              <a:rPr lang="en-US" smtClean="0"/>
              <a:t>04/10/2025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137707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BD03B-DD03-436B-8CEC-C18941A126BE}" type="datetimeFigureOut">
              <a:rPr lang="en-US" smtClean="0"/>
              <a:t>04/10/2025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1934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BD03B-DD03-436B-8CEC-C18941A126BE}" type="datetimeFigureOut">
              <a:rPr lang="en-US" smtClean="0"/>
              <a:t>04/10/2025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82924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BD03B-DD03-436B-8CEC-C18941A126BE}" type="datetimeFigureOut">
              <a:rPr lang="en-US" smtClean="0"/>
              <a:t>04/10/2025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545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1BD03B-DD03-436B-8CEC-C18941A126BE}" type="datetimeFigureOut">
              <a:rPr lang="en-US" smtClean="0"/>
              <a:t>04/10/2025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36029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1BD03B-DD03-436B-8CEC-C18941A126BE}" type="datetimeFigureOut">
              <a:rPr lang="en-US" smtClean="0"/>
              <a:t>04/10/2025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F421B-9CC6-4330-818C-106B023E152C}" type="slidenum">
              <a:rPr lang="en-US" smtClean="0"/>
              <a:t>‹#›</a:t>
            </a:fld>
            <a:endParaRPr lang="en-US"/>
          </a:p>
        </p:txBody>
      </p:sp>
    </p:spTree>
    <p:extLst>
      <p:ext uri="{BB962C8B-B14F-4D97-AF65-F5344CB8AC3E}">
        <p14:creationId xmlns:p14="http://schemas.microsoft.com/office/powerpoint/2010/main" val="32421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BD03B-DD03-436B-8CEC-C18941A126BE}" type="datetimeFigureOut">
              <a:rPr lang="en-US" smtClean="0"/>
              <a:t>04/10/2025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F421B-9CC6-4330-818C-106B023E152C}" type="slidenum">
              <a:rPr lang="en-US" smtClean="0"/>
              <a:t>‹#›</a:t>
            </a:fld>
            <a:endParaRPr lang="en-US"/>
          </a:p>
        </p:txBody>
      </p:sp>
    </p:spTree>
    <p:extLst>
      <p:ext uri="{BB962C8B-B14F-4D97-AF65-F5344CB8AC3E}">
        <p14:creationId xmlns:p14="http://schemas.microsoft.com/office/powerpoint/2010/main" val="169914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Đã tạo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17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4112" y="172695"/>
            <a:ext cx="1196035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UBND XÃ VĨNH HẢI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TH VĨNH PHONG –TIỀN PHONG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1" i="0" u="none" strike="noStrike" cap="none" normalizeH="0" baseline="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 </a:t>
            </a:r>
            <a:r>
              <a:rPr kumimoji="0" lang="en-US" altLang="en-US" sz="4000" b="1" i="0" u="none" strike="noStrike" cap="none" normalizeH="0" baseline="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 NĂM HỌC </a:t>
            </a:r>
            <a:r>
              <a:rPr kumimoji="0" lang="en-US" altLang="en-US" sz="4000" b="1" i="0" u="none" strike="noStrike" cap="none" normalizeH="0" baseline="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2025 - 2026</a:t>
            </a:r>
            <a:endParaRPr kumimoji="0" lang="en-US" altLang="en-US" sz="4000" b="1" i="0" u="none" strike="noStrike" cap="none" normalizeH="0" baseline="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Phấn đấu năm học </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2025</a:t>
            </a:r>
            <a:r>
              <a:rPr kumimoji="0" lang="en-US"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2026</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 Trường Tiểu học Vĩnh </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Phong</a:t>
            </a:r>
            <a:r>
              <a:rPr kumimoji="0" lang="en-US"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r>
              <a:rPr kumimoji="0" lang="vi-VN"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rPr>
              <a:t>Tiền Phong đạt các chỉ tiêu về phẩm chất, năng lực, chất lượng các môn học và hoạt động giáo dục cụ thể:</a:t>
            </a:r>
            <a:endParaRPr kumimoji="0" lang="en-US" altLang="en-US" sz="3200" b="1" i="0" u="none" strike="noStrike" cap="none" normalizeH="0" baseline="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66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1900092"/>
              </p:ext>
            </p:extLst>
          </p:nvPr>
        </p:nvGraphicFramePr>
        <p:xfrm>
          <a:off x="0" y="502977"/>
          <a:ext cx="12192000" cy="6355719"/>
        </p:xfrm>
        <a:graphic>
          <a:graphicData uri="http://schemas.openxmlformats.org/drawingml/2006/table">
            <a:tbl>
              <a:tblPr firstRow="1" firstCol="1" bandRow="1">
                <a:tableStyleId>{5C22544A-7EE6-4342-B048-85BDC9FD1C3A}</a:tableStyleId>
              </a:tblPr>
              <a:tblGrid>
                <a:gridCol w="825690">
                  <a:extLst>
                    <a:ext uri="{9D8B030D-6E8A-4147-A177-3AD203B41FA5}">
                      <a16:colId xmlns:a16="http://schemas.microsoft.com/office/drawing/2014/main" val="1381244104"/>
                    </a:ext>
                  </a:extLst>
                </a:gridCol>
                <a:gridCol w="3057123">
                  <a:extLst>
                    <a:ext uri="{9D8B030D-6E8A-4147-A177-3AD203B41FA5}">
                      <a16:colId xmlns:a16="http://schemas.microsoft.com/office/drawing/2014/main" val="629035497"/>
                    </a:ext>
                  </a:extLst>
                </a:gridCol>
                <a:gridCol w="1070111">
                  <a:extLst>
                    <a:ext uri="{9D8B030D-6E8A-4147-A177-3AD203B41FA5}">
                      <a16:colId xmlns:a16="http://schemas.microsoft.com/office/drawing/2014/main" val="2736574062"/>
                    </a:ext>
                  </a:extLst>
                </a:gridCol>
                <a:gridCol w="1241575">
                  <a:extLst>
                    <a:ext uri="{9D8B030D-6E8A-4147-A177-3AD203B41FA5}">
                      <a16:colId xmlns:a16="http://schemas.microsoft.com/office/drawing/2014/main" val="3551480161"/>
                    </a:ext>
                  </a:extLst>
                </a:gridCol>
                <a:gridCol w="1241575">
                  <a:extLst>
                    <a:ext uri="{9D8B030D-6E8A-4147-A177-3AD203B41FA5}">
                      <a16:colId xmlns:a16="http://schemas.microsoft.com/office/drawing/2014/main" val="1365209228"/>
                    </a:ext>
                  </a:extLst>
                </a:gridCol>
                <a:gridCol w="1033633">
                  <a:extLst>
                    <a:ext uri="{9D8B030D-6E8A-4147-A177-3AD203B41FA5}">
                      <a16:colId xmlns:a16="http://schemas.microsoft.com/office/drawing/2014/main" val="3663435084"/>
                    </a:ext>
                  </a:extLst>
                </a:gridCol>
                <a:gridCol w="1034849">
                  <a:extLst>
                    <a:ext uri="{9D8B030D-6E8A-4147-A177-3AD203B41FA5}">
                      <a16:colId xmlns:a16="http://schemas.microsoft.com/office/drawing/2014/main" val="2905983218"/>
                    </a:ext>
                  </a:extLst>
                </a:gridCol>
                <a:gridCol w="1343722">
                  <a:extLst>
                    <a:ext uri="{9D8B030D-6E8A-4147-A177-3AD203B41FA5}">
                      <a16:colId xmlns:a16="http://schemas.microsoft.com/office/drawing/2014/main" val="2086959988"/>
                    </a:ext>
                  </a:extLst>
                </a:gridCol>
                <a:gridCol w="1343722">
                  <a:extLst>
                    <a:ext uri="{9D8B030D-6E8A-4147-A177-3AD203B41FA5}">
                      <a16:colId xmlns:a16="http://schemas.microsoft.com/office/drawing/2014/main" val="3517500302"/>
                    </a:ext>
                  </a:extLst>
                </a:gridCol>
              </a:tblGrid>
              <a:tr h="410414">
                <a:tc rowSpan="2">
                  <a:txBody>
                    <a:bodyPr/>
                    <a:lstStyle/>
                    <a:p>
                      <a:pPr marL="6350" marR="175260" indent="-6350" algn="ctr">
                        <a:lnSpc>
                          <a:spcPct val="106000"/>
                        </a:lnSpc>
                        <a:spcAft>
                          <a:spcPts val="600"/>
                        </a:spcAft>
                      </a:pPr>
                      <a:r>
                        <a:rPr lang="en-US" sz="2000" b="1">
                          <a:effectLst/>
                        </a:rPr>
                        <a:t>TT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rowSpan="2">
                  <a:txBody>
                    <a:bodyPr/>
                    <a:lstStyle/>
                    <a:p>
                      <a:pPr marL="6350" marR="175260" indent="-6350" algn="ctr">
                        <a:lnSpc>
                          <a:spcPct val="106000"/>
                        </a:lnSpc>
                        <a:spcAft>
                          <a:spcPts val="600"/>
                        </a:spcAft>
                      </a:pPr>
                      <a:r>
                        <a:rPr lang="en-US" sz="2000" b="1">
                          <a:effectLst/>
                        </a:rPr>
                        <a:t>Các môn học, hoạt động giáo dục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rowSpan="2">
                  <a:txBody>
                    <a:bodyPr/>
                    <a:lstStyle/>
                    <a:p>
                      <a:pPr marL="6350" marR="175260" indent="-6350" algn="ctr">
                        <a:lnSpc>
                          <a:spcPct val="106000"/>
                        </a:lnSpc>
                        <a:spcAft>
                          <a:spcPts val="600"/>
                        </a:spcAft>
                      </a:pPr>
                      <a:r>
                        <a:rPr lang="en-US" sz="2000" b="1">
                          <a:effectLst/>
                        </a:rPr>
                        <a:t>TSHS</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gridSpan="2">
                  <a:txBody>
                    <a:bodyPr/>
                    <a:lstStyle/>
                    <a:p>
                      <a:pPr marL="6350" marR="175260" indent="-6350" algn="ctr">
                        <a:lnSpc>
                          <a:spcPct val="106000"/>
                        </a:lnSpc>
                        <a:spcAft>
                          <a:spcPts val="600"/>
                        </a:spcAft>
                      </a:pPr>
                      <a:r>
                        <a:rPr lang="en-US" sz="2000" b="1">
                          <a:effectLst/>
                        </a:rPr>
                        <a:t>Hoàn thành tốt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hMerge="1">
                  <a:txBody>
                    <a:bodyPr/>
                    <a:lstStyle/>
                    <a:p>
                      <a:endParaRPr lang="en-US"/>
                    </a:p>
                  </a:txBody>
                  <a:tcPr/>
                </a:tc>
                <a:tc gridSpan="2">
                  <a:txBody>
                    <a:bodyPr/>
                    <a:lstStyle/>
                    <a:p>
                      <a:pPr marL="6350" marR="175260" indent="-6350" algn="ctr">
                        <a:lnSpc>
                          <a:spcPct val="106000"/>
                        </a:lnSpc>
                        <a:spcAft>
                          <a:spcPts val="600"/>
                        </a:spcAft>
                      </a:pPr>
                      <a:r>
                        <a:rPr lang="en-US" sz="2000" b="1">
                          <a:effectLst/>
                        </a:rPr>
                        <a:t>Hoàn thành</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hMerge="1">
                  <a:txBody>
                    <a:bodyPr/>
                    <a:lstStyle/>
                    <a:p>
                      <a:endParaRPr lang="en-US"/>
                    </a:p>
                  </a:txBody>
                  <a:tcPr/>
                </a:tc>
                <a:tc gridSpan="2">
                  <a:txBody>
                    <a:bodyPr/>
                    <a:lstStyle/>
                    <a:p>
                      <a:pPr marL="6350" marR="175260" indent="-6350" algn="ctr">
                        <a:lnSpc>
                          <a:spcPct val="106000"/>
                        </a:lnSpc>
                        <a:spcAft>
                          <a:spcPts val="600"/>
                        </a:spcAft>
                      </a:pPr>
                      <a:r>
                        <a:rPr lang="en-US" sz="2000" b="1">
                          <a:effectLst/>
                        </a:rPr>
                        <a:t>Chưa hoàn thành</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hMerge="1">
                  <a:txBody>
                    <a:bodyPr/>
                    <a:lstStyle/>
                    <a:p>
                      <a:endParaRPr lang="en-US"/>
                    </a:p>
                  </a:txBody>
                  <a:tcPr/>
                </a:tc>
                <a:extLst>
                  <a:ext uri="{0D108BD9-81ED-4DB2-BD59-A6C34878D82A}">
                    <a16:rowId xmlns:a16="http://schemas.microsoft.com/office/drawing/2014/main" val="3149230385"/>
                  </a:ext>
                </a:extLst>
              </a:tr>
              <a:tr h="4104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6350" marR="175260" indent="-6350" algn="ctr">
                        <a:lnSpc>
                          <a:spcPct val="106000"/>
                        </a:lnSpc>
                        <a:spcAft>
                          <a:spcPts val="600"/>
                        </a:spcAft>
                      </a:pPr>
                      <a:r>
                        <a:rPr lang="en-US" sz="2000" b="1">
                          <a:effectLst/>
                        </a:rPr>
                        <a:t>SL</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000" b="1">
                          <a:effectLst/>
                        </a:rPr>
                        <a:t>Tỉ lệ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000" b="1">
                          <a:effectLst/>
                        </a:rPr>
                        <a:t>SL</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000" b="1">
                          <a:effectLst/>
                        </a:rPr>
                        <a:t>Tỉ lệ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000" b="1">
                          <a:effectLst/>
                        </a:rPr>
                        <a:t>SL</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000" b="1">
                          <a:effectLst/>
                        </a:rPr>
                        <a:t>Tỉ lệ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4250654747"/>
                  </a:ext>
                </a:extLst>
              </a:tr>
              <a:tr h="376135">
                <a:tc>
                  <a:txBody>
                    <a:bodyPr/>
                    <a:lstStyle/>
                    <a:p>
                      <a:pPr marL="6350" marR="175260" indent="-6350" algn="ctr">
                        <a:lnSpc>
                          <a:spcPct val="106000"/>
                        </a:lnSpc>
                        <a:spcAft>
                          <a:spcPts val="600"/>
                        </a:spcAft>
                      </a:pPr>
                      <a:r>
                        <a:rPr lang="en-US" sz="2000" b="1">
                          <a:effectLst/>
                        </a:rPr>
                        <a:t>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Tiếng Việt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509</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158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23.55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0.45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3957876315"/>
                  </a:ext>
                </a:extLst>
              </a:tr>
              <a:tr h="376135">
                <a:tc>
                  <a:txBody>
                    <a:bodyPr/>
                    <a:lstStyle/>
                    <a:p>
                      <a:pPr marL="6350" marR="175260" indent="-6350" algn="ctr">
                        <a:lnSpc>
                          <a:spcPct val="106000"/>
                        </a:lnSpc>
                        <a:spcAft>
                          <a:spcPts val="600"/>
                        </a:spcAft>
                      </a:pPr>
                      <a:r>
                        <a:rPr lang="en-US" sz="2000" b="1">
                          <a:effectLst/>
                        </a:rPr>
                        <a:t>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Toán</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tc>
                <a:tc>
                  <a:txBody>
                    <a:bodyPr/>
                    <a:lstStyle/>
                    <a:p>
                      <a:pPr marL="6350" marR="175260" indent="-6350" algn="ctr">
                        <a:lnSpc>
                          <a:spcPct val="106000"/>
                        </a:lnSpc>
                        <a:spcAft>
                          <a:spcPts val="600"/>
                        </a:spcAft>
                      </a:pPr>
                      <a:r>
                        <a:rPr lang="en-US" sz="2400" b="1">
                          <a:effectLst/>
                        </a:rPr>
                        <a:t>522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145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21.55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0.45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2648927598"/>
                  </a:ext>
                </a:extLst>
              </a:tr>
              <a:tr h="376135">
                <a:tc>
                  <a:txBody>
                    <a:bodyPr/>
                    <a:lstStyle/>
                    <a:p>
                      <a:pPr marL="6350" marR="175260" indent="-6350" algn="ct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Đạo đức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tc>
                <a:tc>
                  <a:txBody>
                    <a:bodyPr/>
                    <a:lstStyle/>
                    <a:p>
                      <a:pPr marL="6350" marR="175260" indent="-6350" algn="ctr">
                        <a:lnSpc>
                          <a:spcPct val="106000"/>
                        </a:lnSpc>
                        <a:spcAft>
                          <a:spcPts val="600"/>
                        </a:spcAft>
                      </a:pPr>
                      <a:r>
                        <a:rPr lang="en-US" sz="2400" b="1">
                          <a:effectLst/>
                        </a:rPr>
                        <a:t>536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80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134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3266119692"/>
                  </a:ext>
                </a:extLst>
              </a:tr>
              <a:tr h="409086">
                <a:tc>
                  <a:txBody>
                    <a:bodyPr/>
                    <a:lstStyle/>
                    <a:p>
                      <a:pPr marL="6350" marR="175260" indent="-6350" algn="ctr">
                        <a:lnSpc>
                          <a:spcPct val="106000"/>
                        </a:lnSpc>
                        <a:spcAft>
                          <a:spcPts val="600"/>
                        </a:spcAft>
                      </a:pPr>
                      <a:r>
                        <a:rPr lang="en-US" sz="2000" b="1">
                          <a:effectLst/>
                        </a:rPr>
                        <a:t>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Tự nhiên và Xã hội</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388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303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85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3092060138"/>
                  </a:ext>
                </a:extLst>
              </a:tr>
              <a:tr h="376135">
                <a:tc>
                  <a:txBody>
                    <a:bodyPr/>
                    <a:lstStyle/>
                    <a:p>
                      <a:pPr marL="6350" marR="175260" indent="-6350" algn="ctr">
                        <a:lnSpc>
                          <a:spcPct val="106000"/>
                        </a:lnSpc>
                        <a:spcAft>
                          <a:spcPts val="600"/>
                        </a:spcAft>
                      </a:pPr>
                      <a:r>
                        <a:rPr lang="en-US" sz="2000" b="1">
                          <a:effectLst/>
                        </a:rPr>
                        <a:t>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Âm nhạc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tc>
                <a:tc>
                  <a:txBody>
                    <a:bodyPr/>
                    <a:lstStyle/>
                    <a:p>
                      <a:pPr marL="6350" marR="175260" indent="-6350" algn="ctr">
                        <a:lnSpc>
                          <a:spcPct val="106000"/>
                        </a:lnSpc>
                        <a:spcAft>
                          <a:spcPts val="600"/>
                        </a:spcAft>
                      </a:pPr>
                      <a:r>
                        <a:rPr lang="en-US" sz="2400" b="1">
                          <a:effectLst/>
                        </a:rPr>
                        <a:t>522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148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1443247819"/>
                  </a:ext>
                </a:extLst>
              </a:tr>
              <a:tr h="376135">
                <a:tc>
                  <a:txBody>
                    <a:bodyPr/>
                    <a:lstStyle/>
                    <a:p>
                      <a:pPr marL="6350" marR="175260" indent="-6350" algn="ctr">
                        <a:lnSpc>
                          <a:spcPct val="106000"/>
                        </a:lnSpc>
                        <a:spcAft>
                          <a:spcPts val="600"/>
                        </a:spcAft>
                      </a:pPr>
                      <a:r>
                        <a:rPr lang="en-US" sz="2000" b="1">
                          <a:effectLst/>
                        </a:rPr>
                        <a:t>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Mĩ thuật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tc>
                <a:tc>
                  <a:txBody>
                    <a:bodyPr/>
                    <a:lstStyle/>
                    <a:p>
                      <a:pPr marL="6350" marR="175260" indent="-6350" algn="ctr">
                        <a:lnSpc>
                          <a:spcPct val="106000"/>
                        </a:lnSpc>
                        <a:spcAft>
                          <a:spcPts val="600"/>
                        </a:spcAft>
                      </a:pPr>
                      <a:r>
                        <a:rPr lang="en-US" sz="2400" b="1">
                          <a:effectLst/>
                        </a:rPr>
                        <a:t>522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148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620175695"/>
                  </a:ext>
                </a:extLst>
              </a:tr>
              <a:tr h="410414">
                <a:tc>
                  <a:txBody>
                    <a:bodyPr/>
                    <a:lstStyle/>
                    <a:p>
                      <a:pPr marL="6350" marR="175260" indent="-6350" algn="ctr">
                        <a:lnSpc>
                          <a:spcPct val="106000"/>
                        </a:lnSpc>
                        <a:spcAft>
                          <a:spcPts val="600"/>
                        </a:spcAft>
                      </a:pPr>
                      <a:r>
                        <a:rPr lang="en-US" sz="2000" b="1">
                          <a:effectLst/>
                        </a:rPr>
                        <a:t>7</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Hoạt động trải nghiệm</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tc>
                <a:tc>
                  <a:txBody>
                    <a:bodyPr/>
                    <a:lstStyle/>
                    <a:p>
                      <a:pPr marL="6350" marR="175260" indent="-6350" algn="ctr">
                        <a:lnSpc>
                          <a:spcPct val="106000"/>
                        </a:lnSpc>
                        <a:spcAft>
                          <a:spcPts val="600"/>
                        </a:spcAft>
                      </a:pPr>
                      <a:r>
                        <a:rPr lang="en-US" sz="2400" b="1">
                          <a:effectLst/>
                        </a:rPr>
                        <a:t>536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80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134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59516705"/>
                  </a:ext>
                </a:extLst>
              </a:tr>
              <a:tr h="376135">
                <a:tc>
                  <a:txBody>
                    <a:bodyPr/>
                    <a:lstStyle/>
                    <a:p>
                      <a:pPr marL="6350" marR="175260" indent="-6350" algn="ctr">
                        <a:lnSpc>
                          <a:spcPct val="106000"/>
                        </a:lnSpc>
                        <a:spcAft>
                          <a:spcPts val="600"/>
                        </a:spcAft>
                      </a:pPr>
                      <a:r>
                        <a:rPr lang="en-US" sz="2000" b="1">
                          <a:effectLst/>
                        </a:rPr>
                        <a:t>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Giáo dục thể chất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tc>
                <a:tc>
                  <a:txBody>
                    <a:bodyPr/>
                    <a:lstStyle/>
                    <a:p>
                      <a:pPr marL="6350" marR="175260" indent="-6350" algn="ctr">
                        <a:lnSpc>
                          <a:spcPct val="106000"/>
                        </a:lnSpc>
                        <a:spcAft>
                          <a:spcPts val="600"/>
                        </a:spcAft>
                      </a:pPr>
                      <a:r>
                        <a:rPr lang="en-US" sz="2400" b="1">
                          <a:effectLst/>
                        </a:rPr>
                        <a:t>536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80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134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2209151745"/>
                  </a:ext>
                </a:extLst>
              </a:tr>
              <a:tr h="376135">
                <a:tc>
                  <a:txBody>
                    <a:bodyPr/>
                    <a:lstStyle/>
                    <a:p>
                      <a:pPr marL="6350" marR="175260" indent="-6350" algn="ctr">
                        <a:lnSpc>
                          <a:spcPct val="106000"/>
                        </a:lnSpc>
                        <a:spcAft>
                          <a:spcPts val="600"/>
                        </a:spcAft>
                      </a:pPr>
                      <a:r>
                        <a:rPr lang="en-US" sz="2000" b="1">
                          <a:effectLst/>
                        </a:rPr>
                        <a:t>9</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Khoa học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282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214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4167213138"/>
                  </a:ext>
                </a:extLst>
              </a:tr>
              <a:tr h="410414">
                <a:tc>
                  <a:txBody>
                    <a:bodyPr/>
                    <a:lstStyle/>
                    <a:p>
                      <a:pPr marL="6350" marR="175260" indent="-6350" algn="ctr">
                        <a:lnSpc>
                          <a:spcPct val="106000"/>
                        </a:lnSpc>
                        <a:spcAft>
                          <a:spcPts val="600"/>
                        </a:spcAft>
                      </a:pPr>
                      <a:r>
                        <a:rPr lang="en-US" sz="2000" b="1">
                          <a:effectLst/>
                        </a:rPr>
                        <a:t>10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Lịch sử &amp; Địa lý</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282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214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3940566242"/>
                  </a:ext>
                </a:extLst>
              </a:tr>
              <a:tr h="410414">
                <a:tc>
                  <a:txBody>
                    <a:bodyPr/>
                    <a:lstStyle/>
                    <a:p>
                      <a:pPr marL="6350" marR="175260" indent="-6350" algn="ctr">
                        <a:lnSpc>
                          <a:spcPct val="106000"/>
                        </a:lnSpc>
                        <a:spcAft>
                          <a:spcPts val="600"/>
                        </a:spcAft>
                      </a:pPr>
                      <a:r>
                        <a:rPr lang="en-US" sz="2000" b="1">
                          <a:effectLst/>
                        </a:rPr>
                        <a:t>11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Ngoại ngữ (Tiếng Anh)</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670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509</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158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23.55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0.45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4153778287"/>
                  </a:ext>
                </a:extLst>
              </a:tr>
              <a:tr h="591354">
                <a:tc>
                  <a:txBody>
                    <a:bodyPr/>
                    <a:lstStyle/>
                    <a:p>
                      <a:pPr marL="6350" marR="175260" indent="-6350" algn="ctr">
                        <a:lnSpc>
                          <a:spcPct val="106000"/>
                        </a:lnSpc>
                        <a:spcAft>
                          <a:spcPts val="600"/>
                        </a:spcAft>
                      </a:pPr>
                      <a:r>
                        <a:rPr lang="en-US" sz="2000" b="1">
                          <a:effectLst/>
                        </a:rPr>
                        <a:t>12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Tin học và Công nghệ (Tin học)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423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321</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102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586344440"/>
                  </a:ext>
                </a:extLst>
              </a:tr>
              <a:tr h="591354">
                <a:tc>
                  <a:txBody>
                    <a:bodyPr/>
                    <a:lstStyle/>
                    <a:p>
                      <a:pPr marL="6350" marR="175260" indent="-6350" algn="ctr">
                        <a:lnSpc>
                          <a:spcPct val="106000"/>
                        </a:lnSpc>
                        <a:spcAft>
                          <a:spcPts val="600"/>
                        </a:spcAft>
                      </a:pPr>
                      <a:r>
                        <a:rPr lang="en-US" sz="2000" b="1">
                          <a:effectLst/>
                        </a:rPr>
                        <a:t>13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l">
                        <a:lnSpc>
                          <a:spcPct val="106000"/>
                        </a:lnSpc>
                        <a:spcAft>
                          <a:spcPts val="600"/>
                        </a:spcAft>
                      </a:pPr>
                      <a:r>
                        <a:rPr lang="en-US" sz="2000" b="1">
                          <a:effectLst/>
                        </a:rPr>
                        <a:t>Tin học và Công nghệ (Công nghệ)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423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330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78</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93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tc>
                  <a:txBody>
                    <a:bodyPr/>
                    <a:lstStyle/>
                    <a:p>
                      <a:pPr marL="6350" marR="175260" indent="-6350" algn="ctr">
                        <a:lnSpc>
                          <a:spcPct val="106000"/>
                        </a:lnSpc>
                        <a:spcAft>
                          <a:spcPts val="600"/>
                        </a:spcAft>
                      </a:pPr>
                      <a:r>
                        <a:rPr lang="en-US" sz="2400" b="1">
                          <a:effectLst/>
                        </a:rPr>
                        <a:t>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91" marR="53391" marT="0" marB="0" anchor="ctr"/>
                </a:tc>
                <a:extLst>
                  <a:ext uri="{0D108BD9-81ED-4DB2-BD59-A6C34878D82A}">
                    <a16:rowId xmlns:a16="http://schemas.microsoft.com/office/drawing/2014/main" val="3323270067"/>
                  </a:ext>
                </a:extLst>
              </a:tr>
            </a:tbl>
          </a:graphicData>
        </a:graphic>
      </p:graphicFrame>
      <p:sp>
        <p:nvSpPr>
          <p:cNvPr id="3" name="Rectangle 2"/>
          <p:cNvSpPr/>
          <p:nvPr/>
        </p:nvSpPr>
        <p:spPr>
          <a:xfrm>
            <a:off x="11875" y="-72104"/>
            <a:ext cx="7635424" cy="646331"/>
          </a:xfrm>
          <a:prstGeom prst="rect">
            <a:avLst/>
          </a:prstGeom>
        </p:spPr>
        <p:txBody>
          <a:bodyPr wrap="none">
            <a:spAutoFit/>
          </a:bodyPr>
          <a:lstStyle/>
          <a:p>
            <a:pPr lvl="0" algn="just" eaLnBrk="0" fontAlgn="base" hangingPunct="0">
              <a:spcBef>
                <a:spcPct val="0"/>
              </a:spcBef>
              <a:spcAft>
                <a:spcPct val="0"/>
              </a:spcAft>
            </a:pPr>
            <a:r>
              <a:rPr lang="vi-VN" altLang="en-US" sz="36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Các môn học và hoạt động giáo dục</a:t>
            </a:r>
            <a:endParaRPr lang="vi-VN" altLang="en-US" sz="36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81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27701099"/>
              </p:ext>
            </p:extLst>
          </p:nvPr>
        </p:nvGraphicFramePr>
        <p:xfrm>
          <a:off x="0" y="685165"/>
          <a:ext cx="12191999" cy="6464808"/>
        </p:xfrm>
        <a:graphic>
          <a:graphicData uri="http://schemas.openxmlformats.org/drawingml/2006/table">
            <a:tbl>
              <a:tblPr firstRow="1" firstCol="1" bandRow="1">
                <a:tableStyleId>{5C22544A-7EE6-4342-B048-85BDC9FD1C3A}</a:tableStyleId>
              </a:tblPr>
              <a:tblGrid>
                <a:gridCol w="1169613">
                  <a:extLst>
                    <a:ext uri="{9D8B030D-6E8A-4147-A177-3AD203B41FA5}">
                      <a16:colId xmlns:a16="http://schemas.microsoft.com/office/drawing/2014/main" val="4233878921"/>
                    </a:ext>
                  </a:extLst>
                </a:gridCol>
                <a:gridCol w="3053384">
                  <a:extLst>
                    <a:ext uri="{9D8B030D-6E8A-4147-A177-3AD203B41FA5}">
                      <a16:colId xmlns:a16="http://schemas.microsoft.com/office/drawing/2014/main" val="1903466321"/>
                    </a:ext>
                  </a:extLst>
                </a:gridCol>
                <a:gridCol w="1068805">
                  <a:extLst>
                    <a:ext uri="{9D8B030D-6E8A-4147-A177-3AD203B41FA5}">
                      <a16:colId xmlns:a16="http://schemas.microsoft.com/office/drawing/2014/main" val="290009276"/>
                    </a:ext>
                  </a:extLst>
                </a:gridCol>
                <a:gridCol w="1169613">
                  <a:extLst>
                    <a:ext uri="{9D8B030D-6E8A-4147-A177-3AD203B41FA5}">
                      <a16:colId xmlns:a16="http://schemas.microsoft.com/office/drawing/2014/main" val="3756354450"/>
                    </a:ext>
                  </a:extLst>
                </a:gridCol>
                <a:gridCol w="1034799">
                  <a:extLst>
                    <a:ext uri="{9D8B030D-6E8A-4147-A177-3AD203B41FA5}">
                      <a16:colId xmlns:a16="http://schemas.microsoft.com/office/drawing/2014/main" val="2481010745"/>
                    </a:ext>
                  </a:extLst>
                </a:gridCol>
                <a:gridCol w="1204836">
                  <a:extLst>
                    <a:ext uri="{9D8B030D-6E8A-4147-A177-3AD203B41FA5}">
                      <a16:colId xmlns:a16="http://schemas.microsoft.com/office/drawing/2014/main" val="1646041290"/>
                    </a:ext>
                  </a:extLst>
                </a:gridCol>
                <a:gridCol w="1204836">
                  <a:extLst>
                    <a:ext uri="{9D8B030D-6E8A-4147-A177-3AD203B41FA5}">
                      <a16:colId xmlns:a16="http://schemas.microsoft.com/office/drawing/2014/main" val="3300624973"/>
                    </a:ext>
                  </a:extLst>
                </a:gridCol>
                <a:gridCol w="1032368">
                  <a:extLst>
                    <a:ext uri="{9D8B030D-6E8A-4147-A177-3AD203B41FA5}">
                      <a16:colId xmlns:a16="http://schemas.microsoft.com/office/drawing/2014/main" val="42594083"/>
                    </a:ext>
                  </a:extLst>
                </a:gridCol>
                <a:gridCol w="221377">
                  <a:extLst>
                    <a:ext uri="{9D8B030D-6E8A-4147-A177-3AD203B41FA5}">
                      <a16:colId xmlns:a16="http://schemas.microsoft.com/office/drawing/2014/main" val="1737974598"/>
                    </a:ext>
                  </a:extLst>
                </a:gridCol>
                <a:gridCol w="1032368">
                  <a:extLst>
                    <a:ext uri="{9D8B030D-6E8A-4147-A177-3AD203B41FA5}">
                      <a16:colId xmlns:a16="http://schemas.microsoft.com/office/drawing/2014/main" val="3099006979"/>
                    </a:ext>
                  </a:extLst>
                </a:gridCol>
              </a:tblGrid>
              <a:tr h="248508">
                <a:tc rowSpan="2">
                  <a:txBody>
                    <a:bodyPr/>
                    <a:lstStyle/>
                    <a:p>
                      <a:pPr marL="6350" marR="175260" indent="-6350" algn="ctr">
                        <a:lnSpc>
                          <a:spcPct val="106000"/>
                        </a:lnSpc>
                        <a:spcAft>
                          <a:spcPts val="600"/>
                        </a:spcAft>
                      </a:pPr>
                      <a:r>
                        <a:rPr lang="en-US" sz="2000" b="1">
                          <a:solidFill>
                            <a:srgbClr val="FF0000"/>
                          </a:solidFill>
                          <a:effectLst/>
                        </a:rPr>
                        <a:t>I.</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rowSpan="2">
                  <a:txBody>
                    <a:bodyPr/>
                    <a:lstStyle/>
                    <a:p>
                      <a:pPr marL="6350" marR="175260" indent="-6350" algn="ctr">
                        <a:lnSpc>
                          <a:spcPct val="106000"/>
                        </a:lnSpc>
                        <a:spcAft>
                          <a:spcPts val="600"/>
                        </a:spcAft>
                      </a:pPr>
                      <a:r>
                        <a:rPr lang="en-US" sz="2000" b="1">
                          <a:solidFill>
                            <a:srgbClr val="FF0000"/>
                          </a:solidFill>
                          <a:effectLst/>
                        </a:rPr>
                        <a:t>Năng lực cốt lõi</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rowSpan="2">
                  <a:txBody>
                    <a:bodyPr/>
                    <a:lstStyle/>
                    <a:p>
                      <a:pPr marL="6350" marR="175260" indent="-6350" algn="ctr">
                        <a:lnSpc>
                          <a:spcPct val="106000"/>
                        </a:lnSpc>
                        <a:spcAft>
                          <a:spcPts val="600"/>
                        </a:spcAft>
                      </a:pPr>
                      <a:r>
                        <a:rPr lang="en-US" sz="2000" b="1">
                          <a:effectLst/>
                        </a:rPr>
                        <a:t>TSHS</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ctr">
                        <a:lnSpc>
                          <a:spcPct val="106000"/>
                        </a:lnSpc>
                        <a:spcAft>
                          <a:spcPts val="600"/>
                        </a:spcAft>
                      </a:pPr>
                      <a:r>
                        <a:rPr lang="en-US" sz="2000" b="1">
                          <a:effectLst/>
                        </a:rPr>
                        <a:t>Tốt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gridSpan="3">
                  <a:txBody>
                    <a:bodyPr/>
                    <a:lstStyle/>
                    <a:p>
                      <a:pPr marL="6350" marR="175260" indent="-6350" algn="ctr">
                        <a:lnSpc>
                          <a:spcPct val="106000"/>
                        </a:lnSpc>
                        <a:spcAft>
                          <a:spcPts val="600"/>
                        </a:spcAft>
                      </a:pPr>
                      <a:r>
                        <a:rPr lang="en-US" sz="2000" b="1">
                          <a:effectLst/>
                        </a:rPr>
                        <a:t>Đạt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hMerge="1">
                  <a:txBody>
                    <a:bodyPr/>
                    <a:lstStyle/>
                    <a:p>
                      <a:endParaRPr lang="en-US"/>
                    </a:p>
                  </a:txBody>
                  <a:tcPr/>
                </a:tc>
                <a:tc gridSpan="2">
                  <a:txBody>
                    <a:bodyPr/>
                    <a:lstStyle/>
                    <a:p>
                      <a:pPr marL="6350" marR="175260" indent="-6350" algn="ctr">
                        <a:lnSpc>
                          <a:spcPct val="106000"/>
                        </a:lnSpc>
                        <a:spcAft>
                          <a:spcPts val="600"/>
                        </a:spcAft>
                      </a:pPr>
                      <a:r>
                        <a:rPr lang="en-US" sz="2000" b="1">
                          <a:effectLst/>
                        </a:rPr>
                        <a:t>CCG</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extLst>
                  <a:ext uri="{0D108BD9-81ED-4DB2-BD59-A6C34878D82A}">
                    <a16:rowId xmlns:a16="http://schemas.microsoft.com/office/drawing/2014/main" val="2564054686"/>
                  </a:ext>
                </a:extLst>
              </a:tr>
              <a:tr h="2485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6350" marR="175260" indent="-6350" algn="ctr">
                        <a:lnSpc>
                          <a:spcPct val="106000"/>
                        </a:lnSpc>
                        <a:spcAft>
                          <a:spcPts val="600"/>
                        </a:spcAft>
                      </a:pPr>
                      <a:r>
                        <a:rPr lang="en-US" sz="2000" b="1">
                          <a:effectLst/>
                        </a:rPr>
                        <a:t>SL</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Tỉ lệ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SL</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Tỉ lệ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ctr">
                        <a:lnSpc>
                          <a:spcPct val="106000"/>
                        </a:lnSpc>
                        <a:spcAft>
                          <a:spcPts val="600"/>
                        </a:spcAft>
                      </a:pPr>
                      <a:r>
                        <a:rPr lang="en-US" sz="2000" b="1">
                          <a:effectLst/>
                        </a:rPr>
                        <a:t>SL</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Tỉ lệ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2171579332"/>
                  </a:ext>
                </a:extLst>
              </a:tr>
              <a:tr h="124254">
                <a:tc>
                  <a:txBody>
                    <a:bodyPr/>
                    <a:lstStyle/>
                    <a:p>
                      <a:pPr marL="6350" marR="175260" indent="-6350" algn="ctr">
                        <a:lnSpc>
                          <a:spcPct val="106000"/>
                        </a:lnSpc>
                        <a:spcAft>
                          <a:spcPts val="600"/>
                        </a:spcAft>
                      </a:pPr>
                      <a:r>
                        <a:rPr lang="en-US" sz="2000" b="1">
                          <a:solidFill>
                            <a:srgbClr val="FF0000"/>
                          </a:solidFill>
                          <a:effectLst/>
                        </a:rPr>
                        <a:t>1</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solidFill>
                            <a:srgbClr val="FF0000"/>
                          </a:solidFill>
                          <a:effectLst/>
                        </a:rPr>
                        <a:t>Năng lực chung</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tc gridSpan="2">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a:lnSpc>
                          <a:spcPct val="107000"/>
                        </a:lnSpc>
                      </a:pPr>
                      <a:endParaRPr lang="en-US" sz="2000" b="1">
                        <a:effectLst/>
                        <a:latin typeface="Calibri" panose="020F0502020204030204" pitchFamily="34" charset="0"/>
                        <a:cs typeface="Times New Roman" panose="02020603050405020304" pitchFamily="18" charset="0"/>
                      </a:endParaRPr>
                    </a:p>
                  </a:txBody>
                  <a:tcPr marL="43955" marR="43955" marT="0" marB="0" anchor="ctr"/>
                </a:tc>
                <a:extLst>
                  <a:ext uri="{0D108BD9-81ED-4DB2-BD59-A6C34878D82A}">
                    <a16:rowId xmlns:a16="http://schemas.microsoft.com/office/drawing/2014/main" val="1463338177"/>
                  </a:ext>
                </a:extLst>
              </a:tr>
              <a:tr h="227752">
                <a:tc>
                  <a:txBody>
                    <a:bodyPr/>
                    <a:lstStyle/>
                    <a:p>
                      <a:pPr marL="6350" marR="175260" indent="-6350" algn="ctr">
                        <a:lnSpc>
                          <a:spcPct val="106000"/>
                        </a:lnSpc>
                        <a:spcAft>
                          <a:spcPts val="600"/>
                        </a:spcAft>
                      </a:pPr>
                      <a:r>
                        <a:rPr lang="en-US" sz="2000" b="1">
                          <a:effectLst/>
                        </a:rPr>
                        <a:t>1.1.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Tự chủ và tự học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509</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b"/>
                </a:tc>
                <a:tc>
                  <a:txBody>
                    <a:bodyPr/>
                    <a:lstStyle/>
                    <a:p>
                      <a:pPr marL="6350" marR="175260" indent="-6350" algn="ctr">
                        <a:lnSpc>
                          <a:spcPct val="106000"/>
                        </a:lnSpc>
                        <a:spcAft>
                          <a:spcPts val="600"/>
                        </a:spcAft>
                      </a:pPr>
                      <a:r>
                        <a:rPr lang="en-US" sz="2000" b="1">
                          <a:effectLst/>
                        </a:rPr>
                        <a:t>158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23.55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3343711883"/>
                  </a:ext>
                </a:extLst>
              </a:tr>
              <a:tr h="248508">
                <a:tc>
                  <a:txBody>
                    <a:bodyPr/>
                    <a:lstStyle/>
                    <a:p>
                      <a:pPr marL="6350" marR="175260" indent="-6350" algn="ctr">
                        <a:lnSpc>
                          <a:spcPct val="106000"/>
                        </a:lnSpc>
                        <a:spcAft>
                          <a:spcPts val="600"/>
                        </a:spcAft>
                      </a:pPr>
                      <a:r>
                        <a:rPr lang="en-US" sz="2000" b="1">
                          <a:effectLst/>
                        </a:rPr>
                        <a:t>1.2.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Giao tiếp và hợp tác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507</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b"/>
                </a:tc>
                <a:tc>
                  <a:txBody>
                    <a:bodyPr/>
                    <a:lstStyle/>
                    <a:p>
                      <a:pPr marL="6350" marR="175260" indent="-6350" algn="ctr">
                        <a:lnSpc>
                          <a:spcPct val="106000"/>
                        </a:lnSpc>
                        <a:spcAft>
                          <a:spcPts val="600"/>
                        </a:spcAft>
                      </a:pPr>
                      <a:r>
                        <a:rPr lang="en-US" sz="2000" b="1">
                          <a:effectLst/>
                        </a:rPr>
                        <a:t>158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23.55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111932418"/>
                  </a:ext>
                </a:extLst>
              </a:tr>
              <a:tr h="227752">
                <a:tc>
                  <a:txBody>
                    <a:bodyPr/>
                    <a:lstStyle/>
                    <a:p>
                      <a:pPr marL="6350" marR="175260" indent="-6350" algn="ctr">
                        <a:lnSpc>
                          <a:spcPct val="106000"/>
                        </a:lnSpc>
                        <a:spcAft>
                          <a:spcPts val="600"/>
                        </a:spcAft>
                      </a:pPr>
                      <a:r>
                        <a:rPr lang="en-US" sz="2000" b="1">
                          <a:effectLst/>
                        </a:rPr>
                        <a:t>1.3.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GQVĐ và sáng tạo</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507</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b"/>
                </a:tc>
                <a:tc>
                  <a:txBody>
                    <a:bodyPr/>
                    <a:lstStyle/>
                    <a:p>
                      <a:pPr marL="6350" marR="175260" indent="-6350" algn="ctr">
                        <a:lnSpc>
                          <a:spcPct val="106000"/>
                        </a:lnSpc>
                        <a:spcAft>
                          <a:spcPts val="600"/>
                        </a:spcAft>
                      </a:pPr>
                      <a:r>
                        <a:rPr lang="en-US" sz="2000" b="1">
                          <a:effectLst/>
                        </a:rPr>
                        <a:t>158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23.55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3125709588"/>
                  </a:ext>
                </a:extLst>
              </a:tr>
              <a:tr h="146517">
                <a:tc>
                  <a:txBody>
                    <a:bodyPr/>
                    <a:lstStyle/>
                    <a:p>
                      <a:pPr marL="6350" marR="175260" indent="-6350" algn="ctr">
                        <a:lnSpc>
                          <a:spcPct val="106000"/>
                        </a:lnSpc>
                        <a:spcAft>
                          <a:spcPts val="600"/>
                        </a:spcAft>
                      </a:pPr>
                      <a:r>
                        <a:rPr lang="en-US" sz="2000" b="1">
                          <a:solidFill>
                            <a:srgbClr val="FF0000"/>
                          </a:solidFill>
                          <a:effectLst/>
                        </a:rPr>
                        <a:t>2</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solidFill>
                            <a:srgbClr val="FF0000"/>
                          </a:solidFill>
                          <a:effectLst/>
                        </a:rPr>
                        <a:t>Năng lực đặc thù</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l">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828662783"/>
                  </a:ext>
                </a:extLst>
              </a:tr>
              <a:tr h="227752">
                <a:tc>
                  <a:txBody>
                    <a:bodyPr/>
                    <a:lstStyle/>
                    <a:p>
                      <a:pPr marL="6350" marR="175260" indent="-6350" algn="ctr">
                        <a:lnSpc>
                          <a:spcPct val="106000"/>
                        </a:lnSpc>
                        <a:spcAft>
                          <a:spcPts val="600"/>
                        </a:spcAft>
                      </a:pPr>
                      <a:r>
                        <a:rPr lang="en-US" sz="2000" b="1">
                          <a:effectLst/>
                        </a:rPr>
                        <a:t>2.1.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Ngôn ngữ</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507</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b"/>
                </a:tc>
                <a:tc>
                  <a:txBody>
                    <a:bodyPr/>
                    <a:lstStyle/>
                    <a:p>
                      <a:pPr marL="6350" marR="175260" indent="-6350" algn="ctr">
                        <a:lnSpc>
                          <a:spcPct val="106000"/>
                        </a:lnSpc>
                        <a:spcAft>
                          <a:spcPts val="600"/>
                        </a:spcAft>
                      </a:pPr>
                      <a:r>
                        <a:rPr lang="en-US" sz="2000" b="1">
                          <a:effectLst/>
                        </a:rPr>
                        <a:t>158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23.55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718565569"/>
                  </a:ext>
                </a:extLst>
              </a:tr>
              <a:tr h="227752">
                <a:tc>
                  <a:txBody>
                    <a:bodyPr/>
                    <a:lstStyle/>
                    <a:p>
                      <a:pPr marL="6350" marR="175260" indent="-6350" algn="ctr">
                        <a:lnSpc>
                          <a:spcPct val="106000"/>
                        </a:lnSpc>
                        <a:spcAft>
                          <a:spcPts val="600"/>
                        </a:spcAft>
                      </a:pPr>
                      <a:r>
                        <a:rPr lang="en-US" sz="2000" b="1">
                          <a:effectLst/>
                        </a:rPr>
                        <a:t>2.2.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Tính toán</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tc>
                <a:tc>
                  <a:txBody>
                    <a:bodyPr/>
                    <a:lstStyle/>
                    <a:p>
                      <a:pPr marL="6350" marR="175260" indent="-6350" algn="ctr">
                        <a:lnSpc>
                          <a:spcPct val="106000"/>
                        </a:lnSpc>
                        <a:spcAft>
                          <a:spcPts val="600"/>
                        </a:spcAft>
                      </a:pPr>
                      <a:r>
                        <a:rPr lang="en-US" sz="2000" b="1">
                          <a:effectLst/>
                        </a:rPr>
                        <a:t>522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21.55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2471087739"/>
                  </a:ext>
                </a:extLst>
              </a:tr>
              <a:tr h="227752">
                <a:tc>
                  <a:txBody>
                    <a:bodyPr/>
                    <a:lstStyle/>
                    <a:p>
                      <a:pPr marL="6350" marR="175260" indent="-6350" algn="ctr">
                        <a:lnSpc>
                          <a:spcPct val="106000"/>
                        </a:lnSpc>
                        <a:spcAft>
                          <a:spcPts val="600"/>
                        </a:spcAft>
                      </a:pPr>
                      <a:r>
                        <a:rPr lang="en-US" sz="2000" b="1">
                          <a:effectLst/>
                        </a:rPr>
                        <a:t>2.3.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Khoa học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tc>
                <a:tc>
                  <a:txBody>
                    <a:bodyPr/>
                    <a:lstStyle/>
                    <a:p>
                      <a:pPr marL="6350" marR="175260" indent="-6350" algn="ctr">
                        <a:lnSpc>
                          <a:spcPct val="106000"/>
                        </a:lnSpc>
                        <a:spcAft>
                          <a:spcPts val="600"/>
                        </a:spcAft>
                      </a:pPr>
                      <a:r>
                        <a:rPr lang="en-US" sz="2000" b="1">
                          <a:effectLst/>
                        </a:rPr>
                        <a:t>536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134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78086804"/>
                  </a:ext>
                </a:extLst>
              </a:tr>
              <a:tr h="227752">
                <a:tc>
                  <a:txBody>
                    <a:bodyPr/>
                    <a:lstStyle/>
                    <a:p>
                      <a:pPr marL="6350" marR="175260" indent="-6350" algn="ctr">
                        <a:lnSpc>
                          <a:spcPct val="106000"/>
                        </a:lnSpc>
                        <a:spcAft>
                          <a:spcPts val="600"/>
                        </a:spcAft>
                      </a:pPr>
                      <a:r>
                        <a:rPr lang="en-US" sz="2000" b="1">
                          <a:effectLst/>
                        </a:rPr>
                        <a:t>2.4.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Thẩm mỹ</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tc>
                <a:tc>
                  <a:txBody>
                    <a:bodyPr/>
                    <a:lstStyle/>
                    <a:p>
                      <a:pPr marL="6350" marR="175260" indent="-6350" algn="ctr">
                        <a:lnSpc>
                          <a:spcPct val="106000"/>
                        </a:lnSpc>
                        <a:spcAft>
                          <a:spcPts val="600"/>
                        </a:spcAft>
                      </a:pPr>
                      <a:r>
                        <a:rPr lang="en-US" sz="2000" b="1">
                          <a:effectLst/>
                        </a:rPr>
                        <a:t>522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148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633200350"/>
                  </a:ext>
                </a:extLst>
              </a:tr>
              <a:tr h="227752">
                <a:tc>
                  <a:txBody>
                    <a:bodyPr/>
                    <a:lstStyle/>
                    <a:p>
                      <a:pPr marL="6350" marR="175260" indent="-6350" algn="ctr">
                        <a:lnSpc>
                          <a:spcPct val="106000"/>
                        </a:lnSpc>
                        <a:spcAft>
                          <a:spcPts val="600"/>
                        </a:spcAft>
                      </a:pPr>
                      <a:r>
                        <a:rPr lang="en-US" sz="2000" b="1">
                          <a:effectLst/>
                        </a:rPr>
                        <a:t>2.5.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Thể chất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tc>
                <a:tc>
                  <a:txBody>
                    <a:bodyPr/>
                    <a:lstStyle/>
                    <a:p>
                      <a:pPr marL="6350" marR="175260" indent="-6350" algn="ctr">
                        <a:lnSpc>
                          <a:spcPct val="106000"/>
                        </a:lnSpc>
                        <a:spcAft>
                          <a:spcPts val="600"/>
                        </a:spcAft>
                      </a:pPr>
                      <a:r>
                        <a:rPr lang="en-US" sz="2000" b="1">
                          <a:effectLst/>
                        </a:rPr>
                        <a:t>536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134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3845598732"/>
                  </a:ext>
                </a:extLst>
              </a:tr>
              <a:tr h="227752">
                <a:tc>
                  <a:txBody>
                    <a:bodyPr/>
                    <a:lstStyle/>
                    <a:p>
                      <a:pPr marL="6350" marR="175260" indent="-6350" algn="ctr">
                        <a:lnSpc>
                          <a:spcPct val="106000"/>
                        </a:lnSpc>
                        <a:spcAft>
                          <a:spcPts val="600"/>
                        </a:spcAft>
                      </a:pPr>
                      <a:r>
                        <a:rPr lang="en-US" sz="2000" b="1">
                          <a:effectLst/>
                        </a:rPr>
                        <a:t>2.6.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Công nghệ</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423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321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102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162542873"/>
                  </a:ext>
                </a:extLst>
              </a:tr>
              <a:tr h="227752">
                <a:tc>
                  <a:txBody>
                    <a:bodyPr/>
                    <a:lstStyle/>
                    <a:p>
                      <a:pPr marL="6350" marR="175260" indent="-6350" algn="ctr">
                        <a:lnSpc>
                          <a:spcPct val="106000"/>
                        </a:lnSpc>
                        <a:spcAft>
                          <a:spcPts val="600"/>
                        </a:spcAft>
                      </a:pPr>
                      <a:r>
                        <a:rPr lang="en-US" sz="2000" b="1">
                          <a:effectLst/>
                        </a:rPr>
                        <a:t>2.7.</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Tin học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423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330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78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93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512686343"/>
                  </a:ext>
                </a:extLst>
              </a:tr>
              <a:tr h="146517">
                <a:tc>
                  <a:txBody>
                    <a:bodyPr/>
                    <a:lstStyle/>
                    <a:p>
                      <a:pPr marL="6350" marR="175260" indent="-6350" algn="ctr">
                        <a:lnSpc>
                          <a:spcPct val="106000"/>
                        </a:lnSpc>
                        <a:spcAft>
                          <a:spcPts val="600"/>
                        </a:spcAft>
                      </a:pPr>
                      <a:r>
                        <a:rPr lang="en-US" sz="2000" b="1">
                          <a:solidFill>
                            <a:srgbClr val="FF0000"/>
                          </a:solidFill>
                          <a:effectLst/>
                        </a:rPr>
                        <a:t>II.</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solidFill>
                            <a:srgbClr val="FF0000"/>
                          </a:solidFill>
                          <a:effectLst/>
                        </a:rPr>
                        <a:t>Phẩm chất</a:t>
                      </a:r>
                      <a:endPar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l">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 </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558854332"/>
                  </a:ext>
                </a:extLst>
              </a:tr>
              <a:tr h="227752">
                <a:tc>
                  <a:txBody>
                    <a:bodyPr/>
                    <a:lstStyle/>
                    <a:p>
                      <a:pPr marL="6350" marR="175260" indent="-6350" algn="ctr">
                        <a:lnSpc>
                          <a:spcPct val="106000"/>
                        </a:lnSpc>
                        <a:spcAft>
                          <a:spcPts val="600"/>
                        </a:spcAft>
                      </a:pPr>
                      <a:r>
                        <a:rPr lang="en-US" sz="2000" b="1">
                          <a:effectLst/>
                        </a:rPr>
                        <a:t>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Yêu nước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549</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121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 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382439425"/>
                  </a:ext>
                </a:extLst>
              </a:tr>
              <a:tr h="227752">
                <a:tc>
                  <a:txBody>
                    <a:bodyPr/>
                    <a:lstStyle/>
                    <a:p>
                      <a:pPr marL="6350" marR="175260" indent="-6350" algn="ctr">
                        <a:lnSpc>
                          <a:spcPct val="106000"/>
                        </a:lnSpc>
                        <a:spcAft>
                          <a:spcPts val="600"/>
                        </a:spcAft>
                      </a:pPr>
                      <a:r>
                        <a:rPr lang="en-US" sz="2000" b="1">
                          <a:effectLst/>
                        </a:rPr>
                        <a:t>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Nhân ái</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549</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82</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121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18</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 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4152682640"/>
                  </a:ext>
                </a:extLst>
              </a:tr>
              <a:tr h="227752">
                <a:tc>
                  <a:txBody>
                    <a:bodyPr/>
                    <a:lstStyle/>
                    <a:p>
                      <a:pPr marL="6350" marR="175260" indent="-6350" algn="ct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Chăm chỉ</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536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131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19.55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0.45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2686557455"/>
                  </a:ext>
                </a:extLst>
              </a:tr>
              <a:tr h="227752">
                <a:tc>
                  <a:txBody>
                    <a:bodyPr/>
                    <a:lstStyle/>
                    <a:p>
                      <a:pPr marL="6350" marR="175260" indent="-6350" algn="ctr">
                        <a:lnSpc>
                          <a:spcPct val="106000"/>
                        </a:lnSpc>
                        <a:spcAft>
                          <a:spcPts val="600"/>
                        </a:spcAft>
                      </a:pPr>
                      <a:r>
                        <a:rPr lang="en-US" sz="2000" b="1">
                          <a:effectLst/>
                        </a:rPr>
                        <a:t>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Trung thực</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tc>
                <a:tc>
                  <a:txBody>
                    <a:bodyPr/>
                    <a:lstStyle/>
                    <a:p>
                      <a:pPr marL="6350" marR="175260" indent="-6350" algn="ctr">
                        <a:lnSpc>
                          <a:spcPct val="106000"/>
                        </a:lnSpc>
                        <a:spcAft>
                          <a:spcPts val="600"/>
                        </a:spcAft>
                      </a:pPr>
                      <a:r>
                        <a:rPr lang="en-US" sz="2000" b="1">
                          <a:effectLst/>
                        </a:rPr>
                        <a:t>536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134</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20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1416514560"/>
                  </a:ext>
                </a:extLst>
              </a:tr>
              <a:tr h="227752">
                <a:tc>
                  <a:txBody>
                    <a:bodyPr/>
                    <a:lstStyle/>
                    <a:p>
                      <a:pPr marL="6350" marR="175260" indent="-6350" algn="ctr">
                        <a:lnSpc>
                          <a:spcPct val="106000"/>
                        </a:lnSpc>
                        <a:spcAft>
                          <a:spcPts val="600"/>
                        </a:spcAft>
                      </a:pPr>
                      <a:r>
                        <a:rPr lang="en-US" sz="2000" b="1">
                          <a:effectLst/>
                        </a:rPr>
                        <a:t>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l">
                        <a:lnSpc>
                          <a:spcPct val="106000"/>
                        </a:lnSpc>
                        <a:spcAft>
                          <a:spcPts val="600"/>
                        </a:spcAft>
                      </a:pPr>
                      <a:r>
                        <a:rPr lang="en-US" sz="2000" b="1">
                          <a:effectLst/>
                        </a:rPr>
                        <a:t>Trách nhiệm</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670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536</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80</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133</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a:txBody>
                    <a:bodyPr/>
                    <a:lstStyle/>
                    <a:p>
                      <a:pPr marL="6350" marR="175260" indent="-6350" algn="ctr">
                        <a:lnSpc>
                          <a:spcPct val="106000"/>
                        </a:lnSpc>
                        <a:spcAft>
                          <a:spcPts val="600"/>
                        </a:spcAft>
                      </a:pPr>
                      <a:r>
                        <a:rPr lang="en-US" sz="2000" b="1">
                          <a:effectLst/>
                        </a:rPr>
                        <a:t>19.85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gridSpan="2">
                  <a:txBody>
                    <a:bodyPr/>
                    <a:lstStyle/>
                    <a:p>
                      <a:pPr marL="6350" marR="175260" indent="-6350" algn="r">
                        <a:lnSpc>
                          <a:spcPct val="106000"/>
                        </a:lnSpc>
                        <a:spcAft>
                          <a:spcPts val="600"/>
                        </a:spcAft>
                      </a:pPr>
                      <a:r>
                        <a:rPr lang="en-US" sz="2000" b="1">
                          <a:effectLst/>
                        </a:rPr>
                        <a:t>1</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tc hMerge="1">
                  <a:txBody>
                    <a:bodyPr/>
                    <a:lstStyle/>
                    <a:p>
                      <a:endParaRPr lang="en-US"/>
                    </a:p>
                  </a:txBody>
                  <a:tcPr/>
                </a:tc>
                <a:tc>
                  <a:txBody>
                    <a:bodyPr/>
                    <a:lstStyle/>
                    <a:p>
                      <a:pPr marL="6350" marR="175260" indent="-6350" algn="ctr">
                        <a:lnSpc>
                          <a:spcPct val="106000"/>
                        </a:lnSpc>
                        <a:spcAft>
                          <a:spcPts val="600"/>
                        </a:spcAft>
                      </a:pPr>
                      <a:r>
                        <a:rPr lang="en-US" sz="2000" b="1">
                          <a:effectLst/>
                        </a:rPr>
                        <a:t>0.15</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955" marR="43955" marT="0" marB="0" anchor="ctr"/>
                </a:tc>
                <a:extLst>
                  <a:ext uri="{0D108BD9-81ED-4DB2-BD59-A6C34878D82A}">
                    <a16:rowId xmlns:a16="http://schemas.microsoft.com/office/drawing/2014/main" val="238553360"/>
                  </a:ext>
                </a:extLst>
              </a:tr>
            </a:tbl>
          </a:graphicData>
        </a:graphic>
      </p:graphicFrame>
      <p:sp>
        <p:nvSpPr>
          <p:cNvPr id="7" name="Rectangle 6"/>
          <p:cNvSpPr/>
          <p:nvPr/>
        </p:nvSpPr>
        <p:spPr>
          <a:xfrm>
            <a:off x="219371" y="0"/>
            <a:ext cx="5537734" cy="640945"/>
          </a:xfrm>
          <a:prstGeom prst="rect">
            <a:avLst/>
          </a:prstGeom>
        </p:spPr>
        <p:txBody>
          <a:bodyPr wrap="none">
            <a:spAutoFit/>
          </a:bodyPr>
          <a:lstStyle/>
          <a:p>
            <a:pPr marL="6350" marR="175260" indent="-6350" algn="just">
              <a:lnSpc>
                <a:spcPct val="106000"/>
              </a:lnSpc>
              <a:spcAft>
                <a:spcPts val="600"/>
              </a:spcAft>
            </a:pPr>
            <a:r>
              <a:rPr lang="en-US" sz="3600" b="1">
                <a:solidFill>
                  <a:srgbClr val="00B050"/>
                </a:solidFill>
                <a:latin typeface="Times New Roman" panose="02020603050405020304" pitchFamily="18" charset="0"/>
                <a:ea typeface="Calibri" panose="020F0502020204030204" pitchFamily="34" charset="0"/>
              </a:rPr>
              <a:t>- Các năng lực, phẩm chất</a:t>
            </a:r>
            <a:endParaRPr lang="en-US" sz="3600" b="1">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381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06218581"/>
              </p:ext>
            </p:extLst>
          </p:nvPr>
        </p:nvGraphicFramePr>
        <p:xfrm>
          <a:off x="2" y="434117"/>
          <a:ext cx="12191998" cy="6423883"/>
        </p:xfrm>
        <a:graphic>
          <a:graphicData uri="http://schemas.openxmlformats.org/drawingml/2006/table">
            <a:tbl>
              <a:tblPr firstRow="1" firstCol="1" bandRow="1">
                <a:tableStyleId>{5C22544A-7EE6-4342-B048-85BDC9FD1C3A}</a:tableStyleId>
              </a:tblPr>
              <a:tblGrid>
                <a:gridCol w="1082130">
                  <a:extLst>
                    <a:ext uri="{9D8B030D-6E8A-4147-A177-3AD203B41FA5}">
                      <a16:colId xmlns:a16="http://schemas.microsoft.com/office/drawing/2014/main" val="840986253"/>
                    </a:ext>
                  </a:extLst>
                </a:gridCol>
                <a:gridCol w="4166762">
                  <a:extLst>
                    <a:ext uri="{9D8B030D-6E8A-4147-A177-3AD203B41FA5}">
                      <a16:colId xmlns:a16="http://schemas.microsoft.com/office/drawing/2014/main" val="999830266"/>
                    </a:ext>
                  </a:extLst>
                </a:gridCol>
                <a:gridCol w="3455719">
                  <a:extLst>
                    <a:ext uri="{9D8B030D-6E8A-4147-A177-3AD203B41FA5}">
                      <a16:colId xmlns:a16="http://schemas.microsoft.com/office/drawing/2014/main" val="2573570297"/>
                    </a:ext>
                  </a:extLst>
                </a:gridCol>
                <a:gridCol w="3487387">
                  <a:extLst>
                    <a:ext uri="{9D8B030D-6E8A-4147-A177-3AD203B41FA5}">
                      <a16:colId xmlns:a16="http://schemas.microsoft.com/office/drawing/2014/main" val="189818284"/>
                    </a:ext>
                  </a:extLst>
                </a:gridCol>
              </a:tblGrid>
              <a:tr h="322020">
                <a:tc>
                  <a:txBody>
                    <a:bodyPr/>
                    <a:lstStyle/>
                    <a:p>
                      <a:pPr marL="6350" marR="175260" indent="-6350" algn="ctr">
                        <a:lnSpc>
                          <a:spcPct val="106000"/>
                        </a:lnSpc>
                        <a:spcAft>
                          <a:spcPts val="600"/>
                        </a:spcAft>
                      </a:pPr>
                      <a:r>
                        <a:rPr lang="en-US" sz="2400">
                          <a:solidFill>
                            <a:srgbClr val="FF0000"/>
                          </a:solidFill>
                          <a:effectLst/>
                        </a:rPr>
                        <a:t>I.</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solidFill>
                            <a:srgbClr val="FF0000"/>
                          </a:solidFill>
                          <a:effectLst/>
                        </a:rPr>
                        <a:t>Kết quả giáo dục</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solidFill>
                            <a:srgbClr val="FF0000"/>
                          </a:solidFill>
                          <a:effectLst/>
                        </a:rPr>
                        <a:t>SLHS</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solidFill>
                            <a:srgbClr val="FF0000"/>
                          </a:solidFill>
                          <a:effectLst/>
                        </a:rPr>
                        <a:t>TL</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180742471"/>
                  </a:ext>
                </a:extLst>
              </a:tr>
              <a:tr h="161010">
                <a:tc>
                  <a:txBody>
                    <a:bodyPr/>
                    <a:lstStyle/>
                    <a:p>
                      <a:pPr marL="6350" marR="175260" indent="-6350" algn="ctr">
                        <a:lnSpc>
                          <a:spcPct val="106000"/>
                        </a:lnSpc>
                        <a:spcAft>
                          <a:spcPts val="600"/>
                        </a:spcAft>
                      </a:pPr>
                      <a:r>
                        <a:rPr lang="en-US" sz="2400">
                          <a:effectLst/>
                        </a:rPr>
                        <a:t>1</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Hoàn thành Xuất sắc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234</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35</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3410462505"/>
                  </a:ext>
                </a:extLst>
              </a:tr>
              <a:tr h="161010">
                <a:tc>
                  <a:txBody>
                    <a:bodyPr/>
                    <a:lstStyle/>
                    <a:p>
                      <a:pPr marL="6350" marR="175260" indent="-6350" algn="ctr">
                        <a:lnSpc>
                          <a:spcPct val="106000"/>
                        </a:lnSpc>
                        <a:spcAft>
                          <a:spcPts val="600"/>
                        </a:spcAft>
                      </a:pPr>
                      <a:r>
                        <a:rPr lang="en-US" sz="2400">
                          <a:effectLst/>
                        </a:rPr>
                        <a:t>2</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Hoàn thành Tốt</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254</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38</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1312023818"/>
                  </a:ext>
                </a:extLst>
              </a:tr>
              <a:tr h="322020">
                <a:tc>
                  <a:txBody>
                    <a:bodyPr/>
                    <a:lstStyle/>
                    <a:p>
                      <a:pPr marL="6350" marR="175260" indent="-6350" algn="ctr">
                        <a:lnSpc>
                          <a:spcPct val="106000"/>
                        </a:lnSpc>
                        <a:spcAft>
                          <a:spcPts val="600"/>
                        </a:spcAft>
                      </a:pPr>
                      <a:r>
                        <a:rPr lang="en-US" sz="2400">
                          <a:effectLst/>
                        </a:rPr>
                        <a:t>3</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Hoàn thành</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179</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26.55</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3129021009"/>
                  </a:ext>
                </a:extLst>
              </a:tr>
              <a:tr h="161010">
                <a:tc>
                  <a:txBody>
                    <a:bodyPr/>
                    <a:lstStyle/>
                    <a:p>
                      <a:pPr marL="6350" marR="175260" indent="-6350" algn="ctr">
                        <a:lnSpc>
                          <a:spcPct val="106000"/>
                        </a:lnSpc>
                        <a:spcAft>
                          <a:spcPts val="600"/>
                        </a:spcAft>
                      </a:pPr>
                      <a:r>
                        <a:rPr lang="en-US" sz="2400">
                          <a:effectLst/>
                        </a:rPr>
                        <a:t>4</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Chưa hoàn thành</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3</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0.45</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2635228493"/>
                  </a:ext>
                </a:extLst>
              </a:tr>
              <a:tr h="483031">
                <a:tc>
                  <a:txBody>
                    <a:bodyPr/>
                    <a:lstStyle/>
                    <a:p>
                      <a:pPr marL="6350" marR="175260" indent="-6350" algn="ctr">
                        <a:lnSpc>
                          <a:spcPct val="106000"/>
                        </a:lnSpc>
                        <a:spcAft>
                          <a:spcPts val="600"/>
                        </a:spcAft>
                      </a:pPr>
                      <a:r>
                        <a:rPr lang="en-US" sz="2400" smtClean="0">
                          <a:solidFill>
                            <a:srgbClr val="FF0000"/>
                          </a:solidFill>
                          <a:effectLst/>
                        </a:rPr>
                        <a:t>II.</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b="1" smtClean="0">
                          <a:solidFill>
                            <a:srgbClr val="FF0000"/>
                          </a:solidFill>
                          <a:effectLst/>
                        </a:rPr>
                        <a:t>Khen thưởng</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b="1" smtClean="0">
                          <a:solidFill>
                            <a:srgbClr val="FF0000"/>
                          </a:solidFill>
                          <a:effectLst/>
                        </a:rPr>
                        <a:t>SLHS</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b="1" smtClean="0">
                          <a:solidFill>
                            <a:srgbClr val="FF0000"/>
                          </a:solidFill>
                          <a:effectLst/>
                        </a:rPr>
                        <a:t>TL</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581979475"/>
                  </a:ext>
                </a:extLst>
              </a:tr>
              <a:tr h="161010">
                <a:tc>
                  <a:txBody>
                    <a:bodyPr/>
                    <a:lstStyle/>
                    <a:p>
                      <a:pPr marL="6350" marR="175260" indent="-6350" algn="ctr">
                        <a:lnSpc>
                          <a:spcPct val="106000"/>
                        </a:lnSpc>
                        <a:spcAft>
                          <a:spcPts val="600"/>
                        </a:spcAft>
                      </a:pPr>
                      <a:r>
                        <a:rPr lang="en-US" sz="2400">
                          <a:effectLst/>
                        </a:rPr>
                        <a:t>1</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Học sinh Xuất sắc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234</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35</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3291952107"/>
                  </a:ext>
                </a:extLst>
              </a:tr>
              <a:tr h="161010">
                <a:tc>
                  <a:txBody>
                    <a:bodyPr/>
                    <a:lstStyle/>
                    <a:p>
                      <a:pPr marL="6350" marR="175260" indent="-6350" algn="ctr">
                        <a:lnSpc>
                          <a:spcPct val="106000"/>
                        </a:lnSpc>
                        <a:spcAft>
                          <a:spcPts val="600"/>
                        </a:spcAft>
                      </a:pPr>
                      <a:r>
                        <a:rPr lang="en-US" sz="2400">
                          <a:effectLst/>
                        </a:rPr>
                        <a:t>2</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Học sinh Tiêu biểu</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246</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37</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3781721062"/>
                  </a:ext>
                </a:extLst>
              </a:tr>
              <a:tr h="161010">
                <a:tc>
                  <a:txBody>
                    <a:bodyPr/>
                    <a:lstStyle/>
                    <a:p>
                      <a:pPr marL="6350" marR="175260" indent="-6350" algn="ctr">
                        <a:lnSpc>
                          <a:spcPct val="106000"/>
                        </a:lnSpc>
                        <a:spcAft>
                          <a:spcPts val="600"/>
                        </a:spcAft>
                      </a:pPr>
                      <a:r>
                        <a:rPr lang="en-US" sz="2400">
                          <a:effectLst/>
                        </a:rPr>
                        <a:t>3</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Giấy khen cấp trên</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50</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7.5</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1295723396"/>
                  </a:ext>
                </a:extLst>
              </a:tr>
              <a:tr h="644040">
                <a:tc>
                  <a:txBody>
                    <a:bodyPr/>
                    <a:lstStyle/>
                    <a:p>
                      <a:pPr marL="6350" marR="175260" indent="-6350" algn="ctr">
                        <a:lnSpc>
                          <a:spcPct val="106000"/>
                        </a:lnSpc>
                        <a:spcAft>
                          <a:spcPts val="600"/>
                        </a:spcAft>
                      </a:pPr>
                      <a:r>
                        <a:rPr lang="en-US" sz="2400">
                          <a:solidFill>
                            <a:srgbClr val="FF0000"/>
                          </a:solidFill>
                          <a:effectLst/>
                        </a:rPr>
                        <a:t>III.</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b="1">
                          <a:solidFill>
                            <a:srgbClr val="FF0000"/>
                          </a:solidFill>
                          <a:effectLst/>
                        </a:rPr>
                        <a:t>Hoàn thành CT lớp học</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b="1">
                          <a:solidFill>
                            <a:srgbClr val="FF0000"/>
                          </a:solidFill>
                          <a:effectLst/>
                        </a:rPr>
                        <a:t>SLHS</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b="1">
                          <a:solidFill>
                            <a:srgbClr val="FF0000"/>
                          </a:solidFill>
                          <a:effectLst/>
                        </a:rPr>
                        <a:t>TL</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385243461"/>
                  </a:ext>
                </a:extLst>
              </a:tr>
              <a:tr h="161010">
                <a:tc>
                  <a:txBody>
                    <a:bodyPr/>
                    <a:lstStyle/>
                    <a:p>
                      <a:pPr marL="6350" marR="175260" indent="-6350" algn="ctr">
                        <a:lnSpc>
                          <a:spcPct val="106000"/>
                        </a:lnSpc>
                        <a:spcAft>
                          <a:spcPts val="600"/>
                        </a:spcAft>
                      </a:pPr>
                      <a:r>
                        <a:rPr lang="en-US" sz="2400">
                          <a:effectLst/>
                        </a:rPr>
                        <a:t>1</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Hoàn thành</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502</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99.4</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468293937"/>
                  </a:ext>
                </a:extLst>
              </a:tr>
              <a:tr h="161010">
                <a:tc>
                  <a:txBody>
                    <a:bodyPr/>
                    <a:lstStyle/>
                    <a:p>
                      <a:pPr marL="6350" marR="175260" indent="-6350" algn="ctr">
                        <a:lnSpc>
                          <a:spcPct val="106000"/>
                        </a:lnSpc>
                        <a:spcAft>
                          <a:spcPts val="600"/>
                        </a:spcAft>
                      </a:pPr>
                      <a:r>
                        <a:rPr lang="en-US" sz="2400">
                          <a:effectLst/>
                        </a:rPr>
                        <a:t>2</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Chưa hoàn thành</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3</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0.6</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2752664436"/>
                  </a:ext>
                </a:extLst>
              </a:tr>
              <a:tr h="644040">
                <a:tc>
                  <a:txBody>
                    <a:bodyPr/>
                    <a:lstStyle/>
                    <a:p>
                      <a:pPr marL="6350" marR="175260" indent="-6350" algn="ctr">
                        <a:lnSpc>
                          <a:spcPct val="106000"/>
                        </a:lnSpc>
                        <a:spcAft>
                          <a:spcPts val="600"/>
                        </a:spcAft>
                      </a:pPr>
                      <a:r>
                        <a:rPr lang="en-US" sz="2400" smtClean="0">
                          <a:solidFill>
                            <a:srgbClr val="FF0000"/>
                          </a:solidFill>
                          <a:effectLst/>
                        </a:rPr>
                        <a:t>IV.</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b="1">
                          <a:solidFill>
                            <a:srgbClr val="FF0000"/>
                          </a:solidFill>
                          <a:effectLst/>
                        </a:rPr>
                        <a:t>Hoàn thành CTTH</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b="1">
                          <a:solidFill>
                            <a:srgbClr val="FF0000"/>
                          </a:solidFill>
                          <a:effectLst/>
                        </a:rPr>
                        <a:t>SLHS</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b="1">
                          <a:solidFill>
                            <a:srgbClr val="FF0000"/>
                          </a:solidFill>
                          <a:effectLst/>
                        </a:rPr>
                        <a:t>TL</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3040967918"/>
                  </a:ext>
                </a:extLst>
              </a:tr>
              <a:tr h="161010">
                <a:tc>
                  <a:txBody>
                    <a:bodyPr/>
                    <a:lstStyle/>
                    <a:p>
                      <a:pPr marL="6350" marR="175260" indent="-6350" algn="ctr">
                        <a:lnSpc>
                          <a:spcPct val="106000"/>
                        </a:lnSpc>
                        <a:spcAft>
                          <a:spcPts val="600"/>
                        </a:spcAft>
                      </a:pPr>
                      <a:r>
                        <a:rPr lang="en-US" sz="2400">
                          <a:effectLst/>
                        </a:rPr>
                        <a:t>1</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Hoàn thành</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165</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100</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1911656300"/>
                  </a:ext>
                </a:extLst>
              </a:tr>
              <a:tr h="161010">
                <a:tc>
                  <a:txBody>
                    <a:bodyPr/>
                    <a:lstStyle/>
                    <a:p>
                      <a:pPr marL="6350" marR="175260" indent="-6350" algn="ctr">
                        <a:lnSpc>
                          <a:spcPct val="106000"/>
                        </a:lnSpc>
                        <a:spcAft>
                          <a:spcPts val="600"/>
                        </a:spcAft>
                      </a:pPr>
                      <a:r>
                        <a:rPr lang="en-US" sz="2400">
                          <a:effectLst/>
                        </a:rPr>
                        <a:t>2</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l">
                        <a:lnSpc>
                          <a:spcPct val="106000"/>
                        </a:lnSpc>
                        <a:spcAft>
                          <a:spcPts val="600"/>
                        </a:spcAft>
                      </a:pPr>
                      <a:r>
                        <a:rPr lang="en-US" sz="2400">
                          <a:effectLst/>
                        </a:rPr>
                        <a:t>Chưa hoàn thành</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0</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tc>
                  <a:txBody>
                    <a:bodyPr/>
                    <a:lstStyle/>
                    <a:p>
                      <a:pPr marL="6350" marR="175260" indent="-6350" algn="ctr">
                        <a:lnSpc>
                          <a:spcPct val="106000"/>
                        </a:lnSpc>
                        <a:spcAft>
                          <a:spcPts val="600"/>
                        </a:spcAft>
                      </a:pPr>
                      <a:r>
                        <a:rPr lang="en-US" sz="2400">
                          <a:effectLst/>
                        </a:rPr>
                        <a:t>0</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57" marR="56957" marT="0" marB="0" anchor="ctr"/>
                </a:tc>
                <a:extLst>
                  <a:ext uri="{0D108BD9-81ED-4DB2-BD59-A6C34878D82A}">
                    <a16:rowId xmlns:a16="http://schemas.microsoft.com/office/drawing/2014/main" val="1592124804"/>
                  </a:ext>
                </a:extLst>
              </a:tr>
            </a:tbl>
          </a:graphicData>
        </a:graphic>
      </p:graphicFrame>
      <p:sp>
        <p:nvSpPr>
          <p:cNvPr id="5" name="Rectangle 4"/>
          <p:cNvSpPr/>
          <p:nvPr/>
        </p:nvSpPr>
        <p:spPr>
          <a:xfrm>
            <a:off x="367308" y="-59375"/>
            <a:ext cx="3745577" cy="614335"/>
          </a:xfrm>
          <a:prstGeom prst="rect">
            <a:avLst/>
          </a:prstGeom>
        </p:spPr>
        <p:txBody>
          <a:bodyPr wrap="none">
            <a:spAutoFit/>
          </a:bodyPr>
          <a:lstStyle/>
          <a:p>
            <a:pPr marL="6350" marR="175260" indent="-6350" algn="just">
              <a:lnSpc>
                <a:spcPct val="106000"/>
              </a:lnSpc>
              <a:spcAft>
                <a:spcPts val="600"/>
              </a:spcAft>
            </a:pPr>
            <a:r>
              <a:rPr lang="en-US" sz="3200" b="1" smtClean="0">
                <a:solidFill>
                  <a:srgbClr val="00B050"/>
                </a:solidFill>
                <a:latin typeface="Times New Roman" panose="02020603050405020304" pitchFamily="18" charset="0"/>
                <a:ea typeface="Calibri" panose="020F0502020204030204" pitchFamily="34" charset="0"/>
              </a:rPr>
              <a:t>2. Kết quả giáo dục</a:t>
            </a:r>
            <a:endParaRPr lang="en-US" sz="3200" b="1">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84801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171" y="47501"/>
            <a:ext cx="4407617" cy="614335"/>
          </a:xfrm>
          <a:prstGeom prst="rect">
            <a:avLst/>
          </a:prstGeom>
        </p:spPr>
        <p:txBody>
          <a:bodyPr wrap="none">
            <a:spAutoFit/>
          </a:bodyPr>
          <a:lstStyle/>
          <a:p>
            <a:pPr marL="6350" marR="175260" indent="-6350" algn="just">
              <a:lnSpc>
                <a:spcPct val="106000"/>
              </a:lnSpc>
              <a:spcAft>
                <a:spcPts val="600"/>
              </a:spcAft>
            </a:pPr>
            <a:r>
              <a:rPr lang="en-US" sz="3200" b="1" smtClean="0">
                <a:solidFill>
                  <a:srgbClr val="00B050"/>
                </a:solidFill>
                <a:latin typeface="Times New Roman" panose="02020603050405020304" pitchFamily="18" charset="0"/>
                <a:ea typeface="Calibri" panose="020F0502020204030204" pitchFamily="34" charset="0"/>
              </a:rPr>
              <a:t>3. Một số chỉ tiêu khác </a:t>
            </a:r>
            <a:endParaRPr lang="en-US" sz="3200" b="1">
              <a:solidFill>
                <a:srgbClr val="00B050"/>
              </a:solidFill>
              <a:latin typeface="Times New Roman" panose="02020603050405020304" pitchFamily="18" charset="0"/>
              <a:ea typeface="Times New Roman" panose="02020603050405020304" pitchFamily="18" charset="0"/>
            </a:endParaRPr>
          </a:p>
        </p:txBody>
      </p:sp>
      <p:sp>
        <p:nvSpPr>
          <p:cNvPr id="6" name="Rectangle 5"/>
          <p:cNvSpPr/>
          <p:nvPr/>
        </p:nvSpPr>
        <p:spPr>
          <a:xfrm>
            <a:off x="0" y="534390"/>
            <a:ext cx="12192000" cy="2702343"/>
          </a:xfrm>
          <a:prstGeom prst="rect">
            <a:avLst/>
          </a:prstGeom>
        </p:spPr>
        <p:txBody>
          <a:bodyPr wrap="square">
            <a:spAutoFit/>
          </a:bodyPr>
          <a:lstStyle/>
          <a:p>
            <a:pPr marL="6350" marR="175260" indent="-6350" algn="just">
              <a:lnSpc>
                <a:spcPct val="106000"/>
              </a:lnSpc>
              <a:spcAft>
                <a:spcPts val="600"/>
              </a:spcAft>
            </a:pPr>
            <a:r>
              <a:rPr lang="en-US" sz="3200" smtClean="0">
                <a:solidFill>
                  <a:srgbClr val="000000"/>
                </a:solidFill>
                <a:latin typeface="Times New Roman" panose="02020603050405020304" pitchFamily="18" charset="0"/>
                <a:ea typeface="Times New Roman" panose="02020603050405020304" pitchFamily="18" charset="0"/>
              </a:rPr>
              <a:t>   - Huy </a:t>
            </a:r>
            <a:r>
              <a:rPr lang="en-US" sz="3200">
                <a:solidFill>
                  <a:srgbClr val="000000"/>
                </a:solidFill>
                <a:latin typeface="Times New Roman" panose="02020603050405020304" pitchFamily="18" charset="0"/>
                <a:ea typeface="Times New Roman" panose="02020603050405020304" pitchFamily="18" charset="0"/>
              </a:rPr>
              <a:t>động 100% trẻ em trong độ tuổi vào lớp 1, duy trì và nâng cao chất lượng phổ cập tiểu học, không có học sinh bỏ học, duy trì phổ cập ở mức độ 3. Thực hiện tốt việc xây dựng “Đơn vị học tập”, 100% CBGVNV cam kết học tập suốt đời để phát triển bản thân, 100% CBGVNV phấn đấu xếp loại Tốt về Công dân học tập.</a:t>
            </a:r>
          </a:p>
        </p:txBody>
      </p:sp>
      <p:sp>
        <p:nvSpPr>
          <p:cNvPr id="7" name="Rectangle 6"/>
          <p:cNvSpPr/>
          <p:nvPr/>
        </p:nvSpPr>
        <p:spPr>
          <a:xfrm>
            <a:off x="0" y="3202428"/>
            <a:ext cx="12099235" cy="1077218"/>
          </a:xfrm>
          <a:prstGeom prst="rect">
            <a:avLst/>
          </a:prstGeom>
        </p:spPr>
        <p:txBody>
          <a:bodyPr wrap="square">
            <a:spAutoFit/>
          </a:bodyPr>
          <a:lstStyle/>
          <a:p>
            <a:pPr algn="just"/>
            <a:r>
              <a:rPr lang="en-US" sz="320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  - Tổ </a:t>
            </a:r>
            <a:r>
              <a:rPr lang="en-US" sz="3200">
                <a:solidFill>
                  <a:srgbClr val="000000"/>
                </a:solidFill>
                <a:latin typeface="Times New Roman" panose="02020603050405020304" pitchFamily="18" charset="0"/>
                <a:ea typeface="Times New Roman" panose="02020603050405020304" pitchFamily="18" charset="0"/>
              </a:rPr>
              <a:t>chức cho 100% học sinh học 2 buổi/ngày, đảm bảo cân đối nội dung chính khóa với các môn tự chọn, hoạt động giáo dục, trải nghiệm.</a:t>
            </a:r>
            <a:endParaRPr lang="en-US" sz="3200"/>
          </a:p>
        </p:txBody>
      </p:sp>
      <p:sp>
        <p:nvSpPr>
          <p:cNvPr id="8" name="Rectangle 7"/>
          <p:cNvSpPr/>
          <p:nvPr/>
        </p:nvSpPr>
        <p:spPr>
          <a:xfrm>
            <a:off x="46382" y="4279646"/>
            <a:ext cx="12099235" cy="1136337"/>
          </a:xfrm>
          <a:prstGeom prst="rect">
            <a:avLst/>
          </a:prstGeom>
        </p:spPr>
        <p:txBody>
          <a:bodyPr wrap="square">
            <a:spAutoFit/>
          </a:bodyPr>
          <a:lstStyle/>
          <a:p>
            <a:pPr marL="6350" marR="175260" indent="-6350" algn="just">
              <a:lnSpc>
                <a:spcPct val="106000"/>
              </a:lnSpc>
              <a:spcAft>
                <a:spcPts val="600"/>
              </a:spcAft>
            </a:pPr>
            <a:r>
              <a:rPr lang="en-US" smtClean="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 </a:t>
            </a:r>
            <a:r>
              <a:rPr lang="en-US" smtClean="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Không </a:t>
            </a:r>
            <a:r>
              <a:rPr lang="en-US" sz="3200">
                <a:solidFill>
                  <a:srgbClr val="000000"/>
                </a:solidFill>
                <a:latin typeface="Times New Roman" panose="02020603050405020304" pitchFamily="18" charset="0"/>
                <a:ea typeface="Times New Roman" panose="02020603050405020304" pitchFamily="18" charset="0"/>
              </a:rPr>
              <a:t>có CB-GV-NV, HS vi phạm an toàn giao thông, không xảy ra bạo lực học đường.</a:t>
            </a:r>
          </a:p>
        </p:txBody>
      </p:sp>
      <p:sp>
        <p:nvSpPr>
          <p:cNvPr id="9" name="Rectangle 8"/>
          <p:cNvSpPr/>
          <p:nvPr/>
        </p:nvSpPr>
        <p:spPr>
          <a:xfrm>
            <a:off x="-1" y="5415983"/>
            <a:ext cx="12099235" cy="1136337"/>
          </a:xfrm>
          <a:prstGeom prst="rect">
            <a:avLst/>
          </a:prstGeom>
        </p:spPr>
        <p:txBody>
          <a:bodyPr wrap="square">
            <a:spAutoFit/>
          </a:bodyPr>
          <a:lstStyle/>
          <a:p>
            <a:pPr marL="6350" marR="31115" indent="-6350" algn="just">
              <a:lnSpc>
                <a:spcPct val="106000"/>
              </a:lnSpc>
              <a:spcAft>
                <a:spcPts val="600"/>
              </a:spcAft>
            </a:pPr>
            <a:r>
              <a:rPr lang="en-US" sz="3200" smtClean="0">
                <a:solidFill>
                  <a:srgbClr val="000000"/>
                </a:solidFill>
                <a:latin typeface="Times New Roman" panose="02020603050405020304" pitchFamily="18" charset="0"/>
                <a:ea typeface="Times New Roman" panose="02020603050405020304" pitchFamily="18" charset="0"/>
              </a:rPr>
              <a:t>  - 100% CBGVNV thực hiện tốt an toàn trường học, không bạo lực, không vi phạm đạo đức nhà giáo, không dạy thêm trái quy định.</a:t>
            </a:r>
            <a:endParaRPr lang="en-US" sz="320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37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501"/>
            <a:ext cx="12192000" cy="2677592"/>
          </a:xfrm>
          <a:prstGeom prst="rect">
            <a:avLst/>
          </a:prstGeom>
        </p:spPr>
        <p:txBody>
          <a:bodyPr wrap="square">
            <a:spAutoFit/>
          </a:bodyPr>
          <a:lstStyle/>
          <a:p>
            <a:pPr marL="6350" marR="175260" indent="-6350" algn="just">
              <a:lnSpc>
                <a:spcPct val="106000"/>
              </a:lnSpc>
              <a:spcAft>
                <a:spcPts val="600"/>
              </a:spcAft>
            </a:pP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Tham gia có chất lượng các Hội thi, Cuộc thi như VioEdu; IOE; thi Trạng nguyên Tiếng Việt, giải Toán bằng Tiếng Việt, giải toán bằng các môn học và hoạt động giáo dục Tiếng Anh trên mạng Intener vòng thi các cấp, tham gia các sân chơi có ít nhất 30% số học sinh tham gia đạt giải</a:t>
            </a:r>
            <a:r>
              <a:rPr lang="en-US" sz="3200" smtClean="0">
                <a:latin typeface="Times New Roman" panose="02020603050405020304" pitchFamily="18" charset="0"/>
                <a:cs typeface="Times New Roman" panose="02020603050405020304" pitchFamily="18" charset="0"/>
              </a:rPr>
              <a:t>.</a:t>
            </a:r>
            <a:endParaRPr lang="en-US" sz="32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0" y="2547044"/>
            <a:ext cx="12099233" cy="255454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Tham gia thi Viết chữ đẹp cấp xã, cấp TP (nếu có); 100% GVCN tham gia thi GVCNG cấp trường (Tháng 10/2025), tỷ lệ 80-90% đạt; có 1-2 GV tham gia thi GVG cấp thành phố và đạt; 100% viết sáng kiến cấp trường. 100% GV thực hiện công tác chuyển đổi số trong giảng dạy và làm hồ sơ. Tham gia 100% các cuộc thi do cấp trên tổ chức.</a:t>
            </a:r>
            <a:endParaRPr lang="en-US" sz="3200">
              <a:latin typeface="Times New Roman" panose="02020603050405020304" pitchFamily="18" charset="0"/>
              <a:cs typeface="Times New Roman" panose="02020603050405020304" pitchFamily="18" charset="0"/>
            </a:endParaRPr>
          </a:p>
        </p:txBody>
      </p:sp>
      <p:sp>
        <p:nvSpPr>
          <p:cNvPr id="9" name="Rectangle 8"/>
          <p:cNvSpPr/>
          <p:nvPr/>
        </p:nvSpPr>
        <p:spPr>
          <a:xfrm>
            <a:off x="0" y="5101589"/>
            <a:ext cx="12099235" cy="1569660"/>
          </a:xfrm>
          <a:prstGeom prst="rect">
            <a:avLst/>
          </a:prstGeom>
        </p:spPr>
        <p:txBody>
          <a:bodyPr wrap="square">
            <a:spAutoFit/>
          </a:bodyPr>
          <a:lstStyle/>
          <a:p>
            <a:pPr algn="just"/>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- 100</a:t>
            </a:r>
            <a:r>
              <a:rPr lang="en-US" sz="3200">
                <a:latin typeface="Times New Roman" panose="02020603050405020304" pitchFamily="18" charset="0"/>
                <a:cs typeface="Times New Roman" panose="02020603050405020304" pitchFamily="18" charset="0"/>
              </a:rPr>
              <a:t>% GV thực hiện nghiêm túc Chương trình GDPT 2018, đổi mới PPDH, tích cực ứng dụng CNTT và công tác chuyển đổi số trong thực hiện nhiệm vụ.</a:t>
            </a:r>
          </a:p>
        </p:txBody>
      </p:sp>
    </p:spTree>
    <p:extLst>
      <p:ext uri="{BB962C8B-B14F-4D97-AF65-F5344CB8AC3E}">
        <p14:creationId xmlns:p14="http://schemas.microsoft.com/office/powerpoint/2010/main" val="392949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0869"/>
            <a:ext cx="12192000" cy="1077218"/>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t>
            </a:r>
            <a:r>
              <a:rPr lang="en-US" smtClean="0"/>
              <a:t> </a:t>
            </a:r>
            <a:r>
              <a:rPr lang="en-US" sz="3200" smtClean="0">
                <a:latin typeface="Times New Roman" panose="02020603050405020304" pitchFamily="18" charset="0"/>
                <a:cs typeface="Times New Roman" panose="02020603050405020304" pitchFamily="18" charset="0"/>
              </a:rPr>
              <a:t>- 100</a:t>
            </a:r>
            <a:r>
              <a:rPr lang="en-US" sz="3200">
                <a:latin typeface="Times New Roman" panose="02020603050405020304" pitchFamily="18" charset="0"/>
                <a:cs typeface="Times New Roman" panose="02020603050405020304" pitchFamily="18" charset="0"/>
              </a:rPr>
              <a:t>% CBGV nhà trường hoàn thành việc bồi dưỡng các modun trên hệ thống phần mềm LMS; </a:t>
            </a:r>
          </a:p>
        </p:txBody>
      </p:sp>
      <p:sp>
        <p:nvSpPr>
          <p:cNvPr id="7" name="Rectangle 6"/>
          <p:cNvSpPr/>
          <p:nvPr/>
        </p:nvSpPr>
        <p:spPr>
          <a:xfrm>
            <a:off x="0" y="1288087"/>
            <a:ext cx="12099233" cy="1077218"/>
          </a:xfrm>
          <a:prstGeom prst="rect">
            <a:avLst/>
          </a:prstGeom>
        </p:spPr>
        <p:txBody>
          <a:bodyPr wrap="square">
            <a:spAutoFit/>
          </a:bodyPr>
          <a:lstStyle/>
          <a:p>
            <a:pPr algn="just"/>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Công </a:t>
            </a:r>
            <a:r>
              <a:rPr lang="en-US" sz="3200">
                <a:latin typeface="Times New Roman" panose="02020603050405020304" pitchFamily="18" charset="0"/>
                <a:cs typeface="Times New Roman" panose="02020603050405020304" pitchFamily="18" charset="0"/>
              </a:rPr>
              <a:t>tác phát triển đảng viên: Trong năm học, kết nạp 1 đến 2 đảng viên.</a:t>
            </a:r>
          </a:p>
        </p:txBody>
      </p:sp>
      <p:sp>
        <p:nvSpPr>
          <p:cNvPr id="9" name="Rectangle 8"/>
          <p:cNvSpPr/>
          <p:nvPr/>
        </p:nvSpPr>
        <p:spPr>
          <a:xfrm>
            <a:off x="0" y="2365305"/>
            <a:ext cx="12099235" cy="1569660"/>
          </a:xfrm>
          <a:prstGeom prst="rect">
            <a:avLst/>
          </a:prstGeom>
        </p:spPr>
        <p:txBody>
          <a:bodyPr wrap="square">
            <a:spAutoFit/>
          </a:bodyPr>
          <a:lstStyle/>
          <a:p>
            <a:pPr algn="just"/>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Quan </a:t>
            </a:r>
            <a:r>
              <a:rPr lang="en-US" sz="3200">
                <a:latin typeface="Times New Roman" panose="02020603050405020304" pitchFamily="18" charset="0"/>
                <a:cs typeface="Times New Roman" panose="02020603050405020304" pitchFamily="18" charset="0"/>
              </a:rPr>
              <a:t>tâm công tác giáo dục thể chất chính khóa, ngoại khóa, công tác y tế trường học, tổ chức khám sức khỏe định kỳ cho học sinh 1 lần/năm, dự kiến tháng 11/2025.</a:t>
            </a:r>
          </a:p>
        </p:txBody>
      </p:sp>
      <p:sp>
        <p:nvSpPr>
          <p:cNvPr id="6" name="Rectangle 5"/>
          <p:cNvSpPr/>
          <p:nvPr/>
        </p:nvSpPr>
        <p:spPr>
          <a:xfrm>
            <a:off x="0" y="3934965"/>
            <a:ext cx="12099235" cy="1077218"/>
          </a:xfrm>
          <a:prstGeom prst="rect">
            <a:avLst/>
          </a:prstGeom>
        </p:spPr>
        <p:txBody>
          <a:bodyPr wrap="square">
            <a:spAutoFit/>
          </a:bodyPr>
          <a:lstStyle/>
          <a:p>
            <a:pPr algn="just"/>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-100</a:t>
            </a:r>
            <a:r>
              <a:rPr lang="en-US" sz="3200">
                <a:latin typeface="Times New Roman" panose="02020603050405020304" pitchFamily="18" charset="0"/>
                <a:cs typeface="Times New Roman" panose="02020603050405020304" pitchFamily="18" charset="0"/>
              </a:rPr>
              <a:t>% CB-GV-NV đạt danh hiệu Lao động tiên tiến, có 20% đạt Chiến sĩ thi đua cơ sở, 1-2 đ/c được khen từ cấp thành phố trở lên.</a:t>
            </a:r>
          </a:p>
        </p:txBody>
      </p:sp>
      <p:sp>
        <p:nvSpPr>
          <p:cNvPr id="8" name="Rectangle 7"/>
          <p:cNvSpPr/>
          <p:nvPr/>
        </p:nvSpPr>
        <p:spPr>
          <a:xfrm>
            <a:off x="92765" y="5124435"/>
            <a:ext cx="12099235" cy="580031"/>
          </a:xfrm>
          <a:prstGeom prst="rect">
            <a:avLst/>
          </a:prstGeom>
        </p:spPr>
        <p:txBody>
          <a:bodyPr wrap="square">
            <a:spAutoFit/>
          </a:bodyPr>
          <a:lstStyle/>
          <a:p>
            <a:pPr marL="6350" marR="31115" indent="-6350" algn="just">
              <a:lnSpc>
                <a:spcPct val="106000"/>
              </a:lnSpc>
              <a:spcAft>
                <a:spcPts val="600"/>
              </a:spcAft>
            </a:pPr>
            <a:r>
              <a:rPr lang="en-US"/>
              <a:t> </a:t>
            </a:r>
            <a:r>
              <a:rPr lang="en-US" sz="3200">
                <a:latin typeface="Times New Roman" panose="02020603050405020304" pitchFamily="18" charset="0"/>
                <a:cs typeface="Times New Roman" panose="02020603050405020304" pitchFamily="18" charset="0"/>
              </a:rPr>
              <a:t>+ Tập thể: Đạt danh hiệu “Tập thể lao động XS”.</a:t>
            </a:r>
            <a:endPar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0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Đã tạo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235" y="730326"/>
            <a:ext cx="9144000" cy="520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7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1069</Words>
  <Application>Microsoft Office PowerPoint</Application>
  <PresentationFormat>Widescreen</PresentationFormat>
  <Paragraphs>378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2025-10-04T08:29:33Z</dcterms:created>
  <dcterms:modified xsi:type="dcterms:W3CDTF">2025-10-04T14:57:21Z</dcterms:modified>
</cp:coreProperties>
</file>