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91" r:id="rId2"/>
    <p:sldId id="278" r:id="rId3"/>
    <p:sldId id="279" r:id="rId4"/>
    <p:sldId id="280" r:id="rId5"/>
    <p:sldId id="283" r:id="rId6"/>
    <p:sldId id="284" r:id="rId7"/>
    <p:sldId id="285" r:id="rId8"/>
    <p:sldId id="286" r:id="rId9"/>
    <p:sldId id="290" r:id="rId10"/>
    <p:sldId id="289" r:id="rId11"/>
    <p:sldId id="287" r:id="rId12"/>
    <p:sldId id="288" r:id="rId13"/>
    <p:sldId id="281" r:id="rId14"/>
    <p:sldId id="293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>
        <p:scale>
          <a:sx n="33" d="100"/>
          <a:sy n="33" d="100"/>
        </p:scale>
        <p:origin x="-2040" y="-8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Đã tạo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9750" y="171488"/>
            <a:ext cx="11963399" cy="649408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xã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TP (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nếu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100% GVCN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GVCNG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10/2025),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tỷ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80 - 90%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1 - 2 GV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GVG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100%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100% GV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giảng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hồ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sơ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do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GV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nghiêm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túc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Chương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GDPT 2018,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mới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PPDH,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tích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ứng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CNTT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bồi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dưỡng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modun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hệ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phần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mềm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LMS;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nạp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ngoại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khỏe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lần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11/2025.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 - GV - NV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Lao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sĩ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đua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sở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1- 2 đ/c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khen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trở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XS”.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573000" cy="729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983"/>
            <a:ext cx="121920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275" y="1429847"/>
            <a:ext cx="11773987" cy="26776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600" b="1" dirty="0" smtClean="0">
                <a:ln w="571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THAM LUẬN</a:t>
            </a:r>
            <a:endParaRPr lang="vi-VN" sz="8800" b="1" dirty="0">
              <a:ln w="571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573000" cy="729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983"/>
            <a:ext cx="121920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275" y="1429847"/>
            <a:ext cx="11773987" cy="26776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6600" b="1" dirty="0" smtClean="0">
                <a:ln w="571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THAM LUẬN</a:t>
            </a:r>
            <a:endParaRPr lang="vi-VN" sz="8800" b="1" dirty="0">
              <a:ln w="571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-304800"/>
            <a:ext cx="12954000" cy="7543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37153"/>
            <a:ext cx="119634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275" y="1429847"/>
            <a:ext cx="11773987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199" y="133350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311531" y="2571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379" y="565454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98523" y="118764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anhT78\Pictures\HNC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7" y="1854930"/>
            <a:ext cx="11773987" cy="22570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2025 - 2026</a:t>
            </a:r>
            <a:endParaRPr lang="vi-VN" sz="43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848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386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41373" y="143529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0783147" y="5796429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49" y="77107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3" y="252651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64606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275" y="1429847"/>
            <a:ext cx="11773987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205983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anhT78\Pictures\HNC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5" y="1687488"/>
            <a:ext cx="11648049" cy="280010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CHỈ TIÊU NĂM HỌC 2025 - 2026</a:t>
            </a:r>
            <a:r>
              <a:rPr lang="en-US" sz="5400" dirty="0" smtClean="0">
                <a:solidFill>
                  <a:srgbClr val="FFFF00"/>
                </a:solidFill>
              </a:rPr>
              <a:t/>
            </a:r>
            <a:br>
              <a:rPr lang="en-US" sz="5400" dirty="0" smtClean="0">
                <a:solidFill>
                  <a:srgbClr val="FFFF00"/>
                </a:solidFill>
              </a:rPr>
            </a:br>
            <a:r>
              <a:rPr lang="en-US" sz="5400" dirty="0" smtClean="0">
                <a:solidFill>
                  <a:srgbClr val="FFFF00"/>
                </a:solidFill>
              </a:rPr>
              <a:t/>
            </a:r>
            <a:br>
              <a:rPr lang="en-US" sz="5400" dirty="0" smtClean="0">
                <a:solidFill>
                  <a:srgbClr val="FFFF00"/>
                </a:solidFill>
              </a:rPr>
            </a:br>
            <a:r>
              <a:rPr lang="vi-VN" sz="4800" dirty="0" smtClean="0">
                <a:solidFill>
                  <a:srgbClr val="FFFF00"/>
                </a:solidFill>
              </a:rPr>
              <a:t>Phấn đấu năm học 2025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vi-VN" sz="4800" dirty="0" smtClean="0">
                <a:solidFill>
                  <a:srgbClr val="FFFF00"/>
                </a:solidFill>
              </a:rPr>
              <a:t>-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vi-VN" sz="4800" dirty="0" smtClean="0">
                <a:solidFill>
                  <a:srgbClr val="FFFF00"/>
                </a:solidFill>
              </a:rPr>
              <a:t>2026, 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vi-VN" sz="4800" dirty="0" smtClean="0">
                <a:solidFill>
                  <a:srgbClr val="FFFF00"/>
                </a:solidFill>
              </a:rPr>
              <a:t>Trường Tiểu học Vĩnh Phong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vi-VN" sz="4800" dirty="0" smtClean="0">
                <a:solidFill>
                  <a:srgbClr val="FFFF00"/>
                </a:solidFill>
              </a:rPr>
              <a:t>-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vi-VN" sz="4800" dirty="0" smtClean="0">
                <a:solidFill>
                  <a:srgbClr val="FFFF00"/>
                </a:solidFill>
              </a:rPr>
              <a:t>Tiền Phong 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vi-VN" sz="4800" dirty="0" smtClean="0">
                <a:solidFill>
                  <a:srgbClr val="FFFF00"/>
                </a:solidFill>
              </a:rPr>
              <a:t>đạt các chỉ tiêu về phẩm chất, năng lực, 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vi-VN" sz="4800" dirty="0" smtClean="0">
                <a:solidFill>
                  <a:srgbClr val="FFFF00"/>
                </a:solidFill>
              </a:rPr>
              <a:t>chất lượng các môn học và hoạt động giáo dục cụ thể: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5084" y="578093"/>
          <a:ext cx="11774658" cy="612750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81466"/>
                <a:gridCol w="3540367"/>
                <a:gridCol w="886265"/>
                <a:gridCol w="1127760"/>
                <a:gridCol w="1127760"/>
                <a:gridCol w="1127760"/>
                <a:gridCol w="1127760"/>
                <a:gridCol w="1127760"/>
                <a:gridCol w="1127760"/>
              </a:tblGrid>
              <a:tr h="425069"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TT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môn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giáo</a:t>
                      </a:r>
                      <a:r>
                        <a:rPr lang="en-US" sz="16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itchFamily="34" charset="0"/>
                          <a:cs typeface="Arial" pitchFamily="34" charset="0"/>
                        </a:rPr>
                        <a:t>dục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TSHS</a:t>
                      </a: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Hoàn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thành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tốt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Hoàn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thành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Chưa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hoàn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thành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Tiếng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Việt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509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23.55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0.45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Toán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522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21.55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0.45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Đạo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đức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536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Xã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hội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388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303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Âm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nhạc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522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Mĩ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thuật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522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trải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536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Giáo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dục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thể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536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Khoa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282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214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Lịch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sử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lý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282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214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Ngoại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ngữ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Tiếng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Anh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670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509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23.55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0.45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Tin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nghệ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(Tin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Tin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nghệ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nghệ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3218" y="84408"/>
            <a:ext cx="5803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Các môn học và hoạt động giáo dục</a:t>
            </a:r>
            <a:endParaRPr kumimoji="0" lang="vi-VN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6325" y="405961"/>
          <a:ext cx="11816859" cy="6406717"/>
        </p:xfrm>
        <a:graphic>
          <a:graphicData uri="http://schemas.openxmlformats.org/drawingml/2006/table">
            <a:tbl>
              <a:tblPr/>
              <a:tblGrid>
                <a:gridCol w="1135111"/>
                <a:gridCol w="2963314"/>
                <a:gridCol w="1037279"/>
                <a:gridCol w="1135111"/>
                <a:gridCol w="1004273"/>
                <a:gridCol w="1169296"/>
                <a:gridCol w="1169296"/>
                <a:gridCol w="1201264"/>
                <a:gridCol w="1001915"/>
              </a:tblGrid>
              <a:tr h="350016"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Năng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lực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cốt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lõi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TSHS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Tốt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Đạt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CCG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 lệ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 lệ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SL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Tỉ lệ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037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Năng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lực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chung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1.1.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Tự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chủ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tự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học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509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54737" marR="547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0016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1.2.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Giao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tiếp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hợp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tác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507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54737" marR="547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1.3.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GQVĐ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sáng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tạo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507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54737" marR="547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7678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Năng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lực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đặc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thù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2.1.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Ngôn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ngữ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507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54737" marR="547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2.2.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Tính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toán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2.3.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Khoa học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134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2.4.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Thẩm mỹ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Thể chất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134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2.6.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Công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nghệ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2.7.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Tin học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7678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II.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Phẩm chất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Yêu nước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549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Nhân ái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549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Chăm chỉ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19.55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0.45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Trung thực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134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Trách nhiệm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133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19.85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0.15</a:t>
                      </a:r>
                    </a:p>
                  </a:txBody>
                  <a:tcPr marL="54737" marR="547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9020" y="0"/>
            <a:ext cx="3983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năng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lực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chất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8687" y="418903"/>
          <a:ext cx="11816862" cy="6337499"/>
        </p:xfrm>
        <a:graphic>
          <a:graphicData uri="http://schemas.openxmlformats.org/drawingml/2006/table">
            <a:tbl>
              <a:tblPr/>
              <a:tblGrid>
                <a:gridCol w="1261178"/>
                <a:gridCol w="4329588"/>
                <a:gridCol w="3113048"/>
                <a:gridCol w="3113048"/>
              </a:tblGrid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I.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Kết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quả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giáo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dục</a:t>
                      </a:r>
                      <a:endParaRPr lang="en-US" sz="20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sắc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Tốt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989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26.55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Cộng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45746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II.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Khen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thưởng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sắc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biểu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Giấy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khen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trên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4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Cộng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III.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CT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lớp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học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III.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CTTH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thành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 hoàn thành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3464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ết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4264" y="98918"/>
            <a:ext cx="11963399" cy="659411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tiêu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endParaRPr kumimoji="0" lang="en-US" sz="20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Huy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trẻ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tuổi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nâng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lượng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tiểu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bỏ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ở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3.Thực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xây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Đơn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vị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 100% CBGVNV cam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suốt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đời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thân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100% CBGVNV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phấn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xếp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loại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dân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buổi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cân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nội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dung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chọn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nghiệm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CB - GV - NV, HS vi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xảy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CBGVNV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thêm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trái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chất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lượng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Hội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Cuộc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như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VioEdu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; IOE;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nguyên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môn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động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dục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Intener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vòng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sân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chơi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ít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xã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TP (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nếu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100% GVCN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GVCNG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10/2025),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tỷ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80 - 90%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1 - 2 GV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GVG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100%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100% GV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giảng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hồ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sơ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do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GV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nghiêm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túc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Chương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GDPT 2018,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mới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PPDH,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tích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ứng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CNTT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bồi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dưỡng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modun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hệ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phần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mềm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LMS; 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nạp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ngoại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sức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khỏe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lần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11/2025.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 - GV - NV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Lao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20%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sĩ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đua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sở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1- 2 đ/c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khen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trở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lên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lao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7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17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XS”.</a:t>
            </a:r>
            <a:endParaRPr kumimoji="0" lang="en-US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9750" y="156975"/>
            <a:ext cx="11963399" cy="649408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en-US" sz="26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tiêu</a:t>
            </a: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endParaRPr kumimoji="0" lang="en-US" sz="26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Huy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trẻ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tuổi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nâng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lượng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tiểu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bỏ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ở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3.Thực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xây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Đơn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vị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 100% CBGVNV cam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suốt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đời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thân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100% CBGVNV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phấn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xếp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loại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dân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buổi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cân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nội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dung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chọn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nghiệm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CB - GV - NV, HS vi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xảy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CBGVNV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thêm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trái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chất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lượng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Hội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Cuộc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như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VioEdu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; IOE;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nguyên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môn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và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động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dục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mạng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Intener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vòng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cấp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sân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chơi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ít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30%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đạt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1637</Words>
  <Application>Microsoft Office PowerPoint</Application>
  <PresentationFormat>Custom</PresentationFormat>
  <Paragraphs>408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CHỈ TIÊU NĂM HỌC 2025 - 2026  Phấn đấu năm học 2025 - 2026,  Trường Tiểu học Vĩnh Phong - Tiền Phong  đạt các chỉ tiêu về phẩm chất, năng lực,  chất lượng các môn học và hoạt động giáo dục cụ thể: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83</cp:revision>
  <dcterms:created xsi:type="dcterms:W3CDTF">2024-06-02T09:02:43Z</dcterms:created>
  <dcterms:modified xsi:type="dcterms:W3CDTF">2025-10-05T08:05:06Z</dcterms:modified>
</cp:coreProperties>
</file>