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x-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1" r:id="rId3"/>
    <p:sldMasterId id="2147483705" r:id="rId4"/>
    <p:sldMasterId id="2147483717" r:id="rId5"/>
    <p:sldMasterId id="2147483721" r:id="rId6"/>
  </p:sldMasterIdLst>
  <p:notesMasterIdLst>
    <p:notesMasterId r:id="rId28"/>
  </p:notesMasterIdLst>
  <p:sldIdLst>
    <p:sldId id="261" r:id="rId7"/>
    <p:sldId id="521" r:id="rId8"/>
    <p:sldId id="286" r:id="rId9"/>
    <p:sldId id="517" r:id="rId10"/>
    <p:sldId id="516" r:id="rId11"/>
    <p:sldId id="523" r:id="rId12"/>
    <p:sldId id="524" r:id="rId13"/>
    <p:sldId id="525" r:id="rId14"/>
    <p:sldId id="526" r:id="rId15"/>
    <p:sldId id="320" r:id="rId16"/>
    <p:sldId id="321" r:id="rId17"/>
    <p:sldId id="322" r:id="rId18"/>
    <p:sldId id="323" r:id="rId19"/>
    <p:sldId id="324" r:id="rId20"/>
    <p:sldId id="285" r:id="rId21"/>
    <p:sldId id="304" r:id="rId22"/>
    <p:sldId id="520" r:id="rId23"/>
    <p:sldId id="302" r:id="rId24"/>
    <p:sldId id="522" r:id="rId25"/>
    <p:sldId id="518" r:id="rId26"/>
    <p:sldId id="30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4660"/>
  </p:normalViewPr>
  <p:slideViewPr>
    <p:cSldViewPr snapToGrid="0">
      <p:cViewPr varScale="1">
        <p:scale>
          <a:sx n="69" d="100"/>
          <a:sy n="69" d="100"/>
        </p:scale>
        <p:origin x="5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0077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64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098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882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9395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051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5948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10/29/2025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10/29/2025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10/29/2025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10/29/2025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10/29/2025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2FFF66-3FBA-86A5-AE87-E833C972456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22861"/>
            <a:ext cx="12192000" cy="7103722"/>
          </a:xfrm>
          <a:prstGeom prst="rect">
            <a:avLst/>
          </a:prstGeom>
        </p:spPr>
      </p:pic>
      <p:sp>
        <p:nvSpPr>
          <p:cNvPr id="3" name="Rectangle: Rounded Corners 2">
            <a:extLst>
              <a:ext uri="{FF2B5EF4-FFF2-40B4-BE49-F238E27FC236}">
                <a16:creationId xmlns:a16="http://schemas.microsoft.com/office/drawing/2014/main" id="{CAEEB957-0F21-8678-84E9-F78B99FDD3A0}"/>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60158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85355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22064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2897148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267802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3EEEF1A-51DA-94B1-F2A0-112A542BD6CA}"/>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22861"/>
            <a:ext cx="12192000" cy="7103722"/>
          </a:xfrm>
          <a:prstGeom prst="rect">
            <a:avLst/>
          </a:prstGeom>
        </p:spPr>
      </p:pic>
      <p:sp>
        <p:nvSpPr>
          <p:cNvPr id="3" name="Rectangle: Rounded Corners 2">
            <a:extLst>
              <a:ext uri="{FF2B5EF4-FFF2-40B4-BE49-F238E27FC236}">
                <a16:creationId xmlns:a16="http://schemas.microsoft.com/office/drawing/2014/main" id="{FD67D2A0-04EC-7D07-ADC7-051F3AEAFD3F}"/>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77517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0848345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3286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665465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1626219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922162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3968483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822713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808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10/29/2025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00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806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215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892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945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928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753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877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07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03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10/29/2025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563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472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74834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6237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5186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39630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91184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568407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55446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926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59175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9640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81436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064035164"/>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123273301"/>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34628911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10/29/2025</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246520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10/29/2025</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652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10/29/2025</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1340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10/29/2025</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29953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10/29/2025</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016464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10/29/2025</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278945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10/29/2025</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1682599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10/29/2025</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932481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10/29/2025</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48793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10/29/2025</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020854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10/29/2025</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858320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10/29/2025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image" Target="../media/image35.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10/29/2025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2BD697F-5156-69BB-BCD8-A68D72533ED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77738" y="-73743"/>
            <a:ext cx="1610311" cy="1610311"/>
          </a:xfrm>
          <a:prstGeom prst="rect">
            <a:avLst/>
          </a:prstGeom>
        </p:spPr>
      </p:pic>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034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57332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179673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37083300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72661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59.png"/><Relationship Id="rId3" Type="http://schemas.openxmlformats.org/officeDocument/2006/relationships/slideLayout" Target="../slideLayouts/slideLayout43.xml"/><Relationship Id="rId21" Type="http://schemas.openxmlformats.org/officeDocument/2006/relationships/slide" Target="slide13.xml"/><Relationship Id="rId7" Type="http://schemas.openxmlformats.org/officeDocument/2006/relationships/slide" Target="slide15.xml"/><Relationship Id="rId12" Type="http://schemas.openxmlformats.org/officeDocument/2006/relationships/image" Target="../media/image55.png"/><Relationship Id="rId17" Type="http://schemas.openxmlformats.org/officeDocument/2006/relationships/slide" Target="slide12.xml"/><Relationship Id="rId2" Type="http://schemas.openxmlformats.org/officeDocument/2006/relationships/audio" Target="../media/media4.wma"/><Relationship Id="rId16" Type="http://schemas.openxmlformats.org/officeDocument/2006/relationships/image" Target="../media/image58.png"/><Relationship Id="rId20" Type="http://schemas.openxmlformats.org/officeDocument/2006/relationships/image" Target="../media/image60.png"/><Relationship Id="rId1" Type="http://schemas.microsoft.com/office/2007/relationships/media" Target="../media/media4.wma"/><Relationship Id="rId6" Type="http://schemas.openxmlformats.org/officeDocument/2006/relationships/image" Target="../media/image17.png"/><Relationship Id="rId11" Type="http://schemas.openxmlformats.org/officeDocument/2006/relationships/image" Target="../media/image54.gif"/><Relationship Id="rId5" Type="http://schemas.openxmlformats.org/officeDocument/2006/relationships/audio" Target="../media/audio2.wav"/><Relationship Id="rId15" Type="http://schemas.openxmlformats.org/officeDocument/2006/relationships/slide" Target="slide11.xml"/><Relationship Id="rId10" Type="http://schemas.openxmlformats.org/officeDocument/2006/relationships/image" Target="../media/image53.gif"/><Relationship Id="rId19" Type="http://schemas.openxmlformats.org/officeDocument/2006/relationships/slide" Target="slide14.xml"/><Relationship Id="rId4" Type="http://schemas.openxmlformats.org/officeDocument/2006/relationships/notesSlide" Target="../notesSlides/notesSlide5.xml"/><Relationship Id="rId9" Type="http://schemas.openxmlformats.org/officeDocument/2006/relationships/image" Target="../media/image52.gif"/><Relationship Id="rId14" Type="http://schemas.openxmlformats.org/officeDocument/2006/relationships/image" Target="../media/image57.png"/><Relationship Id="rId22"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audio" Target="../media/audio1.wav"/><Relationship Id="rId1" Type="http://schemas.openxmlformats.org/officeDocument/2006/relationships/slideLayout" Target="../slideLayouts/slideLayout48.xml"/><Relationship Id="rId5" Type="http://schemas.openxmlformats.org/officeDocument/2006/relationships/image" Target="../media/image63.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audio" Target="../media/audio1.wav"/><Relationship Id="rId1" Type="http://schemas.openxmlformats.org/officeDocument/2006/relationships/slideLayout" Target="../slideLayouts/slideLayout48.xml"/><Relationship Id="rId5" Type="http://schemas.openxmlformats.org/officeDocument/2006/relationships/image" Target="../media/image63.png"/><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image" Target="../media/image63.pn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53.xml"/><Relationship Id="rId5" Type="http://schemas.openxmlformats.org/officeDocument/2006/relationships/image" Target="../media/image63.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57.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9.png"/><Relationship Id="rId3" Type="http://schemas.openxmlformats.org/officeDocument/2006/relationships/image" Target="../media/image66.png"/><Relationship Id="rId7" Type="http://schemas.openxmlformats.org/officeDocument/2006/relationships/image" Target="../media/image46.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68.png"/><Relationship Id="rId11" Type="http://schemas.openxmlformats.org/officeDocument/2006/relationships/image" Target="../media/image48.png"/><Relationship Id="rId5" Type="http://schemas.microsoft.com/office/2007/relationships/hdphoto" Target="../media/hdphoto7.wdp"/><Relationship Id="rId10" Type="http://schemas.microsoft.com/office/2007/relationships/hdphoto" Target="../media/hdphoto3.wdp"/><Relationship Id="rId4" Type="http://schemas.openxmlformats.org/officeDocument/2006/relationships/image" Target="../media/image67.png"/><Relationship Id="rId9" Type="http://schemas.openxmlformats.org/officeDocument/2006/relationships/image" Target="../media/image47.png"/><Relationship Id="rId1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7.png"/><Relationship Id="rId7" Type="http://schemas.openxmlformats.org/officeDocument/2006/relationships/image" Target="../media/image47.png"/><Relationship Id="rId12"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microsoft.com/office/2007/relationships/hdphoto" Target="../media/hdphoto2.wdp"/><Relationship Id="rId11" Type="http://schemas.openxmlformats.org/officeDocument/2006/relationships/image" Target="../media/image49.png"/><Relationship Id="rId5" Type="http://schemas.openxmlformats.org/officeDocument/2006/relationships/image" Target="../media/image46.png"/><Relationship Id="rId10" Type="http://schemas.microsoft.com/office/2007/relationships/hdphoto" Target="../media/hdphoto4.wdp"/><Relationship Id="rId4" Type="http://schemas.microsoft.com/office/2007/relationships/hdphoto" Target="../media/hdphoto7.wdp"/><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1.jpeg"/><Relationship Id="rId1" Type="http://schemas.openxmlformats.org/officeDocument/2006/relationships/slideLayout" Target="../slideLayouts/slideLayout29.xml"/><Relationship Id="rId5" Type="http://schemas.openxmlformats.org/officeDocument/2006/relationships/image" Target="../media/image72.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9.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4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49.png"/><Relationship Id="rId4" Type="http://schemas.openxmlformats.org/officeDocument/2006/relationships/image" Target="../media/image46.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microsoft.com/office/2007/relationships/hdphoto" Target="../media/hdphoto5.wdp"/><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microsoft.com/office/2007/relationships/hdphoto" Target="../media/hdphoto3.wdp"/><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BE7D2D7C-FFDD-100A-1B61-95648B734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631" y="1001486"/>
            <a:ext cx="7733524" cy="2692838"/>
          </a:xfrm>
          <a:prstGeom prst="rect">
            <a:avLst/>
          </a:prstGeom>
        </p:spPr>
      </p:pic>
    </p:spTree>
    <p:extLst>
      <p:ext uri="{BB962C8B-B14F-4D97-AF65-F5344CB8AC3E}">
        <p14:creationId xmlns:p14="http://schemas.microsoft.com/office/powerpoint/2010/main" val="271941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465455" y="1618461"/>
            <a:ext cx="5070763" cy="3766545"/>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323247"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21"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2"/>
          <a:stretch>
            <a:fillRect/>
          </a:stretch>
        </p:blipFill>
        <p:spPr>
          <a:xfrm>
            <a:off x="5862097" y="3154543"/>
            <a:ext cx="3115326" cy="2462997"/>
          </a:xfrm>
          <a:prstGeom prst="rect">
            <a:avLst/>
          </a:prstGeom>
        </p:spPr>
      </p:pic>
    </p:spTree>
    <p:extLst>
      <p:ext uri="{BB962C8B-B14F-4D97-AF65-F5344CB8AC3E}">
        <p14:creationId xmlns:p14="http://schemas.microsoft.com/office/powerpoint/2010/main" val="189716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1542473" y="276225"/>
            <a:ext cx="10169235" cy="12382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tròn 6 tuổi Hoa được tặng quà gì, Hoa yêu thích món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quà đó như thế nào?</a:t>
            </a: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1274618" y="2714625"/>
            <a:ext cx="10510982" cy="171883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được bố mẹ tặng con búp bê. Hoa rất thích nó, đi đâu cũng mang theo.</a:t>
            </a:r>
          </a:p>
        </p:txBody>
      </p:sp>
    </p:spTree>
    <p:extLst>
      <p:ext uri="{BB962C8B-B14F-4D97-AF65-F5344CB8AC3E}">
        <p14:creationId xmlns:p14="http://schemas.microsoft.com/office/powerpoint/2010/main" val="422451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9C8125A0-830C-497A-B4ED-F4F4DF18CAA9}"/>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Khi tròn 7 tuổi Hoa được tặng quà gì? Hoa đã làm gì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 món quà cũ?</a:t>
            </a:r>
          </a:p>
        </p:txBody>
      </p:sp>
      <p:sp>
        <p:nvSpPr>
          <p:cNvPr id="6" name="Rectangle: Rounded Corners 5">
            <a:extLst>
              <a:ext uri="{FF2B5EF4-FFF2-40B4-BE49-F238E27FC236}">
                <a16:creationId xmlns:a16="http://schemas.microsoft.com/office/drawing/2014/main" id="{A2828B8D-9CED-4F14-B101-89D7E8F39873}"/>
              </a:ext>
            </a:extLst>
          </p:cNvPr>
          <p:cNvSpPr/>
          <p:nvPr/>
        </p:nvSpPr>
        <p:spPr>
          <a:xfrm>
            <a:off x="1117600" y="3094181"/>
            <a:ext cx="10409382" cy="23183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được tặng chú chó bông màu trắng rất xinh</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không ngó ngàng tới búp bê nữa.</a:t>
            </a:r>
          </a:p>
        </p:txBody>
      </p:sp>
    </p:spTree>
    <p:extLst>
      <p:ext uri="{BB962C8B-B14F-4D97-AF65-F5344CB8AC3E}">
        <p14:creationId xmlns:p14="http://schemas.microsoft.com/office/powerpoint/2010/main" val="39007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38">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41" name="Rectangle: Rounded Corners 40">
            <a:extLst>
              <a:ext uri="{FF2B5EF4-FFF2-40B4-BE49-F238E27FC236}">
                <a16:creationId xmlns:a16="http://schemas.microsoft.com/office/drawing/2014/main" id="{94C51A99-4C38-41A0-ACBC-892D4B0B438E}"/>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Hoa nằm mơ thấy gì?</a:t>
            </a:r>
          </a:p>
        </p:txBody>
      </p:sp>
      <p:sp>
        <p:nvSpPr>
          <p:cNvPr id="42" name="Rectangle: Rounded Corners 41">
            <a:extLst>
              <a:ext uri="{FF2B5EF4-FFF2-40B4-BE49-F238E27FC236}">
                <a16:creationId xmlns:a16="http://schemas.microsoft.com/office/drawing/2014/main" id="{E88F4A0E-D5B7-492A-ADA8-05410F0A8652}"/>
              </a:ext>
            </a:extLst>
          </p:cNvPr>
          <p:cNvSpPr/>
          <p:nvPr/>
        </p:nvSpPr>
        <p:spPr>
          <a:xfrm>
            <a:off x="2124075" y="2746376"/>
            <a:ext cx="8440738" cy="20732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mơ thấy búp bê khóc thút thít</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8165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ppt_x"/>
                                          </p:val>
                                        </p:tav>
                                        <p:tav tm="100000">
                                          <p:val>
                                            <p:strVal val="#ppt_x"/>
                                          </p:val>
                                        </p:tav>
                                      </p:tavLst>
                                    </p:anim>
                                    <p:anim calcmode="lin" valueType="num">
                                      <p:cBhvr additive="base">
                                        <p:cTn id="35"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41" grpId="0"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12" name="Rectangle: Rounded Corners 11">
            <a:extLst>
              <a:ext uri="{FF2B5EF4-FFF2-40B4-BE49-F238E27FC236}">
                <a16:creationId xmlns:a16="http://schemas.microsoft.com/office/drawing/2014/main" id="{1F16AF7A-4CC0-4BD8-B567-9CEA024ABAA4}"/>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Hoa đã làm gì với hai đồ chơi của mình?</a:t>
            </a:r>
          </a:p>
        </p:txBody>
      </p:sp>
      <p:sp>
        <p:nvSpPr>
          <p:cNvPr id="13" name="Rectangle: Rounded Corners 12">
            <a:extLst>
              <a:ext uri="{FF2B5EF4-FFF2-40B4-BE49-F238E27FC236}">
                <a16:creationId xmlns:a16="http://schemas.microsoft.com/office/drawing/2014/main" id="{911E28DC-D06F-4954-ADBE-CF7266ADA59C}"/>
              </a:ext>
            </a:extLst>
          </p:cNvPr>
          <p:cNvSpPr/>
          <p:nvPr/>
        </p:nvSpPr>
        <p:spPr>
          <a:xfrm>
            <a:off x="1209676" y="2746375"/>
            <a:ext cx="10363198" cy="233044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giới thiệu búp bê với em chó bông, 3 bạn</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 với nhau rất vui vẻ.</a:t>
            </a:r>
          </a:p>
        </p:txBody>
      </p:sp>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45B439-6E53-B6AD-FD94-25D1B029C8A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64802"/>
            <a:ext cx="3768011" cy="4776736"/>
          </a:xfrm>
          <a:prstGeom prst="rect">
            <a:avLst/>
          </a:prstGeom>
        </p:spPr>
      </p:pic>
      <p:pic>
        <p:nvPicPr>
          <p:cNvPr id="5" name="Picture 4">
            <a:extLst>
              <a:ext uri="{FF2B5EF4-FFF2-40B4-BE49-F238E27FC236}">
                <a16:creationId xmlns:a16="http://schemas.microsoft.com/office/drawing/2014/main" id="{EF310EE4-E640-6631-2578-BC2B25E71C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76340" y="265805"/>
            <a:ext cx="7817568" cy="5155281"/>
          </a:xfrm>
          <a:prstGeom prst="rect">
            <a:avLst/>
          </a:prstGeom>
        </p:spPr>
      </p:pic>
      <p:sp>
        <p:nvSpPr>
          <p:cNvPr id="6" name="TextBox 5">
            <a:extLst>
              <a:ext uri="{FF2B5EF4-FFF2-40B4-BE49-F238E27FC236}">
                <a16:creationId xmlns:a16="http://schemas.microsoft.com/office/drawing/2014/main" id="{7A13D632-F57C-3DD8-F1F4-AA309F50062D}"/>
              </a:ext>
            </a:extLst>
          </p:cNvPr>
          <p:cNvSpPr txBox="1"/>
          <p:nvPr/>
        </p:nvSpPr>
        <p:spPr>
          <a:xfrm>
            <a:off x="4648200" y="1861457"/>
            <a:ext cx="5301343" cy="2018694"/>
          </a:xfrm>
          <a:prstGeom prst="rect">
            <a:avLst/>
          </a:prstGeom>
          <a:noFill/>
        </p:spPr>
        <p:txBody>
          <a:bodyPr wrap="square" rtlCol="0">
            <a:spAutoFit/>
          </a:bodyPr>
          <a:lstStyle/>
          <a:p>
            <a:pPr algn="ctr">
              <a:lnSpc>
                <a:spcPct val="150000"/>
              </a:lnSpc>
            </a:pPr>
            <a:r>
              <a:rPr lang="en-US" sz="4400" b="1" dirty="0">
                <a:solidFill>
                  <a:srgbClr val="002060"/>
                </a:solidFill>
              </a:rPr>
              <a:t>3. </a:t>
            </a:r>
            <a:r>
              <a:rPr lang="en-US" sz="4400" b="1" dirty="0" err="1">
                <a:solidFill>
                  <a:srgbClr val="002060"/>
                </a:solidFill>
              </a:rPr>
              <a:t>Chọn</a:t>
            </a:r>
            <a:r>
              <a:rPr lang="en-US" sz="4400" b="1" dirty="0">
                <a:solidFill>
                  <a:srgbClr val="002060"/>
                </a:solidFill>
              </a:rPr>
              <a:t> </a:t>
            </a:r>
            <a:r>
              <a:rPr lang="en-US" sz="4400" b="1" dirty="0" err="1">
                <a:solidFill>
                  <a:srgbClr val="002060"/>
                </a:solidFill>
              </a:rPr>
              <a:t>kể</a:t>
            </a:r>
            <a:r>
              <a:rPr lang="en-US" sz="4400" b="1" dirty="0">
                <a:solidFill>
                  <a:srgbClr val="002060"/>
                </a:solidFill>
              </a:rPr>
              <a:t> 1-2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của</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chuyện</a:t>
            </a:r>
            <a:endParaRPr lang="en-US" sz="4400" b="1" dirty="0">
              <a:solidFill>
                <a:srgbClr val="002060"/>
              </a:solidFill>
            </a:endParaRPr>
          </a:p>
        </p:txBody>
      </p:sp>
    </p:spTree>
    <p:extLst>
      <p:ext uri="{BB962C8B-B14F-4D97-AF65-F5344CB8AC3E}">
        <p14:creationId xmlns:p14="http://schemas.microsoft.com/office/powerpoint/2010/main" val="53477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3-21">
            <a:extLst>
              <a:ext uri="{FF2B5EF4-FFF2-40B4-BE49-F238E27FC236}">
                <a16:creationId xmlns:a16="http://schemas.microsoft.com/office/drawing/2014/main" id="{DD868AA1-ED04-4C1C-B2FF-AB3FA1508C39}"/>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sp>
        <p:nvSpPr>
          <p:cNvPr id="7" name="Rectangle 6">
            <a:extLst>
              <a:ext uri="{FF2B5EF4-FFF2-40B4-BE49-F238E27FC236}">
                <a16:creationId xmlns:a16="http://schemas.microsoft.com/office/drawing/2014/main" id="{63DD4DF7-A10B-48E3-842D-F98BEDF78EC1}"/>
              </a:ext>
            </a:extLst>
          </p:cNvPr>
          <p:cNvSpPr/>
          <p:nvPr/>
        </p:nvSpPr>
        <p:spPr>
          <a:xfrm>
            <a:off x="4407885" y="777610"/>
            <a:ext cx="337624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Búp</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bê</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endPar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59">
            <a:extLst>
              <a:ext uri="{FF2B5EF4-FFF2-40B4-BE49-F238E27FC236}">
                <a16:creationId xmlns:a16="http://schemas.microsoft.com/office/drawing/2014/main" id="{5AF85F20-BBFB-4A1C-AC02-4583501DA94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313929" y="3573069"/>
            <a:ext cx="2915598" cy="2841787"/>
          </a:xfrm>
          <a:prstGeom prst="rect">
            <a:avLst/>
          </a:prstGeom>
        </p:spPr>
      </p:pic>
      <p:pic>
        <p:nvPicPr>
          <p:cNvPr id="9" name="Picture 8">
            <a:extLst>
              <a:ext uri="{FF2B5EF4-FFF2-40B4-BE49-F238E27FC236}">
                <a16:creationId xmlns:a16="http://schemas.microsoft.com/office/drawing/2014/main" id="{1DCD422C-4223-47C5-BF3D-5183C51DDB69}"/>
              </a:ext>
            </a:extLst>
          </p:cNvPr>
          <p:cNvPicPr>
            <a:picLocks noChangeAspect="1"/>
          </p:cNvPicPr>
          <p:nvPr/>
        </p:nvPicPr>
        <p:blipFill>
          <a:blip r:embed="rId6"/>
          <a:stretch>
            <a:fillRect/>
          </a:stretch>
        </p:blipFill>
        <p:spPr>
          <a:xfrm>
            <a:off x="8004852" y="1423941"/>
            <a:ext cx="4255377" cy="1932599"/>
          </a:xfrm>
          <a:prstGeom prst="rect">
            <a:avLst/>
          </a:prstGeom>
        </p:spPr>
      </p:pic>
      <p:sp>
        <p:nvSpPr>
          <p:cNvPr id="10" name="Rounded Rectangle 15">
            <a:extLst>
              <a:ext uri="{FF2B5EF4-FFF2-40B4-BE49-F238E27FC236}">
                <a16:creationId xmlns:a16="http://schemas.microsoft.com/office/drawing/2014/main" id="{FED5E112-F47F-4F6D-99FB-67EDBAF55848}"/>
              </a:ext>
            </a:extLst>
          </p:cNvPr>
          <p:cNvSpPr/>
          <p:nvPr/>
        </p:nvSpPr>
        <p:spPr>
          <a:xfrm>
            <a:off x="637325" y="2043174"/>
            <a:ext cx="2635496" cy="510778"/>
          </a:xfrm>
          <a:prstGeom prst="roundRect">
            <a:avLst/>
          </a:prstGeom>
          <a:solidFill>
            <a:srgbClr val="70AD47">
              <a:lumMod val="20000"/>
              <a:lumOff val="80000"/>
            </a:srgbClr>
          </a:solidFill>
          <a:ln w="28575">
            <a:solidFill>
              <a:srgbClr val="729E5D"/>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p>
        </p:txBody>
      </p:sp>
      <p:sp>
        <p:nvSpPr>
          <p:cNvPr id="11" name="Rounded Rectangle 17">
            <a:extLst>
              <a:ext uri="{FF2B5EF4-FFF2-40B4-BE49-F238E27FC236}">
                <a16:creationId xmlns:a16="http://schemas.microsoft.com/office/drawing/2014/main" id="{62C5963B-E959-4ED5-913A-3E8BFF580A33}"/>
              </a:ext>
            </a:extLst>
          </p:cNvPr>
          <p:cNvSpPr/>
          <p:nvPr/>
        </p:nvSpPr>
        <p:spPr>
          <a:xfrm>
            <a:off x="462870" y="3113368"/>
            <a:ext cx="3121059" cy="919401"/>
          </a:xfrm>
          <a:prstGeom prst="roundRect">
            <a:avLst/>
          </a:prstGeom>
          <a:solidFill>
            <a:srgbClr val="FFC000">
              <a:lumMod val="20000"/>
              <a:lumOff val="80000"/>
            </a:srgbClr>
          </a:solidFill>
          <a:ln w="28575">
            <a:solidFill>
              <a:srgbClr val="FFC000"/>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Sử</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cử</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điệu</a:t>
            </a:r>
            <a:endPar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3268F1E-5101-4D16-9B59-2ACCF3E3F2CA}"/>
              </a:ext>
            </a:extLst>
          </p:cNvPr>
          <p:cNvGrpSpPr/>
          <p:nvPr/>
        </p:nvGrpSpPr>
        <p:grpSpPr>
          <a:xfrm>
            <a:off x="3923557" y="1909452"/>
            <a:ext cx="4081295" cy="3327234"/>
            <a:chOff x="2817525" y="2295040"/>
            <a:chExt cx="6799986" cy="4276104"/>
          </a:xfrm>
        </p:grpSpPr>
        <p:pic>
          <p:nvPicPr>
            <p:cNvPr id="13" name="Picture 12">
              <a:extLst>
                <a:ext uri="{FF2B5EF4-FFF2-40B4-BE49-F238E27FC236}">
                  <a16:creationId xmlns:a16="http://schemas.microsoft.com/office/drawing/2014/main" id="{3B8315A7-F9E8-4684-A655-699FA6B13D4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37000"/>
                      </a14:imgEffect>
                      <a14:imgEffect>
                        <a14:brightnessContrast bright="15000"/>
                      </a14:imgEffect>
                    </a14:imgLayer>
                  </a14:imgProps>
                </a:ext>
              </a:extLst>
            </a:blip>
            <a:srcRect l="947" t="3045" r="949" b="1646"/>
            <a:stretch/>
          </p:blipFill>
          <p:spPr>
            <a:xfrm>
              <a:off x="6152862" y="2295040"/>
              <a:ext cx="3464649" cy="2112492"/>
            </a:xfrm>
            <a:prstGeom prst="roundRect">
              <a:avLst>
                <a:gd name="adj" fmla="val 8602"/>
              </a:avLst>
            </a:prstGeom>
          </p:spPr>
        </p:pic>
        <p:pic>
          <p:nvPicPr>
            <p:cNvPr id="17" name="Picture 16">
              <a:extLst>
                <a:ext uri="{FF2B5EF4-FFF2-40B4-BE49-F238E27FC236}">
                  <a16:creationId xmlns:a16="http://schemas.microsoft.com/office/drawing/2014/main" id="{29EC5ADB-E16D-4702-9F72-1B6EC1E9123F}"/>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43000"/>
                      </a14:imgEffect>
                      <a14:imgEffect>
                        <a14:brightnessContrast bright="11000"/>
                      </a14:imgEffect>
                    </a14:imgLayer>
                  </a14:imgProps>
                </a:ext>
              </a:extLst>
            </a:blip>
            <a:srcRect l="2346" t="1437" r="2346" b="1437"/>
            <a:stretch/>
          </p:blipFill>
          <p:spPr>
            <a:xfrm>
              <a:off x="6152862" y="4540557"/>
              <a:ext cx="3350923" cy="2030587"/>
            </a:xfrm>
            <a:prstGeom prst="roundRect">
              <a:avLst>
                <a:gd name="adj" fmla="val 10172"/>
              </a:avLst>
            </a:prstGeom>
          </p:spPr>
        </p:pic>
        <p:pic>
          <p:nvPicPr>
            <p:cNvPr id="18" name="Picture 17">
              <a:extLst>
                <a:ext uri="{FF2B5EF4-FFF2-40B4-BE49-F238E27FC236}">
                  <a16:creationId xmlns:a16="http://schemas.microsoft.com/office/drawing/2014/main" id="{3981CD51-D03A-4EEA-8686-66542D244240}"/>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36000"/>
                      </a14:imgEffect>
                      <a14:imgEffect>
                        <a14:brightnessContrast bright="17000"/>
                      </a14:imgEffect>
                    </a14:imgLayer>
                  </a14:imgProps>
                </a:ext>
              </a:extLst>
            </a:blip>
            <a:srcRect l="5787" t="3894" r="3163" b="5056"/>
            <a:stretch/>
          </p:blipFill>
          <p:spPr>
            <a:xfrm>
              <a:off x="2846552" y="2302773"/>
              <a:ext cx="3350925" cy="2082840"/>
            </a:xfrm>
            <a:prstGeom prst="roundRect">
              <a:avLst>
                <a:gd name="adj" fmla="val 6947"/>
              </a:avLst>
            </a:prstGeom>
          </p:spPr>
        </p:pic>
        <p:pic>
          <p:nvPicPr>
            <p:cNvPr id="19" name="Picture 18">
              <a:extLst>
                <a:ext uri="{FF2B5EF4-FFF2-40B4-BE49-F238E27FC236}">
                  <a16:creationId xmlns:a16="http://schemas.microsoft.com/office/drawing/2014/main" id="{2F2FB469-29A2-4BD0-B8CD-C091AECF71F2}"/>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38000"/>
                      </a14:imgEffect>
                      <a14:imgEffect>
                        <a14:brightnessContrast bright="15000"/>
                      </a14:imgEffect>
                    </a14:imgLayer>
                  </a14:imgProps>
                </a:ext>
              </a:extLst>
            </a:blip>
            <a:srcRect l="2347" t="597" b="597"/>
            <a:stretch/>
          </p:blipFill>
          <p:spPr>
            <a:xfrm>
              <a:off x="2817525" y="4529927"/>
              <a:ext cx="3379952" cy="2030587"/>
            </a:xfrm>
            <a:prstGeom prst="roundRect">
              <a:avLst>
                <a:gd name="adj" fmla="val 6059"/>
              </a:avLst>
            </a:prstGeom>
          </p:spPr>
        </p:pic>
      </p:grpSp>
    </p:spTree>
    <p:extLst>
      <p:ext uri="{BB962C8B-B14F-4D97-AF65-F5344CB8AC3E}">
        <p14:creationId xmlns:p14="http://schemas.microsoft.com/office/powerpoint/2010/main" val="431666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E7368C4-2E7D-4645-855E-6868720BA9A6}"/>
              </a:ext>
            </a:extLst>
          </p:cNvPr>
          <p:cNvGrpSpPr/>
          <p:nvPr/>
        </p:nvGrpSpPr>
        <p:grpSpPr>
          <a:xfrm>
            <a:off x="7534276" y="3267076"/>
            <a:ext cx="3031020" cy="1960244"/>
            <a:chOff x="9062863" y="3139288"/>
            <a:chExt cx="2643809" cy="1448890"/>
          </a:xfrm>
          <a:solidFill>
            <a:schemeClr val="accent3">
              <a:lumMod val="40000"/>
              <a:lumOff val="60000"/>
            </a:schemeClr>
          </a:solidFill>
        </p:grpSpPr>
        <p:sp>
          <p:nvSpPr>
            <p:cNvPr id="17" name="Cloud Callout 13">
              <a:extLst>
                <a:ext uri="{FF2B5EF4-FFF2-40B4-BE49-F238E27FC236}">
                  <a16:creationId xmlns:a16="http://schemas.microsoft.com/office/drawing/2014/main" id="{C6822117-BAC5-4F44-9BDD-77C11A1EEA2E}"/>
                </a:ext>
              </a:extLst>
            </p:cNvPr>
            <p:cNvSpPr/>
            <p:nvPr/>
          </p:nvSpPr>
          <p:spPr>
            <a:xfrm>
              <a:off x="9062863" y="3139288"/>
              <a:ext cx="2643809" cy="1448890"/>
            </a:xfrm>
            <a:prstGeom prst="cloudCallout">
              <a:avLst>
                <a:gd name="adj1" fmla="val 38716"/>
                <a:gd name="adj2" fmla="val 64396"/>
              </a:avLst>
            </a:prstGeom>
            <a:solidFill>
              <a:schemeClr val="accent2">
                <a:lumMod val="20000"/>
                <a:lumOff val="80000"/>
              </a:schemeClr>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9E17558A-F4E6-4B58-AF1F-D84246786324}"/>
                </a:ext>
              </a:extLst>
            </p:cNvPr>
            <p:cNvSpPr/>
            <p:nvPr/>
          </p:nvSpPr>
          <p:spPr>
            <a:xfrm>
              <a:off x="9470748" y="3444808"/>
              <a:ext cx="2178802" cy="891486"/>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5EBA606-0ED8-4ADA-BF40-B0482A85C08E}"/>
              </a:ext>
            </a:extLst>
          </p:cNvPr>
          <p:cNvSpPr txBox="1"/>
          <p:nvPr/>
        </p:nvSpPr>
        <p:spPr>
          <a:xfrm>
            <a:off x="6777688" y="1498121"/>
            <a:ext cx="432719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4BD2A677-D3BA-4619-95A8-6D4BC5393F6A}"/>
              </a:ext>
            </a:extLst>
          </p:cNvPr>
          <p:cNvSpPr/>
          <p:nvPr/>
        </p:nvSpPr>
        <p:spPr>
          <a:xfrm>
            <a:off x="7156878" y="2371305"/>
            <a:ext cx="372730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Búp</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bê</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59">
            <a:extLst>
              <a:ext uri="{FF2B5EF4-FFF2-40B4-BE49-F238E27FC236}">
                <a16:creationId xmlns:a16="http://schemas.microsoft.com/office/drawing/2014/main" id="{AB4106DA-36CB-4F4B-8A52-C8BECB69B5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10326012" y="3708648"/>
            <a:ext cx="2915598" cy="2841787"/>
          </a:xfrm>
          <a:prstGeom prst="rect">
            <a:avLst/>
          </a:prstGeom>
        </p:spPr>
      </p:pic>
      <p:grpSp>
        <p:nvGrpSpPr>
          <p:cNvPr id="14" name="Group 13">
            <a:extLst>
              <a:ext uri="{FF2B5EF4-FFF2-40B4-BE49-F238E27FC236}">
                <a16:creationId xmlns:a16="http://schemas.microsoft.com/office/drawing/2014/main" id="{8AF85A2C-3482-4719-9B2E-071F45149C45}"/>
              </a:ext>
            </a:extLst>
          </p:cNvPr>
          <p:cNvGrpSpPr/>
          <p:nvPr/>
        </p:nvGrpSpPr>
        <p:grpSpPr>
          <a:xfrm>
            <a:off x="1163876" y="1685932"/>
            <a:ext cx="4861004" cy="4044308"/>
            <a:chOff x="2817525" y="2295040"/>
            <a:chExt cx="6799986" cy="4276104"/>
          </a:xfrm>
        </p:grpSpPr>
        <p:pic>
          <p:nvPicPr>
            <p:cNvPr id="15" name="Picture 14">
              <a:extLst>
                <a:ext uri="{FF2B5EF4-FFF2-40B4-BE49-F238E27FC236}">
                  <a16:creationId xmlns:a16="http://schemas.microsoft.com/office/drawing/2014/main" id="{B4FBAF00-7323-4358-8ECF-2460C026608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7000"/>
                      </a14:imgEffect>
                      <a14:imgEffect>
                        <a14:brightnessContrast bright="15000"/>
                      </a14:imgEffect>
                    </a14:imgLayer>
                  </a14:imgProps>
                </a:ext>
              </a:extLst>
            </a:blip>
            <a:srcRect l="947" t="3045" r="949" b="1646"/>
            <a:stretch/>
          </p:blipFill>
          <p:spPr>
            <a:xfrm>
              <a:off x="6152862" y="2295040"/>
              <a:ext cx="3464649" cy="2112492"/>
            </a:xfrm>
            <a:prstGeom prst="roundRect">
              <a:avLst>
                <a:gd name="adj" fmla="val 8602"/>
              </a:avLst>
            </a:prstGeom>
          </p:spPr>
        </p:pic>
        <p:pic>
          <p:nvPicPr>
            <p:cNvPr id="16" name="Picture 15">
              <a:extLst>
                <a:ext uri="{FF2B5EF4-FFF2-40B4-BE49-F238E27FC236}">
                  <a16:creationId xmlns:a16="http://schemas.microsoft.com/office/drawing/2014/main" id="{F17C0326-55D4-4CC3-B31E-A8108F83A98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43000"/>
                      </a14:imgEffect>
                      <a14:imgEffect>
                        <a14:brightnessContrast bright="11000"/>
                      </a14:imgEffect>
                    </a14:imgLayer>
                  </a14:imgProps>
                </a:ext>
              </a:extLst>
            </a:blip>
            <a:srcRect l="2346" t="1437" r="2346" b="1437"/>
            <a:stretch/>
          </p:blipFill>
          <p:spPr>
            <a:xfrm>
              <a:off x="6152862" y="4540557"/>
              <a:ext cx="3350923" cy="2030587"/>
            </a:xfrm>
            <a:prstGeom prst="roundRect">
              <a:avLst>
                <a:gd name="adj" fmla="val 10172"/>
              </a:avLst>
            </a:prstGeom>
          </p:spPr>
        </p:pic>
        <p:pic>
          <p:nvPicPr>
            <p:cNvPr id="22" name="Picture 21">
              <a:extLst>
                <a:ext uri="{FF2B5EF4-FFF2-40B4-BE49-F238E27FC236}">
                  <a16:creationId xmlns:a16="http://schemas.microsoft.com/office/drawing/2014/main" id="{D48A05B3-4152-4F01-B514-B258EAEDBB4C}"/>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36000"/>
                      </a14:imgEffect>
                      <a14:imgEffect>
                        <a14:brightnessContrast bright="17000"/>
                      </a14:imgEffect>
                    </a14:imgLayer>
                  </a14:imgProps>
                </a:ext>
              </a:extLst>
            </a:blip>
            <a:srcRect l="5787" t="3894" r="3163" b="5056"/>
            <a:stretch/>
          </p:blipFill>
          <p:spPr>
            <a:xfrm>
              <a:off x="2846552" y="2302773"/>
              <a:ext cx="3350925" cy="2082840"/>
            </a:xfrm>
            <a:prstGeom prst="roundRect">
              <a:avLst>
                <a:gd name="adj" fmla="val 6947"/>
              </a:avLst>
            </a:prstGeom>
          </p:spPr>
        </p:pic>
        <p:pic>
          <p:nvPicPr>
            <p:cNvPr id="28" name="Picture 27">
              <a:extLst>
                <a:ext uri="{FF2B5EF4-FFF2-40B4-BE49-F238E27FC236}">
                  <a16:creationId xmlns:a16="http://schemas.microsoft.com/office/drawing/2014/main" id="{2E55FC18-765C-4AD8-88A8-9ACF78EB8C98}"/>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38000"/>
                      </a14:imgEffect>
                      <a14:imgEffect>
                        <a14:brightnessContrast bright="15000"/>
                      </a14:imgEffect>
                    </a14:imgLayer>
                  </a14:imgProps>
                </a:ext>
              </a:extLst>
            </a:blip>
            <a:srcRect l="2347" t="597" b="597"/>
            <a:stretch/>
          </p:blipFill>
          <p:spPr>
            <a:xfrm>
              <a:off x="2817525" y="4529927"/>
              <a:ext cx="3379952" cy="2030587"/>
            </a:xfrm>
            <a:prstGeom prst="roundRect">
              <a:avLst>
                <a:gd name="adj" fmla="val 6059"/>
              </a:avLst>
            </a:prstGeom>
          </p:spPr>
        </p:pic>
      </p:grpSp>
    </p:spTree>
    <p:extLst>
      <p:ext uri="{BB962C8B-B14F-4D97-AF65-F5344CB8AC3E}">
        <p14:creationId xmlns:p14="http://schemas.microsoft.com/office/powerpoint/2010/main" val="3548561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47" presetClass="entr" presetSubtype="0" fill="hold" nodeType="with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226" l="0" r="100000">
                        <a14:foregroundMark x1="34185" y1="55654" x2="47923" y2="51663"/>
                      </a14:backgroundRemoval>
                    </a14:imgEffect>
                  </a14:imgLayer>
                </a14:imgProps>
              </a:ext>
            </a:extLst>
          </a:blip>
          <a:stretch>
            <a:fillRect/>
          </a:stretch>
        </p:blipFill>
        <p:spPr>
          <a:xfrm>
            <a:off x="86702" y="3048000"/>
            <a:ext cx="4627334" cy="3333750"/>
          </a:xfrm>
          <a:prstGeom prst="rect">
            <a:avLst/>
          </a:prstGeom>
        </p:spPr>
      </p:pic>
      <p:sp>
        <p:nvSpPr>
          <p:cNvPr id="10" name="矩形: 圆角 34">
            <a:extLst>
              <a:ext uri="{FF2B5EF4-FFF2-40B4-BE49-F238E27FC236}">
                <a16:creationId xmlns:a16="http://schemas.microsoft.com/office/drawing/2014/main" id="{52790FFB-B611-4997-8CB1-9160072792C9}"/>
              </a:ext>
            </a:extLst>
          </p:cNvPr>
          <p:cNvSpPr/>
          <p:nvPr/>
        </p:nvSpPr>
        <p:spPr>
          <a:xfrm>
            <a:off x="2824695" y="820057"/>
            <a:ext cx="8131379" cy="1877730"/>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xét</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Hoa</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vật</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28BFDBF2-F79B-9E13-F2A0-1EC6DD0A65B4}"/>
              </a:ext>
            </a:extLst>
          </p:cNvPr>
          <p:cNvGrpSpPr/>
          <p:nvPr/>
        </p:nvGrpSpPr>
        <p:grpSpPr>
          <a:xfrm>
            <a:off x="5373680" y="3369059"/>
            <a:ext cx="5999170" cy="2888862"/>
            <a:chOff x="2817948" y="2212224"/>
            <a:chExt cx="6593412" cy="1282845"/>
          </a:xfrm>
        </p:grpSpPr>
        <p:sp>
          <p:nvSpPr>
            <p:cNvPr id="3" name="Rectangle: Rounded Corners 2">
              <a:extLst>
                <a:ext uri="{FF2B5EF4-FFF2-40B4-BE49-F238E27FC236}">
                  <a16:creationId xmlns:a16="http://schemas.microsoft.com/office/drawing/2014/main" id="{D2D1324A-82DB-0B13-B517-383402B8E1B8}"/>
                </a:ext>
              </a:extLst>
            </p:cNvPr>
            <p:cNvSpPr/>
            <p:nvPr/>
          </p:nvSpPr>
          <p:spPr>
            <a:xfrm>
              <a:off x="2817948" y="2212224"/>
              <a:ext cx="6593412" cy="1282845"/>
            </a:xfrm>
            <a:prstGeom prst="roundRect">
              <a:avLst>
                <a:gd name="adj" fmla="val 6583"/>
              </a:avLst>
            </a:prstGeom>
            <a:solidFill>
              <a:srgbClr val="FFFF00"/>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4" name="TextBox 3">
              <a:extLst>
                <a:ext uri="{FF2B5EF4-FFF2-40B4-BE49-F238E27FC236}">
                  <a16:creationId xmlns:a16="http://schemas.microsoft.com/office/drawing/2014/main" id="{29F9814F-F561-3983-B306-254B8CEF84C8}"/>
                </a:ext>
              </a:extLst>
            </p:cNvPr>
            <p:cNvSpPr txBox="1"/>
            <p:nvPr/>
          </p:nvSpPr>
          <p:spPr>
            <a:xfrm>
              <a:off x="3025581" y="2295851"/>
              <a:ext cx="6155472" cy="113438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200" dirty="0">
                  <a:latin typeface="Calibri" panose="020F0502020204030204" pitchFamily="34" charset="0"/>
                  <a:cs typeface="Calibri" panose="020F0502020204030204" pitchFamily="34" charset="0"/>
                </a:rPr>
                <a:t>Hoa vô tình quên mất búp bê khi nhận được món quà mới là một chú chó bông. Thật may, cô bé đã nhận ra lỗi và trân trọng hai món quà như nhau. </a:t>
              </a:r>
              <a:endParaRPr kumimoji="0" lang="vi-VN" sz="3200" b="0" i="0"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92302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226" l="0" r="100000">
                        <a14:foregroundMark x1="34185" y1="55654" x2="47923" y2="51663"/>
                      </a14:backgroundRemoval>
                    </a14:imgEffect>
                  </a14:imgLayer>
                </a14:imgProps>
              </a:ext>
            </a:extLst>
          </a:blip>
          <a:stretch>
            <a:fillRect/>
          </a:stretch>
        </p:blipFill>
        <p:spPr>
          <a:xfrm>
            <a:off x="86702" y="3048000"/>
            <a:ext cx="4627334" cy="3333750"/>
          </a:xfrm>
          <a:prstGeom prst="rect">
            <a:avLst/>
          </a:prstGeom>
        </p:spPr>
      </p:pic>
      <p:sp>
        <p:nvSpPr>
          <p:cNvPr id="10" name="矩形: 圆角 34">
            <a:extLst>
              <a:ext uri="{FF2B5EF4-FFF2-40B4-BE49-F238E27FC236}">
                <a16:creationId xmlns:a16="http://schemas.microsoft.com/office/drawing/2014/main" id="{52790FFB-B611-4997-8CB1-9160072792C9}"/>
              </a:ext>
            </a:extLst>
          </p:cNvPr>
          <p:cNvSpPr/>
          <p:nvPr/>
        </p:nvSpPr>
        <p:spPr>
          <a:xfrm>
            <a:off x="2824695" y="820057"/>
            <a:ext cx="8131379" cy="1877730"/>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học được bài học gì từ câu chuyện trên? </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28BFDBF2-F79B-9E13-F2A0-1EC6DD0A65B4}"/>
              </a:ext>
            </a:extLst>
          </p:cNvPr>
          <p:cNvGrpSpPr/>
          <p:nvPr/>
        </p:nvGrpSpPr>
        <p:grpSpPr>
          <a:xfrm>
            <a:off x="5373680" y="3369059"/>
            <a:ext cx="5999170" cy="2888862"/>
            <a:chOff x="2817948" y="2212224"/>
            <a:chExt cx="6593412" cy="1282845"/>
          </a:xfrm>
        </p:grpSpPr>
        <p:sp>
          <p:nvSpPr>
            <p:cNvPr id="3" name="Rectangle: Rounded Corners 2">
              <a:extLst>
                <a:ext uri="{FF2B5EF4-FFF2-40B4-BE49-F238E27FC236}">
                  <a16:creationId xmlns:a16="http://schemas.microsoft.com/office/drawing/2014/main" id="{D2D1324A-82DB-0B13-B517-383402B8E1B8}"/>
                </a:ext>
              </a:extLst>
            </p:cNvPr>
            <p:cNvSpPr/>
            <p:nvPr/>
          </p:nvSpPr>
          <p:spPr>
            <a:xfrm>
              <a:off x="2817948" y="2212224"/>
              <a:ext cx="6593412" cy="1282845"/>
            </a:xfrm>
            <a:prstGeom prst="roundRect">
              <a:avLst>
                <a:gd name="adj" fmla="val 6583"/>
              </a:avLst>
            </a:prstGeom>
            <a:solidFill>
              <a:srgbClr val="FFFF00"/>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ea typeface="+mn-ea"/>
                <a:cs typeface="+mn-cs"/>
              </a:endParaRPr>
            </a:p>
          </p:txBody>
        </p:sp>
        <p:sp>
          <p:nvSpPr>
            <p:cNvPr id="4" name="TextBox 3">
              <a:extLst>
                <a:ext uri="{FF2B5EF4-FFF2-40B4-BE49-F238E27FC236}">
                  <a16:creationId xmlns:a16="http://schemas.microsoft.com/office/drawing/2014/main" id="{29F9814F-F561-3983-B306-254B8CEF84C8}"/>
                </a:ext>
              </a:extLst>
            </p:cNvPr>
            <p:cNvSpPr txBox="1"/>
            <p:nvPr/>
          </p:nvSpPr>
          <p:spPr>
            <a:xfrm>
              <a:off x="3025581" y="2363527"/>
              <a:ext cx="6155472" cy="10250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cs typeface="Calibri" panose="020F0502020204030204" pitchFamily="34" charset="0"/>
                </a:rPr>
                <a:t>Từ</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câu</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chuyện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em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rút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ra</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được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bài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học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phải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biết</a:t>
              </a:r>
              <a:r>
                <a:rPr lang="en-US" sz="3600" dirty="0">
                  <a:solidFill>
                    <a:prstClr val="black"/>
                  </a:solidFill>
                  <a:latin typeface="Calibri" panose="020F0502020204030204" pitchFamily="34" charset="0"/>
                  <a:cs typeface="Calibri" panose="020F0502020204030204" pitchFamily="34" charset="0"/>
                </a:rPr>
                <a:t> y</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êu quý, trân trọng những món quà mình được tặng.</a:t>
              </a:r>
            </a:p>
          </p:txBody>
        </p:sp>
      </p:grpSp>
    </p:spTree>
    <p:extLst>
      <p:ext uri="{BB962C8B-B14F-4D97-AF65-F5344CB8AC3E}">
        <p14:creationId xmlns:p14="http://schemas.microsoft.com/office/powerpoint/2010/main" val="2931214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BÚP BÊ BẰNG BÔNG - Bé Bảo Ngọc hát siêu cute NGHE LÀ GHIỀN _ Nhạc Thiếu Nhi Hay Nhất">
            <a:hlinkClick r:id="" action="ppaction://media"/>
            <a:extLst>
              <a:ext uri="{FF2B5EF4-FFF2-40B4-BE49-F238E27FC236}">
                <a16:creationId xmlns:a16="http://schemas.microsoft.com/office/drawing/2014/main" id="{6ABD8A2D-52B3-5322-DA9F-62CB37BB06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589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EF32E5-2564-4264-B48D-B55097BD5C67}"/>
              </a:ext>
            </a:extLst>
          </p:cNvPr>
          <p:cNvGrpSpPr/>
          <p:nvPr/>
        </p:nvGrpSpPr>
        <p:grpSpPr>
          <a:xfrm>
            <a:off x="3402419" y="1568489"/>
            <a:ext cx="7339027" cy="2525069"/>
            <a:chOff x="899082" y="1178349"/>
            <a:chExt cx="5398024" cy="1659119"/>
          </a:xfrm>
        </p:grpSpPr>
        <p:sp>
          <p:nvSpPr>
            <p:cNvPr id="10" name="Rounded Rectangle 4">
              <a:extLst>
                <a:ext uri="{FF2B5EF4-FFF2-40B4-BE49-F238E27FC236}">
                  <a16:creationId xmlns:a16="http://schemas.microsoft.com/office/drawing/2014/main" id="{A17344ED-3947-420D-9410-9C547CBF1AC1}"/>
                </a:ext>
              </a:extLst>
            </p:cNvPr>
            <p:cNvSpPr/>
            <p:nvPr/>
          </p:nvSpPr>
          <p:spPr>
            <a:xfrm>
              <a:off x="899082" y="1178349"/>
              <a:ext cx="5398024" cy="1659119"/>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11" name="Oval 10">
              <a:extLst>
                <a:ext uri="{FF2B5EF4-FFF2-40B4-BE49-F238E27FC236}">
                  <a16:creationId xmlns:a16="http://schemas.microsoft.com/office/drawing/2014/main" id="{6CCAF4EB-592D-4068-9006-B33F7475B05F}"/>
                </a:ext>
              </a:extLst>
            </p:cNvPr>
            <p:cNvSpPr/>
            <p:nvPr/>
          </p:nvSpPr>
          <p:spPr>
            <a:xfrm>
              <a:off x="1007811" y="2016267"/>
              <a:ext cx="171396" cy="171396"/>
            </a:xfrm>
            <a:prstGeom prst="ellipse">
              <a:avLst/>
            </a:prstGeom>
            <a:solidFill>
              <a:srgbClr val="FFFFFF"/>
            </a:solidFill>
            <a:ln w="25400" cap="flat" cmpd="sng" algn="ctr">
              <a:solidFill>
                <a:srgbClr val="FFFFFF">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12" name="Oval 11">
              <a:extLst>
                <a:ext uri="{FF2B5EF4-FFF2-40B4-BE49-F238E27FC236}">
                  <a16:creationId xmlns:a16="http://schemas.microsoft.com/office/drawing/2014/main" id="{83328A13-9709-4847-849C-37ACD2CACDDC}"/>
                </a:ext>
              </a:extLst>
            </p:cNvPr>
            <p:cNvSpPr/>
            <p:nvPr/>
          </p:nvSpPr>
          <p:spPr>
            <a:xfrm>
              <a:off x="1018808" y="2517464"/>
              <a:ext cx="171396" cy="171396"/>
            </a:xfrm>
            <a:prstGeom prst="ellipse">
              <a:avLst/>
            </a:prstGeom>
            <a:solidFill>
              <a:srgbClr val="FFFFFF"/>
            </a:solidFill>
            <a:ln w="25400" cap="flat" cmpd="sng" algn="ctr">
              <a:solidFill>
                <a:srgbClr val="FFFFFF">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13" name="TextBox 12">
            <a:extLst>
              <a:ext uri="{FF2B5EF4-FFF2-40B4-BE49-F238E27FC236}">
                <a16:creationId xmlns:a16="http://schemas.microsoft.com/office/drawing/2014/main" id="{EC8E4F26-D572-44E0-88F7-F565F8524403}"/>
              </a:ext>
            </a:extLst>
          </p:cNvPr>
          <p:cNvSpPr txBox="1"/>
          <p:nvPr/>
        </p:nvSpPr>
        <p:spPr>
          <a:xfrm>
            <a:off x="4135989" y="1953860"/>
            <a:ext cx="6402080" cy="1938992"/>
          </a:xfrm>
          <a:prstGeom prst="rect">
            <a:avLst/>
          </a:prstGeom>
          <a:noFill/>
        </p:spPr>
        <p:txBody>
          <a:bodyPr wrap="square" rtlCol="0">
            <a:spAutoFit/>
          </a:bodyPr>
          <a:lstStyle/>
          <a:p>
            <a:pPr algn="ctr">
              <a:buClr>
                <a:srgbClr val="000000"/>
              </a:buClr>
              <a:buFont typeface="Arial"/>
              <a:buNone/>
              <a:defRPr/>
            </a:pPr>
            <a:r>
              <a:rPr lang="vi-VN" sz="4000" b="1" kern="0" dirty="0">
                <a:solidFill>
                  <a:srgbClr val="17479D"/>
                </a:solidFill>
                <a:latin typeface="+mj-lt"/>
                <a:cs typeface="Arial"/>
                <a:sym typeface="Arial"/>
              </a:rPr>
              <a:t>Kể về bạn Hoa trong câu chuyện “Búp bê biết khóc” cho người thân nghe. </a:t>
            </a:r>
            <a:endParaRPr lang="en-US" sz="4000" b="1" kern="0" dirty="0">
              <a:solidFill>
                <a:srgbClr val="17479D"/>
              </a:solidFill>
              <a:latin typeface="+mj-lt"/>
              <a:cs typeface="Arial"/>
              <a:sym typeface="Arial"/>
            </a:endParaRPr>
          </a:p>
        </p:txBody>
      </p:sp>
      <p:sp>
        <p:nvSpPr>
          <p:cNvPr id="14" name="Oval 13">
            <a:extLst>
              <a:ext uri="{FF2B5EF4-FFF2-40B4-BE49-F238E27FC236}">
                <a16:creationId xmlns:a16="http://schemas.microsoft.com/office/drawing/2014/main" id="{68EA8885-7737-4EC4-9763-CB976A683D19}"/>
              </a:ext>
            </a:extLst>
          </p:cNvPr>
          <p:cNvSpPr/>
          <p:nvPr/>
        </p:nvSpPr>
        <p:spPr>
          <a:xfrm>
            <a:off x="4050291" y="2659628"/>
            <a:ext cx="171396" cy="171396"/>
          </a:xfrm>
          <a:prstGeom prst="ellipse">
            <a:avLst/>
          </a:prstGeom>
          <a:solidFill>
            <a:srgbClr val="FFFFFF"/>
          </a:solidFill>
          <a:ln w="25400" cap="flat" cmpd="sng" algn="ctr">
            <a:solidFill>
              <a:srgbClr val="FFFFFF">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pic>
        <p:nvPicPr>
          <p:cNvPr id="15" name="Picture 14">
            <a:extLst>
              <a:ext uri="{FF2B5EF4-FFF2-40B4-BE49-F238E27FC236}">
                <a16:creationId xmlns:a16="http://schemas.microsoft.com/office/drawing/2014/main" id="{A7167D71-2C2F-41CE-AA27-D3A5402354D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Layer>
                </a14:imgProps>
              </a:ext>
            </a:extLst>
          </a:blip>
          <a:srcRect r="90393" b="63395"/>
          <a:stretch/>
        </p:blipFill>
        <p:spPr>
          <a:xfrm>
            <a:off x="2828508" y="931292"/>
            <a:ext cx="1275265" cy="1104146"/>
          </a:xfrm>
          <a:prstGeom prst="rect">
            <a:avLst/>
          </a:prstGeom>
        </p:spPr>
      </p:pic>
    </p:spTree>
    <p:extLst>
      <p:ext uri="{BB962C8B-B14F-4D97-AF65-F5344CB8AC3E}">
        <p14:creationId xmlns:p14="http://schemas.microsoft.com/office/powerpoint/2010/main" val="230579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10" name="Picture 9">
            <a:extLst>
              <a:ext uri="{FF2B5EF4-FFF2-40B4-BE49-F238E27FC236}">
                <a16:creationId xmlns:a16="http://schemas.microsoft.com/office/drawing/2014/main" id="{86FFFD60-AC99-B59E-F94E-A19A06E87317}"/>
              </a:ext>
            </a:extLst>
          </p:cNvPr>
          <p:cNvPicPr>
            <a:picLocks noChangeAspect="1"/>
          </p:cNvPicPr>
          <p:nvPr/>
        </p:nvPicPr>
        <p:blipFill>
          <a:blip r:embed="rId5"/>
          <a:stretch>
            <a:fillRect/>
          </a:stretch>
        </p:blipFill>
        <p:spPr>
          <a:xfrm>
            <a:off x="2429664" y="1653316"/>
            <a:ext cx="8748518" cy="3926164"/>
          </a:xfrm>
          <a:prstGeom prst="rect">
            <a:avLst/>
          </a:prstGeom>
        </p:spPr>
      </p:pic>
    </p:spTree>
    <p:extLst>
      <p:ext uri="{BB962C8B-B14F-4D97-AF65-F5344CB8AC3E}">
        <p14:creationId xmlns:p14="http://schemas.microsoft.com/office/powerpoint/2010/main" val="168534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3" name="Picture 2">
            <a:extLst>
              <a:ext uri="{FF2B5EF4-FFF2-40B4-BE49-F238E27FC236}">
                <a16:creationId xmlns:a16="http://schemas.microsoft.com/office/drawing/2014/main" id="{C40D831C-8EA5-03CB-1D58-19731C7B80DD}"/>
              </a:ext>
            </a:extLst>
          </p:cNvPr>
          <p:cNvPicPr>
            <a:picLocks noChangeAspect="1"/>
          </p:cNvPicPr>
          <p:nvPr/>
        </p:nvPicPr>
        <p:blipFill rotWithShape="1">
          <a:blip r:embed="rId4">
            <a:extLst>
              <a:ext uri="{28A0092B-C50C-407E-A947-70E740481C1C}">
                <a14:useLocalDpi xmlns:a14="http://schemas.microsoft.com/office/drawing/2010/main" val="0"/>
              </a:ext>
            </a:extLst>
          </a:blip>
          <a:srcRect l="38484" t="-2208" b="-1"/>
          <a:stretch/>
        </p:blipFill>
        <p:spPr>
          <a:xfrm>
            <a:off x="0" y="-301122"/>
            <a:ext cx="5093110" cy="7159122"/>
          </a:xfrm>
          <a:prstGeom prst="rect">
            <a:avLst/>
          </a:prstGeom>
        </p:spPr>
      </p:pic>
      <p:pic>
        <p:nvPicPr>
          <p:cNvPr id="4" name="Picture 3">
            <a:extLst>
              <a:ext uri="{FF2B5EF4-FFF2-40B4-BE49-F238E27FC236}">
                <a16:creationId xmlns:a16="http://schemas.microsoft.com/office/drawing/2014/main" id="{56D5721E-F0AC-32EA-8DED-E564D4A1054C}"/>
              </a:ext>
            </a:extLst>
          </p:cNvPr>
          <p:cNvPicPr>
            <a:picLocks noChangeAspect="1"/>
          </p:cNvPicPr>
          <p:nvPr/>
        </p:nvPicPr>
        <p:blipFill>
          <a:blip r:embed="rId5"/>
          <a:stretch>
            <a:fillRect/>
          </a:stretch>
        </p:blipFill>
        <p:spPr>
          <a:xfrm>
            <a:off x="6100328" y="1372652"/>
            <a:ext cx="4554107" cy="1286367"/>
          </a:xfrm>
          <a:prstGeom prst="rect">
            <a:avLst/>
          </a:prstGeom>
        </p:spPr>
      </p:pic>
      <p:sp>
        <p:nvSpPr>
          <p:cNvPr id="5" name="TextBox 4">
            <a:extLst>
              <a:ext uri="{FF2B5EF4-FFF2-40B4-BE49-F238E27FC236}">
                <a16:creationId xmlns:a16="http://schemas.microsoft.com/office/drawing/2014/main" id="{C554FD0A-DB34-2345-DB32-5D1B81783E80}"/>
              </a:ext>
            </a:extLst>
          </p:cNvPr>
          <p:cNvSpPr txBox="1"/>
          <p:nvPr/>
        </p:nvSpPr>
        <p:spPr>
          <a:xfrm>
            <a:off x="4941455" y="2604655"/>
            <a:ext cx="5606472" cy="1569660"/>
          </a:xfrm>
          <a:prstGeom prst="rect">
            <a:avLst/>
          </a:prstGeom>
          <a:noFill/>
        </p:spPr>
        <p:txBody>
          <a:bodyPr wrap="square"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Búp</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bê</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khóc</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64C907-8336-46A6-AA1A-5E4138A930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38694" y="244549"/>
            <a:ext cx="2495892" cy="1982066"/>
          </a:xfrm>
          <a:prstGeom prst="ellipse">
            <a:avLst/>
          </a:prstGeom>
        </p:spPr>
      </p:pic>
      <p:pic>
        <p:nvPicPr>
          <p:cNvPr id="5" name="Picture 4">
            <a:extLst>
              <a:ext uri="{FF2B5EF4-FFF2-40B4-BE49-F238E27FC236}">
                <a16:creationId xmlns:a16="http://schemas.microsoft.com/office/drawing/2014/main" id="{F1F2618F-CA0E-4F91-AC5C-7A00590CD34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7000"/>
                    </a14:imgEffect>
                    <a14:imgEffect>
                      <a14:brightnessContrast bright="15000"/>
                    </a14:imgEffect>
                  </a14:imgLayer>
                </a14:imgProps>
              </a:ext>
            </a:extLst>
          </a:blip>
          <a:srcRect l="947" t="3045" r="949" b="1646"/>
          <a:stretch/>
        </p:blipFill>
        <p:spPr>
          <a:xfrm>
            <a:off x="6968237" y="2302773"/>
            <a:ext cx="3464649" cy="2112492"/>
          </a:xfrm>
          <a:prstGeom prst="roundRect">
            <a:avLst>
              <a:gd name="adj" fmla="val 8602"/>
            </a:avLst>
          </a:prstGeom>
        </p:spPr>
      </p:pic>
      <p:pic>
        <p:nvPicPr>
          <p:cNvPr id="7" name="Picture 6">
            <a:extLst>
              <a:ext uri="{FF2B5EF4-FFF2-40B4-BE49-F238E27FC236}">
                <a16:creationId xmlns:a16="http://schemas.microsoft.com/office/drawing/2014/main" id="{9BDB48A0-7F04-4551-8674-0A848CCF26E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43000"/>
                    </a14:imgEffect>
                    <a14:imgEffect>
                      <a14:brightnessContrast bright="11000"/>
                    </a14:imgEffect>
                  </a14:imgLayer>
                </a14:imgProps>
              </a:ext>
            </a:extLst>
          </a:blip>
          <a:srcRect l="2346" t="1437" r="2346" b="1437"/>
          <a:stretch/>
        </p:blipFill>
        <p:spPr>
          <a:xfrm>
            <a:off x="7025099" y="4498934"/>
            <a:ext cx="3350923" cy="2030587"/>
          </a:xfrm>
          <a:prstGeom prst="roundRect">
            <a:avLst>
              <a:gd name="adj" fmla="val 10172"/>
            </a:avLst>
          </a:prstGeom>
        </p:spPr>
      </p:pic>
      <p:sp>
        <p:nvSpPr>
          <p:cNvPr id="8" name="TextBox 7">
            <a:extLst>
              <a:ext uri="{FF2B5EF4-FFF2-40B4-BE49-F238E27FC236}">
                <a16:creationId xmlns:a16="http://schemas.microsoft.com/office/drawing/2014/main" id="{43FEF6D1-88F6-4833-BB9E-39F92BF21B1C}"/>
              </a:ext>
            </a:extLst>
          </p:cNvPr>
          <p:cNvSpPr txBox="1"/>
          <p:nvPr/>
        </p:nvSpPr>
        <p:spPr>
          <a:xfrm>
            <a:off x="3195980" y="209311"/>
            <a:ext cx="6224482"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sz="3600" b="1" dirty="0">
                <a:solidFill>
                  <a:srgbClr val="17479D"/>
                </a:solidFill>
                <a:latin typeface="+mj-lt"/>
              </a:rPr>
              <a:t>Nghe kể chuyện</a:t>
            </a:r>
            <a:endParaRPr kumimoji="0" lang="en-US" sz="3600" b="1" i="0" u="none" strike="noStrike" kern="0" cap="none" spc="0" normalizeH="0" baseline="0" noProof="0" dirty="0">
              <a:ln>
                <a:noFill/>
              </a:ln>
              <a:solidFill>
                <a:srgbClr val="17479D"/>
              </a:solidFill>
              <a:effectLst/>
              <a:uLnTx/>
              <a:uFillTx/>
              <a:latin typeface="+mj-lt"/>
              <a:sym typeface="Arial"/>
            </a:endParaRPr>
          </a:p>
        </p:txBody>
      </p:sp>
      <p:sp>
        <p:nvSpPr>
          <p:cNvPr id="9" name="TextBox 8">
            <a:extLst>
              <a:ext uri="{FF2B5EF4-FFF2-40B4-BE49-F238E27FC236}">
                <a16:creationId xmlns:a16="http://schemas.microsoft.com/office/drawing/2014/main" id="{F89669F1-451D-4D26-9AFC-311066A71999}"/>
              </a:ext>
            </a:extLst>
          </p:cNvPr>
          <p:cNvSpPr txBox="1"/>
          <p:nvPr/>
        </p:nvSpPr>
        <p:spPr>
          <a:xfrm>
            <a:off x="3749595" y="1165639"/>
            <a:ext cx="5365827" cy="730200"/>
          </a:xfrm>
          <a:prstGeom prst="rect">
            <a:avLst/>
          </a:prstGeom>
          <a:noFill/>
        </p:spPr>
        <p:txBody>
          <a:bodyPr wrap="square" rtlCol="0">
            <a:spAutoFit/>
          </a:bodyPr>
          <a:lstStyle/>
          <a:p>
            <a:pPr algn="ctr">
              <a:lnSpc>
                <a:spcPct val="150000"/>
              </a:lnSpc>
            </a:pPr>
            <a:r>
              <a:rPr lang="en-US" sz="3200" b="1" dirty="0" err="1">
                <a:solidFill>
                  <a:schemeClr val="accent1">
                    <a:lumMod val="50000"/>
                  </a:schemeClr>
                </a:solidFill>
                <a:latin typeface="+mj-lt"/>
              </a:rPr>
              <a:t>Búp</a:t>
            </a:r>
            <a:r>
              <a:rPr lang="en-US" sz="3200" b="1" dirty="0">
                <a:solidFill>
                  <a:schemeClr val="accent1">
                    <a:lumMod val="50000"/>
                  </a:schemeClr>
                </a:solidFill>
                <a:latin typeface="+mj-lt"/>
              </a:rPr>
              <a:t> </a:t>
            </a:r>
            <a:r>
              <a:rPr lang="en-US" sz="3200" b="1" dirty="0" err="1">
                <a:solidFill>
                  <a:schemeClr val="accent1">
                    <a:lumMod val="50000"/>
                  </a:schemeClr>
                </a:solidFill>
                <a:latin typeface="+mj-lt"/>
              </a:rPr>
              <a:t>bê</a:t>
            </a:r>
            <a:r>
              <a:rPr lang="en-US" sz="3200" b="1" dirty="0">
                <a:solidFill>
                  <a:schemeClr val="accent1">
                    <a:lumMod val="50000"/>
                  </a:schemeClr>
                </a:solidFill>
                <a:latin typeface="+mj-lt"/>
              </a:rPr>
              <a:t> </a:t>
            </a:r>
            <a:r>
              <a:rPr lang="en-US" sz="3200" b="1" dirty="0" err="1">
                <a:solidFill>
                  <a:schemeClr val="accent1">
                    <a:lumMod val="50000"/>
                  </a:schemeClr>
                </a:solidFill>
                <a:latin typeface="+mj-lt"/>
              </a:rPr>
              <a:t>biết</a:t>
            </a:r>
            <a:r>
              <a:rPr lang="en-US" sz="3200" b="1" dirty="0">
                <a:solidFill>
                  <a:schemeClr val="accent1">
                    <a:lumMod val="50000"/>
                  </a:schemeClr>
                </a:solidFill>
                <a:latin typeface="+mj-lt"/>
              </a:rPr>
              <a:t> </a:t>
            </a:r>
            <a:r>
              <a:rPr lang="en-US" sz="3200" b="1" dirty="0" err="1">
                <a:solidFill>
                  <a:schemeClr val="accent1">
                    <a:lumMod val="50000"/>
                  </a:schemeClr>
                </a:solidFill>
                <a:latin typeface="+mj-lt"/>
              </a:rPr>
              <a:t>khóc</a:t>
            </a:r>
            <a:endParaRPr lang="en-US" sz="3200" b="1" dirty="0">
              <a:solidFill>
                <a:schemeClr val="accent1">
                  <a:lumMod val="50000"/>
                </a:schemeClr>
              </a:solidFill>
              <a:latin typeface="+mj-lt"/>
            </a:endParaRPr>
          </a:p>
        </p:txBody>
      </p:sp>
      <p:pic>
        <p:nvPicPr>
          <p:cNvPr id="10" name="Picture 9">
            <a:extLst>
              <a:ext uri="{FF2B5EF4-FFF2-40B4-BE49-F238E27FC236}">
                <a16:creationId xmlns:a16="http://schemas.microsoft.com/office/drawing/2014/main" id="{596B44C6-AA0E-4F9B-A477-BB68AAD7EE82}"/>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36000"/>
                    </a14:imgEffect>
                    <a14:imgEffect>
                      <a14:brightnessContrast bright="17000"/>
                    </a14:imgEffect>
                  </a14:imgLayer>
                </a14:imgProps>
              </a:ext>
            </a:extLst>
          </a:blip>
          <a:srcRect l="5787" t="3894" r="3163" b="5056"/>
          <a:stretch/>
        </p:blipFill>
        <p:spPr>
          <a:xfrm>
            <a:off x="2846552" y="2302773"/>
            <a:ext cx="3350925" cy="2082840"/>
          </a:xfrm>
          <a:prstGeom prst="roundRect">
            <a:avLst>
              <a:gd name="adj" fmla="val 6947"/>
            </a:avLst>
          </a:prstGeom>
        </p:spPr>
      </p:pic>
      <p:pic>
        <p:nvPicPr>
          <p:cNvPr id="11" name="Picture 10">
            <a:extLst>
              <a:ext uri="{FF2B5EF4-FFF2-40B4-BE49-F238E27FC236}">
                <a16:creationId xmlns:a16="http://schemas.microsoft.com/office/drawing/2014/main" id="{C7643F7A-58A7-4568-BB6F-068B6C81F55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38000"/>
                    </a14:imgEffect>
                    <a14:imgEffect>
                      <a14:brightnessContrast bright="15000"/>
                    </a14:imgEffect>
                  </a14:imgLayer>
                </a14:imgProps>
              </a:ext>
            </a:extLst>
          </a:blip>
          <a:srcRect l="2347" t="597" b="597"/>
          <a:stretch/>
        </p:blipFill>
        <p:spPr>
          <a:xfrm>
            <a:off x="2817525" y="4529927"/>
            <a:ext cx="3379952" cy="2030587"/>
          </a:xfrm>
          <a:prstGeom prst="roundRect">
            <a:avLst>
              <a:gd name="adj" fmla="val 6059"/>
            </a:avLst>
          </a:prstGeom>
        </p:spPr>
      </p:pic>
    </p:spTree>
    <p:extLst>
      <p:ext uri="{BB962C8B-B14F-4D97-AF65-F5344CB8AC3E}">
        <p14:creationId xmlns:p14="http://schemas.microsoft.com/office/powerpoint/2010/main" val="18819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ÚP BÊ BIẾT KHÓC  KỂ CHUYỆN LỚP 2  SÁCH KẾT NỐI TRI THỨC_1080p">
            <a:hlinkClick r:id="" action="ppaction://media"/>
            <a:extLst>
              <a:ext uri="{FF2B5EF4-FFF2-40B4-BE49-F238E27FC236}">
                <a16:creationId xmlns:a16="http://schemas.microsoft.com/office/drawing/2014/main" id="{AD7AE101-F9EB-4458-A26D-DCA44B49E3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7CF641-7EF3-AFAF-8B0B-188D13AC7BF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Effect>
                      <a14:brightnessContrast bright="17000"/>
                    </a14:imgEffect>
                  </a14:imgLayer>
                </a14:imgProps>
              </a:ext>
            </a:extLst>
          </a:blip>
          <a:srcRect l="5787" t="3894" r="3163" b="5056"/>
          <a:stretch/>
        </p:blipFill>
        <p:spPr>
          <a:xfrm>
            <a:off x="1055852" y="2486025"/>
            <a:ext cx="4220733" cy="2623488"/>
          </a:xfrm>
          <a:prstGeom prst="roundRect">
            <a:avLst>
              <a:gd name="adj" fmla="val 6947"/>
            </a:avLst>
          </a:prstGeom>
        </p:spPr>
      </p:pic>
      <p:sp>
        <p:nvSpPr>
          <p:cNvPr id="4" name="Rectangle: Rounded Corners 3">
            <a:extLst>
              <a:ext uri="{FF2B5EF4-FFF2-40B4-BE49-F238E27FC236}">
                <a16:creationId xmlns:a16="http://schemas.microsoft.com/office/drawing/2014/main" id="{5CF1FC7B-14D1-F741-F04C-5473FA0891D7}"/>
              </a:ext>
            </a:extLst>
          </p:cNvPr>
          <p:cNvSpPr/>
          <p:nvPr/>
        </p:nvSpPr>
        <p:spPr>
          <a:xfrm>
            <a:off x="5362575" y="1647825"/>
            <a:ext cx="6164406" cy="41529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04065"/>
            <a:r>
              <a:rPr lang="vi-VN"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(1) Nhân dịp sinh nhật tròn 6 tuổi, Hoa được bố mẹ tặng cho con búp bê mà cô bé rất thích. Đi đâu, làm gì, cô bé cũng mang búp bê theo. Hoa nhờ mẹ may nhiều quần áo đẹp cho búp bê.</a:t>
            </a:r>
          </a:p>
        </p:txBody>
      </p:sp>
    </p:spTree>
    <p:extLst>
      <p:ext uri="{BB962C8B-B14F-4D97-AF65-F5344CB8AC3E}">
        <p14:creationId xmlns:p14="http://schemas.microsoft.com/office/powerpoint/2010/main" val="1360682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F1FC7B-14D1-F741-F04C-5473FA0891D7}"/>
              </a:ext>
            </a:extLst>
          </p:cNvPr>
          <p:cNvSpPr/>
          <p:nvPr/>
        </p:nvSpPr>
        <p:spPr>
          <a:xfrm>
            <a:off x="5343525" y="1314450"/>
            <a:ext cx="6021531" cy="46863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04065"/>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(2) Một năm sau, khi Hoa tròn 7 tuổi, bố mẹ tặng cho cô bé một món quà mới. Đó là một chú chó bông màu trắng rất xinh. Từ ngày có chó b</a:t>
            </a:r>
            <a:r>
              <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ô</a:t>
            </a: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ng, Hoa chẳng ngó ngàng tới bé búp bê nữa. Hoa mang chó bông đi ngủ, đi chơi, quên hẳn cô bé búp bê ở góc tủ tối tăm.</a:t>
            </a:r>
          </a:p>
        </p:txBody>
      </p:sp>
      <p:pic>
        <p:nvPicPr>
          <p:cNvPr id="3" name="Picture 2">
            <a:extLst>
              <a:ext uri="{FF2B5EF4-FFF2-40B4-BE49-F238E27FC236}">
                <a16:creationId xmlns:a16="http://schemas.microsoft.com/office/drawing/2014/main" id="{BC79DF09-7CF9-C0D3-06DF-624552656D9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7000"/>
                    </a14:imgEffect>
                    <a14:imgEffect>
                      <a14:brightnessContrast bright="15000"/>
                    </a14:imgEffect>
                  </a14:imgLayer>
                </a14:imgProps>
              </a:ext>
            </a:extLst>
          </a:blip>
          <a:srcRect l="947" t="3045" r="949" b="1646"/>
          <a:stretch/>
        </p:blipFill>
        <p:spPr>
          <a:xfrm>
            <a:off x="729362" y="2514600"/>
            <a:ext cx="4382597" cy="2672190"/>
          </a:xfrm>
          <a:prstGeom prst="roundRect">
            <a:avLst>
              <a:gd name="adj" fmla="val 8602"/>
            </a:avLst>
          </a:prstGeom>
        </p:spPr>
      </p:pic>
    </p:spTree>
    <p:extLst>
      <p:ext uri="{BB962C8B-B14F-4D97-AF65-F5344CB8AC3E}">
        <p14:creationId xmlns:p14="http://schemas.microsoft.com/office/powerpoint/2010/main" val="80261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F1FC7B-14D1-F741-F04C-5473FA0891D7}"/>
              </a:ext>
            </a:extLst>
          </p:cNvPr>
          <p:cNvSpPr/>
          <p:nvPr/>
        </p:nvSpPr>
        <p:spPr>
          <a:xfrm>
            <a:off x="5343525" y="1314450"/>
            <a:ext cx="6134100" cy="46863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04065"/>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(3) Một hôm, Hoa nằm mơ thấy em búp bê nhỏ của mình khóc thút thít</a:t>
            </a:r>
          </a:p>
          <a:p>
            <a:pPr lvl="0" algn="just" defTabSz="904065"/>
            <a:r>
              <a:rPr lang="en-US"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a:t>
            </a:r>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Chị Hoa quên em rồi sao? Em nhớ chị lắm. Hu... hu...</a:t>
            </a:r>
          </a:p>
          <a:p>
            <a:pPr lvl="0" algn="just" defTabSz="904065"/>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Nghe búp bê khóc, Hoa bật khóc theo. Khi tỉnh giấc, Hoa liên lục tìm búp bê ngay. Cô bé mừng rỡ khi thấy búp bê còn trong góc tủ. Hoa ôm búp bê vào lòng</a:t>
            </a:r>
          </a:p>
          <a:p>
            <a:pPr lvl="0" algn="just" defTabSz="904065"/>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và nói khẽ:</a:t>
            </a:r>
          </a:p>
          <a:p>
            <a:pPr lvl="0" algn="just" defTabSz="904065"/>
            <a:r>
              <a:rPr lang="en-US"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a:t>
            </a:r>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Tha lỗi cho chị nhé, chúng ta sẽ mãi là bạn!</a:t>
            </a:r>
          </a:p>
        </p:txBody>
      </p:sp>
      <p:pic>
        <p:nvPicPr>
          <p:cNvPr id="2" name="Picture 1">
            <a:extLst>
              <a:ext uri="{FF2B5EF4-FFF2-40B4-BE49-F238E27FC236}">
                <a16:creationId xmlns:a16="http://schemas.microsoft.com/office/drawing/2014/main" id="{6E304D05-F3A0-65DD-A08B-3E8EC75EEB0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brightnessContrast bright="15000"/>
                    </a14:imgEffect>
                  </a14:imgLayer>
                </a14:imgProps>
              </a:ext>
            </a:extLst>
          </a:blip>
          <a:srcRect l="2347" t="597" b="597"/>
          <a:stretch/>
        </p:blipFill>
        <p:spPr>
          <a:xfrm>
            <a:off x="903000" y="2495550"/>
            <a:ext cx="4340466" cy="2607639"/>
          </a:xfrm>
          <a:prstGeom prst="roundRect">
            <a:avLst>
              <a:gd name="adj" fmla="val 6059"/>
            </a:avLst>
          </a:prstGeom>
        </p:spPr>
      </p:pic>
    </p:spTree>
    <p:extLst>
      <p:ext uri="{BB962C8B-B14F-4D97-AF65-F5344CB8AC3E}">
        <p14:creationId xmlns:p14="http://schemas.microsoft.com/office/powerpoint/2010/main" val="1978118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F1FC7B-14D1-F741-F04C-5473FA0891D7}"/>
              </a:ext>
            </a:extLst>
          </p:cNvPr>
          <p:cNvSpPr/>
          <p:nvPr/>
        </p:nvSpPr>
        <p:spPr>
          <a:xfrm>
            <a:off x="5248275" y="2095500"/>
            <a:ext cx="6029325" cy="3457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04065"/>
            <a:r>
              <a:rPr lang="vi-VN"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(4) Hoa giới thiệu búp bê với em chó bông. Từ đó, Hoa chơi với búp bê và chó</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vi-VN"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b</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ô</a:t>
            </a:r>
            <a:r>
              <a:rPr lang="vi-VN"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ng rất vui vẻ, không bỏ quên bạn nào. </a:t>
            </a:r>
          </a:p>
        </p:txBody>
      </p:sp>
      <p:pic>
        <p:nvPicPr>
          <p:cNvPr id="3" name="Picture 2">
            <a:extLst>
              <a:ext uri="{FF2B5EF4-FFF2-40B4-BE49-F238E27FC236}">
                <a16:creationId xmlns:a16="http://schemas.microsoft.com/office/drawing/2014/main" id="{958AA9F2-CC4E-3D7B-5469-99AF6D57051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3000"/>
                    </a14:imgEffect>
                    <a14:imgEffect>
                      <a14:brightnessContrast bright="11000"/>
                    </a14:imgEffect>
                  </a14:imgLayer>
                </a14:imgProps>
              </a:ext>
            </a:extLst>
          </a:blip>
          <a:srcRect l="2346" t="1437" r="2346" b="1437"/>
          <a:stretch/>
        </p:blipFill>
        <p:spPr>
          <a:xfrm>
            <a:off x="833849" y="2562225"/>
            <a:ext cx="4236324" cy="2567121"/>
          </a:xfrm>
          <a:prstGeom prst="roundRect">
            <a:avLst>
              <a:gd name="adj" fmla="val 10172"/>
            </a:avLst>
          </a:prstGeom>
        </p:spPr>
      </p:pic>
    </p:spTree>
    <p:extLst>
      <p:ext uri="{BB962C8B-B14F-4D97-AF65-F5344CB8AC3E}">
        <p14:creationId xmlns:p14="http://schemas.microsoft.com/office/powerpoint/2010/main" val="4194283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562</Words>
  <Application>Microsoft Office PowerPoint</Application>
  <PresentationFormat>Widescreen</PresentationFormat>
  <Paragraphs>45</Paragraphs>
  <Slides>21</Slides>
  <Notes>11</Notes>
  <HiddenSlides>0</HiddenSlides>
  <MMClips>3</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21</vt:i4>
      </vt:variant>
    </vt:vector>
  </HeadingPairs>
  <TitlesOfParts>
    <vt:vector size="39" baseType="lpstr">
      <vt:lpstr>微软雅黑</vt:lpstr>
      <vt:lpstr>宋体</vt:lpstr>
      <vt:lpstr>Arial</vt:lpstr>
      <vt:lpstr>Arial Black</vt:lpstr>
      <vt:lpstr>Arial-Rounded</vt:lpstr>
      <vt:lpstr>Calibri</vt:lpstr>
      <vt:lpstr>Calibri Light</vt:lpstr>
      <vt:lpstr>等线</vt:lpstr>
      <vt:lpstr>等线 Light</vt:lpstr>
      <vt:lpstr>iCiel Cadena</vt:lpstr>
      <vt:lpstr>字魂27号-布丁体</vt:lpstr>
      <vt:lpstr>思源黑体 CN Normal</vt:lpstr>
      <vt:lpstr>Office Theme</vt:lpstr>
      <vt:lpstr>千图网海量PPT模板www.58pic.com​​</vt:lpstr>
      <vt:lpstr>1_Office 主题​​</vt:lpstr>
      <vt:lpstr>5_Office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60</cp:revision>
  <dcterms:created xsi:type="dcterms:W3CDTF">2021-07-20T01:55:21Z</dcterms:created>
  <dcterms:modified xsi:type="dcterms:W3CDTF">2025-10-29T02:28:47Z</dcterms:modified>
</cp:coreProperties>
</file>