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2"/>
  </p:sldMasterIdLst>
  <p:notesMasterIdLst>
    <p:notesMasterId r:id="rId18"/>
  </p:notesMasterIdLst>
  <p:sldIdLst>
    <p:sldId id="371" r:id="rId3"/>
    <p:sldId id="452" r:id="rId4"/>
    <p:sldId id="307" r:id="rId5"/>
    <p:sldId id="389" r:id="rId6"/>
    <p:sldId id="329" r:id="rId7"/>
    <p:sldId id="462" r:id="rId8"/>
    <p:sldId id="309" r:id="rId9"/>
    <p:sldId id="461" r:id="rId10"/>
    <p:sldId id="457" r:id="rId11"/>
    <p:sldId id="415" r:id="rId12"/>
    <p:sldId id="426" r:id="rId13"/>
    <p:sldId id="427" r:id="rId14"/>
    <p:sldId id="435" r:id="rId15"/>
    <p:sldId id="460" r:id="rId16"/>
    <p:sldId id="289"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1AA1D0"/>
    <a:srgbClr val="08274C"/>
    <a:srgbClr val="EA004F"/>
    <a:srgbClr val="F600F6"/>
    <a:srgbClr val="544B0E"/>
    <a:srgbClr val="3C3A05"/>
    <a:srgbClr val="D33383"/>
    <a:srgbClr val="C6DBF3"/>
    <a:srgbClr val="FCCA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45" autoAdjust="0"/>
    <p:restoredTop sz="94106" autoAdjust="0"/>
  </p:normalViewPr>
  <p:slideViewPr>
    <p:cSldViewPr snapToGrid="0">
      <p:cViewPr varScale="1">
        <p:scale>
          <a:sx n="59" d="100"/>
          <a:sy n="59" d="100"/>
        </p:scale>
        <p:origin x="1120" y="52"/>
      </p:cViewPr>
      <p:guideLst/>
    </p:cSldViewPr>
  </p:slideViewPr>
  <p:notesTextViewPr>
    <p:cViewPr>
      <p:scale>
        <a:sx n="1" d="1"/>
        <a:sy n="1" d="1"/>
      </p:scale>
      <p:origin x="0" y="0"/>
    </p:cViewPr>
  </p:notesTextViewPr>
  <p:sorterViewPr>
    <p:cViewPr>
      <p:scale>
        <a:sx n="100" d="100"/>
        <a:sy n="100" d="100"/>
      </p:scale>
      <p:origin x="0" y="-11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10/6/2025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5</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37FF0D-3108-4406-A6C2-4DB64F82457E}" type="slidenum">
              <a:rPr lang="en-US" smtClean="0"/>
              <a:t>14</a:t>
            </a:fld>
            <a:endParaRPr lang="en-US"/>
          </a:p>
        </p:txBody>
      </p:sp>
    </p:spTree>
    <p:extLst>
      <p:ext uri="{BB962C8B-B14F-4D97-AF65-F5344CB8AC3E}">
        <p14:creationId xmlns:p14="http://schemas.microsoft.com/office/powerpoint/2010/main" val="2458455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A1F14-DA11-4E43-87F3-BE07CCE51531}"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1"/>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90"/>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55C54A6B-49DC-4CB2-9793-2B983B1F7DB7}" type="datetimeFigureOut">
              <a:rPr lang="en-US"/>
              <a:t>10/6/2025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94351C3D-1A38-434C-8DA6-B7289867645D}"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2470B8-96F8-42D0-9FB1-FD414F8B4E30}"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48F3F0-BBE0-4656-ADE2-E0CA7BB6F2D1}"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3ED7EF-0440-4F9E-A644-D13ECD56D55F}"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AE9FF7-F5C4-4B75-B312-7A2B0AADEC3E}" type="datetime1">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1B56F3-24BB-45BE-BD1E-E26A863B0966}" type="datetime1">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9138A9-B139-4FBA-BD61-A63595AC75F4}" type="datetime1">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219DCA-20B6-4A7F-9287-D29CBE4F4E3E}"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E4CC13-3719-4BC0-9941-BCD22F2E39BB}" type="datetime1">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9C473A-74A1-46F3-8D2E-10C923B7E154}" type="datetime1">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D27D59-6977-44DD-8E4E-5EC5FBCC1A34}"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A4B6EE-3F1C-40A8-BAA7-D8D1D25FA34D}"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B49DCD-488C-48E6-B562-9E2144C6FF46}"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829C2E-4D1E-4F59-91D1-95B83ABEEBF7}"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46A1F-9E99-4E72-9D09-5F6A6C41B36D}"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3F7B2-BB06-4C2C-A0BF-C3C4D1F4133B}" type="datetime1">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206BB4-FA77-4407-AB5F-CB1BD3F4739D}"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960C43-54DA-49F1-AB83-13D47078AC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06BB4-FA77-4407-AB5F-CB1BD3F4739D}"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960C43-54DA-49F1-AB83-13D47078AC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49ED60E-3B8D-47C1-9682-1C12509BF99F}" type="datetimeFigureOut">
              <a:rPr lang="zh-CN" altLang="en-US" smtClean="0"/>
              <a:t>2025/10/6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24B006D-818D-47B3-9EBE-C5AB269A17AF}" type="slidenum">
              <a:rPr lang="zh-CN" altLang="en-US" smtClean="0"/>
              <a:t>‹#›</a:t>
            </a:fld>
            <a:endParaRPr lang="zh-CN" altLang="en-US"/>
          </a:p>
        </p:txBody>
      </p:sp>
      <p:cxnSp>
        <p:nvCxnSpPr>
          <p:cNvPr id="6" name="直接连接符 5"/>
          <p:cNvCxnSpPr/>
          <p:nvPr userDrawn="1"/>
        </p:nvCxnSpPr>
        <p:spPr>
          <a:xfrm>
            <a:off x="1341822" y="667462"/>
            <a:ext cx="9721436" cy="0"/>
          </a:xfrm>
          <a:prstGeom prst="line">
            <a:avLst/>
          </a:prstGeom>
          <a:ln>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7" name="组合 124"/>
          <p:cNvGrpSpPr/>
          <p:nvPr userDrawn="1"/>
        </p:nvGrpSpPr>
        <p:grpSpPr>
          <a:xfrm>
            <a:off x="11236542" y="459432"/>
            <a:ext cx="258652" cy="233265"/>
            <a:chOff x="3720691" y="2824413"/>
            <a:chExt cx="1341120" cy="1209172"/>
          </a:xfrm>
        </p:grpSpPr>
        <p:sp>
          <p:nvSpPr>
            <p:cNvPr id="8" name="Freeform 5"/>
            <p:cNvSpPr/>
            <p:nvPr/>
          </p:nvSpPr>
          <p:spPr bwMode="auto">
            <a:xfrm rot="1855731">
              <a:off x="3720691" y="2824413"/>
              <a:ext cx="1341120" cy="120917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w="12700" cap="flat">
              <a:noFill/>
              <a:prstDash val="solid"/>
              <a:miter lim="800000"/>
            </a:ln>
            <a:effectLst>
              <a:outerShdw blurRad="190500" dist="114300" dir="2700000" algn="tl" rotWithShape="0">
                <a:prstClr val="black">
                  <a:alpha val="40000"/>
                </a:prstClr>
              </a:outerShdw>
            </a:effectLst>
          </p:spPr>
          <p:txBody>
            <a:bodyPr vert="horz" wrap="square" lIns="91440" tIns="45720" rIns="91440" bIns="45720" numCol="1" anchor="t" anchorCtr="0" compatLnSpc="1"/>
            <a:lstStyle/>
            <a:p>
              <a:endParaRPr lang="zh-CN" altLang="en-US" sz="2400">
                <a:latin typeface="方正兰亭黑简体" panose="02000000000000000000" pitchFamily="2" charset="-122"/>
                <a:ea typeface="方正兰亭黑简体" panose="02000000000000000000" pitchFamily="2" charset="-122"/>
              </a:endParaRPr>
            </a:p>
          </p:txBody>
        </p:sp>
        <p:sp>
          <p:nvSpPr>
            <p:cNvPr id="9" name="Freeform 5"/>
            <p:cNvSpPr/>
            <p:nvPr/>
          </p:nvSpPr>
          <p:spPr bwMode="auto">
            <a:xfrm rot="1855731">
              <a:off x="3764581" y="2863367"/>
              <a:ext cx="1264630" cy="1140208"/>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ln>
            <a:effectLst>
              <a:outerShdw blurRad="50800" dist="38100" dir="2700000" algn="tl" rotWithShape="0">
                <a:prstClr val="black">
                  <a:alpha val="40000"/>
                </a:prstClr>
              </a:outerShdw>
            </a:effectLst>
          </p:spPr>
          <p:txBody>
            <a:bodyPr vert="horz" wrap="square" lIns="91440" tIns="45720" rIns="91440" bIns="45720" numCol="1" anchor="t" anchorCtr="0" compatLnSpc="1"/>
            <a:lstStyle/>
            <a:p>
              <a:endParaRPr lang="zh-CN" altLang="en-US" sz="2400">
                <a:latin typeface="方正兰亭黑简体" panose="02000000000000000000" pitchFamily="2" charset="-122"/>
                <a:ea typeface="方正兰亭黑简体" panose="02000000000000000000" pitchFamily="2" charset="-122"/>
              </a:endParaRPr>
            </a:p>
          </p:txBody>
        </p:sp>
      </p:grpSp>
      <p:grpSp>
        <p:nvGrpSpPr>
          <p:cNvPr id="10" name="组合 39"/>
          <p:cNvGrpSpPr/>
          <p:nvPr userDrawn="1"/>
        </p:nvGrpSpPr>
        <p:grpSpPr>
          <a:xfrm>
            <a:off x="574771" y="208120"/>
            <a:ext cx="632151" cy="570104"/>
            <a:chOff x="5446701" y="1360245"/>
            <a:chExt cx="632315" cy="570104"/>
          </a:xfrm>
        </p:grpSpPr>
        <p:sp>
          <p:nvSpPr>
            <p:cNvPr id="14" name="Freeform 5"/>
            <p:cNvSpPr/>
            <p:nvPr/>
          </p:nvSpPr>
          <p:spPr bwMode="auto">
            <a:xfrm rot="1855731">
              <a:off x="5446701" y="1360245"/>
              <a:ext cx="632315" cy="5701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ln>
            <a:effectLst>
              <a:outerShdw blurRad="50800" dist="38100" dir="2700000" algn="tl" rotWithShape="0">
                <a:prstClr val="black">
                  <a:alpha val="40000"/>
                </a:prstClr>
              </a:outerShdw>
            </a:effectLst>
          </p:spPr>
          <p:txBody>
            <a:bodyPr vert="horz" wrap="square" lIns="91440" tIns="45720" rIns="91440" bIns="45720" numCol="1" anchor="t" anchorCtr="0" compatLnSpc="1"/>
            <a:lstStyle/>
            <a:p>
              <a:endParaRPr lang="zh-CN" altLang="en-US" sz="2400" dirty="0">
                <a:latin typeface="Microsoft YaHei" panose="020B0503020204020204" pitchFamily="34" charset="-122"/>
                <a:ea typeface="Microsoft YaHei" panose="020B0503020204020204" pitchFamily="34" charset="-122"/>
              </a:endParaRPr>
            </a:p>
          </p:txBody>
        </p:sp>
        <p:sp>
          <p:nvSpPr>
            <p:cNvPr id="12" name="Freeform 5"/>
            <p:cNvSpPr/>
            <p:nvPr/>
          </p:nvSpPr>
          <p:spPr bwMode="auto">
            <a:xfrm rot="1855731">
              <a:off x="5470180" y="1383052"/>
              <a:ext cx="576760" cy="52001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noFill/>
            <a:ln w="9525" cap="flat">
              <a:solidFill>
                <a:schemeClr val="accent1">
                  <a:lumMod val="75000"/>
                </a:schemeClr>
              </a:solidFill>
              <a:prstDash val="sysDash"/>
              <a:miter lim="800000"/>
            </a:ln>
            <a:effectLst/>
          </p:spPr>
          <p:txBody>
            <a:bodyPr vert="horz" wrap="square" lIns="91440" tIns="45720" rIns="91440" bIns="45720" numCol="1" anchor="t" anchorCtr="0" compatLnSpc="1"/>
            <a:lstStyle/>
            <a:p>
              <a:endParaRPr lang="zh-CN" altLang="en-US" sz="2400" dirty="0">
                <a:latin typeface="Microsoft YaHei" panose="020B0503020204020204" pitchFamily="34" charset="-122"/>
                <a:ea typeface="Microsoft YaHei" panose="020B0503020204020204" pitchFamily="34" charset="-122"/>
              </a:endParaRPr>
            </a:p>
          </p:txBody>
        </p:sp>
      </p:grpSp>
      <p:sp>
        <p:nvSpPr>
          <p:cNvPr id="15" name="KSO_Shape"/>
          <p:cNvSpPr/>
          <p:nvPr userDrawn="1"/>
        </p:nvSpPr>
        <p:spPr bwMode="auto">
          <a:xfrm>
            <a:off x="715294" y="345330"/>
            <a:ext cx="342503" cy="291202"/>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chemeClr val="accent1"/>
          </a:solidFill>
          <a:ln>
            <a:noFill/>
          </a:ln>
        </p:spPr>
        <p:txBody>
          <a:bodyPr lIns="91400" tIns="45699" rIns="91400" bIns="45699" anchor="ctr">
            <a:scene3d>
              <a:camera prst="orthographicFront"/>
              <a:lightRig rig="threePt" dir="t"/>
            </a:scene3d>
            <a:sp3d contourW="12700">
              <a:contourClr>
                <a:srgbClr val="FFFFFF"/>
              </a:contourClr>
            </a:sp3d>
          </a:bodyPr>
          <a:lstStyle/>
          <a:p>
            <a:pPr algn="ctr">
              <a:defRPr/>
            </a:pPr>
            <a:endParaRPr lang="zh-CN" altLang="en-US" sz="2400" dirty="0">
              <a:solidFill>
                <a:srgbClr val="1C666E"/>
              </a:solidFill>
              <a:latin typeface="Microsoft YaHei" panose="020B0503020204020204" pitchFamily="34" charset="-122"/>
              <a:ea typeface="SimSun" panose="02010600030101010101" pitchFamily="2"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25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1+#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6E9974-F0DC-4DB8-9A38-2F8F55216D11}" type="datetime1">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9974-F0DC-4DB8-9A38-2F8F55216D11}" type="datetime1">
              <a:rPr lang="en-US" smtClean="0"/>
              <a:t>10/6/2025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20B1D-C678-4C69-9E65-5611E138EDC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10/6/2025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3.gif"/><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3.gif"/><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ubtitle 2"/>
          <p:cNvSpPr txBox="1"/>
          <p:nvPr/>
        </p:nvSpPr>
        <p:spPr>
          <a:xfrm>
            <a:off x="0" y="1905874"/>
            <a:ext cx="11902440" cy="1546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a:t>
            </a:r>
            <a:r>
              <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TRÌNH BÀY</a:t>
            </a: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p>
          <a:p>
            <a:pPr marL="0" indent="0" algn="ctr">
              <a:buNone/>
            </a:pP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BIỆN </a:t>
            </a: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PHÁP  CÔNG </a:t>
            </a: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TÁC CHỦ NHIỆM LỚP</a:t>
            </a: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p>
          <a:p>
            <a:pPr marL="0" indent="0" algn="ctr">
              <a:buNone/>
            </a:pP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NĂM HỌC 2025-2026</a:t>
            </a:r>
            <a:endPar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50" name="Subtitle 2"/>
          <p:cNvSpPr txBox="1"/>
          <p:nvPr/>
        </p:nvSpPr>
        <p:spPr>
          <a:xfrm>
            <a:off x="2883877" y="5775366"/>
            <a:ext cx="7076098" cy="51117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3200" b="1" dirty="0">
                <a:solidFill>
                  <a:schemeClr val="accent6">
                    <a:lumMod val="75000"/>
                  </a:schemeClr>
                </a:solidFill>
                <a:latin typeface="Times New Roman" panose="02020603050405020304" pitchFamily="18" charset="0"/>
                <a:cs typeface="Times New Roman" panose="02020603050405020304" pitchFamily="18" charset="0"/>
              </a:rPr>
              <a:t>Ng</a:t>
            </a:r>
            <a:r>
              <a:rPr lang="vi-VN" sz="3200" b="1" dirty="0">
                <a:solidFill>
                  <a:schemeClr val="accent6">
                    <a:lumMod val="75000"/>
                  </a:schemeClr>
                </a:solidFill>
                <a:latin typeface="Times New Roman" panose="02020603050405020304" pitchFamily="18" charset="0"/>
                <a:cs typeface="Times New Roman" panose="02020603050405020304" pitchFamily="18" charset="0"/>
              </a:rPr>
              <a:t>ư</a:t>
            </a:r>
            <a:r>
              <a:rPr lang="en-US" sz="3200" b="1" dirty="0" err="1">
                <a:solidFill>
                  <a:schemeClr val="accent6">
                    <a:lumMod val="75000"/>
                  </a:schemeClr>
                </a:solidFill>
                <a:latin typeface="Times New Roman" panose="02020603050405020304" pitchFamily="18" charset="0"/>
                <a:cs typeface="Times New Roman" panose="02020603050405020304" pitchFamily="18" charset="0"/>
              </a:rPr>
              <a:t>ời</a:t>
            </a:r>
            <a:r>
              <a:rPr lang="en-US" sz="3200" b="1" dirty="0">
                <a:solidFill>
                  <a:schemeClr val="accent6">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6">
                    <a:lumMod val="75000"/>
                  </a:schemeClr>
                </a:solidFill>
                <a:latin typeface="Times New Roman" panose="02020603050405020304" pitchFamily="18" charset="0"/>
                <a:cs typeface="Times New Roman" panose="02020603050405020304" pitchFamily="18" charset="0"/>
              </a:rPr>
              <a:t>thực</a:t>
            </a:r>
            <a:r>
              <a:rPr lang="en-US" sz="3200" b="1" dirty="0">
                <a:solidFill>
                  <a:schemeClr val="accent6">
                    <a:lumMod val="75000"/>
                  </a:schemeClr>
                </a:solidFill>
                <a:latin typeface="Times New Roman" panose="02020603050405020304" pitchFamily="18" charset="0"/>
                <a:cs typeface="Times New Roman" panose="02020603050405020304" pitchFamily="18" charset="0"/>
              </a:rPr>
              <a:t> </a:t>
            </a:r>
            <a:r>
              <a:rPr lang="en-US" sz="3200" b="1" dirty="0" err="1">
                <a:solidFill>
                  <a:schemeClr val="accent6">
                    <a:lumMod val="75000"/>
                  </a:schemeClr>
                </a:solidFill>
                <a:latin typeface="Times New Roman" panose="02020603050405020304" pitchFamily="18" charset="0"/>
                <a:cs typeface="Times New Roman" panose="02020603050405020304" pitchFamily="18" charset="0"/>
              </a:rPr>
              <a:t>hiện</a:t>
            </a:r>
            <a:r>
              <a:rPr lang="en-US" sz="3200" b="1" dirty="0">
                <a:solidFill>
                  <a:schemeClr val="accent6">
                    <a:lumMod val="75000"/>
                  </a:schemeClr>
                </a:solidFill>
                <a:latin typeface="Times New Roman" panose="02020603050405020304" pitchFamily="18" charset="0"/>
                <a:cs typeface="Times New Roman" panose="02020603050405020304" pitchFamily="18" charset="0"/>
              </a:rPr>
              <a:t>: Nguyễn Thị Hà</a:t>
            </a:r>
            <a:endParaRPr lang="en-US" sz="3200" b="1" dirty="0">
              <a:gradFill>
                <a:gsLst>
                  <a:gs pos="0">
                    <a:srgbClr val="14CD68"/>
                  </a:gs>
                  <a:gs pos="100000">
                    <a:srgbClr val="0B6E38"/>
                  </a:gs>
                </a:gsLst>
                <a:lin scaled="0"/>
              </a:gradFill>
              <a:latin typeface="Times New Roman" panose="02020603050405020304" pitchFamily="18" charset="0"/>
              <a:cs typeface="Times New Roman" panose="02020603050405020304" pitchFamily="18" charset="0"/>
            </a:endParaRPr>
          </a:p>
        </p:txBody>
      </p:sp>
      <p:sp>
        <p:nvSpPr>
          <p:cNvPr id="51" name="Subtitle 3"/>
          <p:cNvSpPr txBox="1"/>
          <p:nvPr/>
        </p:nvSpPr>
        <p:spPr>
          <a:xfrm>
            <a:off x="1519310" y="3840481"/>
            <a:ext cx="9657989" cy="14901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b="1" dirty="0">
                <a:solidFill>
                  <a:srgbClr val="FF0000"/>
                </a:solidFill>
                <a:latin typeface="Times New Roman" panose="02020603050405020304" pitchFamily="18" charset="0"/>
                <a:ea typeface="Aachen" panose="02020500000000000000"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tài</a:t>
            </a:r>
            <a:r>
              <a:rPr lang="en-US" sz="3200" b="1" dirty="0">
                <a:latin typeface="Times New Roman" panose="02020603050405020304" pitchFamily="18" charset="0"/>
                <a:cs typeface="Times New Roman" panose="02020603050405020304" pitchFamily="18" charset="0"/>
              </a:rPr>
              <a:t>: </a:t>
            </a:r>
            <a:r>
              <a:rPr lang="vi-VN" sz="3200" b="1" dirty="0">
                <a:latin typeface="Times New Roman" panose="02020603050405020304" pitchFamily="18" charset="0"/>
                <a:cs typeface="Times New Roman" panose="02020603050405020304" pitchFamily="18" charset="0"/>
              </a:rPr>
              <a:t>Một số kinh nghiệm để làm tốt công tác chủ nhiệm lớp 2.</a:t>
            </a:r>
            <a:endParaRPr lang="en-US" sz="3200" dirty="0">
              <a:latin typeface="Times New Roman" panose="02020603050405020304" pitchFamily="18" charset="0"/>
              <a:cs typeface="Times New Roman" panose="02020603050405020304" pitchFamily="18" charset="0"/>
            </a:endParaRPr>
          </a:p>
          <a:p>
            <a:r>
              <a:rPr lang="vi-VN" b="1" dirty="0"/>
              <a:t> </a:t>
            </a:r>
            <a:endParaRPr lang="en-US" dirty="0"/>
          </a:p>
          <a:p>
            <a:pPr marL="0" indent="0" algn="ctr">
              <a:buNone/>
            </a:pPr>
            <a:endParaRPr lang="en-US" dirty="0">
              <a:latin typeface="Times New Roman" panose="02020603050405020304" pitchFamily="18" charset="0"/>
              <a:cs typeface="Times New Roman" panose="02020603050405020304" pitchFamily="18" charset="0"/>
            </a:endParaRPr>
          </a:p>
        </p:txBody>
      </p:sp>
      <p:pic>
        <p:nvPicPr>
          <p:cNvPr id="2058" name="Picture 5" descr="POINSET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21907" y="50233"/>
            <a:ext cx="2163445" cy="2207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5B7441C0-DCCD-4AA8-9291-F26824FF7C4B}"/>
              </a:ext>
            </a:extLst>
          </p:cNvPr>
          <p:cNvSpPr/>
          <p:nvPr/>
        </p:nvSpPr>
        <p:spPr>
          <a:xfrm>
            <a:off x="2363372" y="365125"/>
            <a:ext cx="8032848" cy="9956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UỶ BAN NHÂN DÂN XÃ VĨNH HẢI</a:t>
            </a:r>
          </a:p>
          <a:p>
            <a:pPr algn="ctr"/>
            <a:r>
              <a:rPr lang="en-US" sz="2400" b="1" dirty="0">
                <a:latin typeface="Times New Roman" panose="02020603050405020304" pitchFamily="18" charset="0"/>
                <a:cs typeface="Times New Roman" panose="02020603050405020304" pitchFamily="18" charset="0"/>
              </a:rPr>
              <a:t>TR</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ỜNG TIỂU HỌC VĨNH PHONG – TIỀN PHONG</a:t>
            </a:r>
          </a:p>
        </p:txBody>
      </p:sp>
      <p:pic>
        <p:nvPicPr>
          <p:cNvPr id="4" name="Picture 3">
            <a:extLst>
              <a:ext uri="{FF2B5EF4-FFF2-40B4-BE49-F238E27FC236}">
                <a16:creationId xmlns:a16="http://schemas.microsoft.com/office/drawing/2014/main" id="{9A812202-2667-46BE-A72F-3E2E19CCCF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55690" y="31227"/>
            <a:ext cx="1536310" cy="1546860"/>
          </a:xfrm>
          <a:prstGeom prst="rect">
            <a:avLst/>
          </a:prstGeom>
        </p:spPr>
      </p:pic>
    </p:spTree>
  </p:cSld>
  <p:clrMapOvr>
    <a:masterClrMapping/>
  </p:clrMapOvr>
  <p:transition spd="slow" advTm="5000">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8310" y="36874"/>
            <a:ext cx="2003425" cy="1992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661F4DAE-E51A-4159-8D59-10287C25F0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36702" y="31226"/>
            <a:ext cx="1505243" cy="1582169"/>
          </a:xfrm>
          <a:prstGeom prst="rect">
            <a:avLst/>
          </a:prstGeom>
        </p:spPr>
      </p:pic>
      <p:sp>
        <p:nvSpPr>
          <p:cNvPr id="8" name="TextBox 7">
            <a:extLst>
              <a:ext uri="{FF2B5EF4-FFF2-40B4-BE49-F238E27FC236}">
                <a16:creationId xmlns:a16="http://schemas.microsoft.com/office/drawing/2014/main" id="{25A94778-962A-4C2F-B85F-E2FEB270DF78}"/>
              </a:ext>
            </a:extLst>
          </p:cNvPr>
          <p:cNvSpPr txBox="1"/>
          <p:nvPr/>
        </p:nvSpPr>
        <p:spPr>
          <a:xfrm>
            <a:off x="1132731" y="1657569"/>
            <a:ext cx="9403972" cy="3662541"/>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Bên cạnh việc giảng dạy kiến thức các môn học cho học sinh, tôi luôn quan tâm tìm hiểu phát hiện học sinh có năng khiếu về: hội hoạ, múa hát, bơi lội, chữ viết, ngoại ngữ..... Liên hệ phối kết hợp với giáo viên chuyên mĩ thuật, hát nhạc, tiếng Anh và cô Tổng phụ trách Đội để cùng đồng hành bồi dưỡng. Tham mưu với nhà trường tổ chức cho học sinh tham gia giao lưu các cuộc thi năng khiếu như: thi kể chuyện theo sách, thi vẽ, thi sơn ca, thi múa, nghệ thuật, thi vở sạch chữ đẹp, viết tư pháp… do nhà trường tổ chức. Khen thưởng động viên khích lệ học sinh kịp thời để tạo động lực cho học sinh phát triển năng khiếu của mình.</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
        <p:nvSpPr>
          <p:cNvPr id="9" name="TextBox 8">
            <a:extLst>
              <a:ext uri="{FF2B5EF4-FFF2-40B4-BE49-F238E27FC236}">
                <a16:creationId xmlns:a16="http://schemas.microsoft.com/office/drawing/2014/main" id="{8F063DC1-3D59-4479-8A6D-CAE6937BC867}"/>
              </a:ext>
            </a:extLst>
          </p:cNvPr>
          <p:cNvSpPr txBox="1"/>
          <p:nvPr/>
        </p:nvSpPr>
        <p:spPr>
          <a:xfrm>
            <a:off x="1958291" y="905510"/>
            <a:ext cx="8275418" cy="707886"/>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5. Đối với những học sinh có năng khiếu đặc biệt.</a:t>
            </a:r>
            <a:endParaRPr lang="en-US" sz="2400" b="1" dirty="0">
              <a:latin typeface="Times New Roman" panose="02020603050405020304" pitchFamily="18" charset="0"/>
              <a:cs typeface="Times New Roman" panose="02020603050405020304" pitchFamily="18" charset="0"/>
            </a:endParaRPr>
          </a:p>
          <a:p>
            <a:pPr algn="l"/>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76590" y="6603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195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23D14D1D-7178-48EE-9BCC-9E9133768F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52295" y="31227"/>
            <a:ext cx="1613095" cy="1581852"/>
          </a:xfrm>
          <a:prstGeom prst="rect">
            <a:avLst/>
          </a:prstGeom>
        </p:spPr>
      </p:pic>
      <p:sp>
        <p:nvSpPr>
          <p:cNvPr id="2" name="TextBox 1">
            <a:extLst>
              <a:ext uri="{FF2B5EF4-FFF2-40B4-BE49-F238E27FC236}">
                <a16:creationId xmlns:a16="http://schemas.microsoft.com/office/drawing/2014/main" id="{22DDBD55-9537-405B-8558-1A3DD76D5AB0}"/>
              </a:ext>
            </a:extLst>
          </p:cNvPr>
          <p:cNvSpPr txBox="1"/>
          <p:nvPr/>
        </p:nvSpPr>
        <p:spPr>
          <a:xfrm>
            <a:off x="593060" y="1176096"/>
            <a:ext cx="10353821" cy="5878532"/>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Từ đầu năm học đến nay trong thời gian làm công tác chủ nhiệm lớp 2C  tôi đã vận dụng những biện pháp trên để giáo dục học sinh phát triển về mọi mặt. Kết quả đạt được rất khả quan, phương pháp giáo dục này tôi thấy kết quả nền nếp lớp, kết quả học tập của từng đối tượng học sinh ngày càng tiến bộ rõ rệt. Các em chăm ngoan, tập chung chú ý  hơn, chấp hành tốt những nội quy, quy định mà giáo viên chủ nhiệm và nhà trường đề ra.</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Duy trì sĩ số lớp 26/26 em.</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HS đi học đầy đủ đúng giờ, nghỉ học có giấy xin phép </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HS thực hiện mặc đồng phục, sạch sẽ gọn gàng.</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HS xếp hàng ra vào lớp ngay ngắn, thẳng hàng.</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HS không ăn quà vặt </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Trong lớp học HS tư thế ngồi học đã nghiêm chỉnh, sự tập trung chú ý của học sinh cá biệt đã tiến bộ, học sinh hăng hái tham gia phát biểu xây dựng bài. Có ý thức tự giác khi tham gia các hoạt động nhóm trong các giờ học.</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HS biết tham gia bảo vệ và giữ gìn vệ sinh trường lớp sạch sẽ.</a:t>
            </a:r>
            <a:endParaRPr lang="en-US" sz="2400" dirty="0">
              <a:latin typeface="Times New Roman" panose="02020603050405020304" pitchFamily="18" charset="0"/>
              <a:cs typeface="Times New Roman" panose="02020603050405020304" pitchFamily="18" charset="0"/>
            </a:endParaRPr>
          </a:p>
          <a:p>
            <a:pPr algn="just"/>
            <a:endParaRPr lang="en-US" sz="1600" dirty="0"/>
          </a:p>
        </p:txBody>
      </p:sp>
      <p:sp>
        <p:nvSpPr>
          <p:cNvPr id="3" name="TextBox 2">
            <a:extLst>
              <a:ext uri="{FF2B5EF4-FFF2-40B4-BE49-F238E27FC236}">
                <a16:creationId xmlns:a16="http://schemas.microsoft.com/office/drawing/2014/main" id="{AB06A44E-7AC2-4DC8-9958-357BA2ADCECC}"/>
              </a:ext>
            </a:extLst>
          </p:cNvPr>
          <p:cNvSpPr txBox="1"/>
          <p:nvPr/>
        </p:nvSpPr>
        <p:spPr>
          <a:xfrm>
            <a:off x="2737044" y="468210"/>
            <a:ext cx="6893169" cy="707886"/>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IV. KẾT QUẢ ĐẠT ĐƯỢC</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0877" y="1076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1886" y="4522358"/>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C0BAB3DF-A328-4D0C-85D7-F983623AF3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53395" y="31226"/>
            <a:ext cx="1611995" cy="1641249"/>
          </a:xfrm>
          <a:prstGeom prst="rect">
            <a:avLst/>
          </a:prstGeom>
        </p:spPr>
      </p:pic>
      <p:sp>
        <p:nvSpPr>
          <p:cNvPr id="3" name="Rectangle 2">
            <a:extLst>
              <a:ext uri="{FF2B5EF4-FFF2-40B4-BE49-F238E27FC236}">
                <a16:creationId xmlns:a16="http://schemas.microsoft.com/office/drawing/2014/main" id="{D9E4DC57-0BCC-49DA-97D6-103A830108EA}"/>
              </a:ext>
            </a:extLst>
          </p:cNvPr>
          <p:cNvSpPr/>
          <p:nvPr/>
        </p:nvSpPr>
        <p:spPr>
          <a:xfrm>
            <a:off x="1631852" y="1326627"/>
            <a:ext cx="9467557" cy="362446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1AA8D2E4-FAFC-4243-B85C-56F5DE4AE585}"/>
              </a:ext>
            </a:extLst>
          </p:cNvPr>
          <p:cNvSpPr txBox="1"/>
          <p:nvPr/>
        </p:nvSpPr>
        <p:spPr>
          <a:xfrm>
            <a:off x="911482" y="1360001"/>
            <a:ext cx="9720775" cy="5509200"/>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Trong quá trình làm công tác chủ nhiệm lớp 2C bản thân tôi rút ra được nhiều kinh nghiệm rất bổ ích để giáo dục học sinh và đã thu được những kết quả như trên, chất lượng của lớp được nâng lên về mọi mặt, lớp luôn đứng đầu trong khối, tôi luôn được học trò quý mến, được phụ huynh tin tưởng. Tôi rút ra một điều rằng muốn tốt làm tốt công tác chủ nhiệm lớp đòi hỏi người giáo viên phải thực sự tâm huyết với nghề, phải thực sự thương yêu học sinh, tận tình, tận tâm với sự nghiệp giáo dục. Không những thế người giáo viên chủ nhiệm còn phải tự mình nâng cao trình độ chuyên môn nghiệp vụ để có kiến thức, chuyên môn vững chắc, có kĩ năng sư phạm, hiểu được tâm lí của học sinh. Tạo một mạng lưới giáo dục giữa nhà trường </a:t>
            </a:r>
            <a:r>
              <a:rPr lang="pt-BR" sz="2400" b="1"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Gia đình </a:t>
            </a:r>
            <a:r>
              <a:rPr lang="pt-BR" sz="2400" b="1"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xã hội, tạo ra môi trường giáo dục thân thiện, học sinh tích cực. Giáo viên phải thực sự là một tấm gương mẫu mực để học sinh noi theo. Tôi tin tưởng rằng với cách làm trên kết quả trong công tác chủ nhiệm lớp sẽ đạt cao và hoàn thành tốt mọi nhiệm vụ của nhà trường phân công.</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
        <p:nvSpPr>
          <p:cNvPr id="6" name="TextBox 5">
            <a:extLst>
              <a:ext uri="{FF2B5EF4-FFF2-40B4-BE49-F238E27FC236}">
                <a16:creationId xmlns:a16="http://schemas.microsoft.com/office/drawing/2014/main" id="{93E2E073-FB8E-497D-9F4D-42A9857B55FE}"/>
              </a:ext>
            </a:extLst>
          </p:cNvPr>
          <p:cNvSpPr txBox="1"/>
          <p:nvPr/>
        </p:nvSpPr>
        <p:spPr>
          <a:xfrm>
            <a:off x="3566205" y="621017"/>
            <a:ext cx="4728708" cy="461665"/>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V. BÀI HỌC KINH NGHIỆM</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74780" y="14233"/>
            <a:ext cx="2510748" cy="254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39423" y="4220309"/>
            <a:ext cx="2752578" cy="2637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650B0E80-D895-4456-9925-FAEF36A44A8B}"/>
              </a:ext>
            </a:extLst>
          </p:cNvPr>
          <p:cNvSpPr txBox="1"/>
          <p:nvPr/>
        </p:nvSpPr>
        <p:spPr>
          <a:xfrm>
            <a:off x="2230261" y="1587668"/>
            <a:ext cx="4918807" cy="461665"/>
          </a:xfrm>
          <a:prstGeom prst="rect">
            <a:avLst/>
          </a:prstGeom>
          <a:noFill/>
        </p:spPr>
        <p:txBody>
          <a:bodyPr wrap="square" rtlCol="0">
            <a:spAutoFit/>
          </a:bodyPr>
          <a:lstStyle/>
          <a:p>
            <a:pPr algn="just"/>
            <a:r>
              <a:rPr lang="en-US" sz="2400" b="1" dirty="0">
                <a:latin typeface="Times New Roman" panose="02020603050405020304" pitchFamily="18" charset="0"/>
                <a:cs typeface="Times New Roman" panose="02020603050405020304" pitchFamily="18" charset="0"/>
              </a:rPr>
              <a:t>KẾT LUẬN</a:t>
            </a:r>
          </a:p>
        </p:txBody>
      </p:sp>
      <p:sp>
        <p:nvSpPr>
          <p:cNvPr id="8" name="TextBox 7">
            <a:extLst>
              <a:ext uri="{FF2B5EF4-FFF2-40B4-BE49-F238E27FC236}">
                <a16:creationId xmlns:a16="http://schemas.microsoft.com/office/drawing/2014/main" id="{109F5E12-E7F8-4436-A4D7-FEA8E0431313}"/>
              </a:ext>
            </a:extLst>
          </p:cNvPr>
          <p:cNvSpPr txBox="1"/>
          <p:nvPr/>
        </p:nvSpPr>
        <p:spPr>
          <a:xfrm>
            <a:off x="653143" y="2164945"/>
            <a:ext cx="9676158" cy="4401205"/>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Trong công tác chủ nhiệm lớp ở Tiểu học nói chung và chủ nhiệm lớp 2C nói riêng với sự nỗ lực của bản thân và những kinh nghiệm trong các năm làm công tác chủ nhiệm lớp tôi đã vận dụng, kết hợp với nhiều biện pháp, phương pháp giảng dạy khác nhau để phát huy tính tích cực của học sinh nhằm giáo dục</a:t>
            </a:r>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học sinh phát triển một cách toàn diện.Tôi nhận thức được rằng người giáo viên chủ nhiệm lớp ở Tiểu học có một vị trí đặc biệt quan trọng, lao động của người giáo viên chủ nhiệm lớp là lao động sáng tạo, không ngừng, sự sáng tạo đó đòi hỏi phải toàn diện, sáng tạo trong các phương pháp giảng dạy, soạn giảng, duy trì tốt nội quy, nề nếp của lớp của trường, các hoạt động phong trào, giáo dục đạo đức và rèn luyện kĩ năng sống cho học sinh.</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
        <p:nvSpPr>
          <p:cNvPr id="5" name="TextBox 4">
            <a:extLst>
              <a:ext uri="{FF2B5EF4-FFF2-40B4-BE49-F238E27FC236}">
                <a16:creationId xmlns:a16="http://schemas.microsoft.com/office/drawing/2014/main" id="{DA465E97-4F55-4BDA-88E1-6A24082BF44B}"/>
              </a:ext>
            </a:extLst>
          </p:cNvPr>
          <p:cNvSpPr txBox="1"/>
          <p:nvPr/>
        </p:nvSpPr>
        <p:spPr>
          <a:xfrm>
            <a:off x="2841674" y="661182"/>
            <a:ext cx="7248476"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III: </a:t>
            </a:r>
            <a:r>
              <a:rPr lang="en-US" sz="28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KẾT LUẬN  VÀ KIẾN NGHỊ</a:t>
            </a:r>
            <a:endParaRPr lang="en-US" sz="3200"/>
          </a:p>
        </p:txBody>
      </p:sp>
      <p:pic>
        <p:nvPicPr>
          <p:cNvPr id="11" name="Picture 10">
            <a:extLst>
              <a:ext uri="{FF2B5EF4-FFF2-40B4-BE49-F238E27FC236}">
                <a16:creationId xmlns:a16="http://schemas.microsoft.com/office/drawing/2014/main" id="{277984F7-1EEC-44E1-B943-6EA8E3B72E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9301" y="31227"/>
            <a:ext cx="1804914" cy="1938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71886" y="-40658"/>
            <a:ext cx="2669770" cy="281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24645" y="4553585"/>
            <a:ext cx="2513428"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0145E3B7-0D2C-47F0-A74C-D3CA07427900}"/>
              </a:ext>
            </a:extLst>
          </p:cNvPr>
          <p:cNvSpPr txBox="1"/>
          <p:nvPr/>
        </p:nvSpPr>
        <p:spPr>
          <a:xfrm>
            <a:off x="2602523" y="1459056"/>
            <a:ext cx="2293034"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KIẾN NGHỊ</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5" name="TextBox 4">
            <a:extLst>
              <a:ext uri="{FF2B5EF4-FFF2-40B4-BE49-F238E27FC236}">
                <a16:creationId xmlns:a16="http://schemas.microsoft.com/office/drawing/2014/main" id="{5EA46990-D1B4-4252-9A0F-20556D06803F}"/>
              </a:ext>
            </a:extLst>
          </p:cNvPr>
          <p:cNvSpPr txBox="1"/>
          <p:nvPr/>
        </p:nvSpPr>
        <p:spPr>
          <a:xfrm>
            <a:off x="1716257" y="2091743"/>
            <a:ext cx="8581629" cy="2554545"/>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chia </a:t>
            </a:r>
            <a:r>
              <a:rPr lang="en-US" sz="2400" dirty="0" err="1">
                <a:latin typeface="Times New Roman" panose="02020603050405020304" pitchFamily="18" charset="0"/>
                <a:cs typeface="Times New Roman" panose="02020603050405020304" pitchFamily="18" charset="0"/>
              </a:rPr>
              <a:t>sẻ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Các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bồi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thêm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huynh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a:t>
            </a:r>
          </a:p>
          <a:p>
            <a:pPr algn="l"/>
            <a:endParaRPr lang="en-US" sz="1600" dirty="0"/>
          </a:p>
        </p:txBody>
      </p:sp>
      <p:pic>
        <p:nvPicPr>
          <p:cNvPr id="9" name="Picture 8">
            <a:extLst>
              <a:ext uri="{FF2B5EF4-FFF2-40B4-BE49-F238E27FC236}">
                <a16:creationId xmlns:a16="http://schemas.microsoft.com/office/drawing/2014/main" id="{FAEF3752-A5BD-4F5A-9B09-7FC3BFD3AF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82775" y="0"/>
            <a:ext cx="1655298" cy="16850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6167" y="2412266"/>
            <a:ext cx="10689995" cy="2308324"/>
          </a:xfrm>
          <a:prstGeom prst="rect">
            <a:avLst/>
          </a:prstGeom>
          <a:noFill/>
        </p:spPr>
        <p:txBody>
          <a:bodyPr wrap="square" rtlCol="0">
            <a:spAutoFit/>
          </a:bodyPr>
          <a:lstStyle/>
          <a:p>
            <a:pPr algn="ctr"/>
            <a:r>
              <a:rPr lang="en-US" sz="4800" b="1" dirty="0" err="1">
                <a:solidFill>
                  <a:srgbClr val="544B0E"/>
                </a:solidFill>
                <a:latin typeface="Times New Roman" panose="02020603050405020304" pitchFamily="18" charset="0"/>
                <a:cs typeface="Times New Roman" panose="02020603050405020304" pitchFamily="18" charset="0"/>
              </a:rPr>
              <a:t>Kính</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chúc</a:t>
            </a:r>
            <a:r>
              <a:rPr lang="en-US" sz="4800" b="1" dirty="0">
                <a:solidFill>
                  <a:srgbClr val="544B0E"/>
                </a:solidFill>
                <a:latin typeface="Times New Roman" panose="02020603050405020304" pitchFamily="18" charset="0"/>
                <a:cs typeface="Times New Roman" panose="02020603050405020304" pitchFamily="18" charset="0"/>
              </a:rPr>
              <a:t> Ban </a:t>
            </a:r>
            <a:r>
              <a:rPr lang="en-US" sz="4800" b="1" dirty="0" err="1">
                <a:solidFill>
                  <a:srgbClr val="544B0E"/>
                </a:solidFill>
                <a:latin typeface="Times New Roman" panose="02020603050405020304" pitchFamily="18" charset="0"/>
                <a:cs typeface="Times New Roman" panose="02020603050405020304" pitchFamily="18" charset="0"/>
              </a:rPr>
              <a:t>Giám</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Khảo</a:t>
            </a:r>
            <a:endParaRPr lang="en-US" sz="4800" b="1" dirty="0">
              <a:solidFill>
                <a:srgbClr val="544B0E"/>
              </a:solidFill>
              <a:latin typeface="Times New Roman" panose="02020603050405020304" pitchFamily="18" charset="0"/>
              <a:cs typeface="Times New Roman" panose="02020603050405020304" pitchFamily="18" charset="0"/>
            </a:endParaRPr>
          </a:p>
          <a:p>
            <a:pPr algn="ct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mạnh</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khỏe</a:t>
            </a:r>
            <a:r>
              <a:rPr lang="en-US" sz="4800" b="1" dirty="0">
                <a:solidFill>
                  <a:srgbClr val="544B0E"/>
                </a:solidFill>
                <a:latin typeface="Times New Roman" panose="02020603050405020304" pitchFamily="18" charset="0"/>
                <a:cs typeface="Times New Roman" panose="02020603050405020304" pitchFamily="18" charset="0"/>
              </a:rPr>
              <a:t> – </a:t>
            </a:r>
            <a:r>
              <a:rPr lang="en-US" sz="4800" b="1" dirty="0" err="1">
                <a:solidFill>
                  <a:srgbClr val="544B0E"/>
                </a:solidFill>
                <a:latin typeface="Times New Roman" panose="02020603050405020304" pitchFamily="18" charset="0"/>
                <a:cs typeface="Times New Roman" panose="02020603050405020304" pitchFamily="18" charset="0"/>
              </a:rPr>
              <a:t>thành</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công</a:t>
            </a:r>
            <a:r>
              <a:rPr lang="en-US" sz="4800" b="1" dirty="0">
                <a:solidFill>
                  <a:srgbClr val="544B0E"/>
                </a:solidFill>
                <a:latin typeface="Times New Roman" panose="02020603050405020304" pitchFamily="18" charset="0"/>
                <a:cs typeface="Times New Roman" panose="02020603050405020304" pitchFamily="18" charset="0"/>
              </a:rPr>
              <a:t>.</a:t>
            </a:r>
          </a:p>
          <a:p>
            <a:pPr algn="ctr"/>
            <a:r>
              <a:rPr lang="en-US" sz="4800" b="1" dirty="0">
                <a:solidFill>
                  <a:srgbClr val="544B0E"/>
                </a:solidFill>
                <a:latin typeface="Times New Roman" panose="02020603050405020304" pitchFamily="18" charset="0"/>
                <a:cs typeface="Times New Roman" panose="02020603050405020304" pitchFamily="18" charset="0"/>
              </a:rPr>
              <a:t>        </a:t>
            </a:r>
          </a:p>
        </p:txBody>
      </p:sp>
      <p:pic>
        <p:nvPicPr>
          <p:cNvPr id="2057" name="Picture 6" descr="POINSET3"/>
          <p:cNvPicPr>
            <a:picLocks noGrp="1" noChangeAspect="1" noChangeArrowheads="1"/>
          </p:cNvPicPr>
          <p:nvPr>
            <p:ph sz="quarter" idx="2"/>
          </p:nvPr>
        </p:nvPicPr>
        <p:blipFill>
          <a:blip r:embed="rId2" cstate="print">
            <a:extLst>
              <a:ext uri="{28A0092B-C50C-407E-A947-70E740481C1C}">
                <a14:useLocalDpi xmlns:a14="http://schemas.microsoft.com/office/drawing/2010/main" val="0"/>
              </a:ext>
            </a:extLst>
          </a:blip>
          <a:srcRect/>
          <a:stretch>
            <a:fillRect/>
          </a:stretch>
        </p:blipFill>
        <p:spPr bwMode="auto">
          <a:xfrm>
            <a:off x="10090150" y="4720590"/>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20955" y="-116840"/>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9025" y="2105862"/>
            <a:ext cx="8895715" cy="637612"/>
          </a:xfrm>
          <a:prstGeom prst="rect">
            <a:avLst/>
          </a:prstGeom>
          <a:solidFill>
            <a:schemeClr val="accent4">
              <a:lumMod val="20000"/>
              <a:lumOff val="80000"/>
            </a:schemeClr>
          </a:solidFill>
        </p:spPr>
        <p:txBody>
          <a:bodyPr wrap="square">
            <a:noAutofit/>
          </a:bodyPr>
          <a:lstStyle/>
          <a:p>
            <a:pPr indent="342900" algn="just">
              <a:lnSpc>
                <a:spcPct val="100000"/>
              </a:lnSpc>
              <a:spcAft>
                <a:spcPts val="0"/>
              </a:spcAft>
            </a:pPr>
            <a:r>
              <a:rPr lang="en-US" altLang="en-GB" sz="3200" b="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PHẦN II</a:t>
            </a:r>
            <a:r>
              <a:rPr lang="en-US" altLang="en-GB" sz="3200" b="1" err="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 </a:t>
            </a:r>
            <a:r>
              <a:rPr lang="en-US" altLang="en-GB" sz="3200" b="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 + Cơ sở lý luận và</a:t>
            </a:r>
            <a:r>
              <a:rPr lang="en-US" altLang="en-GB" sz="3200" b="1">
                <a:gradFill>
                  <a:gsLst>
                    <a:gs pos="0">
                      <a:srgbClr val="E30000"/>
                    </a:gs>
                    <a:gs pos="100000">
                      <a:srgbClr val="760303"/>
                    </a:gs>
                  </a:gsLst>
                  <a:lin scaled="0"/>
                </a:gradFill>
                <a:latin typeface="Times New Roman" panose="02020603050405020304" pitchFamily="18" charset="0"/>
                <a:ea typeface="Times New Roman" panose="02020603050405020304" pitchFamily="18" charset="0"/>
              </a:rPr>
              <a:t> thực tiễn</a:t>
            </a:r>
            <a:endParaRPr lang="en-US" altLang="en-GB" sz="3200" b="1" dirty="0" err="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endParaRPr>
          </a:p>
        </p:txBody>
      </p:sp>
      <p:sp>
        <p:nvSpPr>
          <p:cNvPr id="6" name="Rectangle: Diagonal Corners Rounded 5"/>
          <p:cNvSpPr/>
          <p:nvPr/>
        </p:nvSpPr>
        <p:spPr>
          <a:xfrm>
            <a:off x="2451735" y="717306"/>
            <a:ext cx="8895715" cy="121643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200" b="1">
                <a:solidFill>
                  <a:srgbClr val="C00000"/>
                </a:solidFill>
                <a:latin typeface="Times New Roman" panose="02020603050405020304" pitchFamily="18" charset="0"/>
                <a:cs typeface="Times New Roman" panose="02020603050405020304" pitchFamily="18" charset="0"/>
              </a:rPr>
              <a:t>  PHẦN I: Mở đầu  </a:t>
            </a:r>
            <a:r>
              <a:rPr lang="en-US" sz="3200" b="1" dirty="0">
                <a:solidFill>
                  <a:srgbClr val="C00000"/>
                </a:solidFill>
                <a:latin typeface="Times New Roman" panose="02020603050405020304" pitchFamily="18" charset="0"/>
                <a:cs typeface="Times New Roman" panose="02020603050405020304" pitchFamily="18" charset="0"/>
              </a:rPr>
              <a:t>+ Lí do chọn đề tài</a:t>
            </a:r>
          </a:p>
          <a:p>
            <a:r>
              <a:rPr lang="en-US" sz="3200" b="1">
                <a:solidFill>
                  <a:srgbClr val="C00000"/>
                </a:solidFill>
                <a:latin typeface="Times New Roman" panose="02020603050405020304" pitchFamily="18" charset="0"/>
                <a:cs typeface="Times New Roman" panose="02020603050405020304" pitchFamily="18" charset="0"/>
              </a:rPr>
              <a:t>                                  + Mục đích báo cáo</a:t>
            </a:r>
            <a:endParaRPr lang="en-US" sz="3200" b="1" dirty="0">
              <a:solidFill>
                <a:srgbClr val="C00000"/>
              </a:solidFill>
              <a:latin typeface="Times New Roman" panose="02020603050405020304" pitchFamily="18" charset="0"/>
              <a:cs typeface="Times New Roman" panose="02020603050405020304" pitchFamily="18" charset="0"/>
            </a:endParaRPr>
          </a:p>
        </p:txBody>
      </p:sp>
      <p:pic>
        <p:nvPicPr>
          <p:cNvPr id="2058" name="Picture 5" descr="POINSET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56272" y="56273"/>
            <a:ext cx="2236765" cy="2124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p:nvPr/>
        </p:nvSpPr>
        <p:spPr>
          <a:xfrm>
            <a:off x="597611" y="1970674"/>
            <a:ext cx="1234440" cy="2701925"/>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none" rtlCol="0">
            <a:noAutofit/>
          </a:bodyPr>
          <a:lstStyle/>
          <a:p>
            <a:pPr algn="l"/>
            <a:r>
              <a:rPr lang="en-US" sz="3600" b="1" dirty="0">
                <a:solidFill>
                  <a:srgbClr val="C00000"/>
                </a:solidFill>
                <a:latin typeface="Times New Roman" panose="02020603050405020304" pitchFamily="18" charset="0"/>
                <a:cs typeface="Times New Roman" panose="02020603050405020304" pitchFamily="18" charset="0"/>
              </a:rPr>
              <a:t>Cấu</a:t>
            </a:r>
          </a:p>
          <a:p>
            <a:pPr algn="l"/>
            <a:r>
              <a:rPr lang="en-US" sz="3600" b="1" dirty="0">
                <a:solidFill>
                  <a:srgbClr val="C00000"/>
                </a:solidFill>
                <a:latin typeface="Times New Roman" panose="02020603050405020304" pitchFamily="18" charset="0"/>
                <a:cs typeface="Times New Roman" panose="02020603050405020304" pitchFamily="18" charset="0"/>
              </a:rPr>
              <a:t>trúc </a:t>
            </a:r>
          </a:p>
          <a:p>
            <a:pPr algn="l"/>
            <a:r>
              <a:rPr lang="en-US" sz="3600" b="1" dirty="0">
                <a:solidFill>
                  <a:srgbClr val="C00000"/>
                </a:solidFill>
                <a:latin typeface="Times New Roman" panose="02020603050405020304" pitchFamily="18" charset="0"/>
                <a:cs typeface="Times New Roman" panose="02020603050405020304" pitchFamily="18" charset="0"/>
              </a:rPr>
              <a:t>biện </a:t>
            </a:r>
          </a:p>
          <a:p>
            <a:pPr algn="l"/>
            <a:r>
              <a:rPr lang="en-US" sz="3600" b="1" dirty="0">
                <a:solidFill>
                  <a:srgbClr val="C00000"/>
                </a:solidFill>
                <a:latin typeface="Times New Roman" panose="02020603050405020304" pitchFamily="18" charset="0"/>
                <a:cs typeface="Times New Roman" panose="02020603050405020304" pitchFamily="18" charset="0"/>
              </a:rPr>
              <a:t>pháp</a:t>
            </a:r>
          </a:p>
        </p:txBody>
      </p:sp>
      <p:sp>
        <p:nvSpPr>
          <p:cNvPr id="2" name="Rectangle: Diagonal Corners Rounded 5"/>
          <p:cNvSpPr/>
          <p:nvPr/>
        </p:nvSpPr>
        <p:spPr>
          <a:xfrm>
            <a:off x="2451734" y="2799841"/>
            <a:ext cx="8895715" cy="637612"/>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Biện pháp thực hiện</a:t>
            </a:r>
            <a:endParaRPr lang="en-US" sz="36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8" name="Rectangle: Diagonal Corners Rounded 5">
            <a:extLst>
              <a:ext uri="{FF2B5EF4-FFF2-40B4-BE49-F238E27FC236}">
                <a16:creationId xmlns:a16="http://schemas.microsoft.com/office/drawing/2014/main" id="{B36D07B0-5DAA-4B8F-9FB3-7AECA82C8B48}"/>
              </a:ext>
            </a:extLst>
          </p:cNvPr>
          <p:cNvSpPr/>
          <p:nvPr/>
        </p:nvSpPr>
        <p:spPr>
          <a:xfrm>
            <a:off x="2429023" y="3573373"/>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Kết quả đạt được</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9" name="Rectangle: Diagonal Corners Rounded 5">
            <a:extLst>
              <a:ext uri="{FF2B5EF4-FFF2-40B4-BE49-F238E27FC236}">
                <a16:creationId xmlns:a16="http://schemas.microsoft.com/office/drawing/2014/main" id="{2EE782FA-07E9-4DCA-B83D-9ADE4E8FA715}"/>
              </a:ext>
            </a:extLst>
          </p:cNvPr>
          <p:cNvSpPr/>
          <p:nvPr/>
        </p:nvSpPr>
        <p:spPr>
          <a:xfrm>
            <a:off x="2405577" y="4441126"/>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Bài học kinh nghiệm</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10" name="Rectangle: Diagonal Corners Rounded 5">
            <a:extLst>
              <a:ext uri="{FF2B5EF4-FFF2-40B4-BE49-F238E27FC236}">
                <a16:creationId xmlns:a16="http://schemas.microsoft.com/office/drawing/2014/main" id="{99084D91-C63A-4330-AB68-41C9A317186B}"/>
              </a:ext>
            </a:extLst>
          </p:cNvPr>
          <p:cNvSpPr/>
          <p:nvPr/>
        </p:nvSpPr>
        <p:spPr>
          <a:xfrm>
            <a:off x="2451734" y="5441251"/>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III:  + Kết luận và kiến nghị</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pic>
        <p:nvPicPr>
          <p:cNvPr id="2057" name="Picture 6" descr="POINSET3"/>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28342"/>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32092B35-A677-4159-8E63-82E9FEE711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79194" y="31226"/>
            <a:ext cx="1686196" cy="17389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ox(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amond(in)">
                                      <p:cBhvr>
                                        <p:cTn id="21" dur="20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diamond(in)">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diamond(in)">
                                      <p:cBhvr>
                                        <p:cTn id="31" dur="20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diamond(in)">
                                      <p:cBhvr>
                                        <p:cTn id="3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4" grpId="1" animBg="1"/>
      <p:bldP spid="6" grpId="0" bldLvl="0" animBg="1"/>
      <p:bldP spid="6" grpId="1" animBg="1"/>
      <p:bldP spid="17" grpId="0" bldLvl="0" animBg="1"/>
      <p:bldP spid="17" grpId="1" animBg="1"/>
      <p:bldP spid="2" grpId="0" bldLvl="0" animBg="1"/>
      <p:bldP spid="2" grpId="1" animBg="1"/>
      <p:bldP spid="8" grpId="0" bldLvl="0" animBg="1"/>
      <p:bldP spid="8" grpId="1" animBg="1"/>
      <p:bldP spid="9" grpId="0" bldLvl="0" animBg="1"/>
      <p:bldP spid="9" grpId="1" animBg="1"/>
      <p:bldP spid="10" grpId="0" bldLvl="0" animBg="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Diagonal Corners Rounded 38"/>
          <p:cNvSpPr/>
          <p:nvPr/>
        </p:nvSpPr>
        <p:spPr>
          <a:xfrm>
            <a:off x="1586886" y="1079166"/>
            <a:ext cx="5080513" cy="647065"/>
          </a:xfrm>
          <a:prstGeom prst="round2DiagRect">
            <a:avLst/>
          </a:prstGeom>
          <a:solidFill>
            <a:schemeClr val="accent3">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600" b="1" dirty="0">
                <a:solidFill>
                  <a:srgbClr val="FF0000"/>
                </a:solidFill>
                <a:latin typeface="Times New Roman" panose="02020603050405020304" pitchFamily="18" charset="0"/>
                <a:cs typeface="Times New Roman" panose="02020603050405020304" pitchFamily="18" charset="0"/>
              </a:rPr>
              <a:t>1. </a:t>
            </a:r>
            <a:r>
              <a:rPr lang="pt-BR" sz="3600" b="1" dirty="0">
                <a:solidFill>
                  <a:srgbClr val="FF0000"/>
                </a:solidFill>
                <a:latin typeface="Times New Roman" panose="02020603050405020304" pitchFamily="18" charset="0"/>
                <a:cs typeface="Times New Roman" panose="02020603050405020304" pitchFamily="18" charset="0"/>
              </a:rPr>
              <a:t>Lý do chọn </a:t>
            </a:r>
            <a:r>
              <a:rPr lang="en-US" altLang="pt-BR" sz="3600" b="1" dirty="0">
                <a:solidFill>
                  <a:srgbClr val="FF0000"/>
                </a:solidFill>
                <a:latin typeface="Times New Roman" panose="02020603050405020304" pitchFamily="18" charset="0"/>
                <a:cs typeface="Times New Roman" panose="02020603050405020304" pitchFamily="18" charset="0"/>
              </a:rPr>
              <a:t>biện</a:t>
            </a:r>
            <a:r>
              <a:rPr lang="pt-BR" sz="3600" b="1" dirty="0">
                <a:solidFill>
                  <a:srgbClr val="FF0000"/>
                </a:solidFill>
                <a:latin typeface="Times New Roman" panose="02020603050405020304" pitchFamily="18" charset="0"/>
                <a:cs typeface="Times New Roman" panose="02020603050405020304" pitchFamily="18" charset="0"/>
              </a:rPr>
              <a:t> pháp</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62979" y="4459459"/>
            <a:ext cx="2302412" cy="2367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132462" y="-59033"/>
            <a:ext cx="2098445" cy="2278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3AB74486-060F-4586-92C1-A2D90A499F48}"/>
              </a:ext>
            </a:extLst>
          </p:cNvPr>
          <p:cNvSpPr/>
          <p:nvPr/>
        </p:nvSpPr>
        <p:spPr>
          <a:xfrm>
            <a:off x="1586886" y="2098445"/>
            <a:ext cx="8792308" cy="1770170"/>
          </a:xfrm>
          <a:prstGeom prst="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algn="just">
              <a:defRPr/>
            </a:pP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Tầm</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quan</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trọng</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của</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giáo</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viên</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chủ</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nhiệm</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lớp</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giúp</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nâng</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cao</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hiệu</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quả</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học</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tập</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và</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giáo</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dục</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học</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a:t>
            </a:r>
            <a:r>
              <a:rPr lang="en-US" altLang="zh-C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sinh</a:t>
            </a:r>
            <a:r>
              <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a:t>
            </a:r>
            <a:endParaRPr lang="en-US" altLang="vi-V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endParaRPr>
          </a:p>
        </p:txBody>
      </p:sp>
      <p:pic>
        <p:nvPicPr>
          <p:cNvPr id="20" name="Picture 19">
            <a:extLst>
              <a:ext uri="{FF2B5EF4-FFF2-40B4-BE49-F238E27FC236}">
                <a16:creationId xmlns:a16="http://schemas.microsoft.com/office/drawing/2014/main" id="{08AF11FB-3DF0-4676-9D8C-19BF031EC4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79194" y="31226"/>
            <a:ext cx="1686196" cy="1738943"/>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anim calcmode="lin" valueType="num">
                                      <p:cBhvr>
                                        <p:cTn id="8" dur="1000" fill="hold"/>
                                        <p:tgtEl>
                                          <p:spTgt spid="39"/>
                                        </p:tgtEl>
                                        <p:attrNameLst>
                                          <p:attrName>ppt_x</p:attrName>
                                        </p:attrNameLst>
                                      </p:cBhvr>
                                      <p:tavLst>
                                        <p:tav tm="0">
                                          <p:val>
                                            <p:strVal val="#ppt_x"/>
                                          </p:val>
                                        </p:tav>
                                        <p:tav tm="100000">
                                          <p:val>
                                            <p:strVal val="#ppt_x"/>
                                          </p:val>
                                        </p:tav>
                                      </p:tavLst>
                                    </p:anim>
                                    <p:anim calcmode="lin" valueType="num">
                                      <p:cBhvr>
                                        <p:cTn id="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0658" y="10907"/>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ectangle: Diagonal Corners Rounded 38"/>
          <p:cNvSpPr/>
          <p:nvPr/>
        </p:nvSpPr>
        <p:spPr>
          <a:xfrm>
            <a:off x="1727562" y="837173"/>
            <a:ext cx="5536370" cy="646827"/>
          </a:xfrm>
          <a:prstGeom prst="round2DiagRect">
            <a:avLst/>
          </a:prstGeom>
          <a:solidFill>
            <a:schemeClr val="accent3">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600" b="1" dirty="0">
                <a:solidFill>
                  <a:srgbClr val="FF0000"/>
                </a:solidFill>
                <a:latin typeface="Times New Roman" panose="02020603050405020304" pitchFamily="18" charset="0"/>
                <a:cs typeface="Times New Roman" panose="02020603050405020304" pitchFamily="18" charset="0"/>
              </a:rPr>
              <a:t>2. Mục đích của</a:t>
            </a:r>
            <a:r>
              <a:rPr lang="pt-BR" sz="3600" b="1" dirty="0">
                <a:solidFill>
                  <a:srgbClr val="FF0000"/>
                </a:solidFill>
                <a:latin typeface="Times New Roman" panose="02020603050405020304" pitchFamily="18" charset="0"/>
                <a:cs typeface="Times New Roman" panose="02020603050405020304" pitchFamily="18" charset="0"/>
              </a:rPr>
              <a:t> </a:t>
            </a:r>
            <a:r>
              <a:rPr lang="en-US" altLang="pt-BR" sz="3600" b="1" dirty="0">
                <a:solidFill>
                  <a:srgbClr val="FF0000"/>
                </a:solidFill>
                <a:latin typeface="Times New Roman" panose="02020603050405020304" pitchFamily="18" charset="0"/>
                <a:cs typeface="Times New Roman" panose="02020603050405020304" pitchFamily="18" charset="0"/>
              </a:rPr>
              <a:t>biện</a:t>
            </a:r>
            <a:r>
              <a:rPr lang="pt-BR" sz="3600" b="1" dirty="0">
                <a:solidFill>
                  <a:srgbClr val="FF0000"/>
                </a:solidFill>
                <a:latin typeface="Times New Roman" panose="02020603050405020304" pitchFamily="18" charset="0"/>
                <a:cs typeface="Times New Roman" panose="02020603050405020304" pitchFamily="18" charset="0"/>
              </a:rPr>
              <a:t> pháp</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606E0136-227D-459C-BD91-2793828E4812}"/>
              </a:ext>
            </a:extLst>
          </p:cNvPr>
          <p:cNvSpPr/>
          <p:nvPr/>
        </p:nvSpPr>
        <p:spPr>
          <a:xfrm>
            <a:off x="1586884" y="1659916"/>
            <a:ext cx="8792308" cy="859769"/>
          </a:xfrm>
          <a:prstGeom prst="rect">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just"/>
            <a:r>
              <a:rPr lang="pt-BR" sz="2400" b="1" dirty="0">
                <a:solidFill>
                  <a:schemeClr val="tx1">
                    <a:lumMod val="50000"/>
                  </a:schemeClr>
                </a:solidFill>
                <a:latin typeface="Times New Roman" panose="02020603050405020304" pitchFamily="18" charset="0"/>
                <a:cs typeface="Times New Roman" panose="02020603050405020304" pitchFamily="18" charset="0"/>
              </a:rPr>
              <a:t>- Ghi lại những biện pháp mình đã làm để suy ngẫm, để chọn lọc và đúc kết thành kinh nghiệm của bản thân.</a:t>
            </a:r>
            <a:endParaRPr lang="en-US" sz="2400" b="1" dirty="0">
              <a:solidFill>
                <a:schemeClr val="tx1">
                  <a:lumMod val="50000"/>
                </a:schemeClr>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25EB2EC4-FC40-4255-8ED5-BBDF5A308476}"/>
              </a:ext>
            </a:extLst>
          </p:cNvPr>
          <p:cNvSpPr/>
          <p:nvPr/>
        </p:nvSpPr>
        <p:spPr>
          <a:xfrm>
            <a:off x="1586884" y="2533923"/>
            <a:ext cx="8792307" cy="955383"/>
          </a:xfrm>
          <a:prstGeom prst="rect">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just">
              <a:defRPr/>
            </a:pPr>
            <a:r>
              <a:rPr lang="pt-BR" sz="2400" b="1" dirty="0">
                <a:solidFill>
                  <a:srgbClr val="FF0000"/>
                </a:solidFill>
                <a:latin typeface="Times New Roman" panose="02020603050405020304" pitchFamily="18" charset="0"/>
                <a:cs typeface="Times New Roman" panose="02020603050405020304" pitchFamily="18" charset="0"/>
              </a:rPr>
              <a:t>Được chia sẻ với đồng nghiệp những việc đã làm và đã thành công trong công tác chủ nhiệm lớp</a:t>
            </a:r>
            <a:endParaRPr lang="en-US" altLang="zh-CN" sz="2400" b="1" kern="0" dirty="0">
              <a:solidFill>
                <a:srgbClr val="FF0000"/>
              </a:solidFill>
              <a:latin typeface="Times New Roman" panose="02020603050405020304" pitchFamily="18" charset="0"/>
              <a:ea typeface="#9Slide03 Open Sans SemiBold" panose="020B0706030804020204" pitchFamily="34" charset="0"/>
              <a:cs typeface="Times New Roman" panose="02020603050405020304" pitchFamily="18" charset="0"/>
              <a:sym typeface="+mn-lt"/>
            </a:endParaRPr>
          </a:p>
        </p:txBody>
      </p:sp>
      <p:sp>
        <p:nvSpPr>
          <p:cNvPr id="11" name="Rectangle 10">
            <a:extLst>
              <a:ext uri="{FF2B5EF4-FFF2-40B4-BE49-F238E27FC236}">
                <a16:creationId xmlns:a16="http://schemas.microsoft.com/office/drawing/2014/main" id="{04EA4BCD-9372-4DF6-A513-5C9F97F85048}"/>
              </a:ext>
            </a:extLst>
          </p:cNvPr>
          <p:cNvSpPr/>
          <p:nvPr/>
        </p:nvSpPr>
        <p:spPr>
          <a:xfrm>
            <a:off x="1672131" y="3726371"/>
            <a:ext cx="8792307" cy="122388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pt-BR" sz="2400" b="1" dirty="0">
                <a:solidFill>
                  <a:srgbClr val="00B050"/>
                </a:solidFill>
                <a:latin typeface="Times New Roman" panose="02020603050405020304" pitchFamily="18" charset="0"/>
                <a:cs typeface="Times New Roman" panose="02020603050405020304" pitchFamily="18" charset="0"/>
              </a:rPr>
              <a:t>- Nhận được những lời góp‎ ý, nhận xét từ cán bộ quản lí nhà trường, của Phòng Giáo dục và từ các bạn đồng nghiệp để tôi phát huy những mặt mạnh, điều chỉnh, khắc phục những thiếu sót cho hoàn thiện hơn. </a:t>
            </a:r>
            <a:endParaRPr lang="en-US" sz="2400" b="1" dirty="0">
              <a:solidFill>
                <a:srgbClr val="00B050"/>
              </a:solidFill>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D5622B36-1CD5-4739-B57C-EB8840F8B8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64438" y="31227"/>
            <a:ext cx="1600952" cy="1723422"/>
          </a:xfrm>
          <a:prstGeom prst="rect">
            <a:avLst/>
          </a:prstGeom>
        </p:spPr>
      </p:pic>
      <p:sp>
        <p:nvSpPr>
          <p:cNvPr id="2" name="Rectangle 1">
            <a:extLst>
              <a:ext uri="{FF2B5EF4-FFF2-40B4-BE49-F238E27FC236}">
                <a16:creationId xmlns:a16="http://schemas.microsoft.com/office/drawing/2014/main" id="{67C9F2F9-EF99-3A47-AA83-C5FEC4FDE904}"/>
              </a:ext>
            </a:extLst>
          </p:cNvPr>
          <p:cNvSpPr/>
          <p:nvPr/>
        </p:nvSpPr>
        <p:spPr>
          <a:xfrm>
            <a:off x="1727562" y="5408882"/>
            <a:ext cx="8792307" cy="122388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pt-BR" sz="2400" b="1" dirty="0">
                <a:solidFill>
                  <a:srgbClr val="00B050"/>
                </a:solidFill>
                <a:latin typeface="Times New Roman" panose="02020603050405020304" pitchFamily="18" charset="0"/>
                <a:cs typeface="Times New Roman" panose="02020603050405020304" pitchFamily="18" charset="0"/>
              </a:rPr>
              <a:t> </a:t>
            </a:r>
            <a:r>
              <a:rPr lang="pt-BR" sz="2400" b="1" dirty="0">
                <a:solidFill>
                  <a:srgbClr val="CC00CC"/>
                </a:solidFill>
                <a:latin typeface="Times New Roman" panose="02020603050405020304" pitchFamily="18" charset="0"/>
                <a:cs typeface="Times New Roman" panose="02020603050405020304" pitchFamily="18" charset="0"/>
              </a:rPr>
              <a:t>- Góp phần nâng cao chất lượng giáo dục về mọi mặt, không chỉ mang lại cho các em học sinh tri thức mà hình thành nhân cách, rèn luyện đạo đức cho các em ngay từ ban đầu.</a:t>
            </a:r>
            <a:endParaRPr lang="en-US" sz="2400" b="1" dirty="0">
              <a:solidFill>
                <a:srgbClr val="CC00CC"/>
              </a:solidFill>
              <a:latin typeface="Times New Roman" panose="02020603050405020304" pitchFamily="18" charset="0"/>
              <a:cs typeface="Times New Roman" panose="02020603050405020304" pitchFamily="18" charset="0"/>
            </a:endParaRPr>
          </a:p>
          <a:p>
            <a:endParaRPr lang="en-US" sz="2400" b="1" dirty="0">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anim calcmode="lin" valueType="num">
                                      <p:cBhvr>
                                        <p:cTn id="8" dur="1000" fill="hold"/>
                                        <p:tgtEl>
                                          <p:spTgt spid="39"/>
                                        </p:tgtEl>
                                        <p:attrNameLst>
                                          <p:attrName>ppt_x</p:attrName>
                                        </p:attrNameLst>
                                      </p:cBhvr>
                                      <p:tavLst>
                                        <p:tav tm="0">
                                          <p:val>
                                            <p:strVal val="#ppt_x"/>
                                          </p:val>
                                        </p:tav>
                                        <p:tav tm="100000">
                                          <p:val>
                                            <p:strVal val="#ppt_x"/>
                                          </p:val>
                                        </p:tav>
                                      </p:tavLst>
                                    </p:anim>
                                    <p:anim calcmode="lin" valueType="num">
                                      <p:cBhvr>
                                        <p:cTn id="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9" grpId="0"/>
      <p:bldP spid="10" grpId="0"/>
      <p:bldP spid="11"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Diagonal Corners Rounded 38"/>
          <p:cNvSpPr/>
          <p:nvPr/>
        </p:nvSpPr>
        <p:spPr>
          <a:xfrm>
            <a:off x="1783080" y="804871"/>
            <a:ext cx="10408920" cy="628015"/>
          </a:xfrm>
          <a:prstGeom prst="round2Diag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altLang="en-GB" sz="3600" b="1" dirty="0">
                <a:solidFill>
                  <a:srgbClr val="FF0000"/>
                </a:solidFill>
                <a:latin typeface="Times New Roman" panose="02020603050405020304" pitchFamily="18" charset="0"/>
                <a:cs typeface="Times New Roman" panose="02020603050405020304" pitchFamily="18" charset="0"/>
              </a:rPr>
              <a:t>PHẦN II: BIỆN PHÁP THỰC HIỆN</a:t>
            </a:r>
            <a:r>
              <a:rPr lang="en-GB" sz="3600" b="1" dirty="0">
                <a:solidFill>
                  <a:srgbClr val="FF0000"/>
                </a:solidFill>
                <a:latin typeface="Times New Roman" panose="02020603050405020304" pitchFamily="18" charset="0"/>
                <a:cs typeface="Times New Roman" panose="02020603050405020304" pitchFamily="18" charset="0"/>
              </a:rPr>
              <a:t>: </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75391"/>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57907" y="4576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A2E5E6D2-3180-4FB2-85D1-CA3A2585221B}"/>
              </a:ext>
            </a:extLst>
          </p:cNvPr>
          <p:cNvSpPr txBox="1"/>
          <p:nvPr/>
        </p:nvSpPr>
        <p:spPr>
          <a:xfrm>
            <a:off x="1306286" y="2273654"/>
            <a:ext cx="8653689" cy="2308324"/>
          </a:xfrm>
          <a:prstGeom prst="rect">
            <a:avLst/>
          </a:prstGeom>
          <a:noFill/>
        </p:spPr>
        <p:txBody>
          <a:bodyPr wrap="square" rtlCol="0">
            <a:spAutoFit/>
          </a:bodyPr>
          <a:lstStyle/>
          <a:p>
            <a:pPr algn="just"/>
            <a:r>
              <a:rPr lang="en-US" sz="2400" b="1" dirty="0">
                <a:latin typeface="Times New Roman" panose="02020603050405020304" pitchFamily="18" charset="0"/>
                <a:cs typeface="Times New Roman" panose="02020603050405020304" pitchFamily="18" charset="0"/>
              </a:rPr>
              <a:t>Sau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lớp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chủ</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nhiệm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tôi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tìm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đặc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lớp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loại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đối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sinh</a:t>
            </a:r>
            <a:r>
              <a:rPr lang="en-US" sz="2400" b="1" dirty="0">
                <a:latin typeface="Times New Roman" panose="02020603050405020304" pitchFamily="18" charset="0"/>
                <a:cs typeface="Times New Roman" panose="02020603050405020304" pitchFamily="18" charset="0"/>
              </a:rPr>
              <a:t>. Thông qua </a:t>
            </a:r>
            <a:r>
              <a:rPr lang="en-US" sz="2400" b="1" dirty="0" err="1">
                <a:latin typeface="Times New Roman" panose="02020603050405020304" pitchFamily="18" charset="0"/>
                <a:cs typeface="Times New Roman" panose="02020603050405020304" pitchFamily="18" charset="0"/>
              </a:rPr>
              <a:t>cuộc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đầu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tôi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trực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tiếp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đổi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về</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đối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sinh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nắm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bắt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những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thông</a:t>
            </a:r>
            <a:r>
              <a:rPr lang="en-US" sz="2400" b="1" dirty="0">
                <a:latin typeface="Times New Roman" panose="02020603050405020304" pitchFamily="18" charset="0"/>
                <a:cs typeface="Times New Roman" panose="02020603050405020304" pitchFamily="18" charset="0"/>
              </a:rPr>
              <a:t> tin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sinh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hơn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kịp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những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hoạch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phù</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hợp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đối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sinh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như</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cs typeface="Times New Roman" panose="02020603050405020304" pitchFamily="18" charset="0"/>
              </a:rPr>
              <a:t>:</a:t>
            </a:r>
          </a:p>
        </p:txBody>
      </p:sp>
      <p:pic>
        <p:nvPicPr>
          <p:cNvPr id="21" name="Picture 20">
            <a:extLst>
              <a:ext uri="{FF2B5EF4-FFF2-40B4-BE49-F238E27FC236}">
                <a16:creationId xmlns:a16="http://schemas.microsoft.com/office/drawing/2014/main" id="{973BF322-A770-4BFE-9ADC-215EF1C2AB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13145" y="31227"/>
            <a:ext cx="1852245" cy="168102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checkerboard(across)">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39" grpId="1"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84E557-4A91-147E-D793-43B8E2F35631}"/>
              </a:ext>
            </a:extLst>
          </p:cNvPr>
          <p:cNvSpPr txBox="1"/>
          <p:nvPr/>
        </p:nvSpPr>
        <p:spPr>
          <a:xfrm>
            <a:off x="801269" y="2744120"/>
            <a:ext cx="9745563" cy="3662541"/>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 Biện pháp</a:t>
            </a:r>
            <a:r>
              <a:rPr lang="pt-B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Tìm hiểu tâm lý, tâm trạng của học sinh. </a:t>
            </a:r>
            <a:endParaRPr lang="en-US" sz="2400" dirty="0">
              <a:latin typeface="Times New Roman" panose="02020603050405020304" pitchFamily="18" charset="0"/>
              <a:cs typeface="Times New Roman" panose="02020603050405020304" pitchFamily="18" charset="0"/>
            </a:endParaRPr>
          </a:p>
          <a:p>
            <a:r>
              <a:rPr lang="pt-BR" sz="2400" dirty="0">
                <a:latin typeface="Times New Roman" panose="02020603050405020304" pitchFamily="18" charset="0"/>
                <a:cs typeface="Times New Roman" panose="02020603050405020304" pitchFamily="18" charset="0"/>
              </a:rPr>
              <a:t>- Đưa ra những câu hỏi từ dễ đến khó, để các em có thể trả lời và tiếp thu bài được. </a:t>
            </a:r>
            <a:endParaRPr lang="en-US" sz="2400" dirty="0">
              <a:latin typeface="Times New Roman" panose="02020603050405020304" pitchFamily="18" charset="0"/>
              <a:cs typeface="Times New Roman" panose="02020603050405020304" pitchFamily="18" charset="0"/>
            </a:endParaRPr>
          </a:p>
          <a:p>
            <a:pPr algn="just"/>
            <a:r>
              <a:rPr lang="pt-BR" sz="2400" dirty="0">
                <a:latin typeface="Times New Roman" panose="02020603050405020304" pitchFamily="18" charset="0"/>
                <a:cs typeface="Times New Roman" panose="02020603050405020304" pitchFamily="18" charset="0"/>
              </a:rPr>
              <a:t>- Thường xuyên quan tâm, gần gũi, theo dõi việc học bài, kèm cặp làm bài tập, kiểm tra việc chuẩn bị bài của các em. Động viên, khen ngợi kịp thời khi các em có sự tiến bộ. Xây dựng phương pháp học “đôi bạn cùng tiến” để học sinh giúp đỡ nhau học tập tiến bộ. Thường xuyên gặp gỡ trao đổi với phụ huynh về tình học tập của con để phụ huynh cùng đồng hành và có biện pháp giúp đỡ thêm việc kèm cặp con học ở nhà.</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
        <p:nvSpPr>
          <p:cNvPr id="4" name="TextBox 3">
            <a:extLst>
              <a:ext uri="{FF2B5EF4-FFF2-40B4-BE49-F238E27FC236}">
                <a16:creationId xmlns:a16="http://schemas.microsoft.com/office/drawing/2014/main" id="{4729CEC6-5B5D-619D-532D-679E6A44EF31}"/>
              </a:ext>
            </a:extLst>
          </p:cNvPr>
          <p:cNvSpPr txBox="1"/>
          <p:nvPr/>
        </p:nvSpPr>
        <p:spPr>
          <a:xfrm>
            <a:off x="1650354" y="829896"/>
            <a:ext cx="5095083" cy="707886"/>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Đối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sinh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chậm</a:t>
            </a:r>
            <a:r>
              <a:rPr lang="en-US" sz="2400" dirty="0">
                <a:latin typeface="Times New Roman" panose="02020603050405020304" pitchFamily="18" charset="0"/>
                <a:cs typeface="Times New Roman" panose="02020603050405020304" pitchFamily="18" charset="0"/>
              </a:rPr>
              <a:t>: </a:t>
            </a:r>
          </a:p>
          <a:p>
            <a:pPr algn="l"/>
            <a:endParaRPr lang="en-US" sz="1600" dirty="0"/>
          </a:p>
        </p:txBody>
      </p:sp>
      <p:sp>
        <p:nvSpPr>
          <p:cNvPr id="5" name="TextBox 4">
            <a:extLst>
              <a:ext uri="{FF2B5EF4-FFF2-40B4-BE49-F238E27FC236}">
                <a16:creationId xmlns:a16="http://schemas.microsoft.com/office/drawing/2014/main" id="{AC4C9BF2-8883-92B8-086E-BE01DC12E51C}"/>
              </a:ext>
            </a:extLst>
          </p:cNvPr>
          <p:cNvSpPr txBox="1"/>
          <p:nvPr/>
        </p:nvSpPr>
        <p:spPr>
          <a:xfrm>
            <a:off x="1059620" y="1346235"/>
            <a:ext cx="9745564" cy="1200329"/>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Tìm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lý</a:t>
            </a:r>
            <a:r>
              <a:rPr lang="en-US" sz="2400" b="1" dirty="0">
                <a:latin typeface="Times New Roman" panose="02020603050405020304" pitchFamily="18" charset="0"/>
                <a:cs typeface="Times New Roman" panose="02020603050405020304" pitchFamily="18" charset="0"/>
              </a:rPr>
              <a:t> do: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chậm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gì</a:t>
            </a:r>
            <a:r>
              <a:rPr lang="en-US" sz="2400" dirty="0">
                <a:latin typeface="Times New Roman" panose="02020603050405020304" pitchFamily="18" charset="0"/>
                <a:cs typeface="Times New Roman" panose="02020603050405020304" pitchFamily="18" charset="0"/>
              </a:rPr>
              <a:t>? </a:t>
            </a:r>
            <a:r>
              <a:rPr lang="pt-BR" sz="2400" dirty="0">
                <a:latin typeface="Times New Roman" panose="02020603050405020304" pitchFamily="18" charset="0"/>
                <a:cs typeface="Times New Roman" panose="02020603050405020304" pitchFamily="18" charset="0"/>
              </a:rPr>
              <a:t>Mức độ tiếp thu bài, đọc, viết ra sao? Nguyên nhân nào đẫn đến các em học chậm? </a:t>
            </a:r>
            <a:endParaRPr lang="en-US" sz="2400" dirty="0">
              <a:latin typeface="Times New Roman" panose="02020603050405020304" pitchFamily="18" charset="0"/>
              <a:cs typeface="Times New Roman" panose="02020603050405020304" pitchFamily="18" charset="0"/>
            </a:endParaRPr>
          </a:p>
        </p:txBody>
      </p:sp>
      <p:pic>
        <p:nvPicPr>
          <p:cNvPr id="3" name="Picture 6" descr="POINSET3">
            <a:extLst>
              <a:ext uri="{FF2B5EF4-FFF2-40B4-BE49-F238E27FC236}">
                <a16:creationId xmlns:a16="http://schemas.microsoft.com/office/drawing/2014/main" id="{585A743A-3B67-0328-6751-6C33F2ECC4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9975" y="4575391"/>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POINSET2">
            <a:extLst>
              <a:ext uri="{FF2B5EF4-FFF2-40B4-BE49-F238E27FC236}">
                <a16:creationId xmlns:a16="http://schemas.microsoft.com/office/drawing/2014/main" id="{1502AE06-B5F4-9594-237D-CA61ECD9F89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57907" y="4576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97A468D4-B798-6622-D1CE-2E1EA0E03A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13145" y="31227"/>
            <a:ext cx="1852245" cy="1681022"/>
          </a:xfrm>
          <a:prstGeom prst="rect">
            <a:avLst/>
          </a:prstGeom>
        </p:spPr>
      </p:pic>
    </p:spTree>
    <p:extLst>
      <p:ext uri="{BB962C8B-B14F-4D97-AF65-F5344CB8AC3E}">
        <p14:creationId xmlns:p14="http://schemas.microsoft.com/office/powerpoint/2010/main" val="3900014847"/>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6"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146930" y="5451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D34FC4C8-ADDC-45CE-AF66-9A8824E851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22634" y="31227"/>
            <a:ext cx="1542756" cy="1738746"/>
          </a:xfrm>
          <a:prstGeom prst="rect">
            <a:avLst/>
          </a:prstGeom>
        </p:spPr>
      </p:pic>
      <p:sp>
        <p:nvSpPr>
          <p:cNvPr id="2" name="TextBox 1">
            <a:extLst>
              <a:ext uri="{FF2B5EF4-FFF2-40B4-BE49-F238E27FC236}">
                <a16:creationId xmlns:a16="http://schemas.microsoft.com/office/drawing/2014/main" id="{358F7094-24D2-462F-8CF8-7BE982FDF257}"/>
              </a:ext>
            </a:extLst>
          </p:cNvPr>
          <p:cNvSpPr txBox="1"/>
          <p:nvPr/>
        </p:nvSpPr>
        <p:spPr>
          <a:xfrm>
            <a:off x="1022668" y="1093282"/>
            <a:ext cx="10677379" cy="1200329"/>
          </a:xfrm>
          <a:prstGeom prst="rect">
            <a:avLst/>
          </a:prstGeom>
          <a:noFill/>
        </p:spPr>
        <p:txBody>
          <a:bodyPr wrap="square" rtlCol="0">
            <a:spAutoFit/>
          </a:bodyPr>
          <a:lstStyle/>
          <a:p>
            <a:pPr algn="ctr"/>
            <a:r>
              <a:rPr lang="pt-BR" sz="2400" b="1" dirty="0">
                <a:latin typeface="Times New Roman" panose="02020603050405020304" pitchFamily="18" charset="0"/>
                <a:cs typeface="Times New Roman" panose="02020603050405020304" pitchFamily="18" charset="0"/>
              </a:rPr>
              <a:t>2. Đối với học sinh mất tập trung chú ý trong các hoạt động</a:t>
            </a:r>
          </a:p>
          <a:p>
            <a:pPr algn="ctr"/>
            <a:r>
              <a:rPr lang="pt-BR" sz="2400" b="1" dirty="0">
                <a:latin typeface="Times New Roman" panose="02020603050405020304" pitchFamily="18" charset="0"/>
                <a:cs typeface="Times New Roman" panose="02020603050405020304" pitchFamily="18" charset="0"/>
              </a:rPr>
              <a:t>( học sinh cá biệt</a:t>
            </a:r>
            <a:r>
              <a:rPr lang="pt-B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6C14E8D1-13C1-4DBF-ADFF-91A6AA5D5F5E}"/>
              </a:ext>
            </a:extLst>
          </p:cNvPr>
          <p:cNvSpPr txBox="1"/>
          <p:nvPr/>
        </p:nvSpPr>
        <p:spPr>
          <a:xfrm>
            <a:off x="2700997" y="295422"/>
            <a:ext cx="4445391" cy="506436"/>
          </a:xfrm>
          <a:prstGeom prst="rect">
            <a:avLst/>
          </a:prstGeom>
          <a:noFill/>
        </p:spPr>
        <p:txBody>
          <a:bodyPr wrap="square" rtlCol="0">
            <a:spAutoFit/>
          </a:bodyPr>
          <a:lstStyle/>
          <a:p>
            <a:pPr algn="l"/>
            <a:endParaRPr lang="en-US" sz="1600"/>
          </a:p>
        </p:txBody>
      </p:sp>
      <p:sp>
        <p:nvSpPr>
          <p:cNvPr id="20" name="TextBox 19">
            <a:extLst>
              <a:ext uri="{FF2B5EF4-FFF2-40B4-BE49-F238E27FC236}">
                <a16:creationId xmlns:a16="http://schemas.microsoft.com/office/drawing/2014/main" id="{3FCD97E4-16DE-472F-A6BC-2142E212B463}"/>
              </a:ext>
            </a:extLst>
          </p:cNvPr>
          <p:cNvSpPr txBox="1"/>
          <p:nvPr/>
        </p:nvSpPr>
        <p:spPr>
          <a:xfrm>
            <a:off x="1022668" y="2207308"/>
            <a:ext cx="8937307" cy="3662541"/>
          </a:xfrm>
          <a:prstGeom prst="rect">
            <a:avLst/>
          </a:prstGeom>
          <a:noFill/>
        </p:spPr>
        <p:txBody>
          <a:bodyPr wrap="square" rtlCol="0">
            <a:spAutoFit/>
          </a:bodyPr>
          <a:lstStyle/>
          <a:p>
            <a:pPr algn="just"/>
            <a:r>
              <a:rPr lang="pt-BR" sz="2400" dirty="0">
                <a:latin typeface="Times New Roman" panose="02020603050405020304" pitchFamily="18" charset="0"/>
                <a:cs typeface="Times New Roman" panose="02020603050405020304" pitchFamily="18" charset="0"/>
              </a:rPr>
              <a:t>Việc giúp các em này chấp hành tốt nội quy, nề nếp của lớp đòi hỏi phải mất khá nhiều thời gian. Tôi luôn tạo cơ hội gần gũi thân thiện, luôn ân cần động viên, chỉ bảo và khen thưởng kịp thời khi phát hiện có sự tiến bộ. Để từ đó các em có động lực biết được nhờ sự tập trung chú ý cao mà nhận thức tốt hơn trong các hoạt động. Mặt khác tôi thường xuyên liên lạc với phụ huynh của những em này để phối hợp cùng theo dõi, nhắc nhở để tạo môi trường giáo dục liên kết chặt chẽ hơn giữa nhà trường và gia đình. Bên cạnh đó tôi luôn kết hợp với đội ngũ ban cán sự lớp để chia sẻ động viên giúp các bạn tiến bộ.</a:t>
            </a:r>
            <a:endParaRPr lang="en-US" sz="2400" dirty="0">
              <a:latin typeface="Times New Roman" panose="02020603050405020304" pitchFamily="18" charset="0"/>
              <a:cs typeface="Times New Roman" panose="02020603050405020304" pitchFamily="18" charset="0"/>
            </a:endParaRPr>
          </a:p>
          <a:p>
            <a:pPr algn="just"/>
            <a:endParaRPr lang="en-US" sz="16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1000"/>
                                        <p:tgtEl>
                                          <p:spTgt spid="20"/>
                                        </p:tgtEl>
                                      </p:cBhvr>
                                    </p:animEffect>
                                    <p:anim calcmode="lin" valueType="num">
                                      <p:cBhvr>
                                        <p:cTn id="14" dur="1000" fill="hold"/>
                                        <p:tgtEl>
                                          <p:spTgt spid="20"/>
                                        </p:tgtEl>
                                        <p:attrNameLst>
                                          <p:attrName>ppt_x</p:attrName>
                                        </p:attrNameLst>
                                      </p:cBhvr>
                                      <p:tavLst>
                                        <p:tav tm="0">
                                          <p:val>
                                            <p:strVal val="#ppt_x"/>
                                          </p:val>
                                        </p:tav>
                                        <p:tav tm="100000">
                                          <p:val>
                                            <p:strVal val="#ppt_x"/>
                                          </p:val>
                                        </p:tav>
                                      </p:tavLst>
                                    </p:anim>
                                    <p:anim calcmode="lin" valueType="num">
                                      <p:cBhvr>
                                        <p:cTn id="15"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C72F36E-F29E-41FC-8BBC-2B755C57711B}"/>
              </a:ext>
            </a:extLst>
          </p:cNvPr>
          <p:cNvSpPr txBox="1"/>
          <p:nvPr/>
        </p:nvSpPr>
        <p:spPr>
          <a:xfrm>
            <a:off x="2133380" y="901884"/>
            <a:ext cx="7391620" cy="707886"/>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3. Đối với học sinh tiếp thu bài nhanh, thực hành tốt.</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sp>
        <p:nvSpPr>
          <p:cNvPr id="9" name="TextBox 8">
            <a:extLst>
              <a:ext uri="{FF2B5EF4-FFF2-40B4-BE49-F238E27FC236}">
                <a16:creationId xmlns:a16="http://schemas.microsoft.com/office/drawing/2014/main" id="{27861963-76CF-421D-B70C-80ED73F81BBB}"/>
              </a:ext>
            </a:extLst>
          </p:cNvPr>
          <p:cNvSpPr txBox="1"/>
          <p:nvPr/>
        </p:nvSpPr>
        <p:spPr>
          <a:xfrm>
            <a:off x="1603718" y="1934170"/>
            <a:ext cx="8356257" cy="3293209"/>
          </a:xfrm>
          <a:prstGeom prst="rect">
            <a:avLst/>
          </a:prstGeom>
          <a:noFill/>
        </p:spPr>
        <p:txBody>
          <a:bodyPr wrap="square" rtlCol="0">
            <a:spAutoFit/>
          </a:bodyPr>
          <a:lstStyle/>
          <a:p>
            <a:pPr algn="just"/>
            <a:r>
              <a:rPr lang="pt-BR" sz="2400" dirty="0">
                <a:latin typeface="Times New Roman" panose="02020603050405020304" pitchFamily="18" charset="0"/>
                <a:cs typeface="Times New Roman" panose="02020603050405020304" pitchFamily="18" charset="0"/>
              </a:rPr>
              <a:t>Trong quá trình giảng dạy, tôi luôn đưa ra các câu hỏi, bài tập nâng cao để phát huy tính tích cực tự giác và nâng cao tư duy nhận thức cho các em. Qua đó phối kết hợp với giáo viên bộ môn khác để cùng bồi dưỡng cho các em mở rộng hêm kiến thức thông qua nhiều hình thức học tập khác nhau như: học nhóm, ôn luyện qua app, tham gia các cuộc thi vioedu.vn; đấu trường;..... tư vấn với phụ huynh học sinh mua thêm sách tham khảo giải các bài tập nâng cao hơn cho các em.</a:t>
            </a:r>
            <a:endParaRPr lang="en-US" sz="2400" dirty="0">
              <a:latin typeface="Times New Roman" panose="02020603050405020304" pitchFamily="18" charset="0"/>
              <a:cs typeface="Times New Roman" panose="02020603050405020304" pitchFamily="18" charset="0"/>
            </a:endParaRPr>
          </a:p>
          <a:p>
            <a:pPr algn="l"/>
            <a:endParaRPr lang="en-US" sz="1600" dirty="0"/>
          </a:p>
        </p:txBody>
      </p:sp>
      <p:pic>
        <p:nvPicPr>
          <p:cNvPr id="12" name="Picture 6" descr="POINSET3">
            <a:extLst>
              <a:ext uri="{FF2B5EF4-FFF2-40B4-BE49-F238E27FC236}">
                <a16:creationId xmlns:a16="http://schemas.microsoft.com/office/drawing/2014/main" id="{8A02AF6C-B773-42E1-BB29-61A5CA3958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9975" y="4552928"/>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2">
            <a:extLst>
              <a:ext uri="{FF2B5EF4-FFF2-40B4-BE49-F238E27FC236}">
                <a16:creationId xmlns:a16="http://schemas.microsoft.com/office/drawing/2014/main" id="{7D717012-FA2B-4439-AF6F-B0D3AF7FEA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109635" y="4010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8A444272-52F4-4B09-A925-0B32F3CAE0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8282" y="656"/>
            <a:ext cx="1514403" cy="1715601"/>
          </a:xfrm>
          <a:prstGeom prst="rect">
            <a:avLst/>
          </a:prstGeom>
        </p:spPr>
      </p:pic>
    </p:spTree>
    <p:extLst>
      <p:ext uri="{BB962C8B-B14F-4D97-AF65-F5344CB8AC3E}">
        <p14:creationId xmlns:p14="http://schemas.microsoft.com/office/powerpoint/2010/main" val="2044160234"/>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6"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90150" y="4720590"/>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20320" y="10907"/>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D5371FAA-304F-486C-822D-C4824E1A41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66363" y="31226"/>
            <a:ext cx="1599027" cy="1590235"/>
          </a:xfrm>
          <a:prstGeom prst="rect">
            <a:avLst/>
          </a:prstGeom>
        </p:spPr>
      </p:pic>
      <p:sp>
        <p:nvSpPr>
          <p:cNvPr id="2" name="TextBox 1">
            <a:extLst>
              <a:ext uri="{FF2B5EF4-FFF2-40B4-BE49-F238E27FC236}">
                <a16:creationId xmlns:a16="http://schemas.microsoft.com/office/drawing/2014/main" id="{2C61D224-0054-4CB8-ACD8-0D0495306800}"/>
              </a:ext>
            </a:extLst>
          </p:cNvPr>
          <p:cNvSpPr txBox="1"/>
          <p:nvPr/>
        </p:nvSpPr>
        <p:spPr>
          <a:xfrm>
            <a:off x="1355543" y="1253978"/>
            <a:ext cx="8583114" cy="1200329"/>
          </a:xfrm>
          <a:prstGeom prst="rect">
            <a:avLst/>
          </a:prstGeom>
          <a:noFill/>
        </p:spPr>
        <p:txBody>
          <a:bodyPr wrap="square" rtlCol="0">
            <a:spAutoFit/>
          </a:bodyPr>
          <a:lstStyle/>
          <a:p>
            <a:r>
              <a:rPr lang="pt-BR" sz="2400" b="1" dirty="0">
                <a:latin typeface="Times New Roman" panose="02020603050405020304" pitchFamily="18" charset="0"/>
                <a:cs typeface="Times New Roman" panose="02020603050405020304" pitchFamily="18" charset="0"/>
              </a:rPr>
              <a:t>4. Đối với những học sinh có hoàn cảnh kinh tế gia đình khó khăn: </a:t>
            </a:r>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42330EF9-CD3B-45AD-9222-690A3450A876}"/>
              </a:ext>
            </a:extLst>
          </p:cNvPr>
          <p:cNvSpPr txBox="1"/>
          <p:nvPr/>
        </p:nvSpPr>
        <p:spPr>
          <a:xfrm>
            <a:off x="1216856" y="2600396"/>
            <a:ext cx="9102801" cy="2308324"/>
          </a:xfrm>
          <a:prstGeom prst="rect">
            <a:avLst/>
          </a:prstGeom>
          <a:noFill/>
        </p:spPr>
        <p:txBody>
          <a:bodyPr wrap="square" rtlCol="0">
            <a:spAutoFit/>
          </a:bodyPr>
          <a:lstStyle/>
          <a:p>
            <a:pPr algn="just"/>
            <a:r>
              <a:rPr lang="pt-BR" sz="2400" dirty="0">
                <a:latin typeface="Times New Roman" panose="02020603050405020304" pitchFamily="18" charset="0"/>
                <a:cs typeface="Times New Roman" panose="02020603050405020304" pitchFamily="18" charset="0"/>
              </a:rPr>
              <a:t>Tôi luôn quan tâm, gần gũi động viên để các em cố gắng học tập tốt. Phát động phong trào của lớp như “Giúp bạn nghèo vượt khó”, “Lá lành đùm lá rách”, gặp riêng phụ huynh học sinh để trao đổi, động viên họ khắc phục khó khăn tạo mọi điều kiện cho con mình học tập. Kết hợp với Đội Thiếu niên để các em được tặng quà theo quy định của Đội.</a:t>
            </a:r>
            <a:endParaRPr lang="en-US" sz="2400" dirty="0">
              <a:latin typeface="Times New Roman" panose="02020603050405020304" pitchFamily="18" charset="0"/>
              <a:cs typeface="Times New Roman" panose="02020603050405020304" pitchFamily="18" charset="0"/>
            </a:endParaRPr>
          </a:p>
          <a:p>
            <a:pPr algn="l"/>
            <a:endParaRPr lang="en-US" sz="2400" dirty="0">
              <a:latin typeface="Times New Roman" panose="02020603050405020304" pitchFamily="18" charset="0"/>
              <a:cs typeface="Times New Roman" panose="02020603050405020304"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781204815"/>
</p:tagLst>
</file>

<file path=ppt/theme/theme1.xml><?xml version="1.0" encoding="utf-8"?>
<a:theme xmlns:a="http://schemas.openxmlformats.org/drawingml/2006/main" name="Office Theme">
  <a:themeElements>
    <a:clrScheme name="Color of 2020">
      <a:dk1>
        <a:srgbClr val="3F3F3F"/>
      </a:dk1>
      <a:lt1>
        <a:sysClr val="window" lastClr="FFFFFF"/>
      </a:lt1>
      <a:dk2>
        <a:srgbClr val="1D4E89"/>
      </a:dk2>
      <a:lt2>
        <a:srgbClr val="E7E6E6"/>
      </a:lt2>
      <a:accent1>
        <a:srgbClr val="4FC1E9"/>
      </a:accent1>
      <a:accent2>
        <a:srgbClr val="48CFAD"/>
      </a:accent2>
      <a:accent3>
        <a:srgbClr val="A0D468"/>
      </a:accent3>
      <a:accent4>
        <a:srgbClr val="FFCE54"/>
      </a:accent4>
      <a:accent5>
        <a:srgbClr val="FC6E51"/>
      </a:accent5>
      <a:accent6>
        <a:srgbClr val="ED5565"/>
      </a:accent6>
      <a:hlink>
        <a:srgbClr val="5D9CEC"/>
      </a:hlink>
      <a:folHlink>
        <a:srgbClr val="AC92EC"/>
      </a:folHlink>
    </a:clrScheme>
    <a:fontScheme name="Custom 5">
      <a:majorFont>
        <a:latin typeface="A3.OpenSansBold-San"/>
        <a:ea typeface=""/>
        <a:cs typeface=""/>
      </a:majorFont>
      <a:minorFont>
        <a:latin typeface="A3.OpenSans-S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6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396</TotalTime>
  <Words>1910</Words>
  <Application>Microsoft Office PowerPoint</Application>
  <PresentationFormat>Widescreen</PresentationFormat>
  <Paragraphs>74</Paragraphs>
  <Slides>15</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15</vt:i4>
      </vt:variant>
    </vt:vector>
  </HeadingPairs>
  <TitlesOfParts>
    <vt:vector size="25" baseType="lpstr">
      <vt:lpstr>Microsoft YaHei</vt:lpstr>
      <vt:lpstr>A3.OpenSansBold-San</vt:lpstr>
      <vt:lpstr>A3.OpenSans-San</vt:lpstr>
      <vt:lpstr>Arial</vt:lpstr>
      <vt:lpstr>Calibri</vt:lpstr>
      <vt:lpstr>Calibri Light</vt:lpstr>
      <vt:lpstr>Times New Roman</vt:lpstr>
      <vt:lpstr>方正兰亭黑简体</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323</cp:revision>
  <dcterms:created xsi:type="dcterms:W3CDTF">2021-11-18T10:28:00Z</dcterms:created>
  <dcterms:modified xsi:type="dcterms:W3CDTF">2025-10-06T03:38:09Z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2179028FEB294F53B749DB48202845BC</vt:lpwstr>
  </property>
  <property fmtid="{D5CDD505-2E9C-101B-9397-08002B2CF9AE}" pid="3" name="KSOProductBuildVer">
    <vt:lpwstr>1033-12.2.0.13266</vt:lpwstr>
  </property>
</Properties>
</file>