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8"/>
  </p:notesMasterIdLst>
  <p:sldIdLst>
    <p:sldId id="4443" r:id="rId6"/>
    <p:sldId id="4449" r:id="rId7"/>
    <p:sldId id="4444" r:id="rId9"/>
    <p:sldId id="259" r:id="rId10"/>
    <p:sldId id="258" r:id="rId11"/>
    <p:sldId id="4433" r:id="rId12"/>
    <p:sldId id="4411" r:id="rId13"/>
    <p:sldId id="4445" r:id="rId14"/>
    <p:sldId id="4423" r:id="rId15"/>
    <p:sldId id="4446" r:id="rId16"/>
    <p:sldId id="4448" r:id="rId17"/>
    <p:sldId id="290" r:id="rId18"/>
    <p:sldId id="291" r:id="rId19"/>
    <p:sldId id="4414" r:id="rId20"/>
    <p:sldId id="298" r:id="rId21"/>
    <p:sldId id="4416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102" autoAdjust="0"/>
  </p:normalViewPr>
  <p:slideViewPr>
    <p:cSldViewPr showGuides="1">
      <p:cViewPr varScale="1">
        <p:scale>
          <a:sx n="39" d="100"/>
          <a:sy n="39" d="100"/>
        </p:scale>
        <p:origin x="94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E956D-7FA6-48A7-A624-477A4AC3536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07A31-263E-4FE7-AB71-993302FB7C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07A31-263E-4FE7-AB71-993302FB7C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đọc “</a:t>
            </a:r>
            <a:r>
              <a:rPr lang="nl-NL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Xin chào, Xa-ha-ra</a:t>
            </a:r>
            <a:r>
              <a:rPr lang="nl-NL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miêu tả hoang mạc Xa-ha-ra nhiều cát, nắng và gió, là một địa điểm có thời tiết khắc nghiệt nhưng bình minh rất đẹp, thu hút nhiều người đến từ nơi khác nhau.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907A31-263E-4FE7-AB71-993302FB7C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114300"/>
            <a:ext cx="2304753" cy="2304753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5905500"/>
            <a:ext cx="2304753" cy="2304753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3601700"/>
            <a:ext cx="2304753" cy="23047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8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8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Video cô giáo  giới thiệu bài áo đỏ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10160" y="-38100"/>
            <a:ext cx="18434050" cy="10314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80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  <a:r>
              <a:rPr lang="en-US" sz="8000">
                <a:latin typeface="Times New Roman" panose="02020603050405020304" pitchFamily="18" charset="0"/>
                <a:cs typeface="Times New Roman" panose="02020603050405020304" pitchFamily="18" charset="0"/>
              </a:rPr>
              <a:t>: Tìm những chi tiết miêu tả sự khắc          nghiệt của thiên nhiên :</a:t>
            </a:r>
            <a:endParaRPr lang="en-US"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en-US" sz="8000">
                <a:latin typeface="Times New Roman" panose="02020603050405020304" pitchFamily="18" charset="0"/>
                <a:cs typeface="Times New Roman" panose="02020603050405020304" pitchFamily="18" charset="0"/>
              </a:rPr>
              <a:t> - Trên con đường dẫn đến sa mạc Xa- ha-  ra</a:t>
            </a:r>
            <a:endParaRPr lang="en-US"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en-US" sz="8000">
                <a:latin typeface="Times New Roman" panose="02020603050405020304" pitchFamily="18" charset="0"/>
                <a:cs typeface="Times New Roman" panose="02020603050405020304" pitchFamily="18" charset="0"/>
              </a:rPr>
              <a:t>   - Ở sa mạc Xa - ha - ra.</a:t>
            </a:r>
            <a:endParaRPr lang="en-US"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"/>
            <a:ext cx="11641455" cy="1029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Video giới thiệu cồn cá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8600" y="-38100"/>
            <a:ext cx="661797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177" y="-553564"/>
            <a:ext cx="17361309" cy="10531764"/>
            <a:chOff x="0" y="0"/>
            <a:chExt cx="23148412" cy="14042351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15464691" y="11328636"/>
              <a:ext cx="4114800" cy="1312630"/>
              <a:chOff x="0" y="0"/>
              <a:chExt cx="812800" cy="2592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25928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59285">
                    <a:moveTo>
                      <a:pt x="812800" y="0"/>
                    </a:moveTo>
                    <a:lnTo>
                      <a:pt x="0" y="0"/>
                    </a:lnTo>
                    <a:lnTo>
                      <a:pt x="101600" y="129642"/>
                    </a:lnTo>
                    <a:lnTo>
                      <a:pt x="0" y="259285"/>
                    </a:lnTo>
                    <a:lnTo>
                      <a:pt x="812800" y="259285"/>
                    </a:lnTo>
                    <a:lnTo>
                      <a:pt x="711200" y="129642"/>
                    </a:lnTo>
                    <a:lnTo>
                      <a:pt x="812800" y="0"/>
                    </a:lnTo>
                    <a:close/>
                  </a:path>
                </a:pathLst>
              </a:custGeom>
              <a:solidFill>
                <a:srgbClr val="F7BEC0"/>
              </a:solidFill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88900" y="-47625"/>
                <a:ext cx="635000" cy="30691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00">
                  <a:lnSpc>
                    <a:spcPts val="2660"/>
                  </a:lnSpc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13635426" y="11230640"/>
              <a:ext cx="4114800" cy="1508622"/>
              <a:chOff x="0" y="0"/>
              <a:chExt cx="812800" cy="29799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297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7999">
                    <a:moveTo>
                      <a:pt x="0" y="0"/>
                    </a:moveTo>
                    <a:lnTo>
                      <a:pt x="609600" y="0"/>
                    </a:lnTo>
                    <a:lnTo>
                      <a:pt x="812800" y="149000"/>
                    </a:lnTo>
                    <a:lnTo>
                      <a:pt x="609600" y="297999"/>
                    </a:lnTo>
                    <a:lnTo>
                      <a:pt x="0" y="297999"/>
                    </a:lnTo>
                    <a:lnTo>
                      <a:pt x="203200" y="149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AF82"/>
              </a:solidFill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77800" y="-47625"/>
                <a:ext cx="558800" cy="345624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00">
                  <a:lnSpc>
                    <a:spcPts val="2660"/>
                  </a:lnSpc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1805699" y="11328636"/>
              <a:ext cx="4114800" cy="1312630"/>
              <a:chOff x="0" y="0"/>
              <a:chExt cx="812800" cy="25928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25928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59285">
                    <a:moveTo>
                      <a:pt x="609600" y="0"/>
                    </a:moveTo>
                    <a:cubicBezTo>
                      <a:pt x="721824" y="0"/>
                      <a:pt x="812800" y="58043"/>
                      <a:pt x="812800" y="129642"/>
                    </a:cubicBezTo>
                    <a:cubicBezTo>
                      <a:pt x="812800" y="201242"/>
                      <a:pt x="721824" y="259285"/>
                      <a:pt x="609600" y="259285"/>
                    </a:cubicBezTo>
                    <a:lnTo>
                      <a:pt x="203200" y="259285"/>
                    </a:lnTo>
                    <a:cubicBezTo>
                      <a:pt x="90976" y="259285"/>
                      <a:pt x="0" y="201242"/>
                      <a:pt x="0" y="129642"/>
                    </a:cubicBezTo>
                    <a:cubicBezTo>
                      <a:pt x="0" y="58043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5BBAA"/>
              </a:solidFill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812800" cy="306910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00">
                  <a:lnSpc>
                    <a:spcPts val="2660"/>
                  </a:lnSpc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1232800"/>
              <a:ext cx="23148412" cy="12809551"/>
              <a:chOff x="0" y="0"/>
              <a:chExt cx="4572526" cy="253028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72526" cy="2530282"/>
              </a:xfrm>
              <a:custGeom>
                <a:avLst/>
                <a:gdLst/>
                <a:ahLst/>
                <a:cxnLst/>
                <a:rect l="l" t="t" r="r" b="b"/>
                <a:pathLst>
                  <a:path w="4572526" h="2530282">
                    <a:moveTo>
                      <a:pt x="22742" y="0"/>
                    </a:moveTo>
                    <a:lnTo>
                      <a:pt x="4549784" y="0"/>
                    </a:lnTo>
                    <a:cubicBezTo>
                      <a:pt x="4562344" y="0"/>
                      <a:pt x="4572526" y="10182"/>
                      <a:pt x="4572526" y="22742"/>
                    </a:cubicBezTo>
                    <a:lnTo>
                      <a:pt x="4572526" y="2507539"/>
                    </a:lnTo>
                    <a:cubicBezTo>
                      <a:pt x="4572526" y="2520100"/>
                      <a:pt x="4562344" y="2530282"/>
                      <a:pt x="4549784" y="2530282"/>
                    </a:cubicBezTo>
                    <a:lnTo>
                      <a:pt x="22742" y="2530282"/>
                    </a:lnTo>
                    <a:cubicBezTo>
                      <a:pt x="10182" y="2530282"/>
                      <a:pt x="0" y="2520100"/>
                      <a:pt x="0" y="2507539"/>
                    </a:cubicBezTo>
                    <a:lnTo>
                      <a:pt x="0" y="22742"/>
                    </a:lnTo>
                    <a:cubicBezTo>
                      <a:pt x="0" y="10182"/>
                      <a:pt x="10182" y="0"/>
                      <a:pt x="227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rnd">
                <a:solidFill>
                  <a:srgbClr val="AB9685"/>
                </a:solidFill>
                <a:prstDash val="dash"/>
                <a:round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4572526" cy="2577907"/>
              </a:xfrm>
              <a:prstGeom prst="rect">
                <a:avLst/>
              </a:prstGeom>
            </p:spPr>
            <p:txBody>
              <a:bodyPr lIns="50801" tIns="50801" rIns="50801" bIns="50801" rtlCol="0" anchor="ctr"/>
              <a:lstStyle/>
              <a:p>
                <a:pPr algn="ctr" defTabSz="914400">
                  <a:lnSpc>
                    <a:spcPts val="2660"/>
                  </a:lnSpc>
                  <a:defRPr/>
                </a:pPr>
                <a:endParaRPr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5400000">
              <a:off x="10943727" y="-8679197"/>
              <a:ext cx="2000410" cy="19358803"/>
            </a:xfrm>
            <a:custGeom>
              <a:avLst/>
              <a:gdLst/>
              <a:ahLst/>
              <a:cxnLst/>
              <a:rect l="l" t="t" r="r" b="b"/>
              <a:pathLst>
                <a:path w="2000410" h="19358803">
                  <a:moveTo>
                    <a:pt x="0" y="0"/>
                  </a:moveTo>
                  <a:lnTo>
                    <a:pt x="2000410" y="0"/>
                  </a:lnTo>
                  <a:lnTo>
                    <a:pt x="2000410" y="19358804"/>
                  </a:lnTo>
                  <a:lnTo>
                    <a:pt x="0" y="19358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1062990" y="935429"/>
            <a:ext cx="1148715" cy="1148715"/>
          </a:xfrm>
          <a:prstGeom prst="ellipse">
            <a:avLst/>
          </a:prstGeom>
          <a:solidFill>
            <a:srgbClr val="FFC000"/>
          </a:solidFill>
          <a:ln w="38100">
            <a:solidFill>
              <a:srgbClr val="745E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6600" b="1" dirty="0">
                <a:solidFill>
                  <a:srgbClr val="745E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6600" b="1" dirty="0">
              <a:solidFill>
                <a:srgbClr val="745E5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41575" y="980440"/>
            <a:ext cx="15012035" cy="19862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defTabSz="1371600"/>
            <a:r>
              <a:rPr lang="vi-VN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điều đặc biệt ở Xa-ha-ra được miêu tả như thế nào?</a:t>
            </a:r>
            <a:endParaRPr lang="vi-VN"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5" y="2933700"/>
            <a:ext cx="17162780" cy="6911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33340" y="598805"/>
            <a:ext cx="13118465" cy="9561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lvl="0" algn="just" defTabSz="1371600"/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Câu 5: 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cuối bài đọc cho biết điều gì? Chọn câu trả lời dưới đây và nêu ý kiến của 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vi-VN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 defTabSz="1371600"/>
            <a:endParaRPr lang="vi-VN" sz="48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 defTabSz="1371600"/>
            <a:r>
              <a:rPr lang="vi-VN" sz="5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Thiên nhiên quá hùng vĩ, con người quá bé nhỏ. </a:t>
            </a:r>
            <a:endParaRPr lang="vi-VN" sz="5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 defTabSz="1371600"/>
            <a:endParaRPr lang="vi-VN" sz="5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 defTabSz="1371600"/>
            <a:r>
              <a:rPr lang="vi-VN" sz="5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Ở một nơi kì vĩ như Xa-ha-ra, con người chỉ cần chú ý đến cảnh sắc thiên nhiên. </a:t>
            </a:r>
            <a:endParaRPr lang="vi-VN" sz="5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 defTabSz="1371600"/>
            <a:endParaRPr lang="vi-VN" sz="5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 defTabSz="1371600"/>
            <a:r>
              <a:rPr lang="vi-VN" sz="5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Thiên nhiên giúp xóa nhòa khoảng cách giữa người với người. </a:t>
            </a:r>
            <a:endParaRPr kumimoji="0" lang="vi-VN" sz="5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Video câu 3 Sa- ha- r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8600" y="800100"/>
            <a:ext cx="4519930" cy="9416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38100"/>
            <a:ext cx="18212435" cy="1032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WordArt 19"/>
          <p:cNvSpPr>
            <a:spLocks noTextEdit="1"/>
          </p:cNvSpPr>
          <p:nvPr/>
        </p:nvSpPr>
        <p:spPr>
          <a:xfrm>
            <a:off x="519430" y="571500"/>
            <a:ext cx="1629029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l"/>
            <a:r>
              <a:rPr lang="en-US" sz="4800" b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TRƯỜNG TIỂU HỌC VĨNH PHONG - TIỀN PHONG</a:t>
            </a:r>
            <a:endParaRPr lang="en-US" sz="4800" b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5" name="WordArt 20"/>
          <p:cNvSpPr>
            <a:spLocks noTextEdit="1"/>
          </p:cNvSpPr>
          <p:nvPr/>
        </p:nvSpPr>
        <p:spPr>
          <a:xfrm>
            <a:off x="3429000" y="2514600"/>
            <a:ext cx="1160145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l"/>
            <a:r>
              <a:rPr lang="en-US" sz="540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– Lớp 5A</a:t>
            </a:r>
            <a:endParaRPr lang="en-US" sz="5400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6" name="WordArt 21"/>
          <p:cNvSpPr>
            <a:spLocks noTextEdit="1"/>
          </p:cNvSpPr>
          <p:nvPr/>
        </p:nvSpPr>
        <p:spPr>
          <a:xfrm>
            <a:off x="3886200" y="4457700"/>
            <a:ext cx="10614660" cy="39897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5400" b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XIN CHÀO XA - HA- RA </a:t>
            </a:r>
            <a:endParaRPr lang="en-US" sz="5400" b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4400" b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Gv: Nguyễn Thị Thoa</a:t>
            </a:r>
            <a:endParaRPr lang="en-US" sz="4400" b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077" name="Group 5"/>
          <p:cNvGrpSpPr/>
          <p:nvPr/>
        </p:nvGrpSpPr>
        <p:grpSpPr>
          <a:xfrm>
            <a:off x="228600" y="0"/>
            <a:ext cx="17602200" cy="10287000"/>
            <a:chOff x="8" y="0"/>
            <a:chExt cx="5760" cy="4320"/>
          </a:xfrm>
        </p:grpSpPr>
        <p:pic>
          <p:nvPicPr>
            <p:cNvPr id="3078" name="Picture 6" descr="GRANS0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9" name="Picture 7" descr="GRANS0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080" name="Group 8"/>
            <p:cNvGrpSpPr/>
            <p:nvPr/>
          </p:nvGrpSpPr>
          <p:grpSpPr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081" name="Picture 9" descr="BD21325_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  <a:tileRect/>
              </a:gradFill>
              <a:ln w="9525">
                <a:noFill/>
              </a:ln>
            </p:spPr>
          </p:pic>
          <p:pic>
            <p:nvPicPr>
              <p:cNvPr id="3082" name="Picture 10" descr="BD21325_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  <a:tileRect/>
              </a:gradFill>
              <a:ln w="9525">
                <a:noFill/>
              </a:ln>
            </p:spPr>
          </p:pic>
          <p:pic>
            <p:nvPicPr>
              <p:cNvPr id="3083" name="Picture 11" descr="BD21325_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  <a:tileRect/>
              </a:gradFill>
              <a:ln w="9525">
                <a:noFill/>
              </a:ln>
            </p:spPr>
          </p:pic>
          <p:pic>
            <p:nvPicPr>
              <p:cNvPr id="3084" name="Picture 12" descr="BD21325_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  <a:tileRect/>
              </a:gradFill>
              <a:ln w="9525">
                <a:noFill/>
              </a:ln>
            </p:spPr>
          </p:pic>
        </p:grpSp>
      </p:grp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286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2934538" h="8229600">
                <a:moveTo>
                  <a:pt x="0" y="0"/>
                </a:moveTo>
                <a:lnTo>
                  <a:pt x="12934538" y="0"/>
                </a:lnTo>
                <a:lnTo>
                  <a:pt x="129345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104900"/>
            <a:ext cx="9358052" cy="7892193"/>
          </a:xfrm>
          <a:prstGeom prst="rect">
            <a:avLst/>
          </a:prstGeom>
        </p:spPr>
      </p:pic>
      <p:pic>
        <p:nvPicPr>
          <p:cNvPr id="4" name="videoKhởi động Sa- ha ra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8100"/>
            <a:ext cx="578612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Free CopyrightFree Desert Sand Dunes Footage  Download Free Clips_v72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200" y="11430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620"/>
            <a:ext cx="18288000" cy="1029462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86600" y="605790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7200" y="4152900"/>
            <a:ext cx="3116580" cy="3276600"/>
          </a:xfrm>
          <a:custGeom>
            <a:avLst/>
            <a:gdLst/>
            <a:ahLst/>
            <a:cxnLst/>
            <a:rect l="l" t="t" r="r" b="b"/>
            <a:pathLst>
              <a:path w="7612380" h="8229600">
                <a:moveTo>
                  <a:pt x="0" y="0"/>
                </a:moveTo>
                <a:lnTo>
                  <a:pt x="7612380" y="0"/>
                </a:lnTo>
                <a:lnTo>
                  <a:pt x="76123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33500"/>
            <a:ext cx="16791007" cy="3886200"/>
          </a:xfrm>
          <a:prstGeom prst="rect">
            <a:avLst/>
          </a:prstGeom>
        </p:spPr>
      </p:pic>
      <p:pic>
        <p:nvPicPr>
          <p:cNvPr id="10" name="Picture 9" descr="A yellow circles with red lines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190500"/>
            <a:ext cx="3564121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0" y="4305300"/>
            <a:ext cx="3535986" cy="969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72110" y="2705100"/>
            <a:ext cx="1754314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vi-VN" sz="6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vi-VN" sz="7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Cát sa mạc mịn như bột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vi-VN" sz="7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và mỏng manh như gió bụi,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/ </a:t>
            </a:r>
            <a:r>
              <a:rPr lang="vi-VN" sz="7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không to như cát Phan Thiết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vi-VN" sz="7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hay ẩm ướt như cát Sầm Sơn.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//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7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-76200" y="114300"/>
            <a:ext cx="9171305" cy="508063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" y="38100"/>
            <a:ext cx="10372725" cy="51028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-152400" y="5123180"/>
            <a:ext cx="10542905" cy="5269865"/>
          </a:xfrm>
          <a:prstGeom prst="rect">
            <a:avLst/>
          </a:prstGeom>
        </p:spPr>
      </p:pic>
      <p:pic>
        <p:nvPicPr>
          <p:cNvPr id="2" name="video giới thiệu túp lều du mục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1840" y="-190500"/>
            <a:ext cx="744728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</Words>
  <Application>WPS Presentation</Application>
  <PresentationFormat>Custom</PresentationFormat>
  <Paragraphs>27</Paragraphs>
  <Slides>16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Calibri</vt:lpstr>
      <vt:lpstr>Cambria</vt:lpstr>
      <vt:lpstr>Calibri</vt:lpstr>
      <vt:lpstr>Microsoft YaHei</vt:lpstr>
      <vt:lpstr>Arial Unicode MS</vt:lpstr>
      <vt:lpstr>Office Theme</vt:lpstr>
      <vt:lpstr>2_Office Theme</vt:lpstr>
      <vt:lpstr>5_Office Theme</vt:lpstr>
      <vt:lpstr>6_Office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Back to School Banner Landscape (Bài thuyết trình)</dc:title>
  <dc:creator>thao</dc:creator>
  <cp:lastModifiedBy>thoa nguyen thi</cp:lastModifiedBy>
  <cp:revision>71</cp:revision>
  <dcterms:created xsi:type="dcterms:W3CDTF">2006-08-16T00:00:00Z</dcterms:created>
  <dcterms:modified xsi:type="dcterms:W3CDTF">2025-11-03T12:15:52Z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DFAC812BB38C4750B5928EF651651D96_12</vt:lpwstr>
  </property>
  <property fmtid="{D5CDD505-2E9C-101B-9397-08002B2CF9AE}" pid="3" name="KSOProductBuildVer">
    <vt:lpwstr>1033-12.2.0.23155</vt:lpwstr>
  </property>
</Properties>
</file>