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3"/>
  </p:notesMasterIdLst>
  <p:sldIdLst>
    <p:sldId id="369" r:id="rId3"/>
    <p:sldId id="290" r:id="rId4"/>
    <p:sldId id="293" r:id="rId5"/>
    <p:sldId id="351" r:id="rId6"/>
    <p:sldId id="307" r:id="rId7"/>
    <p:sldId id="346" r:id="rId8"/>
    <p:sldId id="371" r:id="rId9"/>
    <p:sldId id="352" r:id="rId10"/>
    <p:sldId id="353" r:id="rId11"/>
    <p:sldId id="347" r:id="rId12"/>
    <p:sldId id="292" r:id="rId13"/>
    <p:sldId id="368" r:id="rId14"/>
    <p:sldId id="355" r:id="rId15"/>
    <p:sldId id="356" r:id="rId16"/>
    <p:sldId id="358" r:id="rId17"/>
    <p:sldId id="366" r:id="rId18"/>
    <p:sldId id="349" r:id="rId19"/>
    <p:sldId id="323" r:id="rId20"/>
    <p:sldId id="324" r:id="rId21"/>
    <p:sldId id="3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1A0CA4"/>
    <a:srgbClr val="251997"/>
    <a:srgbClr val="FF0066"/>
    <a:srgbClr val="CC0A0A"/>
    <a:srgbClr val="C45A12"/>
    <a:srgbClr val="116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834" autoAdjust="0"/>
  </p:normalViewPr>
  <p:slideViewPr>
    <p:cSldViewPr snapToGrid="0">
      <p:cViewPr>
        <p:scale>
          <a:sx n="33" d="100"/>
          <a:sy n="33" d="100"/>
        </p:scale>
        <p:origin x="-3558" y="-16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9605-0F9E-4855-8041-4EB517805EC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114DA-9AFF-4A86-BA22-D7D5405F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4E3478-3085-9733-0DC5-9426ABBC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ADBE46FC-5AAF-6CFA-E907-7A9F82FD0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B0079470-2FC8-87B4-1D86-CA8B5E0DE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7C2411A-0BEE-470A-993B-A9D89C8B8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36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0FF147-8C63-489E-B9AA-1D33D160F30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A3DC4D-6176-4A6A-BDF8-1B894D8BACD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7D39D-2172-48C2-85EB-BC18D1B6762D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A3852E-5F05-4227-8FD5-37B88251E07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0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80132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6059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1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3615-6B9B-441B-921B-51D87EB4715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2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E7DABF-3238-4788-BC1F-0DBA636816B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7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6ADC4-B618-4F78-BBB2-C17796B93541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1C891-86C8-4C36-A021-F9CC9F23B0E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5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051F3-3923-408E-ABF0-484EC16ED00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0EFE6-BB7D-48B2-AF21-2D78546A390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78209-B317-41EB-A9BE-CEA5DA198AF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793F5-A8F0-4F43-920B-E43AFB58A62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9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9.xml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audio" Target="../media/audio3.wav"/><Relationship Id="rId21" Type="http://schemas.openxmlformats.org/officeDocument/2006/relationships/slide" Target="slide14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17" Type="http://schemas.openxmlformats.org/officeDocument/2006/relationships/slide" Target="slide20.xml"/><Relationship Id="rId25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openxmlformats.org/officeDocument/2006/relationships/audio" Target="../media/audio5.wav"/><Relationship Id="rId15" Type="http://schemas.openxmlformats.org/officeDocument/2006/relationships/slide" Target="slide12.xml"/><Relationship Id="rId23" Type="http://schemas.openxmlformats.org/officeDocument/2006/relationships/image" Target="../media/image43.jpeg"/><Relationship Id="rId10" Type="http://schemas.openxmlformats.org/officeDocument/2006/relationships/image" Target="../media/image32.gif"/><Relationship Id="rId19" Type="http://schemas.openxmlformats.org/officeDocument/2006/relationships/slide" Target="slide13.xml"/><Relationship Id="rId4" Type="http://schemas.openxmlformats.org/officeDocument/2006/relationships/audio" Target="../media/audio4.wav"/><Relationship Id="rId9" Type="http://schemas.openxmlformats.org/officeDocument/2006/relationships/image" Target="../media/image31.gif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7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47.png"/><Relationship Id="rId10" Type="http://schemas.openxmlformats.org/officeDocument/2006/relationships/image" Target="../media/image56.png"/><Relationship Id="rId4" Type="http://schemas.openxmlformats.org/officeDocument/2006/relationships/audio" Target="../media/audio8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8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slide" Target="slide18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62.png"/><Relationship Id="rId5" Type="http://schemas.openxmlformats.org/officeDocument/2006/relationships/image" Target="../media/image49.png"/><Relationship Id="rId10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60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A74C4-9FD9-5501-8E64-CF5D8AC3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56E9535-FDD2-583A-4CE7-F0259D889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3BD67-ECCA-8068-D14D-1B41F2F8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32">
            <a:extLst>
              <a:ext uri="{FF2B5EF4-FFF2-40B4-BE49-F238E27FC236}">
                <a16:creationId xmlns:a16="http://schemas.microsoft.com/office/drawing/2014/main" xmlns="" id="{912E1418-5527-B3FF-9366-631CBCD9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337" y="600139"/>
            <a:ext cx="84511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UBND XÃ VĨNH HẢI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9A8BC6-4DEC-1271-68BB-1A3D81A9505B}"/>
              </a:ext>
            </a:extLst>
          </p:cNvPr>
          <p:cNvSpPr txBox="1"/>
          <p:nvPr/>
        </p:nvSpPr>
        <p:spPr>
          <a:xfrm>
            <a:off x="3600626" y="3597945"/>
            <a:ext cx="6039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 HỒ LÊ</a:t>
            </a:r>
            <a:endParaRPr kumimoji="0" lang="en-US" sz="2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3333FF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5B</a:t>
            </a:r>
            <a:endParaRPr kumimoji="0" lang="en-US" sz="2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3333FF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CCED0D99-110F-49CD-6EB8-BA338412757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03" r="3829" b="7963"/>
          <a:stretch/>
        </p:blipFill>
        <p:spPr bwMode="auto">
          <a:xfrm>
            <a:off x="583451" y="557387"/>
            <a:ext cx="1913569" cy="17170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xmlns="" id="{F66BCA99-6E66-25B7-D154-63B95B2E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291" y="1011593"/>
            <a:ext cx="84511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TRƯỜNG TIỂU HỌC VĨNH PHONG – TIỀN PHONG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73E280D-058B-53E5-B4B1-8BDBE8CBB89C}"/>
              </a:ext>
            </a:extLst>
          </p:cNvPr>
          <p:cNvSpPr txBox="1"/>
          <p:nvPr/>
        </p:nvSpPr>
        <p:spPr>
          <a:xfrm>
            <a:off x="79535" y="1661944"/>
            <a:ext cx="11978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HỌC MÔN TOÁN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TRÌNH GIÁO DỤC PHỔ THÔNG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F24DFF-B301-A3ED-7983-76635C02BEEF}"/>
              </a:ext>
            </a:extLst>
          </p:cNvPr>
          <p:cNvSpPr txBox="1"/>
          <p:nvPr/>
        </p:nvSpPr>
        <p:spPr>
          <a:xfrm>
            <a:off x="3600626" y="4498372"/>
            <a:ext cx="603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3333FF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  <a:endParaRPr kumimoji="0" lang="en-US" sz="2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3333FF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AT 1">
            <a:hlinkClick r:id="" action="ppaction://media"/>
            <a:extLst>
              <a:ext uri="{FF2B5EF4-FFF2-40B4-BE49-F238E27FC236}">
                <a16:creationId xmlns:a16="http://schemas.microsoft.com/office/drawing/2014/main" xmlns="" id="{D8170A8F-D92B-D96F-511E-516FCB55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701" y="61813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4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xmlns="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6" y="1343024"/>
            <a:ext cx="9013371" cy="35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xmlns="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AA2E52-4D23-BC86-9EB0-5B822E22A087}"/>
              </a:ext>
            </a:extLst>
          </p:cNvPr>
          <p:cNvSpPr txBox="1"/>
          <p:nvPr/>
        </p:nvSpPr>
        <p:spPr>
          <a:xfrm>
            <a:off x="2647950" y="2895600"/>
            <a:ext cx="7124700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17254-DF55-F59E-F58A-CECE1A190007}"/>
              </a:ext>
            </a:extLst>
          </p:cNvPr>
          <p:cNvSpPr txBox="1"/>
          <p:nvPr/>
        </p:nvSpPr>
        <p:spPr>
          <a:xfrm>
            <a:off x="2533650" y="1559593"/>
            <a:ext cx="7124700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3139AFDE-BDB5-4310-48E3-996F62666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38234"/>
              </p:ext>
            </p:extLst>
          </p:nvPr>
        </p:nvGraphicFramePr>
        <p:xfrm>
          <a:off x="2026558" y="1603090"/>
          <a:ext cx="8127999" cy="370840"/>
        </p:xfrm>
        <a:graphic>
          <a:graphicData uri="http://schemas.openxmlformats.org/drawingml/2006/table">
            <a:tbl>
              <a:tblPr firstRow="1" bandRow="1"/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369389851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91482224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78440757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5946109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10479491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21438297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11044026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72684461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296674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71065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70EABBC-1EBE-51E1-99F3-48DAB85CC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46136"/>
              </p:ext>
            </p:extLst>
          </p:nvPr>
        </p:nvGraphicFramePr>
        <p:xfrm>
          <a:off x="2026557" y="2611737"/>
          <a:ext cx="8127999" cy="370840"/>
        </p:xfrm>
        <a:graphic>
          <a:graphicData uri="http://schemas.openxmlformats.org/drawingml/2006/table">
            <a:tbl>
              <a:tblPr firstRow="1" bandRow="1"/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369389851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91482224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78440757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5946109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10479491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21438297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11044026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72684461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296674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71065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9C76A94-B49D-2021-1B57-CCA2941B4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876415"/>
              </p:ext>
            </p:extLst>
          </p:nvPr>
        </p:nvGraphicFramePr>
        <p:xfrm>
          <a:off x="2068799" y="3642378"/>
          <a:ext cx="8055036" cy="365760"/>
        </p:xfrm>
        <a:graphic>
          <a:graphicData uri="http://schemas.openxmlformats.org/drawingml/2006/table">
            <a:tbl>
              <a:tblPr firstRow="1" bandRow="1"/>
              <a:tblGrid>
                <a:gridCol w="895004">
                  <a:extLst>
                    <a:ext uri="{9D8B030D-6E8A-4147-A177-3AD203B41FA5}">
                      <a16:colId xmlns:a16="http://schemas.microsoft.com/office/drawing/2014/main" xmlns="" val="3693898515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914822241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78440757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5946109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10479491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214382976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11044026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726844619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3296674922"/>
                    </a:ext>
                  </a:extLst>
                </a:gridCol>
              </a:tblGrid>
              <a:tr h="26130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7106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A6631C4-E538-AF0C-6364-4E1E66B705BD}"/>
                  </a:ext>
                </a:extLst>
              </p:cNvPr>
              <p:cNvSpPr txBox="1"/>
              <p:nvPr/>
            </p:nvSpPr>
            <p:spPr>
              <a:xfrm>
                <a:off x="581025" y="4526358"/>
                <a:ext cx="8515349" cy="89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7" algn="just"/>
                <a:r>
                  <a:rPr lang="en-US" altLang="zh-CN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2</a:t>
                </a:r>
                <a:r>
                  <a:rPr kumimoji="0" lang="en-US" altLang="zh-CN" sz="32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6631C4-E538-AF0C-6364-4E1E66B70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4526358"/>
                <a:ext cx="8515349" cy="891078"/>
              </a:xfrm>
              <a:prstGeom prst="rect">
                <a:avLst/>
              </a:prstGeom>
              <a:blipFill>
                <a:blip r:embed="rId4"/>
                <a:stretch>
                  <a:fillRect b="-6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95E3A20F-3E17-AC61-4F2C-26C40E6A4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569985"/>
              </p:ext>
            </p:extLst>
          </p:nvPr>
        </p:nvGraphicFramePr>
        <p:xfrm>
          <a:off x="2072565" y="1595701"/>
          <a:ext cx="805503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004">
                  <a:extLst>
                    <a:ext uri="{9D8B030D-6E8A-4147-A177-3AD203B41FA5}">
                      <a16:colId xmlns:a16="http://schemas.microsoft.com/office/drawing/2014/main" xmlns="" val="3693898515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914822241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78440757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5946109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10479491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214382976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11044026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726844619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32966749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1065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20274C-23AF-F363-52FC-F585B8E24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90380"/>
              </p:ext>
            </p:extLst>
          </p:nvPr>
        </p:nvGraphicFramePr>
        <p:xfrm>
          <a:off x="2063038" y="2625264"/>
          <a:ext cx="805503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004">
                  <a:extLst>
                    <a:ext uri="{9D8B030D-6E8A-4147-A177-3AD203B41FA5}">
                      <a16:colId xmlns:a16="http://schemas.microsoft.com/office/drawing/2014/main" xmlns="" val="3693898515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914822241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278440757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59461090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10479491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214382976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4110440262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1726844619"/>
                    </a:ext>
                  </a:extLst>
                </a:gridCol>
                <a:gridCol w="895004">
                  <a:extLst>
                    <a:ext uri="{9D8B030D-6E8A-4147-A177-3AD203B41FA5}">
                      <a16:colId xmlns:a16="http://schemas.microsoft.com/office/drawing/2014/main" xmlns="" val="32966749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1065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A537CBB0-9F1B-2C0D-73AE-20C7BA097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31054"/>
              </p:ext>
            </p:extLst>
          </p:nvPr>
        </p:nvGraphicFramePr>
        <p:xfrm>
          <a:off x="2072565" y="3642358"/>
          <a:ext cx="35831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793">
                  <a:extLst>
                    <a:ext uri="{9D8B030D-6E8A-4147-A177-3AD203B41FA5}">
                      <a16:colId xmlns:a16="http://schemas.microsoft.com/office/drawing/2014/main" xmlns="" val="4120554182"/>
                    </a:ext>
                  </a:extLst>
                </a:gridCol>
                <a:gridCol w="895793">
                  <a:extLst>
                    <a:ext uri="{9D8B030D-6E8A-4147-A177-3AD203B41FA5}">
                      <a16:colId xmlns:a16="http://schemas.microsoft.com/office/drawing/2014/main" xmlns="" val="1276816655"/>
                    </a:ext>
                  </a:extLst>
                </a:gridCol>
                <a:gridCol w="895793">
                  <a:extLst>
                    <a:ext uri="{9D8B030D-6E8A-4147-A177-3AD203B41FA5}">
                      <a16:colId xmlns:a16="http://schemas.microsoft.com/office/drawing/2014/main" xmlns="" val="2456490327"/>
                    </a:ext>
                  </a:extLst>
                </a:gridCol>
                <a:gridCol w="895793">
                  <a:extLst>
                    <a:ext uri="{9D8B030D-6E8A-4147-A177-3AD203B41FA5}">
                      <a16:colId xmlns:a16="http://schemas.microsoft.com/office/drawing/2014/main" xmlns="" val="946605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3182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5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90FA04-2DF3-0AA2-498A-71EEEFDF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1" y="1043666"/>
            <a:ext cx="4178073" cy="2568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BAB3F8-53AF-8172-DBF6-86AE8DD8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58" y="1230767"/>
            <a:ext cx="4932637" cy="21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06" y="528268"/>
            <a:ext cx="10697843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chỉ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ra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nguyên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phân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</a:p>
          <a:p>
            <a:pPr lvl="0" algn="ctr">
              <a:defRPr/>
            </a:pP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trong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CE6CE5BA-5EBD-7847-85F5-84881AFFE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D245E429-CDAA-2770-26DE-94CBB083C288}"/>
                  </a:ext>
                </a:extLst>
              </p:cNvPr>
              <p:cNvSpPr/>
              <p:nvPr/>
            </p:nvSpPr>
            <p:spPr>
              <a:xfrm>
                <a:off x="554804" y="249212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2492125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249212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2492125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B3F2543-3362-C33C-4ECE-448E1B896DB1}"/>
                  </a:ext>
                </a:extLst>
              </p:cNvPr>
              <p:cNvSpPr/>
              <p:nvPr/>
            </p:nvSpPr>
            <p:spPr>
              <a:xfrm>
                <a:off x="6246687" y="248185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2481851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248185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2481851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69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7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CB565E-9C86-AFA1-772C-9E2A8E27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35F6DA43-0D85-3C68-8AA6-4ED70047B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1F27E51-65B5-1CB2-CAC7-4A278D171D06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E9C9ED79-E59F-CD66-967C-2FD1D0C7996A}"/>
                  </a:ext>
                </a:extLst>
              </p:cNvPr>
              <p:cNvSpPr/>
              <p:nvPr/>
            </p:nvSpPr>
            <p:spPr>
              <a:xfrm>
                <a:off x="3639085" y="890337"/>
                <a:ext cx="5133440" cy="132201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𝟖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9C9ED79-E59F-CD66-967C-2FD1D0C79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85" y="890337"/>
                <a:ext cx="5133440" cy="1322015"/>
              </a:xfrm>
              <a:prstGeom prst="roundRect">
                <a:avLst/>
              </a:prstGeom>
              <a:blipFill>
                <a:blip r:embed="rId3"/>
                <a:stretch>
                  <a:fillRect l="-237" b="-41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FA7BED-AAFE-4CBF-71F4-5064AAD89AEE}"/>
              </a:ext>
            </a:extLst>
          </p:cNvPr>
          <p:cNvSpPr/>
          <p:nvPr/>
        </p:nvSpPr>
        <p:spPr>
          <a:xfrm>
            <a:off x="1086901" y="2958936"/>
            <a:ext cx="770299" cy="1512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5D4C0C87-04D2-C870-8433-7D5A9731E805}"/>
                  </a:ext>
                </a:extLst>
              </p:cNvPr>
              <p:cNvSpPr/>
              <p:nvPr/>
            </p:nvSpPr>
            <p:spPr>
              <a:xfrm>
                <a:off x="1810826" y="2950171"/>
                <a:ext cx="473931" cy="1512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D4C0C87-04D2-C870-8433-7D5A9731E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826" y="2950171"/>
                <a:ext cx="473931" cy="151201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BD520269-459F-ADD4-CFD2-A0E2B4F72135}"/>
                  </a:ext>
                </a:extLst>
              </p:cNvPr>
              <p:cNvSpPr/>
              <p:nvPr/>
            </p:nvSpPr>
            <p:spPr>
              <a:xfrm>
                <a:off x="2409161" y="2921403"/>
                <a:ext cx="551915" cy="1512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D520269-459F-ADD4-CFD2-A0E2B4F72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161" y="2921403"/>
                <a:ext cx="551915" cy="15120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F3CBA3D6-4D05-9095-2A79-6FA6F1C34329}"/>
                  </a:ext>
                </a:extLst>
              </p:cNvPr>
              <p:cNvSpPr/>
              <p:nvPr/>
            </p:nvSpPr>
            <p:spPr>
              <a:xfrm>
                <a:off x="3493987" y="2958936"/>
                <a:ext cx="473931" cy="1512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3CBA3D6-4D05-9095-2A79-6FA6F1C343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987" y="2958936"/>
                <a:ext cx="473931" cy="151201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36DC78-0B9B-BD38-607C-BA5E68283B5D}"/>
              </a:ext>
            </a:extLst>
          </p:cNvPr>
          <p:cNvSpPr/>
          <p:nvPr/>
        </p:nvSpPr>
        <p:spPr>
          <a:xfrm>
            <a:off x="1377438" y="2921403"/>
            <a:ext cx="866775" cy="1512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5CA2B3ED-B311-5A8C-F368-5F93761F0133}"/>
                  </a:ext>
                </a:extLst>
              </p:cNvPr>
              <p:cNvSpPr/>
              <p:nvPr/>
            </p:nvSpPr>
            <p:spPr>
              <a:xfrm>
                <a:off x="1086901" y="2883870"/>
                <a:ext cx="1427447" cy="1512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  <a14:m>
                  <m:oMath xmlns:m="http://schemas.openxmlformats.org/officeDocument/2006/math"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CA2B3ED-B311-5A8C-F368-5F93761F0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01" y="2883870"/>
                <a:ext cx="1427447" cy="1512014"/>
              </a:xfrm>
              <a:prstGeom prst="roundRect">
                <a:avLst/>
              </a:prstGeom>
              <a:blipFill>
                <a:blip r:embed="rId7"/>
                <a:stretch>
                  <a:fillRect l="-10169" b="-12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03516 -0.13889 C 0.04258 -0.16991 0.05352 -0.18611 0.06511 -0.18611 C 0.07826 -0.18611 0.08881 -0.16991 0.09623 -0.13889 L 0.13151 3.33333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05039 0.13032 C 0.06094 0.15995 0.07669 0.17616 0.09323 0.17616 C 0.11211 0.17616 0.12708 0.15995 0.13763 0.13032 L 0.18828 2.22222E-6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  <p:bldP spid="4" grpId="0" animBg="1"/>
      <p:bldP spid="6" grpId="0" animBg="1"/>
      <p:bldP spid="7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753C58-E37B-BE1E-A7BD-39C732B3D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307" y="2809302"/>
            <a:ext cx="65842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2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5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183079" y="24325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183079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183079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183079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87110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18807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30860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43676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xmlns="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55314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194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143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680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5932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7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1019647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3241162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4537670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5690174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5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97901" y="108210"/>
            <a:ext cx="949195" cy="994567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97901" y="1200722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97901" y="2995080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1110602" y="3995302"/>
            <a:ext cx="868447" cy="90227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xmlns="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7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29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7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7"/>
            <a:ext cx="513347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7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5" y="4186337"/>
            <a:ext cx="513347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7" cy="702664"/>
          </a:xfrm>
          <a:prstGeom prst="rect">
            <a:avLst/>
          </a:prstGeom>
        </p:spPr>
      </p:pic>
      <p:pic>
        <p:nvPicPr>
          <p:cNvPr id="43" name="Picture 4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9" y="354621"/>
            <a:ext cx="989040" cy="1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1784130" y="4648381"/>
            <a:ext cx="4076950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4076950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Ba,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1790700" y="5940186"/>
            <a:ext cx="40769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305775" y="5940186"/>
            <a:ext cx="4066588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Ba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7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1</a:t>
              </a:r>
            </a:p>
          </p:txBody>
        </p:sp>
      </p:grp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700232" y="266689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358087" y="2199976"/>
                <a:ext cx="7335579" cy="1314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630" indent="-609630" algn="ctr" defTabSz="914446">
                  <a:lnSpc>
                    <a:spcPct val="150000"/>
                  </a:lnSpc>
                  <a:buFontTx/>
                  <a:buAutoNum type="arabicPeriod"/>
                </a:pP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87" y="2199976"/>
                <a:ext cx="7335579" cy="1314847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251741" y="1537120"/>
            <a:ext cx="780854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2589532" y="4800780"/>
                <a:ext cx="3423947" cy="817115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532" y="4800780"/>
                <a:ext cx="3423947" cy="817115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514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6447813" y="4800781"/>
                <a:ext cx="3452883" cy="81711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4800781"/>
                <a:ext cx="3452883" cy="817114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294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6447813" y="5869216"/>
                <a:ext cx="3423947" cy="89353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5869216"/>
                <a:ext cx="3423947" cy="893534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6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2553567" y="5869216"/>
                <a:ext cx="3452883" cy="89353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567" y="5869216"/>
                <a:ext cx="3452883" cy="893534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135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024382" y="574037"/>
            <a:ext cx="8454652" cy="1456205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157462" y="2097595"/>
                <a:ext cx="787296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6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462" y="2097595"/>
                <a:ext cx="7872962" cy="889924"/>
              </a:xfrm>
              <a:prstGeom prst="rect">
                <a:avLst/>
              </a:prstGeom>
              <a:blipFill>
                <a:blip r:embed="rId11"/>
                <a:stretch>
                  <a:fillRect l="-620" r="-465" b="-13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20452" y="2881648"/>
            <a:ext cx="2207859" cy="2098485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85" y="7675116"/>
            <a:ext cx="1462280" cy="1426723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87" y="76645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733550" y="632142"/>
            <a:ext cx="9163050" cy="2080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751A3780-A002-8020-64C2-11FBECA20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23" y="108452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88539AD7-0ACD-E2A3-E132-B534266A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287" y="108769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xmlns="" id="{AB20AF85-CE1E-07C9-2C8F-2AC7E2136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536" y="108452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1D7ED8E-3F27-12CA-47BC-31DC9E6ED784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8450600" y="184562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695450" y="681037"/>
            <a:ext cx="9163050" cy="1858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4"/>
                <a:stretch>
                  <a:fillRect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xmlns="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xmlns="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58BC16-D49F-C7C0-7DB9-A6E9EECA2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3: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681037"/>
                <a:ext cx="9163050" cy="1858963"/>
              </a:xfrm>
              <a:prstGeom prst="roundRect">
                <a:avLst/>
              </a:prstGeom>
              <a:blipFill>
                <a:blip r:embed="rId4"/>
                <a:stretch>
                  <a:fillRect l="-930" b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xmlns="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xmlns="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58BC16-D49F-C7C0-7DB9-A6E9EECA2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A892A-4C02-30B6-5421-5F713AB5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ùng Ai để làm phần khám phá cho tiết Toán 5 bài 7 Hỗn số ( Tiết 1)">
            <a:hlinkClick r:id="" action="ppaction://media"/>
            <a:extLst>
              <a:ext uri="{FF2B5EF4-FFF2-40B4-BE49-F238E27FC236}">
                <a16:creationId xmlns:a16="http://schemas.microsoft.com/office/drawing/2014/main" xmlns="" id="{A7046D55-C55B-95F6-4B80-7A3AEAEE11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Dùng Ai để làm phần khám phá cho tiết Toán 5 bài 7 Hỗn số ( Tiết 1)">
            <a:hlinkClick r:id="" action="ppaction://media"/>
            <a:extLst>
              <a:ext uri="{FF2B5EF4-FFF2-40B4-BE49-F238E27FC236}">
                <a16:creationId xmlns:a16="http://schemas.microsoft.com/office/drawing/2014/main" xmlns="" id="{62ECC76C-F7AF-8818-0045-647E2C24A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227"/>
          <a:stretch/>
        </p:blipFill>
        <p:spPr>
          <a:xfrm>
            <a:off x="447473" y="66554"/>
            <a:ext cx="10732656" cy="67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13B4E82-668C-148E-748B-8476802FFCF9}"/>
                  </a:ext>
                </a:extLst>
              </p:cNvPr>
              <p:cNvSpPr txBox="1"/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ỗ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ố, đọ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r>
                  <a:rPr lang="en-US" sz="3600" i="1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blipFill>
                <a:blip r:embed="rId2"/>
                <a:stretch>
                  <a:fillRect l="-1822" b="-130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7295232-7660-6B9C-034E-F6B24AB27A80}"/>
                  </a:ext>
                </a:extLst>
              </p:cNvPr>
              <p:cNvSpPr txBox="1"/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kumimoji="0" lang="en-US" altLang="zh-CN" sz="32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c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ó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nguy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ê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1 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â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s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ố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95232-7660-6B9C-034E-F6B24AB2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blipFill>
                <a:blip r:embed="rId4"/>
                <a:stretch>
                  <a:fillRect l="-143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709D87-E92B-BA2A-F8BC-1A934D0CEDF9}"/>
              </a:ext>
            </a:extLst>
          </p:cNvPr>
          <p:cNvGrpSpPr/>
          <p:nvPr/>
        </p:nvGrpSpPr>
        <p:grpSpPr>
          <a:xfrm>
            <a:off x="3524038" y="3657600"/>
            <a:ext cx="5979558" cy="2178121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9916D9-DF0D-6106-F05F-B769FA3627F3}"/>
              </a:ext>
            </a:extLst>
          </p:cNvPr>
          <p:cNvSpPr txBox="1"/>
          <p:nvPr/>
        </p:nvSpPr>
        <p:spPr>
          <a:xfrm>
            <a:off x="5732980" y="3801439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E4F8E-5274-6086-8A1C-B9E5DFE00AB9}"/>
              </a:ext>
            </a:extLst>
          </p:cNvPr>
          <p:cNvSpPr txBox="1"/>
          <p:nvPr/>
        </p:nvSpPr>
        <p:spPr>
          <a:xfrm>
            <a:off x="3791165" y="472611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47A53E-0AE8-F789-F82F-E303CA074878}"/>
              </a:ext>
            </a:extLst>
          </p:cNvPr>
          <p:cNvSpPr txBox="1"/>
          <p:nvPr/>
        </p:nvSpPr>
        <p:spPr>
          <a:xfrm>
            <a:off x="6554913" y="4787758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6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xmlns="" id="{C7FDC340-42C2-34E8-CFA4-28BF63C5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3174714"/>
            <a:ext cx="3610893" cy="3683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8D199-D27A-1D55-CB43-4E5B86CFB703}"/>
              </a:ext>
            </a:extLst>
          </p:cNvPr>
          <p:cNvSpPr txBox="1"/>
          <p:nvPr/>
        </p:nvSpPr>
        <p:spPr>
          <a:xfrm>
            <a:off x="2050038" y="801455"/>
            <a:ext cx="9760448" cy="1323439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33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hỗn số gồm hai phần: </a:t>
            </a:r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 </a:t>
            </a:r>
            <a:r>
              <a:rPr lang="vi-VN" sz="3600" b="1" dirty="0">
                <a:solidFill>
                  <a:srgbClr val="33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số tự nhiên và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phân số </a:t>
            </a:r>
            <a:r>
              <a:rPr lang="vi-VN" sz="36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06F767-63A7-5B38-1D4D-4BD3C7ECC460}"/>
              </a:ext>
            </a:extLst>
          </p:cNvPr>
          <p:cNvSpPr txBox="1"/>
          <p:nvPr/>
        </p:nvSpPr>
        <p:spPr>
          <a:xfrm>
            <a:off x="2050038" y="2574549"/>
            <a:ext cx="9760448" cy="1200329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đọc hỗn số, ta đọc phần nguyên, chữ “và” rồi đến phần phân số.</a:t>
            </a:r>
          </a:p>
        </p:txBody>
      </p:sp>
    </p:spTree>
    <p:extLst>
      <p:ext uri="{BB962C8B-B14F-4D97-AF65-F5344CB8AC3E}">
        <p14:creationId xmlns:p14="http://schemas.microsoft.com/office/powerpoint/2010/main" val="31593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448</Words>
  <Application>Microsoft Office PowerPoint</Application>
  <PresentationFormat>Custom</PresentationFormat>
  <Paragraphs>73</Paragraphs>
  <Slides>20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62</cp:revision>
  <dcterms:created xsi:type="dcterms:W3CDTF">2024-06-23T01:58:00Z</dcterms:created>
  <dcterms:modified xsi:type="dcterms:W3CDTF">2025-10-30T14:20:25Z</dcterms:modified>
</cp:coreProperties>
</file>