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22"/>
  </p:notesMasterIdLst>
  <p:sldIdLst>
    <p:sldId id="257" r:id="rId5"/>
    <p:sldId id="334" r:id="rId6"/>
    <p:sldId id="371" r:id="rId7"/>
    <p:sldId id="369" r:id="rId8"/>
    <p:sldId id="368" r:id="rId9"/>
    <p:sldId id="287" r:id="rId10"/>
    <p:sldId id="260" r:id="rId11"/>
    <p:sldId id="263" r:id="rId12"/>
    <p:sldId id="372" r:id="rId13"/>
    <p:sldId id="373" r:id="rId14"/>
    <p:sldId id="377" r:id="rId15"/>
    <p:sldId id="374" r:id="rId16"/>
    <p:sldId id="378" r:id="rId17"/>
    <p:sldId id="375" r:id="rId18"/>
    <p:sldId id="379" r:id="rId19"/>
    <p:sldId id="283" r:id="rId20"/>
    <p:sldId id="44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8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7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8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0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1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010FAD-BF7A-79A6-8BD5-88E673240DF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184447"/>
            <a:ext cx="1809453" cy="1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84765C-79BA-A6E6-2350-2C926973835D}"/>
              </a:ext>
            </a:extLst>
          </p:cNvPr>
          <p:cNvSpPr txBox="1"/>
          <p:nvPr/>
        </p:nvSpPr>
        <p:spPr>
          <a:xfrm>
            <a:off x="1079500" y="1059867"/>
            <a:ext cx="109093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kg =             g                      2 kg 300 g =            kg     </a:t>
            </a:r>
          </a:p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  kg              3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8458C-20FF-59BD-CD00-E4EEC24CCF27}"/>
              </a:ext>
            </a:extLst>
          </p:cNvPr>
          <p:cNvSpPr txBox="1"/>
          <p:nvPr/>
        </p:nvSpPr>
        <p:spPr>
          <a:xfrm>
            <a:off x="3898900" y="3276600"/>
            <a:ext cx="45339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8 000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7 500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9EF82-899F-3848-69D7-7737D82D218F}"/>
              </a:ext>
            </a:extLst>
          </p:cNvPr>
          <p:cNvSpPr/>
          <p:nvPr/>
        </p:nvSpPr>
        <p:spPr>
          <a:xfrm>
            <a:off x="2908300" y="1181100"/>
            <a:ext cx="1066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44A0B6-2878-5D26-E28E-E3AD5A55F9C1}"/>
              </a:ext>
            </a:extLst>
          </p:cNvPr>
          <p:cNvSpPr/>
          <p:nvPr/>
        </p:nvSpPr>
        <p:spPr>
          <a:xfrm>
            <a:off x="3632200" y="1993900"/>
            <a:ext cx="9271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8E219B-93B8-636D-CFD9-0845152864DB}"/>
              </a:ext>
            </a:extLst>
          </p:cNvPr>
          <p:cNvSpPr/>
          <p:nvPr/>
        </p:nvSpPr>
        <p:spPr>
          <a:xfrm>
            <a:off x="9004300" y="11684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E53E14-2974-BB5D-0DEF-D765BCC97264}"/>
              </a:ext>
            </a:extLst>
          </p:cNvPr>
          <p:cNvSpPr/>
          <p:nvPr/>
        </p:nvSpPr>
        <p:spPr>
          <a:xfrm>
            <a:off x="9029700" y="1993900"/>
            <a:ext cx="12573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1377CB-D73C-CE30-BE92-619275A4DF65}"/>
              </a:ext>
            </a:extLst>
          </p:cNvPr>
          <p:cNvSpPr/>
          <p:nvPr/>
        </p:nvSpPr>
        <p:spPr>
          <a:xfrm>
            <a:off x="6108700" y="33528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B7858A-924F-AB9B-3204-AD5918C32C0C}"/>
              </a:ext>
            </a:extLst>
          </p:cNvPr>
          <p:cNvSpPr/>
          <p:nvPr/>
        </p:nvSpPr>
        <p:spPr>
          <a:xfrm>
            <a:off x="60960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C44D3B-75EC-826E-FAB6-47E1C8543E31}"/>
              </a:ext>
            </a:extLst>
          </p:cNvPr>
          <p:cNvSpPr/>
          <p:nvPr/>
        </p:nvSpPr>
        <p:spPr>
          <a:xfrm>
            <a:off x="2908300" y="11811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22DE0-CFF7-A781-BC19-93F728B9A6EB}"/>
              </a:ext>
            </a:extLst>
          </p:cNvPr>
          <p:cNvSpPr/>
          <p:nvPr/>
        </p:nvSpPr>
        <p:spPr>
          <a:xfrm>
            <a:off x="3606800" y="19939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1EA22BA-A1B7-395C-45F6-A0EF808C135E}"/>
              </a:ext>
            </a:extLst>
          </p:cNvPr>
          <p:cNvSpPr/>
          <p:nvPr/>
        </p:nvSpPr>
        <p:spPr>
          <a:xfrm>
            <a:off x="9017000" y="1143000"/>
            <a:ext cx="9779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431827-71C7-2611-B28A-0826FDB9FF6E}"/>
              </a:ext>
            </a:extLst>
          </p:cNvPr>
          <p:cNvSpPr/>
          <p:nvPr/>
        </p:nvSpPr>
        <p:spPr>
          <a:xfrm>
            <a:off x="9029700" y="1981200"/>
            <a:ext cx="12573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781D65-0645-3F85-9FA3-9F5224110939}"/>
              </a:ext>
            </a:extLst>
          </p:cNvPr>
          <p:cNvSpPr/>
          <p:nvPr/>
        </p:nvSpPr>
        <p:spPr>
          <a:xfrm>
            <a:off x="6108700" y="33401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F06305-5E08-9A3B-BD82-6753580E5C24}"/>
              </a:ext>
            </a:extLst>
          </p:cNvPr>
          <p:cNvSpPr/>
          <p:nvPr/>
        </p:nvSpPr>
        <p:spPr>
          <a:xfrm>
            <a:off x="60833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53962"/>
            <a:ext cx="11112501" cy="819212"/>
            <a:chOff x="3358686" y="2072625"/>
            <a:chExt cx="9566160" cy="17785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35807" y="2072625"/>
              <a:ext cx="9489039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Tìm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hoặc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thập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phân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thích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hợp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</a:t>
              </a:r>
              <a:endParaRPr kumimoji="0" lang="zh-CN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082630-5386-99EC-DDA3-492C14FD7295}"/>
              </a:ext>
            </a:extLst>
          </p:cNvPr>
          <p:cNvSpPr txBox="1"/>
          <p:nvPr/>
        </p:nvSpPr>
        <p:spPr>
          <a:xfrm>
            <a:off x="927100" y="1722388"/>
            <a:ext cx="10922000" cy="223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cm²                6 m² 84 dm² =         m²                   4 000 m² =         dm²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m²                    4 km² 5 ha =         km²                      158 ha =         km²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cm³                  6 dm³ 520 cm³ =         dm³              2075 cm³ =         dm³ 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dm³                5 m³ 68 dm³ =          m³                      824 dm³ =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BDDA3-B717-17B0-1575-27BF8C915AA5}"/>
              </a:ext>
            </a:extLst>
          </p:cNvPr>
          <p:cNvSpPr/>
          <p:nvPr/>
        </p:nvSpPr>
        <p:spPr>
          <a:xfrm>
            <a:off x="2425700" y="17653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8ED2DA-B37E-B184-5FDE-A2A29FC8B147}"/>
              </a:ext>
            </a:extLst>
          </p:cNvPr>
          <p:cNvSpPr/>
          <p:nvPr/>
        </p:nvSpPr>
        <p:spPr>
          <a:xfrm>
            <a:off x="2362200" y="23241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BA20E1-5DFF-D47D-4446-53EADA04047B}"/>
              </a:ext>
            </a:extLst>
          </p:cNvPr>
          <p:cNvSpPr/>
          <p:nvPr/>
        </p:nvSpPr>
        <p:spPr>
          <a:xfrm>
            <a:off x="2438400" y="29083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6781D0-98B9-4372-2313-F607EABAFD46}"/>
              </a:ext>
            </a:extLst>
          </p:cNvPr>
          <p:cNvSpPr/>
          <p:nvPr/>
        </p:nvSpPr>
        <p:spPr>
          <a:xfrm>
            <a:off x="2540000" y="34417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1303AF-221D-5458-DF3F-FB32477A2FA9}"/>
              </a:ext>
            </a:extLst>
          </p:cNvPr>
          <p:cNvSpPr/>
          <p:nvPr/>
        </p:nvSpPr>
        <p:spPr>
          <a:xfrm>
            <a:off x="6413500" y="17399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3482DA-0BE0-7729-B232-88FB0CEB1D8A}"/>
              </a:ext>
            </a:extLst>
          </p:cNvPr>
          <p:cNvSpPr/>
          <p:nvPr/>
        </p:nvSpPr>
        <p:spPr>
          <a:xfrm>
            <a:off x="6273800" y="2362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F88A9F-1A08-9D5A-65ED-631614FEA873}"/>
              </a:ext>
            </a:extLst>
          </p:cNvPr>
          <p:cNvSpPr/>
          <p:nvPr/>
        </p:nvSpPr>
        <p:spPr>
          <a:xfrm>
            <a:off x="10045700" y="18161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C2B92-15C2-9BB0-BFCE-035044769ACD}"/>
              </a:ext>
            </a:extLst>
          </p:cNvPr>
          <p:cNvSpPr/>
          <p:nvPr/>
        </p:nvSpPr>
        <p:spPr>
          <a:xfrm>
            <a:off x="9969500" y="23749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236388-4F5E-53A6-E58B-5FF8577BC2B1}"/>
              </a:ext>
            </a:extLst>
          </p:cNvPr>
          <p:cNvSpPr/>
          <p:nvPr/>
        </p:nvSpPr>
        <p:spPr>
          <a:xfrm>
            <a:off x="69215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008E6B-8D97-45B4-577E-31011A42A07A}"/>
              </a:ext>
            </a:extLst>
          </p:cNvPr>
          <p:cNvSpPr/>
          <p:nvPr/>
        </p:nvSpPr>
        <p:spPr>
          <a:xfrm>
            <a:off x="6591300" y="34798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B4E0505-6CB6-1F61-4ACC-4CFA6D2A88CB}"/>
              </a:ext>
            </a:extLst>
          </p:cNvPr>
          <p:cNvSpPr/>
          <p:nvPr/>
        </p:nvSpPr>
        <p:spPr>
          <a:xfrm>
            <a:off x="104648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1D531C-1B76-FCFD-B00B-540A431B660A}"/>
              </a:ext>
            </a:extLst>
          </p:cNvPr>
          <p:cNvSpPr/>
          <p:nvPr/>
        </p:nvSpPr>
        <p:spPr>
          <a:xfrm>
            <a:off x="10439400" y="3505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42196C-C390-6269-1EDA-64EAB8BBF0A3}"/>
              </a:ext>
            </a:extLst>
          </p:cNvPr>
          <p:cNvSpPr txBox="1"/>
          <p:nvPr/>
        </p:nvSpPr>
        <p:spPr>
          <a:xfrm>
            <a:off x="457200" y="795288"/>
            <a:ext cx="121285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         cm²                6 m² 84 dm² =              m²                   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        m²                   4 km² 5 ha =               km²                    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95FEB-6506-C0A3-0444-5958E7322C45}"/>
              </a:ext>
            </a:extLst>
          </p:cNvPr>
          <p:cNvSpPr txBox="1"/>
          <p:nvPr/>
        </p:nvSpPr>
        <p:spPr>
          <a:xfrm>
            <a:off x="1727200" y="2928888"/>
            <a:ext cx="10922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m² =            dm²                     158 ha =                km²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7E4808-AF6D-E713-3EE7-302024E20DA2}"/>
              </a:ext>
            </a:extLst>
          </p:cNvPr>
          <p:cNvSpPr/>
          <p:nvPr/>
        </p:nvSpPr>
        <p:spPr>
          <a:xfrm>
            <a:off x="2782482" y="867735"/>
            <a:ext cx="12827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ADA215-9E7F-C788-4196-465D292AA32D}"/>
              </a:ext>
            </a:extLst>
          </p:cNvPr>
          <p:cNvSpPr/>
          <p:nvPr/>
        </p:nvSpPr>
        <p:spPr>
          <a:xfrm>
            <a:off x="2641600" y="1701800"/>
            <a:ext cx="1295400" cy="584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27F88-FE10-8D98-E779-2AFD3273BCAD}"/>
              </a:ext>
            </a:extLst>
          </p:cNvPr>
          <p:cNvSpPr/>
          <p:nvPr/>
        </p:nvSpPr>
        <p:spPr>
          <a:xfrm>
            <a:off x="8895316" y="852968"/>
            <a:ext cx="1003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0A3521-987A-A2C7-433C-B2C445A789C4}"/>
              </a:ext>
            </a:extLst>
          </p:cNvPr>
          <p:cNvSpPr/>
          <p:nvPr/>
        </p:nvSpPr>
        <p:spPr>
          <a:xfrm>
            <a:off x="8420100" y="1676400"/>
            <a:ext cx="1193800" cy="596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54E12-B79A-D038-A51C-35F00388FE60}"/>
              </a:ext>
            </a:extLst>
          </p:cNvPr>
          <p:cNvSpPr/>
          <p:nvPr/>
        </p:nvSpPr>
        <p:spPr>
          <a:xfrm>
            <a:off x="3797300" y="3048000"/>
            <a:ext cx="9144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F7594E-375D-D5C9-ADB0-DB03306DB180}"/>
              </a:ext>
            </a:extLst>
          </p:cNvPr>
          <p:cNvSpPr/>
          <p:nvPr/>
        </p:nvSpPr>
        <p:spPr>
          <a:xfrm>
            <a:off x="8928100" y="3048000"/>
            <a:ext cx="12573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1A1355-4EC7-D89B-5A2D-2EF88381586B}"/>
              </a:ext>
            </a:extLst>
          </p:cNvPr>
          <p:cNvSpPr/>
          <p:nvPr/>
        </p:nvSpPr>
        <p:spPr>
          <a:xfrm>
            <a:off x="2757082" y="855035"/>
            <a:ext cx="13462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992DB6-4F3E-40C4-9A7B-1E3FAE1DBE1B}"/>
              </a:ext>
            </a:extLst>
          </p:cNvPr>
          <p:cNvSpPr/>
          <p:nvPr/>
        </p:nvSpPr>
        <p:spPr>
          <a:xfrm>
            <a:off x="2603500" y="1676400"/>
            <a:ext cx="1346200" cy="660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AF7384-5915-AA7B-8037-5F236D52F4F7}"/>
              </a:ext>
            </a:extLst>
          </p:cNvPr>
          <p:cNvSpPr/>
          <p:nvPr/>
        </p:nvSpPr>
        <p:spPr>
          <a:xfrm>
            <a:off x="8908016" y="865668"/>
            <a:ext cx="10160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6,84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098F82-09EC-38BD-2F0F-07589E4F9B01}"/>
              </a:ext>
            </a:extLst>
          </p:cNvPr>
          <p:cNvSpPr/>
          <p:nvPr/>
        </p:nvSpPr>
        <p:spPr>
          <a:xfrm>
            <a:off x="8407400" y="1638300"/>
            <a:ext cx="12319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8790D5-7F92-55BE-2F47-100765CF4683}"/>
              </a:ext>
            </a:extLst>
          </p:cNvPr>
          <p:cNvSpPr/>
          <p:nvPr/>
        </p:nvSpPr>
        <p:spPr>
          <a:xfrm>
            <a:off x="3797300" y="3022600"/>
            <a:ext cx="9398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EF5174-5B96-FAEF-114F-09DCC7BCAF72}"/>
              </a:ext>
            </a:extLst>
          </p:cNvPr>
          <p:cNvSpPr/>
          <p:nvPr/>
        </p:nvSpPr>
        <p:spPr>
          <a:xfrm>
            <a:off x="8915400" y="2997200"/>
            <a:ext cx="1257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0,0158</a:t>
            </a: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8CB96-101A-B721-96CC-A7E103324BEE}"/>
              </a:ext>
            </a:extLst>
          </p:cNvPr>
          <p:cNvSpPr txBox="1"/>
          <p:nvPr/>
        </p:nvSpPr>
        <p:spPr>
          <a:xfrm>
            <a:off x="800100" y="653467"/>
            <a:ext cx="113919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     cm³                    6 dm³ 520 cm³ =            dm³       </a:t>
            </a: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   dm³                    5 m³ 68 dm³ =               m³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8A6DC-38A6-9DCA-80EB-5FD118430D68}"/>
              </a:ext>
            </a:extLst>
          </p:cNvPr>
          <p:cNvSpPr txBox="1"/>
          <p:nvPr/>
        </p:nvSpPr>
        <p:spPr>
          <a:xfrm>
            <a:off x="660400" y="3104567"/>
            <a:ext cx="101092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2075 cm³ =             dm³ </a:t>
            </a:r>
          </a:p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824 dm³ =     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06B8FE-A80D-9C48-EB59-2A3BA55E7788}"/>
              </a:ext>
            </a:extLst>
          </p:cNvPr>
          <p:cNvSpPr/>
          <p:nvPr/>
        </p:nvSpPr>
        <p:spPr>
          <a:xfrm>
            <a:off x="2819400" y="876300"/>
            <a:ext cx="10668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379D3-123B-D81E-8398-FD1163C3556E}"/>
              </a:ext>
            </a:extLst>
          </p:cNvPr>
          <p:cNvSpPr/>
          <p:nvPr/>
        </p:nvSpPr>
        <p:spPr>
          <a:xfrm>
            <a:off x="2959100" y="1587500"/>
            <a:ext cx="8763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3143C-504F-E289-EDA9-6F4A8FAED581}"/>
              </a:ext>
            </a:extLst>
          </p:cNvPr>
          <p:cNvSpPr/>
          <p:nvPr/>
        </p:nvSpPr>
        <p:spPr>
          <a:xfrm>
            <a:off x="9372600" y="850900"/>
            <a:ext cx="9017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EB3BB-B4D4-EEE5-D86D-CF07B919ED94}"/>
              </a:ext>
            </a:extLst>
          </p:cNvPr>
          <p:cNvSpPr/>
          <p:nvPr/>
        </p:nvSpPr>
        <p:spPr>
          <a:xfrm>
            <a:off x="8991600" y="1574800"/>
            <a:ext cx="11049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D1E40-AE07-CC71-5FED-088188EE10C2}"/>
              </a:ext>
            </a:extLst>
          </p:cNvPr>
          <p:cNvSpPr/>
          <p:nvPr/>
        </p:nvSpPr>
        <p:spPr>
          <a:xfrm>
            <a:off x="5892800" y="33655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BDD888-8556-F1D6-AE3C-C4A15A7EF4A0}"/>
              </a:ext>
            </a:extLst>
          </p:cNvPr>
          <p:cNvSpPr/>
          <p:nvPr/>
        </p:nvSpPr>
        <p:spPr>
          <a:xfrm>
            <a:off x="5943600" y="41402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084F99-EDBA-6487-012C-8575BD6A966A}"/>
              </a:ext>
            </a:extLst>
          </p:cNvPr>
          <p:cNvSpPr/>
          <p:nvPr/>
        </p:nvSpPr>
        <p:spPr>
          <a:xfrm>
            <a:off x="2794000" y="863600"/>
            <a:ext cx="1079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554F9-54EA-86A0-FD23-093EDF17640C}"/>
              </a:ext>
            </a:extLst>
          </p:cNvPr>
          <p:cNvSpPr/>
          <p:nvPr/>
        </p:nvSpPr>
        <p:spPr>
          <a:xfrm>
            <a:off x="2971800" y="1587500"/>
            <a:ext cx="876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FC8AA5-F2EE-16BC-72AB-A7A0D04F6456}"/>
              </a:ext>
            </a:extLst>
          </p:cNvPr>
          <p:cNvSpPr/>
          <p:nvPr/>
        </p:nvSpPr>
        <p:spPr>
          <a:xfrm>
            <a:off x="9334500" y="838200"/>
            <a:ext cx="952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874055-4B66-E790-0F92-35217B5C4703}"/>
              </a:ext>
            </a:extLst>
          </p:cNvPr>
          <p:cNvSpPr/>
          <p:nvPr/>
        </p:nvSpPr>
        <p:spPr>
          <a:xfrm>
            <a:off x="8991600" y="1549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5,068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FB39A0-E8AE-4241-F504-19A3BFECB858}"/>
              </a:ext>
            </a:extLst>
          </p:cNvPr>
          <p:cNvSpPr/>
          <p:nvPr/>
        </p:nvSpPr>
        <p:spPr>
          <a:xfrm>
            <a:off x="5829300" y="3327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2,075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C0AC2F-2F0D-49FB-A336-77D53FB41CFA}"/>
              </a:ext>
            </a:extLst>
          </p:cNvPr>
          <p:cNvSpPr/>
          <p:nvPr/>
        </p:nvSpPr>
        <p:spPr>
          <a:xfrm>
            <a:off x="5918200" y="41275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0,824</a:t>
            </a:r>
          </a:p>
        </p:txBody>
      </p:sp>
    </p:spTree>
    <p:extLst>
      <p:ext uri="{BB962C8B-B14F-4D97-AF65-F5344CB8AC3E}">
        <p14:creationId xmlns:p14="http://schemas.microsoft.com/office/powerpoint/2010/main" val="1210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0"/>
            <a:ext cx="10502148" cy="2308324"/>
            <a:chOff x="3358686" y="2017244"/>
            <a:chExt cx="9489041" cy="24675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24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Bể cá của nhà Nam dạng hình hộp chữ nhật có các kích thước như hình bên. Biết rằng lượng nước trong bể bằng 90% thể tích của bể. Hỏi trong bể có bao nhiều lít nước?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7715-D5CA-634A-84EF-66FDD97F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2" y="2514600"/>
            <a:ext cx="3800475" cy="2819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696E9-D3B7-B5F4-6B41-BCE73EBF9220}"/>
              </a:ext>
            </a:extLst>
          </p:cNvPr>
          <p:cNvSpPr txBox="1"/>
          <p:nvPr/>
        </p:nvSpPr>
        <p:spPr>
          <a:xfrm>
            <a:off x="-838200" y="2184400"/>
            <a:ext cx="1016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bể nước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× 40 × 50 = 120 000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nước trong </a:t>
            </a:r>
            <a:r>
              <a:rPr lang="vi-VN" sz="3600" b="0" i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bể </a:t>
            </a:r>
            <a:r>
              <a:rPr lang="vi-VN" sz="3600" b="0" i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36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120 </a:t>
            </a:r>
            <a:r>
              <a:rPr lang="vi-VN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000×</a:t>
            </a:r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</a:t>
            </a:r>
            <a:r>
              <a:rPr lang="vi-VN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108 000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 108 000 cm³ = 108 dm³ = 108 lít.</a:t>
            </a:r>
            <a:r>
              <a:rPr lang="vi-VN" sz="3600" b="0" i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108l nước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-1"/>
            <a:ext cx="10502148" cy="1817229"/>
            <a:chOff x="3358686" y="2017244"/>
            <a:chExt cx="9489041" cy="19425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Một bể bơi chứa 480 m³ nước. Để dọn vệ sinh và thay nước trong bể bơi người ta đã hút đi </a:t>
                  </a:r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</m:ctrlPr>
                        </m:fPr>
                        <m:num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lượng nước trong bể. Hỏi người ta còn phải hút đi bao nhiêu mét khối nước nữa thì hết bể nước? </a:t>
                  </a:r>
                </a:p>
              </p:txBody>
            </p:sp>
          </mc:Choice>
          <mc:Fallback xmlns="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blipFill>
                  <a:blip r:embed="rId4"/>
                  <a:stretch>
                    <a:fillRect l="-1485" t="-4362" r="-1485" b="-9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/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lượng nước đã được hút đi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𝟓</m:t>
                        </m:r>
                      </m:num>
                      <m:den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300 (m³) 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mét khối nước người ta cần phải hút để hết bể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480 - 300 = 180 (m³) 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m³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blipFill>
                <a:blip r:embed="rId5"/>
                <a:stretch>
                  <a:fillRect l="-697" t="-2658" r="-1743" b="-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947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………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4,05 m</a:t>
            </a:r>
            <a:r>
              <a:rPr lang="nl-NL" sz="6000" b="1" baseline="30000" dirty="0">
                <a:solidFill>
                  <a:srgbClr val="FF0000"/>
                </a:solidFill>
              </a:rPr>
              <a:t>2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7 cm</a:t>
            </a:r>
            <a:r>
              <a:rPr lang="en-US" sz="3600" baseline="30000" dirty="0">
                <a:solidFill>
                  <a:srgbClr val="002060"/>
                </a:solidFill>
              </a:rPr>
              <a:t>2  </a:t>
            </a:r>
            <a:r>
              <a:rPr lang="en-US" sz="3600" dirty="0">
                <a:solidFill>
                  <a:srgbClr val="002060"/>
                </a:solidFill>
              </a:rPr>
              <a:t>10 mm</a:t>
            </a:r>
            <a:r>
              <a:rPr lang="en-US" sz="3600" baseline="30000" dirty="0">
                <a:solidFill>
                  <a:srgbClr val="002060"/>
                </a:solidFill>
              </a:rPr>
              <a:t>2 </a:t>
            </a:r>
            <a:r>
              <a:rPr lang="en-US" sz="3600" dirty="0">
                <a:solidFill>
                  <a:srgbClr val="002060"/>
                </a:solidFill>
              </a:rPr>
              <a:t>= ……. cm</a:t>
            </a:r>
            <a:r>
              <a:rPr lang="en-US" sz="3600" baseline="30000" dirty="0">
                <a:solidFill>
                  <a:srgbClr val="002060"/>
                </a:solidFill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7,1 cm</a:t>
            </a:r>
            <a:r>
              <a:rPr lang="nl-NL" sz="4800" b="1" baseline="30000" dirty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14 km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 50 ha = ………. km</a:t>
            </a:r>
            <a:r>
              <a:rPr lang="en-US" sz="2800" baseline="30000" dirty="0">
                <a:solidFill>
                  <a:srgbClr val="002060"/>
                </a:solidFill>
              </a:rPr>
              <a:t>2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14,50 km</a:t>
            </a:r>
            <a:r>
              <a:rPr lang="nl-NL" sz="4400" b="1" baseline="30000" dirty="0">
                <a:solidFill>
                  <a:srgbClr val="FF0000"/>
                </a:solidFill>
              </a:rPr>
              <a:t>2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0941B-82F4-037C-2DE6-E473BB957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693" y="1025506"/>
            <a:ext cx="559661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65100"/>
            <a:ext cx="10871200" cy="1448112"/>
            <a:chOff x="3358686" y="2096806"/>
            <a:chExt cx="9719218" cy="31438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7"/>
              <a:ext cx="9489039" cy="314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Tìm số tự nhiên hoặc số thập phân thích hợp.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1BA58C-13A2-C6CB-F9A1-538BC7F29434}"/>
              </a:ext>
            </a:extLst>
          </p:cNvPr>
          <p:cNvSpPr txBox="1"/>
          <p:nvPr/>
        </p:nvSpPr>
        <p:spPr>
          <a:xfrm>
            <a:off x="584200" y="1727200"/>
            <a:ext cx="114935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 m =        cm                    5 m 24 cm =        m                        270 cm =        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1,5 km =        m                    7 km 80 m =        km                  635 m =         km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b) 4 kg =         g                    2 kg 300 g =        kg                      8 000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kg            3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  7 500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3B448D-17FE-2714-CFF5-123E281167A1}"/>
              </a:ext>
            </a:extLst>
          </p:cNvPr>
          <p:cNvSpPr/>
          <p:nvPr/>
        </p:nvSpPr>
        <p:spPr>
          <a:xfrm>
            <a:off x="1930400" y="1816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6961E-9819-F062-29FF-A145272141CF}"/>
              </a:ext>
            </a:extLst>
          </p:cNvPr>
          <p:cNvSpPr/>
          <p:nvPr/>
        </p:nvSpPr>
        <p:spPr>
          <a:xfrm>
            <a:off x="2324100" y="248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25E136-3968-64EA-2AAA-14A64D0A6B66}"/>
              </a:ext>
            </a:extLst>
          </p:cNvPr>
          <p:cNvSpPr/>
          <p:nvPr/>
        </p:nvSpPr>
        <p:spPr>
          <a:xfrm>
            <a:off x="6400800" y="1828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265DA8-CF7D-67F4-BBA9-5FB87BA198AD}"/>
              </a:ext>
            </a:extLst>
          </p:cNvPr>
          <p:cNvSpPr/>
          <p:nvPr/>
        </p:nvSpPr>
        <p:spPr>
          <a:xfrm>
            <a:off x="6680200" y="2451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126116-5912-6F79-1BA1-4E1802961686}"/>
              </a:ext>
            </a:extLst>
          </p:cNvPr>
          <p:cNvSpPr/>
          <p:nvPr/>
        </p:nvSpPr>
        <p:spPr>
          <a:xfrm>
            <a:off x="10591800" y="18034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3DD05D-A7CF-2A92-E7A4-A693F4A9A5E6}"/>
              </a:ext>
            </a:extLst>
          </p:cNvPr>
          <p:cNvSpPr/>
          <p:nvPr/>
        </p:nvSpPr>
        <p:spPr>
          <a:xfrm>
            <a:off x="10439400" y="2463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DD8407-7EF3-9B9D-A3D8-2CC85E59EA07}"/>
              </a:ext>
            </a:extLst>
          </p:cNvPr>
          <p:cNvSpPr/>
          <p:nvPr/>
        </p:nvSpPr>
        <p:spPr>
          <a:xfrm>
            <a:off x="2133600" y="31496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823CDD-20E8-8EC7-25DC-B6FAC7350BB1}"/>
              </a:ext>
            </a:extLst>
          </p:cNvPr>
          <p:cNvSpPr/>
          <p:nvPr/>
        </p:nvSpPr>
        <p:spPr>
          <a:xfrm>
            <a:off x="63754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CD1A2F-3736-4D32-EA89-CA0C67AE7C37}"/>
              </a:ext>
            </a:extLst>
          </p:cNvPr>
          <p:cNvSpPr/>
          <p:nvPr/>
        </p:nvSpPr>
        <p:spPr>
          <a:xfrm>
            <a:off x="106172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ADA6AD-AE5E-8C7B-C89B-9DE54FEF22E7}"/>
              </a:ext>
            </a:extLst>
          </p:cNvPr>
          <p:cNvSpPr/>
          <p:nvPr/>
        </p:nvSpPr>
        <p:spPr>
          <a:xfrm>
            <a:off x="2603500" y="375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E3F5A-DC56-4531-265A-BF82590DE05B}"/>
              </a:ext>
            </a:extLst>
          </p:cNvPr>
          <p:cNvSpPr/>
          <p:nvPr/>
        </p:nvSpPr>
        <p:spPr>
          <a:xfrm>
            <a:off x="6502400" y="37465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4B44C6-A512-F48E-532B-7DEA0160A55A}"/>
              </a:ext>
            </a:extLst>
          </p:cNvPr>
          <p:cNvSpPr/>
          <p:nvPr/>
        </p:nvSpPr>
        <p:spPr>
          <a:xfrm>
            <a:off x="10566400" y="37719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BA77D-A6EE-35FD-30F4-76F576E06EC6}"/>
              </a:ext>
            </a:extLst>
          </p:cNvPr>
          <p:cNvSpPr txBox="1"/>
          <p:nvPr/>
        </p:nvSpPr>
        <p:spPr>
          <a:xfrm>
            <a:off x="1511300" y="1270000"/>
            <a:ext cx="120015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AutoNum type="alphaLcParenR"/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m =           cm                      5 m 24 cm =           m       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 km =            m                     7 km 80 m =           km        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A818E-4AFD-5183-83C0-D9795F9F9D1B}"/>
              </a:ext>
            </a:extLst>
          </p:cNvPr>
          <p:cNvSpPr/>
          <p:nvPr/>
        </p:nvSpPr>
        <p:spPr>
          <a:xfrm>
            <a:off x="33147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D74F0-E55C-84A9-5CD4-C277558FE6F8}"/>
              </a:ext>
            </a:extLst>
          </p:cNvPr>
          <p:cNvSpPr txBox="1"/>
          <p:nvPr/>
        </p:nvSpPr>
        <p:spPr>
          <a:xfrm>
            <a:off x="4533900" y="49149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635 m =             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A0FCD-0B3D-80FC-EA0D-4988B34B7330}"/>
              </a:ext>
            </a:extLst>
          </p:cNvPr>
          <p:cNvSpPr txBox="1"/>
          <p:nvPr/>
        </p:nvSpPr>
        <p:spPr>
          <a:xfrm>
            <a:off x="4533900" y="39370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270 cm =         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43809F-4750-9A63-8855-3BAE569D392A}"/>
              </a:ext>
            </a:extLst>
          </p:cNvPr>
          <p:cNvSpPr/>
          <p:nvPr/>
        </p:nvSpPr>
        <p:spPr>
          <a:xfrm>
            <a:off x="3771900" y="2209800"/>
            <a:ext cx="1016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016027-B6D5-39E2-C1C0-62702B265068}"/>
              </a:ext>
            </a:extLst>
          </p:cNvPr>
          <p:cNvSpPr/>
          <p:nvPr/>
        </p:nvSpPr>
        <p:spPr>
          <a:xfrm>
            <a:off x="9550400" y="1397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6E2DF8-364A-1869-FAE9-AF4BB97F68DA}"/>
              </a:ext>
            </a:extLst>
          </p:cNvPr>
          <p:cNvSpPr/>
          <p:nvPr/>
        </p:nvSpPr>
        <p:spPr>
          <a:xfrm>
            <a:off x="9842500" y="22225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CA1598-5C2A-9234-B032-AEEE083DDEC5}"/>
              </a:ext>
            </a:extLst>
          </p:cNvPr>
          <p:cNvSpPr/>
          <p:nvPr/>
        </p:nvSpPr>
        <p:spPr>
          <a:xfrm>
            <a:off x="6489700" y="4064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35C444-8D2F-9F56-93B4-8848FB19B684}"/>
              </a:ext>
            </a:extLst>
          </p:cNvPr>
          <p:cNvSpPr/>
          <p:nvPr/>
        </p:nvSpPr>
        <p:spPr>
          <a:xfrm>
            <a:off x="6311900" y="50419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466BA8-7C29-8E63-3437-822CCB500F22}"/>
              </a:ext>
            </a:extLst>
          </p:cNvPr>
          <p:cNvSpPr/>
          <p:nvPr/>
        </p:nvSpPr>
        <p:spPr>
          <a:xfrm>
            <a:off x="33020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841636-12BC-B13D-79D3-285E06B9A76B}"/>
              </a:ext>
            </a:extLst>
          </p:cNvPr>
          <p:cNvSpPr/>
          <p:nvPr/>
        </p:nvSpPr>
        <p:spPr>
          <a:xfrm>
            <a:off x="37592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0945CB-DE99-36ED-D83E-0C4F86B74307}"/>
              </a:ext>
            </a:extLst>
          </p:cNvPr>
          <p:cNvSpPr/>
          <p:nvPr/>
        </p:nvSpPr>
        <p:spPr>
          <a:xfrm>
            <a:off x="9563100" y="14097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9E905E-22E8-D13D-C406-3A87D8448CA0}"/>
              </a:ext>
            </a:extLst>
          </p:cNvPr>
          <p:cNvSpPr/>
          <p:nvPr/>
        </p:nvSpPr>
        <p:spPr>
          <a:xfrm>
            <a:off x="98171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AB1229-03D7-9053-C644-F6ED27D2D980}"/>
              </a:ext>
            </a:extLst>
          </p:cNvPr>
          <p:cNvSpPr/>
          <p:nvPr/>
        </p:nvSpPr>
        <p:spPr>
          <a:xfrm>
            <a:off x="6477000" y="40513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EC3D6B-BA04-C693-B02B-9946E3106228}"/>
              </a:ext>
            </a:extLst>
          </p:cNvPr>
          <p:cNvSpPr/>
          <p:nvPr/>
        </p:nvSpPr>
        <p:spPr>
          <a:xfrm>
            <a:off x="6299200" y="5029200"/>
            <a:ext cx="1231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0,635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320</Words>
  <Application>Microsoft Office PowerPoint</Application>
  <PresentationFormat>Widescreen</PresentationFormat>
  <Paragraphs>127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Merienda One</vt:lpstr>
      <vt:lpstr>Times New Roman</vt:lpstr>
      <vt:lpstr>字魂100号-方方先锋体</vt:lpstr>
      <vt:lpstr>字魂156号-萌趣苏打饼</vt:lpstr>
      <vt:lpstr>思源黑体 CN</vt:lpstr>
      <vt:lpstr>1_Office Theme</vt:lpstr>
      <vt:lpstr>1_Office 主题​​</vt:lpstr>
      <vt:lpstr>The Fruit Box Thesis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49</cp:revision>
  <dcterms:created xsi:type="dcterms:W3CDTF">2024-02-12T03:50:25Z</dcterms:created>
  <dcterms:modified xsi:type="dcterms:W3CDTF">2025-03-11T02:53:38Z</dcterms:modified>
</cp:coreProperties>
</file>