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8" r:id="rId2"/>
    <p:sldId id="295" r:id="rId3"/>
    <p:sldId id="296" r:id="rId4"/>
    <p:sldId id="297" r:id="rId5"/>
    <p:sldId id="298" r:id="rId6"/>
    <p:sldId id="299" r:id="rId7"/>
    <p:sldId id="300" r:id="rId8"/>
    <p:sldId id="301" r:id="rId9"/>
    <p:sldId id="302" r:id="rId10"/>
    <p:sldId id="303" r:id="rId11"/>
    <p:sldId id="304" r:id="rId12"/>
    <p:sldId id="305" r:id="rId13"/>
    <p:sldId id="306" r:id="rId14"/>
    <p:sldId id="307" r:id="rId15"/>
    <p:sldId id="28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33CC"/>
    <a:srgbClr val="009900"/>
    <a:srgbClr val="E04478"/>
    <a:srgbClr val="FDE5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387" autoAdjust="0"/>
  </p:normalViewPr>
  <p:slideViewPr>
    <p:cSldViewPr snapToGrid="0">
      <p:cViewPr varScale="1">
        <p:scale>
          <a:sx n="54" d="100"/>
          <a:sy n="54" d="100"/>
        </p:scale>
        <p:origin x="114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EF808A-387E-466F-BF68-3F5F9F2115AE}" type="datetimeFigureOut">
              <a:rPr lang="en-US" smtClean="0"/>
              <a:t>2/22/2025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D2446D-8F1D-4E8D-A3C5-B1E5B0A94BCD}" type="slidenum">
              <a:rPr lang="en-US" smtClean="0"/>
              <a:t>‹#›</a:t>
            </a:fld>
            <a:endParaRPr lang="en-US"/>
          </a:p>
        </p:txBody>
      </p:sp>
    </p:spTree>
    <p:extLst>
      <p:ext uri="{BB962C8B-B14F-4D97-AF65-F5344CB8AC3E}">
        <p14:creationId xmlns:p14="http://schemas.microsoft.com/office/powerpoint/2010/main" val="154780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Bức tranh vẽ hàng cây, trên vò m cây có tên các chủ điểm đã họ c và hình ảnh con đường các em đang bước tiếp. Hình ảnh con đường gợi ra hành trình họ c tập dài lâu: chặng đường đã đi qua – chặng đường đang đi và hành trình sắ p bước tiếp. Hình ảnh hàng cây xanh tươi, lớn lên và toả bóng tượng trưng cho kiến thức ngày càng nhiều, ngày càng phong phú , phát triển,... theo mỗ i bước đường họ c tập của các em.</a:t>
            </a:r>
            <a:endParaRPr lang="en-US" dirty="0"/>
          </a:p>
        </p:txBody>
      </p:sp>
      <p:sp>
        <p:nvSpPr>
          <p:cNvPr id="4" name="Slide Number Placeholder 3"/>
          <p:cNvSpPr>
            <a:spLocks noGrp="1"/>
          </p:cNvSpPr>
          <p:nvPr>
            <p:ph type="sldNum" sz="quarter" idx="5"/>
          </p:nvPr>
        </p:nvSpPr>
        <p:spPr/>
        <p:txBody>
          <a:bodyPr/>
          <a:lstStyle/>
          <a:p>
            <a:fld id="{A0D2446D-8F1D-4E8D-A3C5-B1E5B0A94BCD}" type="slidenum">
              <a:rPr lang="en-US" smtClean="0"/>
              <a:t>6</a:t>
            </a:fld>
            <a:endParaRPr lang="en-US"/>
          </a:p>
        </p:txBody>
      </p:sp>
    </p:spTree>
    <p:extLst>
      <p:ext uri="{BB962C8B-B14F-4D97-AF65-F5344CB8AC3E}">
        <p14:creationId xmlns:p14="http://schemas.microsoft.com/office/powerpoint/2010/main" val="3679859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6692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5790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3939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0443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3731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824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6197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4703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8" name="Picture 7" descr="A picture containing background pattern&#10;&#10;Description automatically generated">
            <a:extLst>
              <a:ext uri="{FF2B5EF4-FFF2-40B4-BE49-F238E27FC236}">
                <a16:creationId xmlns:a16="http://schemas.microsoft.com/office/drawing/2014/main" id="{F289099C-5FFE-720C-94CE-711BFD55EB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98125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7932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8024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circle with white text and a black background&#10;&#10;AI-generated content may be incorrect.">
            <a:extLst>
              <a:ext uri="{FF2B5EF4-FFF2-40B4-BE49-F238E27FC236}">
                <a16:creationId xmlns:a16="http://schemas.microsoft.com/office/drawing/2014/main" id="{F186F8AB-4767-C1C6-4FF0-7782232EE77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3622" y="175689"/>
            <a:ext cx="1600560" cy="1600560"/>
          </a:xfrm>
          <a:prstGeom prst="rect">
            <a:avLst/>
          </a:prstGeom>
        </p:spPr>
      </p:pic>
    </p:spTree>
    <p:extLst>
      <p:ext uri="{BB962C8B-B14F-4D97-AF65-F5344CB8AC3E}">
        <p14:creationId xmlns:p14="http://schemas.microsoft.com/office/powerpoint/2010/main" val="40149183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27.png"/><Relationship Id="rId4" Type="http://schemas.openxmlformats.org/officeDocument/2006/relationships/image" Target="../media/image5.sv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87" t="5408" r="1687" b="26651"/>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3920" y="2059539"/>
            <a:ext cx="10144161" cy="356402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7740" y="2128070"/>
            <a:ext cx="9636520" cy="3118300"/>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84084" flipH="1">
            <a:off x="1134937" y="2528713"/>
            <a:ext cx="687245" cy="586032"/>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12249" flipH="1">
            <a:off x="10090705" y="2449558"/>
            <a:ext cx="687245" cy="586032"/>
          </a:xfrm>
          <a:prstGeom prst="rect">
            <a:avLst/>
          </a:prstGeom>
        </p:spPr>
      </p:pic>
      <p:pic>
        <p:nvPicPr>
          <p:cNvPr id="11" name="Picture 10">
            <a:extLst>
              <a:ext uri="{FF2B5EF4-FFF2-40B4-BE49-F238E27FC236}">
                <a16:creationId xmlns:a16="http://schemas.microsoft.com/office/drawing/2014/main" id="{1A357E48-AC1B-E296-1955-4AAE593616DC}"/>
              </a:ext>
            </a:extLst>
          </p:cNvPr>
          <p:cNvPicPr>
            <a:picLocks noChangeAspect="1"/>
          </p:cNvPicPr>
          <p:nvPr/>
        </p:nvPicPr>
        <p:blipFill>
          <a:blip r:embed="rId9"/>
          <a:stretch>
            <a:fillRect/>
          </a:stretch>
        </p:blipFill>
        <p:spPr>
          <a:xfrm rot="20744622">
            <a:off x="-209" y="1028723"/>
            <a:ext cx="3913971" cy="1261981"/>
          </a:xfrm>
          <a:prstGeom prst="rect">
            <a:avLst/>
          </a:prstGeom>
        </p:spPr>
      </p:pic>
      <p:pic>
        <p:nvPicPr>
          <p:cNvPr id="5" name="Picture 4">
            <a:extLst>
              <a:ext uri="{FF2B5EF4-FFF2-40B4-BE49-F238E27FC236}">
                <a16:creationId xmlns:a16="http://schemas.microsoft.com/office/drawing/2014/main" id="{A7844FAB-72B3-D98B-47CB-0E438A98AB47}"/>
              </a:ext>
            </a:extLst>
          </p:cNvPr>
          <p:cNvPicPr>
            <a:picLocks noChangeAspect="1"/>
          </p:cNvPicPr>
          <p:nvPr/>
        </p:nvPicPr>
        <p:blipFill>
          <a:blip r:embed="rId10"/>
          <a:stretch>
            <a:fillRect/>
          </a:stretch>
        </p:blipFill>
        <p:spPr>
          <a:xfrm>
            <a:off x="2055528" y="2201308"/>
            <a:ext cx="8035224" cy="2523963"/>
          </a:xfrm>
          <a:prstGeom prst="rect">
            <a:avLst/>
          </a:prstGeom>
        </p:spPr>
      </p:pic>
      <p:pic>
        <p:nvPicPr>
          <p:cNvPr id="9" name="Picture 8">
            <a:extLst>
              <a:ext uri="{FF2B5EF4-FFF2-40B4-BE49-F238E27FC236}">
                <a16:creationId xmlns:a16="http://schemas.microsoft.com/office/drawing/2014/main" id="{8A8B819C-C33C-B1BE-6D70-489004B28FE6}"/>
              </a:ext>
            </a:extLst>
          </p:cNvPr>
          <p:cNvPicPr>
            <a:picLocks noChangeAspect="1"/>
          </p:cNvPicPr>
          <p:nvPr/>
        </p:nvPicPr>
        <p:blipFill>
          <a:blip r:embed="rId11"/>
          <a:stretch>
            <a:fillRect/>
          </a:stretch>
        </p:blipFill>
        <p:spPr>
          <a:xfrm>
            <a:off x="5004689" y="4204674"/>
            <a:ext cx="2914141" cy="96325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par>
                                <p:cTn id="18" presetID="3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par>
                                <p:cTn id="24" presetID="31"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 calcmode="lin" valueType="num">
                                      <p:cBhvr>
                                        <p:cTn id="28" dur="1000" fill="hold"/>
                                        <p:tgtEl>
                                          <p:spTgt spid="7"/>
                                        </p:tgtEl>
                                        <p:attrNameLst>
                                          <p:attrName>style.rotation</p:attrName>
                                        </p:attrNameLst>
                                      </p:cBhvr>
                                      <p:tavLst>
                                        <p:tav tm="0">
                                          <p:val>
                                            <p:fltVal val="90"/>
                                          </p:val>
                                        </p:tav>
                                        <p:tav tm="100000">
                                          <p:val>
                                            <p:fltVal val="0"/>
                                          </p:val>
                                        </p:tav>
                                      </p:tavLst>
                                    </p:anim>
                                    <p:animEffect transition="in" filter="fade">
                                      <p:cBhvr>
                                        <p:cTn id="29" dur="1000"/>
                                        <p:tgtEl>
                                          <p:spTgt spid="7"/>
                                        </p:tgtEl>
                                      </p:cBhvr>
                                    </p:animEffect>
                                  </p:childTnLst>
                                </p:cTn>
                              </p:par>
                              <p:par>
                                <p:cTn id="30" presetID="31"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fltVal val="0"/>
                                          </p:val>
                                        </p:tav>
                                        <p:tav tm="100000">
                                          <p:val>
                                            <p:strVal val="#ppt_w"/>
                                          </p:val>
                                        </p:tav>
                                      </p:tavLst>
                                    </p:anim>
                                    <p:anim calcmode="lin" valueType="num">
                                      <p:cBhvr>
                                        <p:cTn id="33" dur="1000" fill="hold"/>
                                        <p:tgtEl>
                                          <p:spTgt spid="8"/>
                                        </p:tgtEl>
                                        <p:attrNameLst>
                                          <p:attrName>ppt_h</p:attrName>
                                        </p:attrNameLst>
                                      </p:cBhvr>
                                      <p:tavLst>
                                        <p:tav tm="0">
                                          <p:val>
                                            <p:fltVal val="0"/>
                                          </p:val>
                                        </p:tav>
                                        <p:tav tm="100000">
                                          <p:val>
                                            <p:strVal val="#ppt_h"/>
                                          </p:val>
                                        </p:tav>
                                      </p:tavLst>
                                    </p:anim>
                                    <p:anim calcmode="lin" valueType="num">
                                      <p:cBhvr>
                                        <p:cTn id="34" dur="1000" fill="hold"/>
                                        <p:tgtEl>
                                          <p:spTgt spid="8"/>
                                        </p:tgtEl>
                                        <p:attrNameLst>
                                          <p:attrName>style.rotation</p:attrName>
                                        </p:attrNameLst>
                                      </p:cBhvr>
                                      <p:tavLst>
                                        <p:tav tm="0">
                                          <p:val>
                                            <p:fltVal val="90"/>
                                          </p:val>
                                        </p:tav>
                                        <p:tav tm="100000">
                                          <p:val>
                                            <p:fltVal val="0"/>
                                          </p:val>
                                        </p:tav>
                                      </p:tavLst>
                                    </p:anim>
                                    <p:animEffect transition="in" filter="fade">
                                      <p:cBhvr>
                                        <p:cTn id="35" dur="1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A9B3CC-2AFF-49D4-147B-581D0CD3CA9F}"/>
              </a:ext>
            </a:extLst>
          </p:cNvPr>
          <p:cNvSpPr/>
          <p:nvPr/>
        </p:nvSpPr>
        <p:spPr>
          <a:xfrm>
            <a:off x="514939" y="276124"/>
            <a:ext cx="11193536" cy="6428781"/>
          </a:xfrm>
          <a:custGeom>
            <a:avLst/>
            <a:gdLst>
              <a:gd name="connsiteX0" fmla="*/ 0 w 11193536"/>
              <a:gd name="connsiteY0" fmla="*/ 1071485 h 6428781"/>
              <a:gd name="connsiteX1" fmla="*/ 1071485 w 11193536"/>
              <a:gd name="connsiteY1" fmla="*/ 0 h 6428781"/>
              <a:gd name="connsiteX2" fmla="*/ 10122051 w 11193536"/>
              <a:gd name="connsiteY2" fmla="*/ 0 h 6428781"/>
              <a:gd name="connsiteX3" fmla="*/ 11193536 w 11193536"/>
              <a:gd name="connsiteY3" fmla="*/ 1071485 h 6428781"/>
              <a:gd name="connsiteX4" fmla="*/ 11193536 w 11193536"/>
              <a:gd name="connsiteY4" fmla="*/ 5357296 h 6428781"/>
              <a:gd name="connsiteX5" fmla="*/ 10122051 w 11193536"/>
              <a:gd name="connsiteY5" fmla="*/ 6428781 h 6428781"/>
              <a:gd name="connsiteX6" fmla="*/ 1071485 w 11193536"/>
              <a:gd name="connsiteY6" fmla="*/ 6428781 h 6428781"/>
              <a:gd name="connsiteX7" fmla="*/ 0 w 11193536"/>
              <a:gd name="connsiteY7" fmla="*/ 5357296 h 6428781"/>
              <a:gd name="connsiteX8" fmla="*/ 0 w 11193536"/>
              <a:gd name="connsiteY8" fmla="*/ 1071485 h 642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3536" h="6428781" fill="none" extrusionOk="0">
                <a:moveTo>
                  <a:pt x="0" y="1071485"/>
                </a:moveTo>
                <a:cubicBezTo>
                  <a:pt x="-2190" y="551454"/>
                  <a:pt x="507808" y="-56668"/>
                  <a:pt x="1071485" y="0"/>
                </a:cubicBezTo>
                <a:cubicBezTo>
                  <a:pt x="5484159" y="29483"/>
                  <a:pt x="9104075" y="4220"/>
                  <a:pt x="10122051" y="0"/>
                </a:cubicBezTo>
                <a:cubicBezTo>
                  <a:pt x="10726387" y="4736"/>
                  <a:pt x="11169862" y="510442"/>
                  <a:pt x="11193536" y="1071485"/>
                </a:cubicBezTo>
                <a:cubicBezTo>
                  <a:pt x="11177594" y="2367834"/>
                  <a:pt x="11093712" y="3843117"/>
                  <a:pt x="11193536" y="5357296"/>
                </a:cubicBezTo>
                <a:cubicBezTo>
                  <a:pt x="11240549" y="5974361"/>
                  <a:pt x="10765528" y="6475334"/>
                  <a:pt x="10122051" y="6428781"/>
                </a:cubicBezTo>
                <a:cubicBezTo>
                  <a:pt x="8580413" y="6462909"/>
                  <a:pt x="4637018" y="6305989"/>
                  <a:pt x="1071485" y="6428781"/>
                </a:cubicBezTo>
                <a:cubicBezTo>
                  <a:pt x="455206" y="6477625"/>
                  <a:pt x="-24135" y="5989287"/>
                  <a:pt x="0" y="5357296"/>
                </a:cubicBezTo>
                <a:cubicBezTo>
                  <a:pt x="-162483" y="3898876"/>
                  <a:pt x="12474" y="3044044"/>
                  <a:pt x="0" y="1071485"/>
                </a:cubicBezTo>
                <a:close/>
              </a:path>
              <a:path w="11193536" h="6428781" stroke="0" extrusionOk="0">
                <a:moveTo>
                  <a:pt x="0" y="1071485"/>
                </a:moveTo>
                <a:cubicBezTo>
                  <a:pt x="-4480" y="487346"/>
                  <a:pt x="555722" y="41064"/>
                  <a:pt x="1071485" y="0"/>
                </a:cubicBezTo>
                <a:cubicBezTo>
                  <a:pt x="5590733" y="-40312"/>
                  <a:pt x="6246966" y="-70188"/>
                  <a:pt x="10122051" y="0"/>
                </a:cubicBezTo>
                <a:cubicBezTo>
                  <a:pt x="10632282" y="-7672"/>
                  <a:pt x="11220115" y="428121"/>
                  <a:pt x="11193536" y="1071485"/>
                </a:cubicBezTo>
                <a:cubicBezTo>
                  <a:pt x="11231143" y="2709255"/>
                  <a:pt x="11217613" y="4584170"/>
                  <a:pt x="11193536" y="5357296"/>
                </a:cubicBezTo>
                <a:cubicBezTo>
                  <a:pt x="11192217" y="5964811"/>
                  <a:pt x="10677924" y="6429309"/>
                  <a:pt x="10122051" y="6428781"/>
                </a:cubicBezTo>
                <a:cubicBezTo>
                  <a:pt x="9048554" y="6446132"/>
                  <a:pt x="4068455" y="6552127"/>
                  <a:pt x="1071485" y="6428781"/>
                </a:cubicBezTo>
                <a:cubicBezTo>
                  <a:pt x="506020" y="6318057"/>
                  <a:pt x="29406" y="5985785"/>
                  <a:pt x="0" y="5357296"/>
                </a:cubicBezTo>
                <a:cubicBezTo>
                  <a:pt x="6107" y="3508180"/>
                  <a:pt x="-133487" y="2625847"/>
                  <a:pt x="0" y="1071485"/>
                </a:cubicBezTo>
                <a:close/>
              </a:path>
            </a:pathLst>
          </a:custGeom>
          <a:solidFill>
            <a:schemeClr val="bg1">
              <a:alpha val="95000"/>
            </a:schemeClr>
          </a:solidFill>
          <a:ln w="38100">
            <a:solidFill>
              <a:srgbClr val="E34F80"/>
            </a:solidFill>
            <a:prstDash val="sysDot"/>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2A21A97-F320-94E9-1EAD-1D025669F12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5" name="Group 4">
            <a:extLst>
              <a:ext uri="{FF2B5EF4-FFF2-40B4-BE49-F238E27FC236}">
                <a16:creationId xmlns:a16="http://schemas.microsoft.com/office/drawing/2014/main" id="{087980A2-30CF-D665-3DA1-6E29E83278C8}"/>
              </a:ext>
            </a:extLst>
          </p:cNvPr>
          <p:cNvGrpSpPr/>
          <p:nvPr/>
        </p:nvGrpSpPr>
        <p:grpSpPr>
          <a:xfrm>
            <a:off x="2055155" y="401692"/>
            <a:ext cx="8890538" cy="1985248"/>
            <a:chOff x="-1348506" y="186909"/>
            <a:chExt cx="11381711" cy="1342591"/>
          </a:xfrm>
        </p:grpSpPr>
        <p:pic>
          <p:nvPicPr>
            <p:cNvPr id="6" name="Picture 5">
              <a:extLst>
                <a:ext uri="{FF2B5EF4-FFF2-40B4-BE49-F238E27FC236}">
                  <a16:creationId xmlns:a16="http://schemas.microsoft.com/office/drawing/2014/main" id="{3E44693D-00DD-C42C-4E30-7AD364914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8" name="TextBox 7">
              <a:extLst>
                <a:ext uri="{FF2B5EF4-FFF2-40B4-BE49-F238E27FC236}">
                  <a16:creationId xmlns:a16="http://schemas.microsoft.com/office/drawing/2014/main" id="{A45A5351-BF61-4071-9E08-35BA37FA51FE}"/>
                </a:ext>
              </a:extLst>
            </p:cNvPr>
            <p:cNvSpPr txBox="1"/>
            <p:nvPr/>
          </p:nvSpPr>
          <p:spPr>
            <a:xfrm flipH="1">
              <a:off x="-512642" y="374020"/>
              <a:ext cx="9561959" cy="895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0" u="none" strike="noStrike" dirty="0">
                  <a:solidFill>
                    <a:srgbClr val="008000"/>
                  </a:solidFill>
                  <a:effectLst/>
                  <a:latin typeface="Cambria" panose="02040503050406030204" pitchFamily="18" charset="0"/>
                  <a:ea typeface="Cambria" panose="02040503050406030204" pitchFamily="18" charset="0"/>
                </a:rPr>
                <a:t>4. </a:t>
              </a:r>
              <a:r>
                <a:rPr lang="vi-VN" sz="4000" b="1" i="0" u="none" strike="noStrike" dirty="0">
                  <a:solidFill>
                    <a:srgbClr val="008000"/>
                  </a:solidFill>
                  <a:effectLst/>
                  <a:latin typeface="Cambria" panose="02040503050406030204" pitchFamily="18" charset="0"/>
                  <a:ea typeface="Cambria" panose="02040503050406030204" pitchFamily="18" charset="0"/>
                </a:rPr>
                <a:t>Đặt câu để phân biệt nghĩa của ba từ: </a:t>
              </a:r>
              <a:r>
                <a:rPr lang="vi-VN" sz="4000" b="1" i="1" u="none" strike="noStrike" dirty="0">
                  <a:solidFill>
                    <a:srgbClr val="008000"/>
                  </a:solidFill>
                  <a:effectLst/>
                  <a:latin typeface="Cambria" panose="02040503050406030204" pitchFamily="18" charset="0"/>
                  <a:ea typeface="Cambria" panose="02040503050406030204" pitchFamily="18" charset="0"/>
                </a:rPr>
                <a:t>ít, thưa, vắng</a:t>
              </a:r>
              <a:r>
                <a:rPr lang="vi-VN" sz="4000" b="1" i="0" u="none" strike="noStrike" dirty="0">
                  <a:solidFill>
                    <a:srgbClr val="008000"/>
                  </a:solidFill>
                  <a:effectLst/>
                  <a:latin typeface="Cambria" panose="02040503050406030204" pitchFamily="18" charset="0"/>
                  <a:ea typeface="Cambria" panose="02040503050406030204" pitchFamily="18" charset="0"/>
                </a:rPr>
                <a:t>.</a:t>
              </a:r>
              <a:endParaRPr kumimoji="0" lang="en-US" sz="4000" b="1" i="0" u="none" strike="noStrike" kern="1200" cap="none" spc="-150" normalizeH="0" baseline="0" noProof="0" dirty="0">
                <a:ln w="12700">
                  <a:solidFill>
                    <a:srgbClr val="C00000"/>
                  </a:solidFill>
                </a:ln>
                <a:solidFill>
                  <a:srgbClr val="C0000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grpSp>
      <p:sp>
        <p:nvSpPr>
          <p:cNvPr id="9" name="Rectangle: Rounded Corners 8">
            <a:extLst>
              <a:ext uri="{FF2B5EF4-FFF2-40B4-BE49-F238E27FC236}">
                <a16:creationId xmlns:a16="http://schemas.microsoft.com/office/drawing/2014/main" id="{2E92E23C-585B-7564-B6D4-419661A44614}"/>
              </a:ext>
            </a:extLst>
          </p:cNvPr>
          <p:cNvSpPr/>
          <p:nvPr/>
        </p:nvSpPr>
        <p:spPr>
          <a:xfrm>
            <a:off x="3028950" y="3103311"/>
            <a:ext cx="845448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ln w="13462">
                  <a:solidFill>
                    <a:srgbClr val="00B050"/>
                  </a:solidFill>
                  <a:prstDash val="solid"/>
                </a:ln>
                <a:solidFill>
                  <a:srgbClr val="FF0000"/>
                </a:solidFill>
                <a:latin typeface="Calibri" panose="020F0502020204030204"/>
              </a:rPr>
              <a:t>– Hôm nay em có rất </a:t>
            </a:r>
            <a:r>
              <a:rPr lang="vi-VN" sz="4400" b="1" dirty="0">
                <a:ln w="13462">
                  <a:solidFill>
                    <a:srgbClr val="00B050"/>
                  </a:solidFill>
                  <a:prstDash val="solid"/>
                </a:ln>
                <a:solidFill>
                  <a:srgbClr val="002060"/>
                </a:solidFill>
                <a:latin typeface="Calibri" panose="020F0502020204030204"/>
              </a:rPr>
              <a:t>ít</a:t>
            </a:r>
            <a:r>
              <a:rPr lang="vi-VN" sz="4400" b="1" dirty="0">
                <a:ln w="13462">
                  <a:solidFill>
                    <a:srgbClr val="00B050"/>
                  </a:solidFill>
                  <a:prstDash val="solid"/>
                </a:ln>
                <a:solidFill>
                  <a:srgbClr val="FF0000"/>
                </a:solidFill>
                <a:latin typeface="Calibri" panose="020F0502020204030204"/>
              </a:rPr>
              <a:t> bài tập.</a:t>
            </a:r>
          </a:p>
          <a:p>
            <a:pPr lvl="0" algn="just"/>
            <a:r>
              <a:rPr lang="vi-VN" sz="4400" b="1" dirty="0">
                <a:ln w="13462">
                  <a:solidFill>
                    <a:srgbClr val="00B050"/>
                  </a:solidFill>
                  <a:prstDash val="solid"/>
                </a:ln>
                <a:solidFill>
                  <a:srgbClr val="FF0000"/>
                </a:solidFill>
                <a:latin typeface="Calibri" panose="020F0502020204030204"/>
              </a:rPr>
              <a:t>– Trong vườn, những cây cỏ dại mọc </a:t>
            </a:r>
            <a:r>
              <a:rPr lang="vi-VN" sz="4400" b="1" dirty="0">
                <a:ln w="13462">
                  <a:solidFill>
                    <a:srgbClr val="00B050"/>
                  </a:solidFill>
                  <a:prstDash val="solid"/>
                </a:ln>
                <a:solidFill>
                  <a:srgbClr val="002060"/>
                </a:solidFill>
                <a:latin typeface="Calibri" panose="020F0502020204030204"/>
              </a:rPr>
              <a:t>thưa</a:t>
            </a:r>
            <a:r>
              <a:rPr lang="vi-VN" sz="4400" b="1" dirty="0">
                <a:ln w="13462">
                  <a:solidFill>
                    <a:srgbClr val="00B050"/>
                  </a:solidFill>
                  <a:prstDash val="solid"/>
                </a:ln>
                <a:solidFill>
                  <a:srgbClr val="FF0000"/>
                </a:solidFill>
                <a:latin typeface="Calibri" panose="020F0502020204030204"/>
              </a:rPr>
              <a:t> thớt.</a:t>
            </a:r>
          </a:p>
          <a:p>
            <a:pPr lvl="0" algn="just"/>
            <a:r>
              <a:rPr lang="vi-VN" sz="4400" b="1" dirty="0">
                <a:ln w="13462">
                  <a:solidFill>
                    <a:srgbClr val="00B050"/>
                  </a:solidFill>
                  <a:prstDash val="solid"/>
                </a:ln>
                <a:solidFill>
                  <a:srgbClr val="FF0000"/>
                </a:solidFill>
                <a:latin typeface="Calibri" panose="020F0502020204030204"/>
              </a:rPr>
              <a:t>– Hôm qua bố mẹ em </a:t>
            </a:r>
            <a:r>
              <a:rPr lang="vi-VN" sz="4400" b="1" dirty="0">
                <a:ln w="13462">
                  <a:solidFill>
                    <a:srgbClr val="00B050"/>
                  </a:solidFill>
                  <a:prstDash val="solid"/>
                </a:ln>
                <a:solidFill>
                  <a:srgbClr val="002060"/>
                </a:solidFill>
                <a:latin typeface="Calibri" panose="020F0502020204030204"/>
              </a:rPr>
              <a:t>vắng</a:t>
            </a:r>
            <a:r>
              <a:rPr lang="vi-VN" sz="4400" b="1" dirty="0">
                <a:ln w="13462">
                  <a:solidFill>
                    <a:srgbClr val="00B050"/>
                  </a:solidFill>
                  <a:prstDash val="solid"/>
                </a:ln>
                <a:solidFill>
                  <a:srgbClr val="FF0000"/>
                </a:solidFill>
                <a:latin typeface="Calibri" panose="020F0502020204030204"/>
              </a:rPr>
              <a:t> nhà.</a:t>
            </a:r>
            <a:endParaRPr kumimoji="0" lang="en-US" sz="4400" b="1" i="0" u="none" strike="noStrike" kern="1200" cap="none" spc="0" normalizeH="0" baseline="0" noProof="0" dirty="0">
              <a:ln w="13462">
                <a:solidFill>
                  <a:srgbClr val="00B050"/>
                </a:solidFill>
                <a:prstDash val="solid"/>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6506689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A9B3CC-2AFF-49D4-147B-581D0CD3CA9F}"/>
              </a:ext>
            </a:extLst>
          </p:cNvPr>
          <p:cNvSpPr/>
          <p:nvPr/>
        </p:nvSpPr>
        <p:spPr>
          <a:xfrm>
            <a:off x="514939" y="276124"/>
            <a:ext cx="11193536" cy="6428781"/>
          </a:xfrm>
          <a:custGeom>
            <a:avLst/>
            <a:gdLst>
              <a:gd name="connsiteX0" fmla="*/ 0 w 11193536"/>
              <a:gd name="connsiteY0" fmla="*/ 1071485 h 6428781"/>
              <a:gd name="connsiteX1" fmla="*/ 1071485 w 11193536"/>
              <a:gd name="connsiteY1" fmla="*/ 0 h 6428781"/>
              <a:gd name="connsiteX2" fmla="*/ 10122051 w 11193536"/>
              <a:gd name="connsiteY2" fmla="*/ 0 h 6428781"/>
              <a:gd name="connsiteX3" fmla="*/ 11193536 w 11193536"/>
              <a:gd name="connsiteY3" fmla="*/ 1071485 h 6428781"/>
              <a:gd name="connsiteX4" fmla="*/ 11193536 w 11193536"/>
              <a:gd name="connsiteY4" fmla="*/ 5357296 h 6428781"/>
              <a:gd name="connsiteX5" fmla="*/ 10122051 w 11193536"/>
              <a:gd name="connsiteY5" fmla="*/ 6428781 h 6428781"/>
              <a:gd name="connsiteX6" fmla="*/ 1071485 w 11193536"/>
              <a:gd name="connsiteY6" fmla="*/ 6428781 h 6428781"/>
              <a:gd name="connsiteX7" fmla="*/ 0 w 11193536"/>
              <a:gd name="connsiteY7" fmla="*/ 5357296 h 6428781"/>
              <a:gd name="connsiteX8" fmla="*/ 0 w 11193536"/>
              <a:gd name="connsiteY8" fmla="*/ 1071485 h 642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3536" h="6428781" fill="none" extrusionOk="0">
                <a:moveTo>
                  <a:pt x="0" y="1071485"/>
                </a:moveTo>
                <a:cubicBezTo>
                  <a:pt x="-2190" y="551454"/>
                  <a:pt x="507808" y="-56668"/>
                  <a:pt x="1071485" y="0"/>
                </a:cubicBezTo>
                <a:cubicBezTo>
                  <a:pt x="5484159" y="29483"/>
                  <a:pt x="9104075" y="4220"/>
                  <a:pt x="10122051" y="0"/>
                </a:cubicBezTo>
                <a:cubicBezTo>
                  <a:pt x="10726387" y="4736"/>
                  <a:pt x="11169862" y="510442"/>
                  <a:pt x="11193536" y="1071485"/>
                </a:cubicBezTo>
                <a:cubicBezTo>
                  <a:pt x="11177594" y="2367834"/>
                  <a:pt x="11093712" y="3843117"/>
                  <a:pt x="11193536" y="5357296"/>
                </a:cubicBezTo>
                <a:cubicBezTo>
                  <a:pt x="11240549" y="5974361"/>
                  <a:pt x="10765528" y="6475334"/>
                  <a:pt x="10122051" y="6428781"/>
                </a:cubicBezTo>
                <a:cubicBezTo>
                  <a:pt x="8580413" y="6462909"/>
                  <a:pt x="4637018" y="6305989"/>
                  <a:pt x="1071485" y="6428781"/>
                </a:cubicBezTo>
                <a:cubicBezTo>
                  <a:pt x="455206" y="6477625"/>
                  <a:pt x="-24135" y="5989287"/>
                  <a:pt x="0" y="5357296"/>
                </a:cubicBezTo>
                <a:cubicBezTo>
                  <a:pt x="-162483" y="3898876"/>
                  <a:pt x="12474" y="3044044"/>
                  <a:pt x="0" y="1071485"/>
                </a:cubicBezTo>
                <a:close/>
              </a:path>
              <a:path w="11193536" h="6428781" stroke="0" extrusionOk="0">
                <a:moveTo>
                  <a:pt x="0" y="1071485"/>
                </a:moveTo>
                <a:cubicBezTo>
                  <a:pt x="-4480" y="487346"/>
                  <a:pt x="555722" y="41064"/>
                  <a:pt x="1071485" y="0"/>
                </a:cubicBezTo>
                <a:cubicBezTo>
                  <a:pt x="5590733" y="-40312"/>
                  <a:pt x="6246966" y="-70188"/>
                  <a:pt x="10122051" y="0"/>
                </a:cubicBezTo>
                <a:cubicBezTo>
                  <a:pt x="10632282" y="-7672"/>
                  <a:pt x="11220115" y="428121"/>
                  <a:pt x="11193536" y="1071485"/>
                </a:cubicBezTo>
                <a:cubicBezTo>
                  <a:pt x="11231143" y="2709255"/>
                  <a:pt x="11217613" y="4584170"/>
                  <a:pt x="11193536" y="5357296"/>
                </a:cubicBezTo>
                <a:cubicBezTo>
                  <a:pt x="11192217" y="5964811"/>
                  <a:pt x="10677924" y="6429309"/>
                  <a:pt x="10122051" y="6428781"/>
                </a:cubicBezTo>
                <a:cubicBezTo>
                  <a:pt x="9048554" y="6446132"/>
                  <a:pt x="4068455" y="6552127"/>
                  <a:pt x="1071485" y="6428781"/>
                </a:cubicBezTo>
                <a:cubicBezTo>
                  <a:pt x="506020" y="6318057"/>
                  <a:pt x="29406" y="5985785"/>
                  <a:pt x="0" y="5357296"/>
                </a:cubicBezTo>
                <a:cubicBezTo>
                  <a:pt x="6107" y="3508180"/>
                  <a:pt x="-133487" y="2625847"/>
                  <a:pt x="0" y="1071485"/>
                </a:cubicBezTo>
                <a:close/>
              </a:path>
            </a:pathLst>
          </a:custGeom>
          <a:solidFill>
            <a:schemeClr val="bg1">
              <a:alpha val="95000"/>
            </a:schemeClr>
          </a:solidFill>
          <a:ln w="38100">
            <a:solidFill>
              <a:srgbClr val="E34F80"/>
            </a:solidFill>
            <a:prstDash val="sysDot"/>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8587B0A-AE12-E528-3B97-0B12D0FAEFB8}"/>
              </a:ext>
            </a:extLst>
          </p:cNvPr>
          <p:cNvSpPr txBox="1"/>
          <p:nvPr/>
        </p:nvSpPr>
        <p:spPr>
          <a:xfrm>
            <a:off x="1346809" y="401534"/>
            <a:ext cx="10065377" cy="1077218"/>
          </a:xfrm>
          <a:prstGeom prst="rect">
            <a:avLst/>
          </a:prstGeom>
          <a:noFill/>
        </p:spPr>
        <p:txBody>
          <a:bodyPr wrap="square" rtlCol="0">
            <a:spAutoFit/>
          </a:bodyPr>
          <a:lstStyle/>
          <a:p>
            <a:pPr lvl="0" algn="ct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5. </a:t>
            </a: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Các câu trong mỗi đoạn văn dưới đây liên kết với nhau bằng cách nào? Từ ngữ nào cho em biết điều đó?</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1EEF300F-1939-6A78-E80A-E681D11885B9}"/>
              </a:ext>
            </a:extLst>
          </p:cNvPr>
          <p:cNvPicPr>
            <a:picLocks noChangeAspect="1"/>
          </p:cNvPicPr>
          <p:nvPr/>
        </p:nvPicPr>
        <p:blipFill>
          <a:blip r:embed="rId2"/>
          <a:stretch>
            <a:fillRect/>
          </a:stretch>
        </p:blipFill>
        <p:spPr>
          <a:xfrm>
            <a:off x="1783958" y="1488992"/>
            <a:ext cx="8315325" cy="5162550"/>
          </a:xfrm>
          <a:prstGeom prst="rect">
            <a:avLst/>
          </a:prstGeom>
        </p:spPr>
      </p:pic>
    </p:spTree>
    <p:extLst>
      <p:ext uri="{BB962C8B-B14F-4D97-AF65-F5344CB8AC3E}">
        <p14:creationId xmlns:p14="http://schemas.microsoft.com/office/powerpoint/2010/main" val="22294286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A9B3CC-2AFF-49D4-147B-581D0CD3CA9F}"/>
              </a:ext>
            </a:extLst>
          </p:cNvPr>
          <p:cNvSpPr/>
          <p:nvPr/>
        </p:nvSpPr>
        <p:spPr>
          <a:xfrm>
            <a:off x="514939" y="276124"/>
            <a:ext cx="11193536" cy="6428781"/>
          </a:xfrm>
          <a:custGeom>
            <a:avLst/>
            <a:gdLst>
              <a:gd name="connsiteX0" fmla="*/ 0 w 11193536"/>
              <a:gd name="connsiteY0" fmla="*/ 1071485 h 6428781"/>
              <a:gd name="connsiteX1" fmla="*/ 1071485 w 11193536"/>
              <a:gd name="connsiteY1" fmla="*/ 0 h 6428781"/>
              <a:gd name="connsiteX2" fmla="*/ 10122051 w 11193536"/>
              <a:gd name="connsiteY2" fmla="*/ 0 h 6428781"/>
              <a:gd name="connsiteX3" fmla="*/ 11193536 w 11193536"/>
              <a:gd name="connsiteY3" fmla="*/ 1071485 h 6428781"/>
              <a:gd name="connsiteX4" fmla="*/ 11193536 w 11193536"/>
              <a:gd name="connsiteY4" fmla="*/ 5357296 h 6428781"/>
              <a:gd name="connsiteX5" fmla="*/ 10122051 w 11193536"/>
              <a:gd name="connsiteY5" fmla="*/ 6428781 h 6428781"/>
              <a:gd name="connsiteX6" fmla="*/ 1071485 w 11193536"/>
              <a:gd name="connsiteY6" fmla="*/ 6428781 h 6428781"/>
              <a:gd name="connsiteX7" fmla="*/ 0 w 11193536"/>
              <a:gd name="connsiteY7" fmla="*/ 5357296 h 6428781"/>
              <a:gd name="connsiteX8" fmla="*/ 0 w 11193536"/>
              <a:gd name="connsiteY8" fmla="*/ 1071485 h 642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3536" h="6428781" fill="none" extrusionOk="0">
                <a:moveTo>
                  <a:pt x="0" y="1071485"/>
                </a:moveTo>
                <a:cubicBezTo>
                  <a:pt x="-2190" y="551454"/>
                  <a:pt x="507808" y="-56668"/>
                  <a:pt x="1071485" y="0"/>
                </a:cubicBezTo>
                <a:cubicBezTo>
                  <a:pt x="5484159" y="29483"/>
                  <a:pt x="9104075" y="4220"/>
                  <a:pt x="10122051" y="0"/>
                </a:cubicBezTo>
                <a:cubicBezTo>
                  <a:pt x="10726387" y="4736"/>
                  <a:pt x="11169862" y="510442"/>
                  <a:pt x="11193536" y="1071485"/>
                </a:cubicBezTo>
                <a:cubicBezTo>
                  <a:pt x="11177594" y="2367834"/>
                  <a:pt x="11093712" y="3843117"/>
                  <a:pt x="11193536" y="5357296"/>
                </a:cubicBezTo>
                <a:cubicBezTo>
                  <a:pt x="11240549" y="5974361"/>
                  <a:pt x="10765528" y="6475334"/>
                  <a:pt x="10122051" y="6428781"/>
                </a:cubicBezTo>
                <a:cubicBezTo>
                  <a:pt x="8580413" y="6462909"/>
                  <a:pt x="4637018" y="6305989"/>
                  <a:pt x="1071485" y="6428781"/>
                </a:cubicBezTo>
                <a:cubicBezTo>
                  <a:pt x="455206" y="6477625"/>
                  <a:pt x="-24135" y="5989287"/>
                  <a:pt x="0" y="5357296"/>
                </a:cubicBezTo>
                <a:cubicBezTo>
                  <a:pt x="-162483" y="3898876"/>
                  <a:pt x="12474" y="3044044"/>
                  <a:pt x="0" y="1071485"/>
                </a:cubicBezTo>
                <a:close/>
              </a:path>
              <a:path w="11193536" h="6428781" stroke="0" extrusionOk="0">
                <a:moveTo>
                  <a:pt x="0" y="1071485"/>
                </a:moveTo>
                <a:cubicBezTo>
                  <a:pt x="-4480" y="487346"/>
                  <a:pt x="555722" y="41064"/>
                  <a:pt x="1071485" y="0"/>
                </a:cubicBezTo>
                <a:cubicBezTo>
                  <a:pt x="5590733" y="-40312"/>
                  <a:pt x="6246966" y="-70188"/>
                  <a:pt x="10122051" y="0"/>
                </a:cubicBezTo>
                <a:cubicBezTo>
                  <a:pt x="10632282" y="-7672"/>
                  <a:pt x="11220115" y="428121"/>
                  <a:pt x="11193536" y="1071485"/>
                </a:cubicBezTo>
                <a:cubicBezTo>
                  <a:pt x="11231143" y="2709255"/>
                  <a:pt x="11217613" y="4584170"/>
                  <a:pt x="11193536" y="5357296"/>
                </a:cubicBezTo>
                <a:cubicBezTo>
                  <a:pt x="11192217" y="5964811"/>
                  <a:pt x="10677924" y="6429309"/>
                  <a:pt x="10122051" y="6428781"/>
                </a:cubicBezTo>
                <a:cubicBezTo>
                  <a:pt x="9048554" y="6446132"/>
                  <a:pt x="4068455" y="6552127"/>
                  <a:pt x="1071485" y="6428781"/>
                </a:cubicBezTo>
                <a:cubicBezTo>
                  <a:pt x="506020" y="6318057"/>
                  <a:pt x="29406" y="5985785"/>
                  <a:pt x="0" y="5357296"/>
                </a:cubicBezTo>
                <a:cubicBezTo>
                  <a:pt x="6107" y="3508180"/>
                  <a:pt x="-133487" y="2625847"/>
                  <a:pt x="0" y="1071485"/>
                </a:cubicBezTo>
                <a:close/>
              </a:path>
            </a:pathLst>
          </a:custGeom>
          <a:solidFill>
            <a:schemeClr val="bg1">
              <a:alpha val="95000"/>
            </a:schemeClr>
          </a:solidFill>
          <a:ln w="38100">
            <a:solidFill>
              <a:srgbClr val="E34F80"/>
            </a:solidFill>
            <a:prstDash val="sysDot"/>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D2E52DA-9349-EBA2-D3B1-AEE6C87520CB}"/>
              </a:ext>
            </a:extLst>
          </p:cNvPr>
          <p:cNvPicPr>
            <a:picLocks noChangeAspect="1"/>
          </p:cNvPicPr>
          <p:nvPr/>
        </p:nvPicPr>
        <p:blipFill>
          <a:blip r:embed="rId2"/>
          <a:stretch>
            <a:fillRect/>
          </a:stretch>
        </p:blipFill>
        <p:spPr>
          <a:xfrm>
            <a:off x="1761506" y="471240"/>
            <a:ext cx="9167012" cy="3067607"/>
          </a:xfrm>
          <a:prstGeom prst="rect">
            <a:avLst/>
          </a:prstGeom>
        </p:spPr>
      </p:pic>
      <p:sp>
        <p:nvSpPr>
          <p:cNvPr id="6" name="TextBox 5">
            <a:extLst>
              <a:ext uri="{FF2B5EF4-FFF2-40B4-BE49-F238E27FC236}">
                <a16:creationId xmlns:a16="http://schemas.microsoft.com/office/drawing/2014/main" id="{C4CC491D-64A1-73ED-6E58-9B3D0829A20F}"/>
              </a:ext>
            </a:extLst>
          </p:cNvPr>
          <p:cNvSpPr txBox="1"/>
          <p:nvPr/>
        </p:nvSpPr>
        <p:spPr>
          <a:xfrm>
            <a:off x="1330037" y="3574472"/>
            <a:ext cx="9690265" cy="3046988"/>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Đoạn</a:t>
            </a:r>
            <a:r>
              <a:rPr lang="en-US" sz="3200" dirty="0">
                <a:solidFill>
                  <a:srgbClr val="FF0000"/>
                </a:solidFill>
                <a:latin typeface="Cambria" panose="02040503050406030204" pitchFamily="18" charset="0"/>
                <a:ea typeface="Cambria" panose="02040503050406030204" pitchFamily="18" charset="0"/>
              </a:rPr>
              <a:t> a: Liên </a:t>
            </a:r>
            <a:r>
              <a:rPr lang="en-US" sz="3200" dirty="0" err="1">
                <a:solidFill>
                  <a:srgbClr val="FF0000"/>
                </a:solidFill>
                <a:latin typeface="Cambria" panose="02040503050406030204" pitchFamily="18" charset="0"/>
                <a:ea typeface="Cambria" panose="02040503050406030204" pitchFamily="18" charset="0"/>
              </a:rPr>
              <a:t>kết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câu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bằng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dùng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từ</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ngữ</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thay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thế</a:t>
            </a:r>
            <a:endParaRPr lang="en-US" sz="3200" dirty="0">
              <a:solidFill>
                <a:srgbClr val="FF0000"/>
              </a:solidFill>
              <a:latin typeface="Cambria" panose="02040503050406030204" pitchFamily="18" charset="0"/>
              <a:ea typeface="Cambria" panose="02040503050406030204" pitchFamily="18" charset="0"/>
            </a:endParaRPr>
          </a:p>
          <a:p>
            <a:pPr algn="just"/>
            <a:r>
              <a:rPr lang="vi-VN" sz="3200" dirty="0">
                <a:solidFill>
                  <a:srgbClr val="FF0000"/>
                </a:solidFill>
                <a:latin typeface="Cambria" panose="02040503050406030204" pitchFamily="18" charset="0"/>
                <a:ea typeface="Cambria" panose="02040503050406030204" pitchFamily="18" charset="0"/>
              </a:rPr>
              <a:t>+ Câu 2, 3, 4 liên kết với câu 1 bằng từ </a:t>
            </a:r>
            <a:r>
              <a:rPr lang="vi-VN" sz="3200" b="1" dirty="0">
                <a:solidFill>
                  <a:srgbClr val="FF0000"/>
                </a:solidFill>
                <a:latin typeface="Cambria" panose="02040503050406030204" pitchFamily="18" charset="0"/>
                <a:ea typeface="Cambria" panose="02040503050406030204" pitchFamily="18" charset="0"/>
              </a:rPr>
              <a:t>“chúng” </a:t>
            </a:r>
            <a:r>
              <a:rPr lang="vi-VN" sz="3200" dirty="0">
                <a:solidFill>
                  <a:srgbClr val="FF0000"/>
                </a:solidFill>
                <a:latin typeface="Cambria" panose="02040503050406030204" pitchFamily="18" charset="0"/>
                <a:ea typeface="Cambria" panose="02040503050406030204" pitchFamily="18" charset="0"/>
              </a:rPr>
              <a:t>thay thế cho </a:t>
            </a:r>
            <a:r>
              <a:rPr lang="vi-VN" sz="3200" b="1" dirty="0">
                <a:solidFill>
                  <a:srgbClr val="FF0000"/>
                </a:solidFill>
                <a:latin typeface="Cambria" panose="02040503050406030204" pitchFamily="18" charset="0"/>
                <a:ea typeface="Cambria" panose="02040503050406030204" pitchFamily="18" charset="0"/>
              </a:rPr>
              <a:t>“loài hươu”.</a:t>
            </a:r>
            <a:endParaRPr lang="en-US" sz="3200" b="1" dirty="0">
              <a:solidFill>
                <a:srgbClr val="FF0000"/>
              </a:solidFill>
              <a:latin typeface="Cambria" panose="02040503050406030204" pitchFamily="18" charset="0"/>
              <a:ea typeface="Cambria" panose="02040503050406030204" pitchFamily="18" charset="0"/>
            </a:endParaRPr>
          </a:p>
          <a:p>
            <a:pPr algn="just"/>
            <a:r>
              <a:rPr lang="vi-VN" sz="3200" dirty="0">
                <a:solidFill>
                  <a:srgbClr val="FF0000"/>
                </a:solidFill>
                <a:latin typeface="Cambria" panose="02040503050406030204" pitchFamily="18" charset="0"/>
                <a:ea typeface="Cambria" panose="02040503050406030204" pitchFamily="18" charset="0"/>
              </a:rPr>
              <a:t>+ Câu 2 liên kết với câu 3 bằng phép lặp từ </a:t>
            </a:r>
            <a:r>
              <a:rPr lang="vi-VN" sz="3200" b="1" dirty="0">
                <a:solidFill>
                  <a:srgbClr val="FF0000"/>
                </a:solidFill>
                <a:latin typeface="Cambria" panose="02040503050406030204" pitchFamily="18" charset="0"/>
                <a:ea typeface="Cambria" panose="02040503050406030204" pitchFamily="18" charset="0"/>
              </a:rPr>
              <a:t>“chúng”.</a:t>
            </a:r>
            <a:endParaRPr lang="en-US" sz="3200" b="1" dirty="0">
              <a:solidFill>
                <a:srgbClr val="FF0000"/>
              </a:solidFill>
              <a:latin typeface="Cambria" panose="02040503050406030204" pitchFamily="18" charset="0"/>
              <a:ea typeface="Cambria" panose="02040503050406030204" pitchFamily="18" charset="0"/>
            </a:endParaRPr>
          </a:p>
          <a:p>
            <a:pPr algn="just"/>
            <a:r>
              <a:rPr lang="vi-VN" sz="3200" dirty="0">
                <a:solidFill>
                  <a:srgbClr val="FF0000"/>
                </a:solidFill>
                <a:latin typeface="Cambria" panose="02040503050406030204" pitchFamily="18" charset="0"/>
                <a:ea typeface="Cambria" panose="02040503050406030204" pitchFamily="18" charset="0"/>
              </a:rPr>
              <a:t>+ Câu 3 liên kết với câu 4 bằng phép nối </a:t>
            </a:r>
            <a:r>
              <a:rPr lang="vi-VN" sz="3200" b="1" dirty="0">
                <a:solidFill>
                  <a:srgbClr val="FF0000"/>
                </a:solidFill>
                <a:latin typeface="Cambria" panose="02040503050406030204" pitchFamily="18" charset="0"/>
                <a:ea typeface="Cambria" panose="02040503050406030204" pitchFamily="18" charset="0"/>
              </a:rPr>
              <a:t>“thế nhưng” </a:t>
            </a:r>
            <a:r>
              <a:rPr lang="vi-VN" sz="3200" dirty="0">
                <a:solidFill>
                  <a:srgbClr val="FF0000"/>
                </a:solidFill>
                <a:latin typeface="Cambria" panose="02040503050406030204" pitchFamily="18" charset="0"/>
                <a:ea typeface="Cambria" panose="02040503050406030204" pitchFamily="18" charset="0"/>
              </a:rPr>
              <a:t>và phép lặp </a:t>
            </a:r>
            <a:r>
              <a:rPr lang="vi-VN" sz="3200" b="1" dirty="0">
                <a:solidFill>
                  <a:srgbClr val="FF0000"/>
                </a:solidFill>
                <a:latin typeface="Cambria" panose="02040503050406030204" pitchFamily="18" charset="0"/>
                <a:ea typeface="Cambria" panose="02040503050406030204" pitchFamily="18" charset="0"/>
              </a:rPr>
              <a:t>“chúng”. </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606124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A9B3CC-2AFF-49D4-147B-581D0CD3CA9F}"/>
              </a:ext>
            </a:extLst>
          </p:cNvPr>
          <p:cNvSpPr/>
          <p:nvPr/>
        </p:nvSpPr>
        <p:spPr>
          <a:xfrm>
            <a:off x="514939" y="276124"/>
            <a:ext cx="11193536" cy="6428781"/>
          </a:xfrm>
          <a:custGeom>
            <a:avLst/>
            <a:gdLst>
              <a:gd name="connsiteX0" fmla="*/ 0 w 11193536"/>
              <a:gd name="connsiteY0" fmla="*/ 1071485 h 6428781"/>
              <a:gd name="connsiteX1" fmla="*/ 1071485 w 11193536"/>
              <a:gd name="connsiteY1" fmla="*/ 0 h 6428781"/>
              <a:gd name="connsiteX2" fmla="*/ 10122051 w 11193536"/>
              <a:gd name="connsiteY2" fmla="*/ 0 h 6428781"/>
              <a:gd name="connsiteX3" fmla="*/ 11193536 w 11193536"/>
              <a:gd name="connsiteY3" fmla="*/ 1071485 h 6428781"/>
              <a:gd name="connsiteX4" fmla="*/ 11193536 w 11193536"/>
              <a:gd name="connsiteY4" fmla="*/ 5357296 h 6428781"/>
              <a:gd name="connsiteX5" fmla="*/ 10122051 w 11193536"/>
              <a:gd name="connsiteY5" fmla="*/ 6428781 h 6428781"/>
              <a:gd name="connsiteX6" fmla="*/ 1071485 w 11193536"/>
              <a:gd name="connsiteY6" fmla="*/ 6428781 h 6428781"/>
              <a:gd name="connsiteX7" fmla="*/ 0 w 11193536"/>
              <a:gd name="connsiteY7" fmla="*/ 5357296 h 6428781"/>
              <a:gd name="connsiteX8" fmla="*/ 0 w 11193536"/>
              <a:gd name="connsiteY8" fmla="*/ 1071485 h 642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3536" h="6428781" fill="none" extrusionOk="0">
                <a:moveTo>
                  <a:pt x="0" y="1071485"/>
                </a:moveTo>
                <a:cubicBezTo>
                  <a:pt x="-2190" y="551454"/>
                  <a:pt x="507808" y="-56668"/>
                  <a:pt x="1071485" y="0"/>
                </a:cubicBezTo>
                <a:cubicBezTo>
                  <a:pt x="5484159" y="29483"/>
                  <a:pt x="9104075" y="4220"/>
                  <a:pt x="10122051" y="0"/>
                </a:cubicBezTo>
                <a:cubicBezTo>
                  <a:pt x="10726387" y="4736"/>
                  <a:pt x="11169862" y="510442"/>
                  <a:pt x="11193536" y="1071485"/>
                </a:cubicBezTo>
                <a:cubicBezTo>
                  <a:pt x="11177594" y="2367834"/>
                  <a:pt x="11093712" y="3843117"/>
                  <a:pt x="11193536" y="5357296"/>
                </a:cubicBezTo>
                <a:cubicBezTo>
                  <a:pt x="11240549" y="5974361"/>
                  <a:pt x="10765528" y="6475334"/>
                  <a:pt x="10122051" y="6428781"/>
                </a:cubicBezTo>
                <a:cubicBezTo>
                  <a:pt x="8580413" y="6462909"/>
                  <a:pt x="4637018" y="6305989"/>
                  <a:pt x="1071485" y="6428781"/>
                </a:cubicBezTo>
                <a:cubicBezTo>
                  <a:pt x="455206" y="6477625"/>
                  <a:pt x="-24135" y="5989287"/>
                  <a:pt x="0" y="5357296"/>
                </a:cubicBezTo>
                <a:cubicBezTo>
                  <a:pt x="-162483" y="3898876"/>
                  <a:pt x="12474" y="3044044"/>
                  <a:pt x="0" y="1071485"/>
                </a:cubicBezTo>
                <a:close/>
              </a:path>
              <a:path w="11193536" h="6428781" stroke="0" extrusionOk="0">
                <a:moveTo>
                  <a:pt x="0" y="1071485"/>
                </a:moveTo>
                <a:cubicBezTo>
                  <a:pt x="-4480" y="487346"/>
                  <a:pt x="555722" y="41064"/>
                  <a:pt x="1071485" y="0"/>
                </a:cubicBezTo>
                <a:cubicBezTo>
                  <a:pt x="5590733" y="-40312"/>
                  <a:pt x="6246966" y="-70188"/>
                  <a:pt x="10122051" y="0"/>
                </a:cubicBezTo>
                <a:cubicBezTo>
                  <a:pt x="10632282" y="-7672"/>
                  <a:pt x="11220115" y="428121"/>
                  <a:pt x="11193536" y="1071485"/>
                </a:cubicBezTo>
                <a:cubicBezTo>
                  <a:pt x="11231143" y="2709255"/>
                  <a:pt x="11217613" y="4584170"/>
                  <a:pt x="11193536" y="5357296"/>
                </a:cubicBezTo>
                <a:cubicBezTo>
                  <a:pt x="11192217" y="5964811"/>
                  <a:pt x="10677924" y="6429309"/>
                  <a:pt x="10122051" y="6428781"/>
                </a:cubicBezTo>
                <a:cubicBezTo>
                  <a:pt x="9048554" y="6446132"/>
                  <a:pt x="4068455" y="6552127"/>
                  <a:pt x="1071485" y="6428781"/>
                </a:cubicBezTo>
                <a:cubicBezTo>
                  <a:pt x="506020" y="6318057"/>
                  <a:pt x="29406" y="5985785"/>
                  <a:pt x="0" y="5357296"/>
                </a:cubicBezTo>
                <a:cubicBezTo>
                  <a:pt x="6107" y="3508180"/>
                  <a:pt x="-133487" y="2625847"/>
                  <a:pt x="0" y="1071485"/>
                </a:cubicBezTo>
                <a:close/>
              </a:path>
            </a:pathLst>
          </a:custGeom>
          <a:solidFill>
            <a:schemeClr val="bg1">
              <a:alpha val="95000"/>
            </a:schemeClr>
          </a:solidFill>
          <a:ln w="38100">
            <a:solidFill>
              <a:srgbClr val="E34F80"/>
            </a:solidFill>
            <a:prstDash val="sysDot"/>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9B8DDF0-C9ED-36FD-B01A-9462D85C7DD8}"/>
              </a:ext>
            </a:extLst>
          </p:cNvPr>
          <p:cNvPicPr>
            <a:picLocks noChangeAspect="1"/>
          </p:cNvPicPr>
          <p:nvPr/>
        </p:nvPicPr>
        <p:blipFill>
          <a:blip r:embed="rId2"/>
          <a:stretch>
            <a:fillRect/>
          </a:stretch>
        </p:blipFill>
        <p:spPr>
          <a:xfrm>
            <a:off x="1801834" y="435181"/>
            <a:ext cx="9021888" cy="3412424"/>
          </a:xfrm>
          <a:prstGeom prst="rect">
            <a:avLst/>
          </a:prstGeom>
        </p:spPr>
      </p:pic>
      <p:sp>
        <p:nvSpPr>
          <p:cNvPr id="7" name="TextBox 6">
            <a:extLst>
              <a:ext uri="{FF2B5EF4-FFF2-40B4-BE49-F238E27FC236}">
                <a16:creationId xmlns:a16="http://schemas.microsoft.com/office/drawing/2014/main" id="{C92E5A50-6CA4-234D-F432-5AC54FF32BCC}"/>
              </a:ext>
            </a:extLst>
          </p:cNvPr>
          <p:cNvSpPr txBox="1"/>
          <p:nvPr/>
        </p:nvSpPr>
        <p:spPr>
          <a:xfrm>
            <a:off x="1389414" y="3883231"/>
            <a:ext cx="9690265" cy="1569660"/>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 Đoạn b, các câu liên kết với nhau bằng các cách sau:</a:t>
            </a:r>
          </a:p>
          <a:p>
            <a:pPr algn="just"/>
            <a:r>
              <a:rPr lang="vi-VN" sz="3200" dirty="0">
                <a:solidFill>
                  <a:srgbClr val="FF0000"/>
                </a:solidFill>
                <a:latin typeface="Cambria" panose="02040503050406030204" pitchFamily="18" charset="0"/>
                <a:ea typeface="Cambria" panose="02040503050406030204" pitchFamily="18" charset="0"/>
              </a:rPr>
              <a:t> + Bằng cách lặp từ ngữ “</a:t>
            </a:r>
            <a:r>
              <a:rPr lang="vi-VN" sz="3200" b="1" dirty="0">
                <a:solidFill>
                  <a:srgbClr val="FF0000"/>
                </a:solidFill>
                <a:latin typeface="Cambria" panose="02040503050406030204" pitchFamily="18" charset="0"/>
                <a:ea typeface="Cambria" panose="02040503050406030204" pitchFamily="18" charset="0"/>
              </a:rPr>
              <a:t>mùa, Hạ Long, gió”.</a:t>
            </a:r>
          </a:p>
          <a:p>
            <a:pPr algn="just"/>
            <a:r>
              <a:rPr lang="vi-VN" sz="3200" dirty="0">
                <a:solidFill>
                  <a:srgbClr val="FF0000"/>
                </a:solidFill>
                <a:latin typeface="Cambria" panose="02040503050406030204" pitchFamily="18" charset="0"/>
                <a:ea typeface="Cambria" panose="02040503050406030204" pitchFamily="18" charset="0"/>
              </a:rPr>
              <a:t> + Bằng cách dùng từ nối </a:t>
            </a:r>
            <a:r>
              <a:rPr lang="vi-VN" sz="3200" b="1" dirty="0">
                <a:solidFill>
                  <a:srgbClr val="FF0000"/>
                </a:solidFill>
                <a:latin typeface="Cambria" panose="02040503050406030204" pitchFamily="18" charset="0"/>
                <a:ea typeface="Cambria" panose="02040503050406030204" pitchFamily="18" charset="0"/>
              </a:rPr>
              <a:t>“song”.</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519950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A9B3CC-2AFF-49D4-147B-581D0CD3CA9F}"/>
              </a:ext>
            </a:extLst>
          </p:cNvPr>
          <p:cNvSpPr/>
          <p:nvPr/>
        </p:nvSpPr>
        <p:spPr>
          <a:xfrm>
            <a:off x="514939" y="276124"/>
            <a:ext cx="11193536" cy="6428781"/>
          </a:xfrm>
          <a:custGeom>
            <a:avLst/>
            <a:gdLst>
              <a:gd name="connsiteX0" fmla="*/ 0 w 11193536"/>
              <a:gd name="connsiteY0" fmla="*/ 1071485 h 6428781"/>
              <a:gd name="connsiteX1" fmla="*/ 1071485 w 11193536"/>
              <a:gd name="connsiteY1" fmla="*/ 0 h 6428781"/>
              <a:gd name="connsiteX2" fmla="*/ 10122051 w 11193536"/>
              <a:gd name="connsiteY2" fmla="*/ 0 h 6428781"/>
              <a:gd name="connsiteX3" fmla="*/ 11193536 w 11193536"/>
              <a:gd name="connsiteY3" fmla="*/ 1071485 h 6428781"/>
              <a:gd name="connsiteX4" fmla="*/ 11193536 w 11193536"/>
              <a:gd name="connsiteY4" fmla="*/ 5357296 h 6428781"/>
              <a:gd name="connsiteX5" fmla="*/ 10122051 w 11193536"/>
              <a:gd name="connsiteY5" fmla="*/ 6428781 h 6428781"/>
              <a:gd name="connsiteX6" fmla="*/ 1071485 w 11193536"/>
              <a:gd name="connsiteY6" fmla="*/ 6428781 h 6428781"/>
              <a:gd name="connsiteX7" fmla="*/ 0 w 11193536"/>
              <a:gd name="connsiteY7" fmla="*/ 5357296 h 6428781"/>
              <a:gd name="connsiteX8" fmla="*/ 0 w 11193536"/>
              <a:gd name="connsiteY8" fmla="*/ 1071485 h 642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3536" h="6428781" fill="none" extrusionOk="0">
                <a:moveTo>
                  <a:pt x="0" y="1071485"/>
                </a:moveTo>
                <a:cubicBezTo>
                  <a:pt x="-2190" y="551454"/>
                  <a:pt x="507808" y="-56668"/>
                  <a:pt x="1071485" y="0"/>
                </a:cubicBezTo>
                <a:cubicBezTo>
                  <a:pt x="5484159" y="29483"/>
                  <a:pt x="9104075" y="4220"/>
                  <a:pt x="10122051" y="0"/>
                </a:cubicBezTo>
                <a:cubicBezTo>
                  <a:pt x="10726387" y="4736"/>
                  <a:pt x="11169862" y="510442"/>
                  <a:pt x="11193536" y="1071485"/>
                </a:cubicBezTo>
                <a:cubicBezTo>
                  <a:pt x="11177594" y="2367834"/>
                  <a:pt x="11093712" y="3843117"/>
                  <a:pt x="11193536" y="5357296"/>
                </a:cubicBezTo>
                <a:cubicBezTo>
                  <a:pt x="11240549" y="5974361"/>
                  <a:pt x="10765528" y="6475334"/>
                  <a:pt x="10122051" y="6428781"/>
                </a:cubicBezTo>
                <a:cubicBezTo>
                  <a:pt x="8580413" y="6462909"/>
                  <a:pt x="4637018" y="6305989"/>
                  <a:pt x="1071485" y="6428781"/>
                </a:cubicBezTo>
                <a:cubicBezTo>
                  <a:pt x="455206" y="6477625"/>
                  <a:pt x="-24135" y="5989287"/>
                  <a:pt x="0" y="5357296"/>
                </a:cubicBezTo>
                <a:cubicBezTo>
                  <a:pt x="-162483" y="3898876"/>
                  <a:pt x="12474" y="3044044"/>
                  <a:pt x="0" y="1071485"/>
                </a:cubicBezTo>
                <a:close/>
              </a:path>
              <a:path w="11193536" h="6428781" stroke="0" extrusionOk="0">
                <a:moveTo>
                  <a:pt x="0" y="1071485"/>
                </a:moveTo>
                <a:cubicBezTo>
                  <a:pt x="-4480" y="487346"/>
                  <a:pt x="555722" y="41064"/>
                  <a:pt x="1071485" y="0"/>
                </a:cubicBezTo>
                <a:cubicBezTo>
                  <a:pt x="5590733" y="-40312"/>
                  <a:pt x="6246966" y="-70188"/>
                  <a:pt x="10122051" y="0"/>
                </a:cubicBezTo>
                <a:cubicBezTo>
                  <a:pt x="10632282" y="-7672"/>
                  <a:pt x="11220115" y="428121"/>
                  <a:pt x="11193536" y="1071485"/>
                </a:cubicBezTo>
                <a:cubicBezTo>
                  <a:pt x="11231143" y="2709255"/>
                  <a:pt x="11217613" y="4584170"/>
                  <a:pt x="11193536" y="5357296"/>
                </a:cubicBezTo>
                <a:cubicBezTo>
                  <a:pt x="11192217" y="5964811"/>
                  <a:pt x="10677924" y="6429309"/>
                  <a:pt x="10122051" y="6428781"/>
                </a:cubicBezTo>
                <a:cubicBezTo>
                  <a:pt x="9048554" y="6446132"/>
                  <a:pt x="4068455" y="6552127"/>
                  <a:pt x="1071485" y="6428781"/>
                </a:cubicBezTo>
                <a:cubicBezTo>
                  <a:pt x="506020" y="6318057"/>
                  <a:pt x="29406" y="5985785"/>
                  <a:pt x="0" y="5357296"/>
                </a:cubicBezTo>
                <a:cubicBezTo>
                  <a:pt x="6107" y="3508180"/>
                  <a:pt x="-133487" y="2625847"/>
                  <a:pt x="0" y="1071485"/>
                </a:cubicBezTo>
                <a:close/>
              </a:path>
            </a:pathLst>
          </a:custGeom>
          <a:solidFill>
            <a:schemeClr val="bg1">
              <a:alpha val="95000"/>
            </a:schemeClr>
          </a:solidFill>
          <a:ln w="38100">
            <a:solidFill>
              <a:srgbClr val="E34F80"/>
            </a:solidFill>
            <a:prstDash val="sysDot"/>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2A21A97-F320-94E9-1EAD-1D025669F12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5" name="Group 4">
            <a:extLst>
              <a:ext uri="{FF2B5EF4-FFF2-40B4-BE49-F238E27FC236}">
                <a16:creationId xmlns:a16="http://schemas.microsoft.com/office/drawing/2014/main" id="{087980A2-30CF-D665-3DA1-6E29E83278C8}"/>
              </a:ext>
            </a:extLst>
          </p:cNvPr>
          <p:cNvGrpSpPr/>
          <p:nvPr/>
        </p:nvGrpSpPr>
        <p:grpSpPr>
          <a:xfrm>
            <a:off x="2055154" y="401692"/>
            <a:ext cx="9452035" cy="1985247"/>
            <a:chOff x="-1348506" y="186909"/>
            <a:chExt cx="11381711" cy="1342591"/>
          </a:xfrm>
        </p:grpSpPr>
        <p:pic>
          <p:nvPicPr>
            <p:cNvPr id="6" name="Picture 5">
              <a:extLst>
                <a:ext uri="{FF2B5EF4-FFF2-40B4-BE49-F238E27FC236}">
                  <a16:creationId xmlns:a16="http://schemas.microsoft.com/office/drawing/2014/main" id="{3E44693D-00DD-C42C-4E30-7AD364914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8" name="TextBox 7">
              <a:extLst>
                <a:ext uri="{FF2B5EF4-FFF2-40B4-BE49-F238E27FC236}">
                  <a16:creationId xmlns:a16="http://schemas.microsoft.com/office/drawing/2014/main" id="{A45A5351-BF61-4071-9E08-35BA37FA51FE}"/>
                </a:ext>
              </a:extLst>
            </p:cNvPr>
            <p:cNvSpPr txBox="1"/>
            <p:nvPr/>
          </p:nvSpPr>
          <p:spPr>
            <a:xfrm flipH="1">
              <a:off x="-512643" y="374020"/>
              <a:ext cx="10045357" cy="936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cs typeface="+mn-cs"/>
                </a:rPr>
                <a:t>6. </a:t>
              </a:r>
              <a:r>
                <a:rPr kumimoji="0" lang="vi-VN" sz="28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cs typeface="+mn-cs"/>
                </a:rPr>
                <a:t>Viết 2 – 3 câu tả cảnh nơi em ở vào một ngày mưa hoặc một ngày nắng, cho biết biện pháp liên kết câu em đã sử dụng trong đoạn văn.</a:t>
              </a:r>
              <a:endParaRPr kumimoji="0" lang="en-US" sz="2800" b="1" i="0" u="none" strike="noStrike" kern="1200" cap="none" spc="-150" normalizeH="0" baseline="0" noProof="0" dirty="0">
                <a:ln w="12700">
                  <a:solidFill>
                    <a:srgbClr val="C00000"/>
                  </a:solidFill>
                </a:ln>
                <a:solidFill>
                  <a:srgbClr val="C0000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grpSp>
      <p:sp>
        <p:nvSpPr>
          <p:cNvPr id="9" name="Rectangle: Rounded Corners 8">
            <a:extLst>
              <a:ext uri="{FF2B5EF4-FFF2-40B4-BE49-F238E27FC236}">
                <a16:creationId xmlns:a16="http://schemas.microsoft.com/office/drawing/2014/main" id="{2E92E23C-585B-7564-B6D4-419661A44614}"/>
              </a:ext>
            </a:extLst>
          </p:cNvPr>
          <p:cNvSpPr/>
          <p:nvPr/>
        </p:nvSpPr>
        <p:spPr>
          <a:xfrm>
            <a:off x="3028950" y="2802577"/>
            <a:ext cx="8454489" cy="378822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ln w="0"/>
                <a:solidFill>
                  <a:schemeClr val="tx1"/>
                </a:solidFill>
                <a:effectLst>
                  <a:outerShdw blurRad="38100" dist="19050" dir="2700000" algn="tl" rotWithShape="0">
                    <a:schemeClr val="dk1">
                      <a:alpha val="40000"/>
                    </a:schemeClr>
                  </a:outerShdw>
                </a:effectLst>
                <a:latin typeface="Calibri" panose="020F0502020204030204"/>
              </a:rPr>
              <a:t>   </a:t>
            </a:r>
            <a:r>
              <a:rPr lang="vi-VN" sz="2800" dirty="0">
                <a:ln w="0"/>
                <a:solidFill>
                  <a:schemeClr val="tx1"/>
                </a:solidFill>
                <a:effectLst>
                  <a:outerShdw blurRad="38100" dist="19050" dir="2700000" algn="tl" rotWithShape="0">
                    <a:schemeClr val="dk1">
                      <a:alpha val="40000"/>
                    </a:schemeClr>
                  </a:outerShdw>
                </a:effectLst>
                <a:latin typeface="Calibri" panose="020F0502020204030204"/>
              </a:rPr>
              <a:t>Nơi em ở là một vùng giáp với nhiều đồi núi, nơi có những trận mưa khi nhẹ nhàng, khi xối xả dữ dội. Cơn mưa lên những triền đồi, nước từ khắp nơi bủa về khu đất bằng, nước xối nhau, đuổi nhau dồn về hạ lưu. Thật vậy, nước mưa dữ dội không tiếc thương, cuốn phăng mọi thứ chúng có thể đủ sức cuốn đi, là mưa nhưng mưa không đẹp đẽ, dịu dàng.</a:t>
            </a:r>
            <a:endParaRPr kumimoji="0" lang="en-US" sz="2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a:endParaRPr>
          </a:p>
        </p:txBody>
      </p:sp>
    </p:spTree>
    <p:extLst>
      <p:ext uri="{BB962C8B-B14F-4D97-AF65-F5344CB8AC3E}">
        <p14:creationId xmlns:p14="http://schemas.microsoft.com/office/powerpoint/2010/main" val="18176854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87" t="5408" r="1687" b="26651"/>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3920" y="2059539"/>
            <a:ext cx="10144161" cy="273892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7740" y="2128070"/>
            <a:ext cx="9636520" cy="2601861"/>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84084" flipH="1">
            <a:off x="1755268" y="2633862"/>
            <a:ext cx="687245" cy="586032"/>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12249" flipH="1">
            <a:off x="9508471" y="2633862"/>
            <a:ext cx="687245" cy="586032"/>
          </a:xfrm>
          <a:prstGeom prst="rect">
            <a:avLst/>
          </a:prstGeom>
        </p:spPr>
      </p:pic>
      <p:pic>
        <p:nvPicPr>
          <p:cNvPr id="11" name="Picture 10">
            <a:extLst>
              <a:ext uri="{FF2B5EF4-FFF2-40B4-BE49-F238E27FC236}">
                <a16:creationId xmlns:a16="http://schemas.microsoft.com/office/drawing/2014/main" id="{1A357E48-AC1B-E296-1955-4AAE593616DC}"/>
              </a:ext>
            </a:extLst>
          </p:cNvPr>
          <p:cNvPicPr>
            <a:picLocks noChangeAspect="1"/>
          </p:cNvPicPr>
          <p:nvPr/>
        </p:nvPicPr>
        <p:blipFill>
          <a:blip r:embed="rId9"/>
          <a:stretch>
            <a:fillRect/>
          </a:stretch>
        </p:blipFill>
        <p:spPr>
          <a:xfrm rot="20744622">
            <a:off x="-209" y="1028723"/>
            <a:ext cx="3913971" cy="1261981"/>
          </a:xfrm>
          <a:prstGeom prst="rect">
            <a:avLst/>
          </a:prstGeom>
        </p:spPr>
      </p:pic>
      <p:pic>
        <p:nvPicPr>
          <p:cNvPr id="5" name="Picture 4">
            <a:extLst>
              <a:ext uri="{FF2B5EF4-FFF2-40B4-BE49-F238E27FC236}">
                <a16:creationId xmlns:a16="http://schemas.microsoft.com/office/drawing/2014/main" id="{A8124AD2-D5FB-28BD-805D-93C2BA59DD18}"/>
              </a:ext>
            </a:extLst>
          </p:cNvPr>
          <p:cNvPicPr>
            <a:picLocks noChangeAspect="1"/>
          </p:cNvPicPr>
          <p:nvPr/>
        </p:nvPicPr>
        <p:blipFill>
          <a:blip r:embed="rId10"/>
          <a:stretch>
            <a:fillRect/>
          </a:stretch>
        </p:blipFill>
        <p:spPr>
          <a:xfrm>
            <a:off x="2729445" y="2110243"/>
            <a:ext cx="6828112" cy="2780017"/>
          </a:xfrm>
          <a:prstGeom prst="rect">
            <a:avLst/>
          </a:prstGeom>
        </p:spPr>
      </p:pic>
    </p:spTree>
    <p:extLst>
      <p:ext uri="{BB962C8B-B14F-4D97-AF65-F5344CB8AC3E}">
        <p14:creationId xmlns:p14="http://schemas.microsoft.com/office/powerpoint/2010/main" val="15698629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909D2420-BEE1-08A9-3A0E-8784EE95CA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3919" y="438913"/>
            <a:ext cx="10144161" cy="3399430"/>
          </a:xfrm>
          <a:prstGeom prst="rect">
            <a:avLst/>
          </a:prstGeom>
        </p:spPr>
      </p:pic>
      <p:pic>
        <p:nvPicPr>
          <p:cNvPr id="4" name="Picture 4">
            <a:extLst>
              <a:ext uri="{FF2B5EF4-FFF2-40B4-BE49-F238E27FC236}">
                <a16:creationId xmlns:a16="http://schemas.microsoft.com/office/drawing/2014/main" id="{6A123D89-A7E3-560E-D860-DC15E1B84F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77739" y="540496"/>
            <a:ext cx="9636520" cy="3229315"/>
          </a:xfrm>
          <a:prstGeom prst="rect">
            <a:avLst/>
          </a:prstGeom>
        </p:spPr>
      </p:pic>
      <p:pic>
        <p:nvPicPr>
          <p:cNvPr id="5" name="Picture 22">
            <a:extLst>
              <a:ext uri="{FF2B5EF4-FFF2-40B4-BE49-F238E27FC236}">
                <a16:creationId xmlns:a16="http://schemas.microsoft.com/office/drawing/2014/main" id="{C7D8D288-FDA1-3574-B408-BFC0D02881F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61249" y="1912654"/>
            <a:ext cx="3745536" cy="2724878"/>
          </a:xfrm>
          <a:prstGeom prst="rect">
            <a:avLst/>
          </a:prstGeom>
        </p:spPr>
      </p:pic>
      <p:sp>
        <p:nvSpPr>
          <p:cNvPr id="6" name="TextBox 5">
            <a:extLst>
              <a:ext uri="{FF2B5EF4-FFF2-40B4-BE49-F238E27FC236}">
                <a16:creationId xmlns:a16="http://schemas.microsoft.com/office/drawing/2014/main" id="{12FD7F1E-5502-012F-8B7F-A6E036E5E907}"/>
              </a:ext>
            </a:extLst>
          </p:cNvPr>
          <p:cNvSpPr txBox="1"/>
          <p:nvPr/>
        </p:nvSpPr>
        <p:spPr>
          <a:xfrm>
            <a:off x="1700784" y="886968"/>
            <a:ext cx="741578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srgbClr val="FF0000"/>
                </a:solidFill>
                <a:effectLst/>
                <a:uLnTx/>
                <a:uFillTx/>
                <a:latin typeface="#9Slide07 SVNBeachwood Sans" pitchFamily="2" charset="0"/>
                <a:ea typeface="+mn-ea"/>
                <a:cs typeface="+mn-cs"/>
              </a:rPr>
              <a:t>khởi</a:t>
            </a:r>
            <a:r>
              <a:rPr kumimoji="0" lang="en-US" sz="9600" b="0" i="0" u="none" strike="noStrike" kern="1200" cap="none" spc="0" normalizeH="0" noProof="0" dirty="0">
                <a:ln>
                  <a:noFill/>
                </a:ln>
                <a:solidFill>
                  <a:srgbClr val="FF0000"/>
                </a:solidFill>
                <a:effectLst/>
                <a:uLnTx/>
                <a:uFillTx/>
                <a:latin typeface="#9Slide07 SVNBeachwood Sans" pitchFamily="2" charset="0"/>
                <a:ea typeface="+mn-ea"/>
                <a:cs typeface="+mn-cs"/>
              </a:rPr>
              <a:t> </a:t>
            </a:r>
            <a:r>
              <a:rPr kumimoji="0" lang="en-US" sz="9600" b="0" i="0" u="none" strike="noStrike" kern="1200" cap="none" spc="0" normalizeH="0" noProof="0" dirty="0" err="1">
                <a:ln>
                  <a:noFill/>
                </a:ln>
                <a:solidFill>
                  <a:srgbClr val="FF0000"/>
                </a:solidFill>
                <a:effectLst/>
                <a:uLnTx/>
                <a:uFillTx/>
                <a:latin typeface="#9Slide07 SVNBeachwood Sans" pitchFamily="2" charset="0"/>
                <a:ea typeface="+mn-ea"/>
                <a:cs typeface="+mn-cs"/>
              </a:rPr>
              <a:t>động</a:t>
            </a:r>
            <a:endParaRPr kumimoji="0" lang="en-US" sz="9600" b="0" i="0" u="none" strike="noStrike" kern="1200" cap="none" spc="0" normalizeH="0" baseline="0" noProof="0" dirty="0">
              <a:ln>
                <a:noFill/>
              </a:ln>
              <a:solidFill>
                <a:srgbClr val="FF0000"/>
              </a:solidFill>
              <a:effectLst/>
              <a:uLnTx/>
              <a:uFillTx/>
              <a:latin typeface="#9Slide07 SVNBeachwood Sans" pitchFamily="2" charset="0"/>
              <a:ea typeface="+mn-ea"/>
              <a:cs typeface="+mn-cs"/>
            </a:endParaRPr>
          </a:p>
        </p:txBody>
      </p:sp>
    </p:spTree>
    <p:extLst>
      <p:ext uri="{BB962C8B-B14F-4D97-AF65-F5344CB8AC3E}">
        <p14:creationId xmlns:p14="http://schemas.microsoft.com/office/powerpoint/2010/main" val="4197298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 calcmode="lin" valueType="num">
                                      <p:cBhvr>
                                        <p:cTn id="21" dur="500" fill="hold"/>
                                        <p:tgtEl>
                                          <p:spTgt spid="6"/>
                                        </p:tgtEl>
                                        <p:attrNameLst>
                                          <p:attrName>style.rotation</p:attrName>
                                        </p:attrNameLst>
                                      </p:cBhvr>
                                      <p:tavLst>
                                        <p:tav tm="0">
                                          <p:val>
                                            <p:fltVal val="360"/>
                                          </p:val>
                                        </p:tav>
                                        <p:tav tm="100000">
                                          <p:val>
                                            <p:fltVal val="0"/>
                                          </p:val>
                                        </p:tav>
                                      </p:tavLst>
                                    </p:anim>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M BUM - KHỞI ĐỘNG ĐẦU GIỜ - Body Percussion - Lớp 5_6 - Trường Tiểu Học Đinh Bộ Lĩnh.">
            <a:hlinkClick r:id="" action="ppaction://media"/>
            <a:extLst>
              <a:ext uri="{FF2B5EF4-FFF2-40B4-BE49-F238E27FC236}">
                <a16:creationId xmlns:a16="http://schemas.microsoft.com/office/drawing/2014/main" id="{CF7DAE58-5113-13C3-7FF8-1B5C65364C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48494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8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909D2420-BEE1-08A9-3A0E-8784EE95CA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3919" y="438913"/>
            <a:ext cx="10144161" cy="3399430"/>
          </a:xfrm>
          <a:prstGeom prst="rect">
            <a:avLst/>
          </a:prstGeom>
        </p:spPr>
      </p:pic>
      <p:pic>
        <p:nvPicPr>
          <p:cNvPr id="4" name="Picture 4">
            <a:extLst>
              <a:ext uri="{FF2B5EF4-FFF2-40B4-BE49-F238E27FC236}">
                <a16:creationId xmlns:a16="http://schemas.microsoft.com/office/drawing/2014/main" id="{6A123D89-A7E3-560E-D860-DC15E1B84F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77739" y="540496"/>
            <a:ext cx="9636520" cy="3229315"/>
          </a:xfrm>
          <a:prstGeom prst="rect">
            <a:avLst/>
          </a:prstGeom>
        </p:spPr>
      </p:pic>
      <p:pic>
        <p:nvPicPr>
          <p:cNvPr id="5" name="Picture 22">
            <a:extLst>
              <a:ext uri="{FF2B5EF4-FFF2-40B4-BE49-F238E27FC236}">
                <a16:creationId xmlns:a16="http://schemas.microsoft.com/office/drawing/2014/main" id="{C7D8D288-FDA1-3574-B408-BFC0D02881F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61249" y="1912654"/>
            <a:ext cx="3745536" cy="2724878"/>
          </a:xfrm>
          <a:prstGeom prst="rect">
            <a:avLst/>
          </a:prstGeom>
        </p:spPr>
      </p:pic>
      <p:sp>
        <p:nvSpPr>
          <p:cNvPr id="6" name="TextBox 5">
            <a:extLst>
              <a:ext uri="{FF2B5EF4-FFF2-40B4-BE49-F238E27FC236}">
                <a16:creationId xmlns:a16="http://schemas.microsoft.com/office/drawing/2014/main" id="{12FD7F1E-5502-012F-8B7F-A6E036E5E907}"/>
              </a:ext>
            </a:extLst>
          </p:cNvPr>
          <p:cNvSpPr txBox="1"/>
          <p:nvPr/>
        </p:nvSpPr>
        <p:spPr>
          <a:xfrm>
            <a:off x="1700784" y="886968"/>
            <a:ext cx="7415784" cy="264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600" dirty="0">
                <a:solidFill>
                  <a:srgbClr val="FF0000"/>
                </a:solidFill>
                <a:latin typeface="#9Slide07 SVNBeachwood Sans" pitchFamily="2" charset="0"/>
              </a:rPr>
              <a:t>ÔN TẬP</a:t>
            </a:r>
            <a:endParaRPr kumimoji="0" lang="en-US" sz="16600" b="0" i="0" u="none" strike="noStrike" kern="1200" cap="none" spc="0" normalizeH="0" baseline="0" noProof="0" dirty="0">
              <a:ln>
                <a:noFill/>
              </a:ln>
              <a:solidFill>
                <a:srgbClr val="FF0000"/>
              </a:solidFill>
              <a:effectLst/>
              <a:uLnTx/>
              <a:uFillTx/>
              <a:latin typeface="#9Slide07 SVNBeachwood Sans" pitchFamily="2" charset="0"/>
            </a:endParaRPr>
          </a:p>
        </p:txBody>
      </p:sp>
    </p:spTree>
    <p:extLst>
      <p:ext uri="{BB962C8B-B14F-4D97-AF65-F5344CB8AC3E}">
        <p14:creationId xmlns:p14="http://schemas.microsoft.com/office/powerpoint/2010/main" val="11213034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 calcmode="lin" valueType="num">
                                      <p:cBhvr>
                                        <p:cTn id="21" dur="500" fill="hold"/>
                                        <p:tgtEl>
                                          <p:spTgt spid="6"/>
                                        </p:tgtEl>
                                        <p:attrNameLst>
                                          <p:attrName>style.rotation</p:attrName>
                                        </p:attrNameLst>
                                      </p:cBhvr>
                                      <p:tavLst>
                                        <p:tav tm="0">
                                          <p:val>
                                            <p:fltVal val="360"/>
                                          </p:val>
                                        </p:tav>
                                        <p:tav tm="100000">
                                          <p:val>
                                            <p:fltVal val="0"/>
                                          </p:val>
                                        </p:tav>
                                      </p:tavLst>
                                    </p:anim>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A9B3CC-2AFF-49D4-147B-581D0CD3CA9F}"/>
              </a:ext>
            </a:extLst>
          </p:cNvPr>
          <p:cNvSpPr/>
          <p:nvPr/>
        </p:nvSpPr>
        <p:spPr>
          <a:xfrm>
            <a:off x="514939" y="276124"/>
            <a:ext cx="11193536" cy="6428781"/>
          </a:xfrm>
          <a:custGeom>
            <a:avLst/>
            <a:gdLst>
              <a:gd name="connsiteX0" fmla="*/ 0 w 11193536"/>
              <a:gd name="connsiteY0" fmla="*/ 1071485 h 6428781"/>
              <a:gd name="connsiteX1" fmla="*/ 1071485 w 11193536"/>
              <a:gd name="connsiteY1" fmla="*/ 0 h 6428781"/>
              <a:gd name="connsiteX2" fmla="*/ 10122051 w 11193536"/>
              <a:gd name="connsiteY2" fmla="*/ 0 h 6428781"/>
              <a:gd name="connsiteX3" fmla="*/ 11193536 w 11193536"/>
              <a:gd name="connsiteY3" fmla="*/ 1071485 h 6428781"/>
              <a:gd name="connsiteX4" fmla="*/ 11193536 w 11193536"/>
              <a:gd name="connsiteY4" fmla="*/ 5357296 h 6428781"/>
              <a:gd name="connsiteX5" fmla="*/ 10122051 w 11193536"/>
              <a:gd name="connsiteY5" fmla="*/ 6428781 h 6428781"/>
              <a:gd name="connsiteX6" fmla="*/ 1071485 w 11193536"/>
              <a:gd name="connsiteY6" fmla="*/ 6428781 h 6428781"/>
              <a:gd name="connsiteX7" fmla="*/ 0 w 11193536"/>
              <a:gd name="connsiteY7" fmla="*/ 5357296 h 6428781"/>
              <a:gd name="connsiteX8" fmla="*/ 0 w 11193536"/>
              <a:gd name="connsiteY8" fmla="*/ 1071485 h 642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3536" h="6428781" fill="none" extrusionOk="0">
                <a:moveTo>
                  <a:pt x="0" y="1071485"/>
                </a:moveTo>
                <a:cubicBezTo>
                  <a:pt x="-2190" y="551454"/>
                  <a:pt x="507808" y="-56668"/>
                  <a:pt x="1071485" y="0"/>
                </a:cubicBezTo>
                <a:cubicBezTo>
                  <a:pt x="5484159" y="29483"/>
                  <a:pt x="9104075" y="4220"/>
                  <a:pt x="10122051" y="0"/>
                </a:cubicBezTo>
                <a:cubicBezTo>
                  <a:pt x="10726387" y="4736"/>
                  <a:pt x="11169862" y="510442"/>
                  <a:pt x="11193536" y="1071485"/>
                </a:cubicBezTo>
                <a:cubicBezTo>
                  <a:pt x="11177594" y="2367834"/>
                  <a:pt x="11093712" y="3843117"/>
                  <a:pt x="11193536" y="5357296"/>
                </a:cubicBezTo>
                <a:cubicBezTo>
                  <a:pt x="11240549" y="5974361"/>
                  <a:pt x="10765528" y="6475334"/>
                  <a:pt x="10122051" y="6428781"/>
                </a:cubicBezTo>
                <a:cubicBezTo>
                  <a:pt x="8580413" y="6462909"/>
                  <a:pt x="4637018" y="6305989"/>
                  <a:pt x="1071485" y="6428781"/>
                </a:cubicBezTo>
                <a:cubicBezTo>
                  <a:pt x="455206" y="6477625"/>
                  <a:pt x="-24135" y="5989287"/>
                  <a:pt x="0" y="5357296"/>
                </a:cubicBezTo>
                <a:cubicBezTo>
                  <a:pt x="-162483" y="3898876"/>
                  <a:pt x="12474" y="3044044"/>
                  <a:pt x="0" y="1071485"/>
                </a:cubicBezTo>
                <a:close/>
              </a:path>
              <a:path w="11193536" h="6428781" stroke="0" extrusionOk="0">
                <a:moveTo>
                  <a:pt x="0" y="1071485"/>
                </a:moveTo>
                <a:cubicBezTo>
                  <a:pt x="-4480" y="487346"/>
                  <a:pt x="555722" y="41064"/>
                  <a:pt x="1071485" y="0"/>
                </a:cubicBezTo>
                <a:cubicBezTo>
                  <a:pt x="5590733" y="-40312"/>
                  <a:pt x="6246966" y="-70188"/>
                  <a:pt x="10122051" y="0"/>
                </a:cubicBezTo>
                <a:cubicBezTo>
                  <a:pt x="10632282" y="-7672"/>
                  <a:pt x="11220115" y="428121"/>
                  <a:pt x="11193536" y="1071485"/>
                </a:cubicBezTo>
                <a:cubicBezTo>
                  <a:pt x="11231143" y="2709255"/>
                  <a:pt x="11217613" y="4584170"/>
                  <a:pt x="11193536" y="5357296"/>
                </a:cubicBezTo>
                <a:cubicBezTo>
                  <a:pt x="11192217" y="5964811"/>
                  <a:pt x="10677924" y="6429309"/>
                  <a:pt x="10122051" y="6428781"/>
                </a:cubicBezTo>
                <a:cubicBezTo>
                  <a:pt x="9048554" y="6446132"/>
                  <a:pt x="4068455" y="6552127"/>
                  <a:pt x="1071485" y="6428781"/>
                </a:cubicBezTo>
                <a:cubicBezTo>
                  <a:pt x="506020" y="6318057"/>
                  <a:pt x="29406" y="5985785"/>
                  <a:pt x="0" y="5357296"/>
                </a:cubicBezTo>
                <a:cubicBezTo>
                  <a:pt x="6107" y="3508180"/>
                  <a:pt x="-133487" y="2625847"/>
                  <a:pt x="0" y="1071485"/>
                </a:cubicBezTo>
                <a:close/>
              </a:path>
            </a:pathLst>
          </a:custGeom>
          <a:solidFill>
            <a:schemeClr val="bg1">
              <a:alpha val="95000"/>
            </a:schemeClr>
          </a:solidFill>
          <a:ln w="38100">
            <a:solidFill>
              <a:srgbClr val="E34F80"/>
            </a:solidFill>
            <a:prstDash val="sysDot"/>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8587B0A-AE12-E528-3B97-0B12D0FAEFB8}"/>
              </a:ext>
            </a:extLst>
          </p:cNvPr>
          <p:cNvSpPr txBox="1"/>
          <p:nvPr/>
        </p:nvSpPr>
        <p:spPr>
          <a:xfrm>
            <a:off x="1346810" y="401534"/>
            <a:ext cx="982089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1. 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a:t>
            </a:r>
          </a:p>
        </p:txBody>
      </p:sp>
      <p:pic>
        <p:nvPicPr>
          <p:cNvPr id="9" name="Picture 8">
            <a:extLst>
              <a:ext uri="{FF2B5EF4-FFF2-40B4-BE49-F238E27FC236}">
                <a16:creationId xmlns:a16="http://schemas.microsoft.com/office/drawing/2014/main" id="{597AF382-3C1D-070E-779E-2E9064C51618}"/>
              </a:ext>
            </a:extLst>
          </p:cNvPr>
          <p:cNvPicPr>
            <a:picLocks noChangeAspect="1"/>
          </p:cNvPicPr>
          <p:nvPr/>
        </p:nvPicPr>
        <p:blipFill>
          <a:blip r:embed="rId2"/>
          <a:stretch>
            <a:fillRect/>
          </a:stretch>
        </p:blipFill>
        <p:spPr>
          <a:xfrm>
            <a:off x="1120140" y="1608489"/>
            <a:ext cx="6035992" cy="4823743"/>
          </a:xfrm>
          <a:prstGeom prst="rect">
            <a:avLst/>
          </a:prstGeom>
        </p:spPr>
      </p:pic>
      <p:sp>
        <p:nvSpPr>
          <p:cNvPr id="11" name="Speech Bubble: Rectangle with Corners Rounded 10">
            <a:extLst>
              <a:ext uri="{FF2B5EF4-FFF2-40B4-BE49-F238E27FC236}">
                <a16:creationId xmlns:a16="http://schemas.microsoft.com/office/drawing/2014/main" id="{F6C46F46-AB0A-0D3A-8E4F-46986CD5EC0C}"/>
              </a:ext>
            </a:extLst>
          </p:cNvPr>
          <p:cNvSpPr/>
          <p:nvPr/>
        </p:nvSpPr>
        <p:spPr>
          <a:xfrm>
            <a:off x="7418070" y="1383030"/>
            <a:ext cx="4091940" cy="2594610"/>
          </a:xfrm>
          <a:prstGeom prst="wedgeRoundRectCallout">
            <a:avLst>
              <a:gd name="adj1" fmla="val -33961"/>
              <a:gd name="adj2" fmla="val 6822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 </a:t>
            </a:r>
            <a:r>
              <a:rPr lang="en-US" sz="3200" dirty="0" err="1">
                <a:latin typeface="Cambria" panose="02040503050406030204" pitchFamily="18" charset="0"/>
                <a:ea typeface="Cambria" panose="02040503050406030204" pitchFamily="18" charset="0"/>
              </a:rPr>
              <a:t>Nêu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chủ</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Tiếng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Việt</a:t>
            </a:r>
            <a:r>
              <a:rPr lang="en-US" sz="3200" dirty="0">
                <a:latin typeface="Cambria" panose="02040503050406030204" pitchFamily="18" charset="0"/>
                <a:ea typeface="Cambria" panose="02040503050406030204" pitchFamily="18" charset="0"/>
              </a:rPr>
              <a:t> 5 (</a:t>
            </a:r>
            <a:r>
              <a:rPr lang="en-US" sz="3200" dirty="0" err="1">
                <a:latin typeface="Cambria" panose="02040503050406030204" pitchFamily="18" charset="0"/>
                <a:ea typeface="Cambria" panose="02040503050406030204" pitchFamily="18" charset="0"/>
              </a:rPr>
              <a:t>tập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hai</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6318823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A9B3CC-2AFF-49D4-147B-581D0CD3CA9F}"/>
              </a:ext>
            </a:extLst>
          </p:cNvPr>
          <p:cNvSpPr/>
          <p:nvPr/>
        </p:nvSpPr>
        <p:spPr>
          <a:xfrm>
            <a:off x="514939" y="276124"/>
            <a:ext cx="11193536" cy="6428781"/>
          </a:xfrm>
          <a:custGeom>
            <a:avLst/>
            <a:gdLst>
              <a:gd name="connsiteX0" fmla="*/ 0 w 11193536"/>
              <a:gd name="connsiteY0" fmla="*/ 1071485 h 6428781"/>
              <a:gd name="connsiteX1" fmla="*/ 1071485 w 11193536"/>
              <a:gd name="connsiteY1" fmla="*/ 0 h 6428781"/>
              <a:gd name="connsiteX2" fmla="*/ 10122051 w 11193536"/>
              <a:gd name="connsiteY2" fmla="*/ 0 h 6428781"/>
              <a:gd name="connsiteX3" fmla="*/ 11193536 w 11193536"/>
              <a:gd name="connsiteY3" fmla="*/ 1071485 h 6428781"/>
              <a:gd name="connsiteX4" fmla="*/ 11193536 w 11193536"/>
              <a:gd name="connsiteY4" fmla="*/ 5357296 h 6428781"/>
              <a:gd name="connsiteX5" fmla="*/ 10122051 w 11193536"/>
              <a:gd name="connsiteY5" fmla="*/ 6428781 h 6428781"/>
              <a:gd name="connsiteX6" fmla="*/ 1071485 w 11193536"/>
              <a:gd name="connsiteY6" fmla="*/ 6428781 h 6428781"/>
              <a:gd name="connsiteX7" fmla="*/ 0 w 11193536"/>
              <a:gd name="connsiteY7" fmla="*/ 5357296 h 6428781"/>
              <a:gd name="connsiteX8" fmla="*/ 0 w 11193536"/>
              <a:gd name="connsiteY8" fmla="*/ 1071485 h 642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3536" h="6428781" fill="none" extrusionOk="0">
                <a:moveTo>
                  <a:pt x="0" y="1071485"/>
                </a:moveTo>
                <a:cubicBezTo>
                  <a:pt x="-2190" y="551454"/>
                  <a:pt x="507808" y="-56668"/>
                  <a:pt x="1071485" y="0"/>
                </a:cubicBezTo>
                <a:cubicBezTo>
                  <a:pt x="5484159" y="29483"/>
                  <a:pt x="9104075" y="4220"/>
                  <a:pt x="10122051" y="0"/>
                </a:cubicBezTo>
                <a:cubicBezTo>
                  <a:pt x="10726387" y="4736"/>
                  <a:pt x="11169862" y="510442"/>
                  <a:pt x="11193536" y="1071485"/>
                </a:cubicBezTo>
                <a:cubicBezTo>
                  <a:pt x="11177594" y="2367834"/>
                  <a:pt x="11093712" y="3843117"/>
                  <a:pt x="11193536" y="5357296"/>
                </a:cubicBezTo>
                <a:cubicBezTo>
                  <a:pt x="11240549" y="5974361"/>
                  <a:pt x="10765528" y="6475334"/>
                  <a:pt x="10122051" y="6428781"/>
                </a:cubicBezTo>
                <a:cubicBezTo>
                  <a:pt x="8580413" y="6462909"/>
                  <a:pt x="4637018" y="6305989"/>
                  <a:pt x="1071485" y="6428781"/>
                </a:cubicBezTo>
                <a:cubicBezTo>
                  <a:pt x="455206" y="6477625"/>
                  <a:pt x="-24135" y="5989287"/>
                  <a:pt x="0" y="5357296"/>
                </a:cubicBezTo>
                <a:cubicBezTo>
                  <a:pt x="-162483" y="3898876"/>
                  <a:pt x="12474" y="3044044"/>
                  <a:pt x="0" y="1071485"/>
                </a:cubicBezTo>
                <a:close/>
              </a:path>
              <a:path w="11193536" h="6428781" stroke="0" extrusionOk="0">
                <a:moveTo>
                  <a:pt x="0" y="1071485"/>
                </a:moveTo>
                <a:cubicBezTo>
                  <a:pt x="-4480" y="487346"/>
                  <a:pt x="555722" y="41064"/>
                  <a:pt x="1071485" y="0"/>
                </a:cubicBezTo>
                <a:cubicBezTo>
                  <a:pt x="5590733" y="-40312"/>
                  <a:pt x="6246966" y="-70188"/>
                  <a:pt x="10122051" y="0"/>
                </a:cubicBezTo>
                <a:cubicBezTo>
                  <a:pt x="10632282" y="-7672"/>
                  <a:pt x="11220115" y="428121"/>
                  <a:pt x="11193536" y="1071485"/>
                </a:cubicBezTo>
                <a:cubicBezTo>
                  <a:pt x="11231143" y="2709255"/>
                  <a:pt x="11217613" y="4584170"/>
                  <a:pt x="11193536" y="5357296"/>
                </a:cubicBezTo>
                <a:cubicBezTo>
                  <a:pt x="11192217" y="5964811"/>
                  <a:pt x="10677924" y="6429309"/>
                  <a:pt x="10122051" y="6428781"/>
                </a:cubicBezTo>
                <a:cubicBezTo>
                  <a:pt x="9048554" y="6446132"/>
                  <a:pt x="4068455" y="6552127"/>
                  <a:pt x="1071485" y="6428781"/>
                </a:cubicBezTo>
                <a:cubicBezTo>
                  <a:pt x="506020" y="6318057"/>
                  <a:pt x="29406" y="5985785"/>
                  <a:pt x="0" y="5357296"/>
                </a:cubicBezTo>
                <a:cubicBezTo>
                  <a:pt x="6107" y="3508180"/>
                  <a:pt x="-133487" y="2625847"/>
                  <a:pt x="0" y="1071485"/>
                </a:cubicBezTo>
                <a:close/>
              </a:path>
            </a:pathLst>
          </a:custGeom>
          <a:solidFill>
            <a:schemeClr val="bg1">
              <a:alpha val="95000"/>
            </a:schemeClr>
          </a:solidFill>
          <a:ln w="38100">
            <a:solidFill>
              <a:srgbClr val="E34F80"/>
            </a:solidFill>
            <a:prstDash val="sysDot"/>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8587B0A-AE12-E528-3B97-0B12D0FAEFB8}"/>
              </a:ext>
            </a:extLst>
          </p:cNvPr>
          <p:cNvSpPr txBox="1"/>
          <p:nvPr/>
        </p:nvSpPr>
        <p:spPr>
          <a:xfrm>
            <a:off x="1346810" y="401534"/>
            <a:ext cx="9820894" cy="1200329"/>
          </a:xfrm>
          <a:prstGeom prst="rect">
            <a:avLst/>
          </a:prstGeom>
          <a:noFill/>
        </p:spPr>
        <p:txBody>
          <a:bodyPr wrap="square" rtlCol="0">
            <a:spAutoFit/>
          </a:bodyPr>
          <a:lstStyle/>
          <a:p>
            <a:pPr lvl="0"/>
            <a:r>
              <a:rPr lang="vi-VN" sz="3600" dirty="0">
                <a:solidFill>
                  <a:prstClr val="black"/>
                </a:solidFill>
                <a:cs typeface="Arial" panose="020B0604020202020204" pitchFamily="34" charset="0"/>
              </a:rPr>
              <a:t>b. Theo em, bức tranh muốn nói điều gì? Chọn câu trả lời dưới đây hoặc nêu ý kiến của em.</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597AF382-3C1D-070E-779E-2E9064C51618}"/>
              </a:ext>
            </a:extLst>
          </p:cNvPr>
          <p:cNvPicPr>
            <a:picLocks noChangeAspect="1"/>
          </p:cNvPicPr>
          <p:nvPr/>
        </p:nvPicPr>
        <p:blipFill>
          <a:blip r:embed="rId3"/>
          <a:stretch>
            <a:fillRect/>
          </a:stretch>
        </p:blipFill>
        <p:spPr>
          <a:xfrm>
            <a:off x="4103370" y="3166838"/>
            <a:ext cx="4286250" cy="3425413"/>
          </a:xfrm>
          <a:prstGeom prst="rect">
            <a:avLst/>
          </a:prstGeom>
        </p:spPr>
      </p:pic>
      <p:pic>
        <p:nvPicPr>
          <p:cNvPr id="4" name="Picture 3">
            <a:extLst>
              <a:ext uri="{FF2B5EF4-FFF2-40B4-BE49-F238E27FC236}">
                <a16:creationId xmlns:a16="http://schemas.microsoft.com/office/drawing/2014/main" id="{C35ADEBF-5405-4244-4351-A4F80F22E3A5}"/>
              </a:ext>
            </a:extLst>
          </p:cNvPr>
          <p:cNvPicPr>
            <a:picLocks noChangeAspect="1"/>
          </p:cNvPicPr>
          <p:nvPr/>
        </p:nvPicPr>
        <p:blipFill>
          <a:blip r:embed="rId4"/>
          <a:stretch>
            <a:fillRect/>
          </a:stretch>
        </p:blipFill>
        <p:spPr>
          <a:xfrm>
            <a:off x="1874520" y="1748790"/>
            <a:ext cx="8420100" cy="1257300"/>
          </a:xfrm>
          <a:prstGeom prst="rect">
            <a:avLst/>
          </a:prstGeom>
        </p:spPr>
      </p:pic>
    </p:spTree>
    <p:extLst>
      <p:ext uri="{BB962C8B-B14F-4D97-AF65-F5344CB8AC3E}">
        <p14:creationId xmlns:p14="http://schemas.microsoft.com/office/powerpoint/2010/main" val="8872271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A9B3CC-2AFF-49D4-147B-581D0CD3CA9F}"/>
              </a:ext>
            </a:extLst>
          </p:cNvPr>
          <p:cNvSpPr/>
          <p:nvPr/>
        </p:nvSpPr>
        <p:spPr>
          <a:xfrm>
            <a:off x="514939" y="276124"/>
            <a:ext cx="11193536" cy="6428781"/>
          </a:xfrm>
          <a:custGeom>
            <a:avLst/>
            <a:gdLst>
              <a:gd name="connsiteX0" fmla="*/ 0 w 11193536"/>
              <a:gd name="connsiteY0" fmla="*/ 1071485 h 6428781"/>
              <a:gd name="connsiteX1" fmla="*/ 1071485 w 11193536"/>
              <a:gd name="connsiteY1" fmla="*/ 0 h 6428781"/>
              <a:gd name="connsiteX2" fmla="*/ 10122051 w 11193536"/>
              <a:gd name="connsiteY2" fmla="*/ 0 h 6428781"/>
              <a:gd name="connsiteX3" fmla="*/ 11193536 w 11193536"/>
              <a:gd name="connsiteY3" fmla="*/ 1071485 h 6428781"/>
              <a:gd name="connsiteX4" fmla="*/ 11193536 w 11193536"/>
              <a:gd name="connsiteY4" fmla="*/ 5357296 h 6428781"/>
              <a:gd name="connsiteX5" fmla="*/ 10122051 w 11193536"/>
              <a:gd name="connsiteY5" fmla="*/ 6428781 h 6428781"/>
              <a:gd name="connsiteX6" fmla="*/ 1071485 w 11193536"/>
              <a:gd name="connsiteY6" fmla="*/ 6428781 h 6428781"/>
              <a:gd name="connsiteX7" fmla="*/ 0 w 11193536"/>
              <a:gd name="connsiteY7" fmla="*/ 5357296 h 6428781"/>
              <a:gd name="connsiteX8" fmla="*/ 0 w 11193536"/>
              <a:gd name="connsiteY8" fmla="*/ 1071485 h 642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3536" h="6428781" fill="none" extrusionOk="0">
                <a:moveTo>
                  <a:pt x="0" y="1071485"/>
                </a:moveTo>
                <a:cubicBezTo>
                  <a:pt x="-2190" y="551454"/>
                  <a:pt x="507808" y="-56668"/>
                  <a:pt x="1071485" y="0"/>
                </a:cubicBezTo>
                <a:cubicBezTo>
                  <a:pt x="5484159" y="29483"/>
                  <a:pt x="9104075" y="4220"/>
                  <a:pt x="10122051" y="0"/>
                </a:cubicBezTo>
                <a:cubicBezTo>
                  <a:pt x="10726387" y="4736"/>
                  <a:pt x="11169862" y="510442"/>
                  <a:pt x="11193536" y="1071485"/>
                </a:cubicBezTo>
                <a:cubicBezTo>
                  <a:pt x="11177594" y="2367834"/>
                  <a:pt x="11093712" y="3843117"/>
                  <a:pt x="11193536" y="5357296"/>
                </a:cubicBezTo>
                <a:cubicBezTo>
                  <a:pt x="11240549" y="5974361"/>
                  <a:pt x="10765528" y="6475334"/>
                  <a:pt x="10122051" y="6428781"/>
                </a:cubicBezTo>
                <a:cubicBezTo>
                  <a:pt x="8580413" y="6462909"/>
                  <a:pt x="4637018" y="6305989"/>
                  <a:pt x="1071485" y="6428781"/>
                </a:cubicBezTo>
                <a:cubicBezTo>
                  <a:pt x="455206" y="6477625"/>
                  <a:pt x="-24135" y="5989287"/>
                  <a:pt x="0" y="5357296"/>
                </a:cubicBezTo>
                <a:cubicBezTo>
                  <a:pt x="-162483" y="3898876"/>
                  <a:pt x="12474" y="3044044"/>
                  <a:pt x="0" y="1071485"/>
                </a:cubicBezTo>
                <a:close/>
              </a:path>
              <a:path w="11193536" h="6428781" stroke="0" extrusionOk="0">
                <a:moveTo>
                  <a:pt x="0" y="1071485"/>
                </a:moveTo>
                <a:cubicBezTo>
                  <a:pt x="-4480" y="487346"/>
                  <a:pt x="555722" y="41064"/>
                  <a:pt x="1071485" y="0"/>
                </a:cubicBezTo>
                <a:cubicBezTo>
                  <a:pt x="5590733" y="-40312"/>
                  <a:pt x="6246966" y="-70188"/>
                  <a:pt x="10122051" y="0"/>
                </a:cubicBezTo>
                <a:cubicBezTo>
                  <a:pt x="10632282" y="-7672"/>
                  <a:pt x="11220115" y="428121"/>
                  <a:pt x="11193536" y="1071485"/>
                </a:cubicBezTo>
                <a:cubicBezTo>
                  <a:pt x="11231143" y="2709255"/>
                  <a:pt x="11217613" y="4584170"/>
                  <a:pt x="11193536" y="5357296"/>
                </a:cubicBezTo>
                <a:cubicBezTo>
                  <a:pt x="11192217" y="5964811"/>
                  <a:pt x="10677924" y="6429309"/>
                  <a:pt x="10122051" y="6428781"/>
                </a:cubicBezTo>
                <a:cubicBezTo>
                  <a:pt x="9048554" y="6446132"/>
                  <a:pt x="4068455" y="6552127"/>
                  <a:pt x="1071485" y="6428781"/>
                </a:cubicBezTo>
                <a:cubicBezTo>
                  <a:pt x="506020" y="6318057"/>
                  <a:pt x="29406" y="5985785"/>
                  <a:pt x="0" y="5357296"/>
                </a:cubicBezTo>
                <a:cubicBezTo>
                  <a:pt x="6107" y="3508180"/>
                  <a:pt x="-133487" y="2625847"/>
                  <a:pt x="0" y="1071485"/>
                </a:cubicBezTo>
                <a:close/>
              </a:path>
            </a:pathLst>
          </a:custGeom>
          <a:solidFill>
            <a:schemeClr val="bg1">
              <a:alpha val="95000"/>
            </a:schemeClr>
          </a:solidFill>
          <a:ln w="38100">
            <a:solidFill>
              <a:srgbClr val="E34F80"/>
            </a:solidFill>
            <a:prstDash val="sysDot"/>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8587B0A-AE12-E528-3B97-0B12D0FAEFB8}"/>
              </a:ext>
            </a:extLst>
          </p:cNvPr>
          <p:cNvSpPr txBox="1"/>
          <p:nvPr/>
        </p:nvSpPr>
        <p:spPr>
          <a:xfrm>
            <a:off x="1346809" y="401534"/>
            <a:ext cx="10065377" cy="1077218"/>
          </a:xfrm>
          <a:prstGeom prst="rect">
            <a:avLst/>
          </a:prstGeom>
          <a:noFill/>
        </p:spPr>
        <p:txBody>
          <a:bodyPr wrap="square" rtlCol="0">
            <a:spAutoFit/>
          </a:bodyPr>
          <a:lstStyle/>
          <a:p>
            <a:pPr lvl="0" algn="ct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2. </a:t>
            </a: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Tóm tắt nội dung 1 – 2 câu chuyện dưới đây. Nêu điều em tâm đắc nhất trong câu chuyện đó và giải thích vì sao.</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9CB70D1C-B16F-5A7C-83D4-7EF8585134AB}"/>
              </a:ext>
            </a:extLst>
          </p:cNvPr>
          <p:cNvPicPr>
            <a:picLocks noChangeAspect="1"/>
          </p:cNvPicPr>
          <p:nvPr/>
        </p:nvPicPr>
        <p:blipFill>
          <a:blip r:embed="rId2"/>
          <a:stretch>
            <a:fillRect/>
          </a:stretch>
        </p:blipFill>
        <p:spPr>
          <a:xfrm>
            <a:off x="1049296" y="2151908"/>
            <a:ext cx="9588382" cy="1755074"/>
          </a:xfrm>
          <a:prstGeom prst="rect">
            <a:avLst/>
          </a:prstGeom>
        </p:spPr>
      </p:pic>
    </p:spTree>
    <p:extLst>
      <p:ext uri="{BB962C8B-B14F-4D97-AF65-F5344CB8AC3E}">
        <p14:creationId xmlns:p14="http://schemas.microsoft.com/office/powerpoint/2010/main" val="17792897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A9B3CC-2AFF-49D4-147B-581D0CD3CA9F}"/>
              </a:ext>
            </a:extLst>
          </p:cNvPr>
          <p:cNvSpPr/>
          <p:nvPr/>
        </p:nvSpPr>
        <p:spPr>
          <a:xfrm>
            <a:off x="514939" y="276124"/>
            <a:ext cx="11193536" cy="6428781"/>
          </a:xfrm>
          <a:custGeom>
            <a:avLst/>
            <a:gdLst>
              <a:gd name="connsiteX0" fmla="*/ 0 w 11193536"/>
              <a:gd name="connsiteY0" fmla="*/ 1071485 h 6428781"/>
              <a:gd name="connsiteX1" fmla="*/ 1071485 w 11193536"/>
              <a:gd name="connsiteY1" fmla="*/ 0 h 6428781"/>
              <a:gd name="connsiteX2" fmla="*/ 10122051 w 11193536"/>
              <a:gd name="connsiteY2" fmla="*/ 0 h 6428781"/>
              <a:gd name="connsiteX3" fmla="*/ 11193536 w 11193536"/>
              <a:gd name="connsiteY3" fmla="*/ 1071485 h 6428781"/>
              <a:gd name="connsiteX4" fmla="*/ 11193536 w 11193536"/>
              <a:gd name="connsiteY4" fmla="*/ 5357296 h 6428781"/>
              <a:gd name="connsiteX5" fmla="*/ 10122051 w 11193536"/>
              <a:gd name="connsiteY5" fmla="*/ 6428781 h 6428781"/>
              <a:gd name="connsiteX6" fmla="*/ 1071485 w 11193536"/>
              <a:gd name="connsiteY6" fmla="*/ 6428781 h 6428781"/>
              <a:gd name="connsiteX7" fmla="*/ 0 w 11193536"/>
              <a:gd name="connsiteY7" fmla="*/ 5357296 h 6428781"/>
              <a:gd name="connsiteX8" fmla="*/ 0 w 11193536"/>
              <a:gd name="connsiteY8" fmla="*/ 1071485 h 642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3536" h="6428781" fill="none" extrusionOk="0">
                <a:moveTo>
                  <a:pt x="0" y="1071485"/>
                </a:moveTo>
                <a:cubicBezTo>
                  <a:pt x="-2190" y="551454"/>
                  <a:pt x="507808" y="-56668"/>
                  <a:pt x="1071485" y="0"/>
                </a:cubicBezTo>
                <a:cubicBezTo>
                  <a:pt x="5484159" y="29483"/>
                  <a:pt x="9104075" y="4220"/>
                  <a:pt x="10122051" y="0"/>
                </a:cubicBezTo>
                <a:cubicBezTo>
                  <a:pt x="10726387" y="4736"/>
                  <a:pt x="11169862" y="510442"/>
                  <a:pt x="11193536" y="1071485"/>
                </a:cubicBezTo>
                <a:cubicBezTo>
                  <a:pt x="11177594" y="2367834"/>
                  <a:pt x="11093712" y="3843117"/>
                  <a:pt x="11193536" y="5357296"/>
                </a:cubicBezTo>
                <a:cubicBezTo>
                  <a:pt x="11240549" y="5974361"/>
                  <a:pt x="10765528" y="6475334"/>
                  <a:pt x="10122051" y="6428781"/>
                </a:cubicBezTo>
                <a:cubicBezTo>
                  <a:pt x="8580413" y="6462909"/>
                  <a:pt x="4637018" y="6305989"/>
                  <a:pt x="1071485" y="6428781"/>
                </a:cubicBezTo>
                <a:cubicBezTo>
                  <a:pt x="455206" y="6477625"/>
                  <a:pt x="-24135" y="5989287"/>
                  <a:pt x="0" y="5357296"/>
                </a:cubicBezTo>
                <a:cubicBezTo>
                  <a:pt x="-162483" y="3898876"/>
                  <a:pt x="12474" y="3044044"/>
                  <a:pt x="0" y="1071485"/>
                </a:cubicBezTo>
                <a:close/>
              </a:path>
              <a:path w="11193536" h="6428781" stroke="0" extrusionOk="0">
                <a:moveTo>
                  <a:pt x="0" y="1071485"/>
                </a:moveTo>
                <a:cubicBezTo>
                  <a:pt x="-4480" y="487346"/>
                  <a:pt x="555722" y="41064"/>
                  <a:pt x="1071485" y="0"/>
                </a:cubicBezTo>
                <a:cubicBezTo>
                  <a:pt x="5590733" y="-40312"/>
                  <a:pt x="6246966" y="-70188"/>
                  <a:pt x="10122051" y="0"/>
                </a:cubicBezTo>
                <a:cubicBezTo>
                  <a:pt x="10632282" y="-7672"/>
                  <a:pt x="11220115" y="428121"/>
                  <a:pt x="11193536" y="1071485"/>
                </a:cubicBezTo>
                <a:cubicBezTo>
                  <a:pt x="11231143" y="2709255"/>
                  <a:pt x="11217613" y="4584170"/>
                  <a:pt x="11193536" y="5357296"/>
                </a:cubicBezTo>
                <a:cubicBezTo>
                  <a:pt x="11192217" y="5964811"/>
                  <a:pt x="10677924" y="6429309"/>
                  <a:pt x="10122051" y="6428781"/>
                </a:cubicBezTo>
                <a:cubicBezTo>
                  <a:pt x="9048554" y="6446132"/>
                  <a:pt x="4068455" y="6552127"/>
                  <a:pt x="1071485" y="6428781"/>
                </a:cubicBezTo>
                <a:cubicBezTo>
                  <a:pt x="506020" y="6318057"/>
                  <a:pt x="29406" y="5985785"/>
                  <a:pt x="0" y="5357296"/>
                </a:cubicBezTo>
                <a:cubicBezTo>
                  <a:pt x="6107" y="3508180"/>
                  <a:pt x="-133487" y="2625847"/>
                  <a:pt x="0" y="1071485"/>
                </a:cubicBezTo>
                <a:close/>
              </a:path>
            </a:pathLst>
          </a:custGeom>
          <a:solidFill>
            <a:schemeClr val="bg1">
              <a:alpha val="95000"/>
            </a:schemeClr>
          </a:solidFill>
          <a:ln w="38100">
            <a:solidFill>
              <a:srgbClr val="E34F80"/>
            </a:solidFill>
            <a:prstDash val="sysDot"/>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14159E7-4FC1-4180-9379-983CE8574828}"/>
              </a:ext>
            </a:extLst>
          </p:cNvPr>
          <p:cNvPicPr>
            <a:picLocks noChangeAspect="1"/>
          </p:cNvPicPr>
          <p:nvPr/>
        </p:nvPicPr>
        <p:blipFill>
          <a:blip r:embed="rId2"/>
          <a:stretch>
            <a:fillRect/>
          </a:stretch>
        </p:blipFill>
        <p:spPr>
          <a:xfrm>
            <a:off x="631310" y="1817274"/>
            <a:ext cx="4325548" cy="3110985"/>
          </a:xfrm>
          <a:prstGeom prst="rect">
            <a:avLst/>
          </a:prstGeom>
        </p:spPr>
      </p:pic>
      <p:sp>
        <p:nvSpPr>
          <p:cNvPr id="5" name="Rectangle: Rounded Corners 4">
            <a:extLst>
              <a:ext uri="{FF2B5EF4-FFF2-40B4-BE49-F238E27FC236}">
                <a16:creationId xmlns:a16="http://schemas.microsoft.com/office/drawing/2014/main" id="{B3D19E96-8347-5ADE-2381-C320C46355E0}"/>
              </a:ext>
            </a:extLst>
          </p:cNvPr>
          <p:cNvSpPr/>
          <p:nvPr/>
        </p:nvSpPr>
        <p:spPr>
          <a:xfrm>
            <a:off x="5082640" y="391886"/>
            <a:ext cx="6400800" cy="361009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Tóm tắt câu chuyện Người thầy của muôn đời: </a:t>
            </a:r>
            <a:r>
              <a:rPr lang="vi-VN" sz="2200" dirty="0">
                <a:latin typeface="Cambria" panose="02040503050406030204" pitchFamily="18" charset="0"/>
                <a:ea typeface="Cambria" panose="02040503050406030204" pitchFamily="18" charset="0"/>
              </a:rPr>
              <a:t>Thầy Chu Văn An là nhà giáo nổi tiếng, được nhiều học trò theo học. Năm ấy, đến ngày mừng thọ cụ tròn sáu mươi tuổi, học trò bốn phương tề tựu thăm cụ, dâng biếu cụ quà. Cụ hỏi thăm công việc từng người, bảo ban học trò rồi dẫn học trò tới nhà thầy của mình. Học trò hàng lối đi theo, tới sân, cụ và các trò vái lạy thầy giáo già. Các học trò khi ấy được học bài học thấm thía về nghĩa thầy trò.</a:t>
            </a:r>
            <a:endParaRPr lang="en-US" sz="22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2F1F9C03-E723-D478-A88B-508587BD718C}"/>
              </a:ext>
            </a:extLst>
          </p:cNvPr>
          <p:cNvSpPr/>
          <p:nvPr/>
        </p:nvSpPr>
        <p:spPr>
          <a:xfrm>
            <a:off x="5225143" y="4156365"/>
            <a:ext cx="6210795" cy="23156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Điều em tâm đắc nhất trong câu chuyện này </a:t>
            </a:r>
            <a:r>
              <a:rPr lang="vi-VN" sz="2200" dirty="0">
                <a:latin typeface="Cambria" panose="02040503050406030204" pitchFamily="18" charset="0"/>
                <a:ea typeface="Cambria" panose="02040503050406030204" pitchFamily="18" charset="0"/>
              </a:rPr>
              <a:t>là cụ giáo Chu dẫn tất cả trò của mình sang nhà thầy giáo cũ, vì em nghĩ cụ Chu không đi một mình, cùng rủ học trò có lẽ vì ý đồ tốt. Cụ muốn thầy học trò biết mình cũng trọng nghĩa thầy trò, không quên ơn người cũ; ý nhắc học trò cũng cần trọng nghĩa thầy trò đến suốt đời.</a:t>
            </a:r>
            <a:endParaRPr lang="en-US" sz="2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038729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A9B3CC-2AFF-49D4-147B-581D0CD3CA9F}"/>
              </a:ext>
            </a:extLst>
          </p:cNvPr>
          <p:cNvSpPr/>
          <p:nvPr/>
        </p:nvSpPr>
        <p:spPr>
          <a:xfrm>
            <a:off x="514939" y="276124"/>
            <a:ext cx="11193536" cy="6428781"/>
          </a:xfrm>
          <a:custGeom>
            <a:avLst/>
            <a:gdLst>
              <a:gd name="connsiteX0" fmla="*/ 0 w 11193536"/>
              <a:gd name="connsiteY0" fmla="*/ 1071485 h 6428781"/>
              <a:gd name="connsiteX1" fmla="*/ 1071485 w 11193536"/>
              <a:gd name="connsiteY1" fmla="*/ 0 h 6428781"/>
              <a:gd name="connsiteX2" fmla="*/ 10122051 w 11193536"/>
              <a:gd name="connsiteY2" fmla="*/ 0 h 6428781"/>
              <a:gd name="connsiteX3" fmla="*/ 11193536 w 11193536"/>
              <a:gd name="connsiteY3" fmla="*/ 1071485 h 6428781"/>
              <a:gd name="connsiteX4" fmla="*/ 11193536 w 11193536"/>
              <a:gd name="connsiteY4" fmla="*/ 5357296 h 6428781"/>
              <a:gd name="connsiteX5" fmla="*/ 10122051 w 11193536"/>
              <a:gd name="connsiteY5" fmla="*/ 6428781 h 6428781"/>
              <a:gd name="connsiteX6" fmla="*/ 1071485 w 11193536"/>
              <a:gd name="connsiteY6" fmla="*/ 6428781 h 6428781"/>
              <a:gd name="connsiteX7" fmla="*/ 0 w 11193536"/>
              <a:gd name="connsiteY7" fmla="*/ 5357296 h 6428781"/>
              <a:gd name="connsiteX8" fmla="*/ 0 w 11193536"/>
              <a:gd name="connsiteY8" fmla="*/ 1071485 h 642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3536" h="6428781" fill="none" extrusionOk="0">
                <a:moveTo>
                  <a:pt x="0" y="1071485"/>
                </a:moveTo>
                <a:cubicBezTo>
                  <a:pt x="-2190" y="551454"/>
                  <a:pt x="507808" y="-56668"/>
                  <a:pt x="1071485" y="0"/>
                </a:cubicBezTo>
                <a:cubicBezTo>
                  <a:pt x="5484159" y="29483"/>
                  <a:pt x="9104075" y="4220"/>
                  <a:pt x="10122051" y="0"/>
                </a:cubicBezTo>
                <a:cubicBezTo>
                  <a:pt x="10726387" y="4736"/>
                  <a:pt x="11169862" y="510442"/>
                  <a:pt x="11193536" y="1071485"/>
                </a:cubicBezTo>
                <a:cubicBezTo>
                  <a:pt x="11177594" y="2367834"/>
                  <a:pt x="11093712" y="3843117"/>
                  <a:pt x="11193536" y="5357296"/>
                </a:cubicBezTo>
                <a:cubicBezTo>
                  <a:pt x="11240549" y="5974361"/>
                  <a:pt x="10765528" y="6475334"/>
                  <a:pt x="10122051" y="6428781"/>
                </a:cubicBezTo>
                <a:cubicBezTo>
                  <a:pt x="8580413" y="6462909"/>
                  <a:pt x="4637018" y="6305989"/>
                  <a:pt x="1071485" y="6428781"/>
                </a:cubicBezTo>
                <a:cubicBezTo>
                  <a:pt x="455206" y="6477625"/>
                  <a:pt x="-24135" y="5989287"/>
                  <a:pt x="0" y="5357296"/>
                </a:cubicBezTo>
                <a:cubicBezTo>
                  <a:pt x="-162483" y="3898876"/>
                  <a:pt x="12474" y="3044044"/>
                  <a:pt x="0" y="1071485"/>
                </a:cubicBezTo>
                <a:close/>
              </a:path>
              <a:path w="11193536" h="6428781" stroke="0" extrusionOk="0">
                <a:moveTo>
                  <a:pt x="0" y="1071485"/>
                </a:moveTo>
                <a:cubicBezTo>
                  <a:pt x="-4480" y="487346"/>
                  <a:pt x="555722" y="41064"/>
                  <a:pt x="1071485" y="0"/>
                </a:cubicBezTo>
                <a:cubicBezTo>
                  <a:pt x="5590733" y="-40312"/>
                  <a:pt x="6246966" y="-70188"/>
                  <a:pt x="10122051" y="0"/>
                </a:cubicBezTo>
                <a:cubicBezTo>
                  <a:pt x="10632282" y="-7672"/>
                  <a:pt x="11220115" y="428121"/>
                  <a:pt x="11193536" y="1071485"/>
                </a:cubicBezTo>
                <a:cubicBezTo>
                  <a:pt x="11231143" y="2709255"/>
                  <a:pt x="11217613" y="4584170"/>
                  <a:pt x="11193536" y="5357296"/>
                </a:cubicBezTo>
                <a:cubicBezTo>
                  <a:pt x="11192217" y="5964811"/>
                  <a:pt x="10677924" y="6429309"/>
                  <a:pt x="10122051" y="6428781"/>
                </a:cubicBezTo>
                <a:cubicBezTo>
                  <a:pt x="9048554" y="6446132"/>
                  <a:pt x="4068455" y="6552127"/>
                  <a:pt x="1071485" y="6428781"/>
                </a:cubicBezTo>
                <a:cubicBezTo>
                  <a:pt x="506020" y="6318057"/>
                  <a:pt x="29406" y="5985785"/>
                  <a:pt x="0" y="5357296"/>
                </a:cubicBezTo>
                <a:cubicBezTo>
                  <a:pt x="6107" y="3508180"/>
                  <a:pt x="-133487" y="2625847"/>
                  <a:pt x="0" y="1071485"/>
                </a:cubicBezTo>
                <a:close/>
              </a:path>
            </a:pathLst>
          </a:custGeom>
          <a:solidFill>
            <a:schemeClr val="bg1">
              <a:alpha val="95000"/>
            </a:schemeClr>
          </a:solidFill>
          <a:ln w="38100">
            <a:solidFill>
              <a:srgbClr val="E34F80"/>
            </a:solidFill>
            <a:prstDash val="sysDot"/>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8587B0A-AE12-E528-3B97-0B12D0FAEFB8}"/>
              </a:ext>
            </a:extLst>
          </p:cNvPr>
          <p:cNvSpPr txBox="1"/>
          <p:nvPr/>
        </p:nvSpPr>
        <p:spPr>
          <a:xfrm>
            <a:off x="1346809" y="401534"/>
            <a:ext cx="10065377" cy="707886"/>
          </a:xfrm>
          <a:prstGeom prst="rect">
            <a:avLst/>
          </a:prstGeom>
          <a:noFill/>
        </p:spPr>
        <p:txBody>
          <a:bodyPr wrap="square" rtlCol="0">
            <a:spAutoFit/>
          </a:bodyPr>
          <a:lstStyle/>
          <a:p>
            <a:pPr lvl="0" algn="ct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3.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Chọn</a:t>
            </a: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từ</a:t>
            </a: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thích</a:t>
            </a: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hợp</a:t>
            </a: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thay</a:t>
            </a: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cho</a:t>
            </a: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mỗi</a:t>
            </a: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bông</a:t>
            </a: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hoa</a:t>
            </a: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D50E84DE-A4EB-D09C-62B1-1ACD7EF113BD}"/>
              </a:ext>
            </a:extLst>
          </p:cNvPr>
          <p:cNvPicPr>
            <a:picLocks noChangeAspect="1"/>
          </p:cNvPicPr>
          <p:nvPr/>
        </p:nvPicPr>
        <p:blipFill>
          <a:blip r:embed="rId2"/>
          <a:stretch>
            <a:fillRect/>
          </a:stretch>
        </p:blipFill>
        <p:spPr>
          <a:xfrm>
            <a:off x="1684439" y="1278638"/>
            <a:ext cx="8629603" cy="977674"/>
          </a:xfrm>
          <a:prstGeom prst="rect">
            <a:avLst/>
          </a:prstGeom>
        </p:spPr>
      </p:pic>
      <p:sp>
        <p:nvSpPr>
          <p:cNvPr id="8" name="TextBox 7">
            <a:extLst>
              <a:ext uri="{FF2B5EF4-FFF2-40B4-BE49-F238E27FC236}">
                <a16:creationId xmlns:a16="http://schemas.microsoft.com/office/drawing/2014/main" id="{B3CD40EA-94CD-A7CE-65A9-FEDA19D9B694}"/>
              </a:ext>
            </a:extLst>
          </p:cNvPr>
          <p:cNvSpPr txBox="1"/>
          <p:nvPr/>
        </p:nvSpPr>
        <p:spPr>
          <a:xfrm>
            <a:off x="1567542" y="2420173"/>
            <a:ext cx="9334005" cy="4144596"/>
          </a:xfrm>
          <a:prstGeom prst="rect">
            <a:avLst/>
          </a:prstGeom>
          <a:noFill/>
        </p:spPr>
        <p:txBody>
          <a:bodyPr wrap="square">
            <a:spAutoFit/>
          </a:bodyPr>
          <a:lstStyle/>
          <a:p>
            <a:pPr algn="just">
              <a:lnSpc>
                <a:spcPct val="150000"/>
              </a:lnSpc>
            </a:pPr>
            <a:r>
              <a:rPr lang="vi-VN" sz="3600" b="0" i="0" dirty="0">
                <a:solidFill>
                  <a:srgbClr val="000000"/>
                </a:solidFill>
                <a:effectLst/>
                <a:latin typeface="Cambria" panose="02040503050406030204" pitchFamily="18" charset="0"/>
                <a:ea typeface="Cambria" panose="02040503050406030204" pitchFamily="18" charset="0"/>
              </a:rPr>
              <a:t>a. </a:t>
            </a:r>
            <a:r>
              <a:rPr lang="vi-VN" sz="3600" b="1" i="0" dirty="0">
                <a:solidFill>
                  <a:srgbClr val="000000"/>
                </a:solidFill>
                <a:effectLst/>
                <a:latin typeface="Cambria" panose="02040503050406030204" pitchFamily="18" charset="0"/>
                <a:ea typeface="Cambria" panose="02040503050406030204" pitchFamily="18" charset="0"/>
              </a:rPr>
              <a:t>Đông</a:t>
            </a:r>
            <a:r>
              <a:rPr lang="vi-VN" sz="3600" b="0" i="0" dirty="0">
                <a:solidFill>
                  <a:srgbClr val="000000"/>
                </a:solidFill>
                <a:effectLst/>
                <a:latin typeface="Cambria" panose="02040503050406030204" pitchFamily="18" charset="0"/>
                <a:ea typeface="Cambria" panose="02040503050406030204" pitchFamily="18" charset="0"/>
              </a:rPr>
              <a:t> như kiến.</a:t>
            </a:r>
          </a:p>
          <a:p>
            <a:pPr algn="just">
              <a:lnSpc>
                <a:spcPct val="150000"/>
              </a:lnSpc>
            </a:pPr>
            <a:r>
              <a:rPr lang="vi-VN" sz="3600" b="0" i="0" dirty="0">
                <a:solidFill>
                  <a:srgbClr val="000000"/>
                </a:solidFill>
                <a:effectLst/>
                <a:latin typeface="Cambria" panose="02040503050406030204" pitchFamily="18" charset="0"/>
                <a:ea typeface="Cambria" panose="02040503050406030204" pitchFamily="18" charset="0"/>
              </a:rPr>
              <a:t>b. Năng mưa thì giếng năng </a:t>
            </a:r>
            <a:r>
              <a:rPr lang="vi-VN" sz="3600" b="1" i="0" dirty="0">
                <a:solidFill>
                  <a:srgbClr val="000000"/>
                </a:solidFill>
                <a:effectLst/>
                <a:latin typeface="Cambria" panose="02040503050406030204" pitchFamily="18" charset="0"/>
                <a:ea typeface="Cambria" panose="02040503050406030204" pitchFamily="18" charset="0"/>
              </a:rPr>
              <a:t>đầy.</a:t>
            </a:r>
            <a:endParaRPr lang="vi-VN" sz="3600" b="0" i="0" dirty="0">
              <a:solidFill>
                <a:srgbClr val="000000"/>
              </a:solidFill>
              <a:effectLst/>
              <a:latin typeface="Cambria" panose="02040503050406030204" pitchFamily="18" charset="0"/>
              <a:ea typeface="Cambria" panose="02040503050406030204" pitchFamily="18" charset="0"/>
            </a:endParaRPr>
          </a:p>
          <a:p>
            <a:pPr algn="just">
              <a:lnSpc>
                <a:spcPct val="150000"/>
              </a:lnSpc>
            </a:pPr>
            <a:r>
              <a:rPr lang="vi-VN" sz="3600" b="0" i="0" dirty="0">
                <a:solidFill>
                  <a:srgbClr val="000000"/>
                </a:solidFill>
                <a:effectLst/>
                <a:latin typeface="Cambria" panose="02040503050406030204" pitchFamily="18" charset="0"/>
                <a:ea typeface="Cambria" panose="02040503050406030204" pitchFamily="18" charset="0"/>
              </a:rPr>
              <a:t>c. </a:t>
            </a:r>
            <a:r>
              <a:rPr lang="vi-VN" sz="3600" b="1" i="0" dirty="0">
                <a:solidFill>
                  <a:srgbClr val="000000"/>
                </a:solidFill>
                <a:effectLst/>
                <a:latin typeface="Cambria" panose="02040503050406030204" pitchFamily="18" charset="0"/>
                <a:ea typeface="Cambria" panose="02040503050406030204" pitchFamily="18" charset="0"/>
              </a:rPr>
              <a:t>Nhiều</a:t>
            </a:r>
            <a:r>
              <a:rPr lang="vi-VN" sz="3600" b="0" i="0" dirty="0">
                <a:solidFill>
                  <a:srgbClr val="000000"/>
                </a:solidFill>
                <a:effectLst/>
                <a:latin typeface="Cambria" panose="02040503050406030204" pitchFamily="18" charset="0"/>
                <a:ea typeface="Cambria" panose="02040503050406030204" pitchFamily="18" charset="0"/>
              </a:rPr>
              <a:t> sao thì nắng, vắng sao thì mưa.</a:t>
            </a:r>
          </a:p>
          <a:p>
            <a:pPr algn="just">
              <a:lnSpc>
                <a:spcPct val="150000"/>
              </a:lnSpc>
            </a:pPr>
            <a:r>
              <a:rPr lang="vi-VN" sz="3600" b="0" i="0" dirty="0">
                <a:solidFill>
                  <a:srgbClr val="000000"/>
                </a:solidFill>
                <a:effectLst/>
                <a:latin typeface="Cambria" panose="02040503050406030204" pitchFamily="18" charset="0"/>
                <a:ea typeface="Cambria" panose="02040503050406030204" pitchFamily="18" charset="0"/>
              </a:rPr>
              <a:t>d.     Con ơi nhớ lấy câu này</a:t>
            </a:r>
          </a:p>
          <a:p>
            <a:pPr algn="just">
              <a:lnSpc>
                <a:spcPct val="150000"/>
              </a:lnSpc>
            </a:pPr>
            <a:r>
              <a:rPr lang="vi-VN" sz="3600" b="0" i="0" dirty="0">
                <a:solidFill>
                  <a:srgbClr val="000000"/>
                </a:solidFill>
                <a:effectLst/>
                <a:latin typeface="Cambria" panose="02040503050406030204" pitchFamily="18" charset="0"/>
                <a:ea typeface="Cambria" panose="02040503050406030204" pitchFamily="18" charset="0"/>
              </a:rPr>
              <a:t> Sông sâu chớ lội, đò </a:t>
            </a:r>
            <a:r>
              <a:rPr lang="vi-VN" sz="3600" b="1" i="0" dirty="0">
                <a:solidFill>
                  <a:srgbClr val="000000"/>
                </a:solidFill>
                <a:effectLst/>
                <a:latin typeface="Cambria" panose="02040503050406030204" pitchFamily="18" charset="0"/>
                <a:ea typeface="Cambria" panose="02040503050406030204" pitchFamily="18" charset="0"/>
              </a:rPr>
              <a:t>đầy</a:t>
            </a:r>
            <a:r>
              <a:rPr lang="vi-VN" sz="3600" b="0" i="0" dirty="0">
                <a:solidFill>
                  <a:srgbClr val="000000"/>
                </a:solidFill>
                <a:effectLst/>
                <a:latin typeface="Cambria" panose="02040503050406030204" pitchFamily="18" charset="0"/>
                <a:ea typeface="Cambria" panose="02040503050406030204" pitchFamily="18" charset="0"/>
              </a:rPr>
              <a:t> chớ qua.</a:t>
            </a:r>
          </a:p>
        </p:txBody>
      </p:sp>
      <p:pic>
        <p:nvPicPr>
          <p:cNvPr id="1028" name="Picture 4" descr="Hoa Cúc Xanh Png | Công cụ đồ họa PSD Tải xuống miễn phí - Pikbest">
            <a:extLst>
              <a:ext uri="{FF2B5EF4-FFF2-40B4-BE49-F238E27FC236}">
                <a16:creationId xmlns:a16="http://schemas.microsoft.com/office/drawing/2014/main" id="{605E6BD8-8B4F-2C1E-9326-73BDC34A7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102" y="2101932"/>
            <a:ext cx="1786246" cy="15141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oa Cúc Xanh Png | Công cụ đồ họa PSD Tải xuống miễn phí - Pikbest">
            <a:extLst>
              <a:ext uri="{FF2B5EF4-FFF2-40B4-BE49-F238E27FC236}">
                <a16:creationId xmlns:a16="http://schemas.microsoft.com/office/drawing/2014/main" id="{3CCAC9F2-2501-2946-D4B3-0F48C1947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2735" y="2885704"/>
            <a:ext cx="1786246" cy="15141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a Cúc Xanh Png | Công cụ đồ họa PSD Tải xuống miễn phí - Pikbest">
            <a:extLst>
              <a:ext uri="{FF2B5EF4-FFF2-40B4-BE49-F238E27FC236}">
                <a16:creationId xmlns:a16="http://schemas.microsoft.com/office/drawing/2014/main" id="{EB177412-D5D2-691B-EDFD-8FAC0BB34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602" y="3942608"/>
            <a:ext cx="1786246" cy="12944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oa Cúc Xanh Png | Công cụ đồ họa PSD Tải xuống miễn phí - Pikbest">
            <a:extLst>
              <a:ext uri="{FF2B5EF4-FFF2-40B4-BE49-F238E27FC236}">
                <a16:creationId xmlns:a16="http://schemas.microsoft.com/office/drawing/2014/main" id="{A59E9656-0236-63F5-4C71-EB05427D9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2" y="5741718"/>
            <a:ext cx="1316920" cy="1116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0952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28"/>
                                        </p:tgtEl>
                                        <p:attrNameLst>
                                          <p:attrName>ppt_w</p:attrName>
                                        </p:attrNameLst>
                                      </p:cBhvr>
                                      <p:tavLst>
                                        <p:tav tm="0">
                                          <p:val>
                                            <p:strVal val="ppt_w"/>
                                          </p:val>
                                        </p:tav>
                                        <p:tav tm="100000">
                                          <p:val>
                                            <p:fltVal val="0"/>
                                          </p:val>
                                        </p:tav>
                                      </p:tavLst>
                                    </p:anim>
                                    <p:anim calcmode="lin" valueType="num">
                                      <p:cBhvr>
                                        <p:cTn id="7" dur="500"/>
                                        <p:tgtEl>
                                          <p:spTgt spid="1028"/>
                                        </p:tgtEl>
                                        <p:attrNameLst>
                                          <p:attrName>ppt_h</p:attrName>
                                        </p:attrNameLst>
                                      </p:cBhvr>
                                      <p:tavLst>
                                        <p:tav tm="0">
                                          <p:val>
                                            <p:strVal val="ppt_h"/>
                                          </p:val>
                                        </p:tav>
                                        <p:tav tm="100000">
                                          <p:val>
                                            <p:fltVal val="0"/>
                                          </p:val>
                                        </p:tav>
                                      </p:tavLst>
                                    </p:anim>
                                    <p:animEffect transition="out" filter="fade">
                                      <p:cBhvr>
                                        <p:cTn id="8" dur="500"/>
                                        <p:tgtEl>
                                          <p:spTgt spid="1028"/>
                                        </p:tgtEl>
                                      </p:cBhvr>
                                    </p:animEffect>
                                    <p:set>
                                      <p:cBhvr>
                                        <p:cTn id="9" dur="1" fill="hold">
                                          <p:stCondLst>
                                            <p:cond delay="499"/>
                                          </p:stCondLst>
                                        </p:cTn>
                                        <p:tgtEl>
                                          <p:spTgt spid="102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9"/>
                                        </p:tgtEl>
                                        <p:attrNameLst>
                                          <p:attrName>ppt_w</p:attrName>
                                        </p:attrNameLst>
                                      </p:cBhvr>
                                      <p:tavLst>
                                        <p:tav tm="0">
                                          <p:val>
                                            <p:strVal val="ppt_w"/>
                                          </p:val>
                                        </p:tav>
                                        <p:tav tm="100000">
                                          <p:val>
                                            <p:fltVal val="0"/>
                                          </p:val>
                                        </p:tav>
                                      </p:tavLst>
                                    </p:anim>
                                    <p:anim calcmode="lin" valueType="num">
                                      <p:cBhvr>
                                        <p:cTn id="14" dur="500"/>
                                        <p:tgtEl>
                                          <p:spTgt spid="9"/>
                                        </p:tgtEl>
                                        <p:attrNameLst>
                                          <p:attrName>ppt_h</p:attrName>
                                        </p:attrNameLst>
                                      </p:cBhvr>
                                      <p:tavLst>
                                        <p:tav tm="0">
                                          <p:val>
                                            <p:strVal val="ppt_h"/>
                                          </p:val>
                                        </p:tav>
                                        <p:tav tm="100000">
                                          <p:val>
                                            <p:fltVal val="0"/>
                                          </p:val>
                                        </p:tav>
                                      </p:tavLst>
                                    </p:anim>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0"/>
                                        </p:tgtEl>
                                        <p:attrNameLst>
                                          <p:attrName>ppt_w</p:attrName>
                                        </p:attrNameLst>
                                      </p:cBhvr>
                                      <p:tavLst>
                                        <p:tav tm="0">
                                          <p:val>
                                            <p:strVal val="ppt_w"/>
                                          </p:val>
                                        </p:tav>
                                        <p:tav tm="100000">
                                          <p:val>
                                            <p:fltVal val="0"/>
                                          </p:val>
                                        </p:tav>
                                      </p:tavLst>
                                    </p:anim>
                                    <p:anim calcmode="lin" valueType="num">
                                      <p:cBhvr>
                                        <p:cTn id="21" dur="500"/>
                                        <p:tgtEl>
                                          <p:spTgt spid="10"/>
                                        </p:tgtEl>
                                        <p:attrNameLst>
                                          <p:attrName>ppt_h</p:attrName>
                                        </p:attrNameLst>
                                      </p:cBhvr>
                                      <p:tavLst>
                                        <p:tav tm="0">
                                          <p:val>
                                            <p:strVal val="ppt_h"/>
                                          </p:val>
                                        </p:tav>
                                        <p:tav tm="100000">
                                          <p:val>
                                            <p:fltVal val="0"/>
                                          </p:val>
                                        </p:tav>
                                      </p:tavLst>
                                    </p:anim>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1"/>
                                        </p:tgtEl>
                                        <p:attrNameLst>
                                          <p:attrName>ppt_w</p:attrName>
                                        </p:attrNameLst>
                                      </p:cBhvr>
                                      <p:tavLst>
                                        <p:tav tm="0">
                                          <p:val>
                                            <p:strVal val="ppt_w"/>
                                          </p:val>
                                        </p:tav>
                                        <p:tav tm="100000">
                                          <p:val>
                                            <p:fltVal val="0"/>
                                          </p:val>
                                        </p:tav>
                                      </p:tavLst>
                                    </p:anim>
                                    <p:anim calcmode="lin" valueType="num">
                                      <p:cBhvr>
                                        <p:cTn id="28" dur="500"/>
                                        <p:tgtEl>
                                          <p:spTgt spid="11"/>
                                        </p:tgtEl>
                                        <p:attrNameLst>
                                          <p:attrName>ppt_h</p:attrName>
                                        </p:attrNameLst>
                                      </p:cBhvr>
                                      <p:tavLst>
                                        <p:tav tm="0">
                                          <p:val>
                                            <p:strVal val="ppt_h"/>
                                          </p:val>
                                        </p:tav>
                                        <p:tav tm="100000">
                                          <p:val>
                                            <p:fltVal val="0"/>
                                          </p:val>
                                        </p:tav>
                                      </p:tavLst>
                                    </p:anim>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237</TotalTime>
  <Words>757</Words>
  <Application>Microsoft Office PowerPoint</Application>
  <PresentationFormat>Widescreen</PresentationFormat>
  <Paragraphs>30</Paragraphs>
  <Slides>15</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Cambria</vt:lpstr>
      <vt:lpstr>Calibri</vt:lpstr>
      <vt:lpstr>SVN-Poky's</vt:lpstr>
      <vt:lpstr>#9Slide07 SVNBeachwood Sans</vt:lpstr>
      <vt:lpstr>Arial</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Thao Tran</cp:lastModifiedBy>
  <cp:revision>38</cp:revision>
  <dcterms:created xsi:type="dcterms:W3CDTF">2023-01-11T03:37:44Z</dcterms:created>
  <dcterms:modified xsi:type="dcterms:W3CDTF">2025-02-22T06:31:27Z</dcterms:modified>
  <cp:category>9Slide.vn</cp:category>
</cp:coreProperties>
</file>