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58" r:id="rId4"/>
    <p:sldId id="288" r:id="rId5"/>
    <p:sldId id="268" r:id="rId6"/>
    <p:sldId id="256" r:id="rId7"/>
    <p:sldId id="265" r:id="rId8"/>
    <p:sldId id="262" r:id="rId9"/>
    <p:sldId id="270" r:id="rId10"/>
    <p:sldId id="269" r:id="rId11"/>
    <p:sldId id="271" r:id="rId12"/>
    <p:sldId id="279" r:id="rId13"/>
    <p:sldId id="289" r:id="rId14"/>
    <p:sldId id="290" r:id="rId15"/>
    <p:sldId id="291" r:id="rId16"/>
    <p:sldId id="292" r:id="rId17"/>
    <p:sldId id="294" r:id="rId18"/>
    <p:sldId id="293" r:id="rId19"/>
    <p:sldId id="295" r:id="rId20"/>
    <p:sldId id="296" r:id="rId21"/>
    <p:sldId id="297" r:id="rId22"/>
    <p:sldId id="272" r:id="rId23"/>
    <p:sldId id="285" r:id="rId24"/>
    <p:sldId id="298" r:id="rId25"/>
    <p:sldId id="299" r:id="rId26"/>
    <p:sldId id="280" r:id="rId27"/>
    <p:sldId id="284" r:id="rId28"/>
    <p:sldId id="287"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5"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26/01/2025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7</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42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02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819530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5962105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534799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20559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803349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5841135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771121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749427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56780780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941040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26/01/2025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798918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292500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image" Target="../media/image18.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256E2AC-BC22-E4B2-1EA8-D23387CD1870}"/>
              </a:ext>
            </a:extLst>
          </p:cNvPr>
          <p:cNvPicPr>
            <a:picLocks noChangeAspect="1"/>
          </p:cNvPicPr>
          <p:nvPr/>
        </p:nvPicPr>
        <p:blipFill>
          <a:blip r:embed="rId3"/>
          <a:stretch>
            <a:fillRect/>
          </a:stretch>
        </p:blipFill>
        <p:spPr>
          <a:xfrm>
            <a:off x="2364921" y="1182459"/>
            <a:ext cx="8037721" cy="5158963"/>
          </a:xfrm>
          <a:prstGeom prst="rect">
            <a:avLst/>
          </a:prstGeom>
        </p:spPr>
      </p:pic>
    </p:spTree>
    <p:extLst>
      <p:ext uri="{BB962C8B-B14F-4D97-AF65-F5344CB8AC3E}">
        <p14:creationId xmlns:p14="http://schemas.microsoft.com/office/powerpoint/2010/main" val="3600730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988FB-145D-22A4-E033-72F878F2C89A}"/>
              </a:ext>
            </a:extLst>
          </p:cNvPr>
          <p:cNvPicPr>
            <a:picLocks noChangeAspect="1"/>
          </p:cNvPicPr>
          <p:nvPr/>
        </p:nvPicPr>
        <p:blipFill>
          <a:blip r:embed="rId2"/>
          <a:stretch>
            <a:fillRect/>
          </a:stretch>
        </p:blipFill>
        <p:spPr>
          <a:xfrm>
            <a:off x="1051646" y="890401"/>
            <a:ext cx="4600338" cy="4536621"/>
          </a:xfrm>
          <a:prstGeom prst="rect">
            <a:avLst/>
          </a:prstGeom>
        </p:spPr>
      </p:pic>
      <p:pic>
        <p:nvPicPr>
          <p:cNvPr id="2050" name="Picture 2" descr="Ý nghĩa của logo biểu tượng Olympic">
            <a:extLst>
              <a:ext uri="{FF2B5EF4-FFF2-40B4-BE49-F238E27FC236}">
                <a16:creationId xmlns:a16="http://schemas.microsoft.com/office/drawing/2014/main" id="{C0C37353-87F5-A2F1-8315-C2A25E23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679" y="2083996"/>
            <a:ext cx="5546024" cy="277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8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9BB3179-6685-E43A-4C5F-4A118674E2C8}"/>
              </a:ext>
            </a:extLst>
          </p:cNvPr>
          <p:cNvPicPr>
            <a:picLocks noChangeAspect="1"/>
          </p:cNvPicPr>
          <p:nvPr/>
        </p:nvPicPr>
        <p:blipFill>
          <a:blip r:embed="rId3"/>
          <a:stretch>
            <a:fillRect/>
          </a:stretch>
        </p:blipFill>
        <p:spPr>
          <a:xfrm>
            <a:off x="5997907" y="1793174"/>
            <a:ext cx="5357748" cy="4343524"/>
          </a:xfrm>
          <a:prstGeom prst="rect">
            <a:avLst/>
          </a:prstGeom>
        </p:spPr>
      </p:pic>
      <p:pic>
        <p:nvPicPr>
          <p:cNvPr id="3074" name="Picture 2" descr="Những điều cần biết về hoạt động chữ thập đỏ">
            <a:extLst>
              <a:ext uri="{FF2B5EF4-FFF2-40B4-BE49-F238E27FC236}">
                <a16:creationId xmlns:a16="http://schemas.microsoft.com/office/drawing/2014/main" id="{7DB76B4C-AE5A-3BE9-DABB-4CA4D49EB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324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3"/>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a:extLst>
              <a:ext uri="{FF2B5EF4-FFF2-40B4-BE49-F238E27FC236}">
                <a16:creationId xmlns:a16="http://schemas.microsoft.com/office/drawing/2014/main" id="{135A9DF5-E0FE-2DE3-7B8B-B7E4F64CB223}"/>
              </a:ext>
            </a:extLst>
          </p:cNvPr>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a:extLst>
              <a:ext uri="{FF2B5EF4-FFF2-40B4-BE49-F238E27FC236}">
                <a16:creationId xmlns:a16="http://schemas.microsoft.com/office/drawing/2014/main" id="{F3D9BCFF-5A3B-3FC1-FFD5-F4FA024D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F68A480F-0E8F-1761-10C7-85274235ABC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470215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3093184" y="2710121"/>
            <a:ext cx="6929932" cy="3583801"/>
          </a:xfrm>
          <a:prstGeom prst="rect">
            <a:avLst/>
          </a:prstGeom>
        </p:spPr>
      </p:pic>
      <p:sp>
        <p:nvSpPr>
          <p:cNvPr id="8" name="Rectangle 7"/>
          <p:cNvSpPr/>
          <p:nvPr/>
        </p:nvSpPr>
        <p:spPr>
          <a:xfrm>
            <a:off x="2159896" y="645081"/>
            <a:ext cx="8183512" cy="1569660"/>
          </a:xfrm>
          <a:prstGeom prst="rect">
            <a:avLst/>
          </a:prstGeom>
          <a:solidFill>
            <a:srgbClr val="92E9D9"/>
          </a:solidFill>
          <a:ln>
            <a:solidFill>
              <a:schemeClr val="tx1"/>
            </a:solidFill>
          </a:ln>
        </p:spPr>
        <p:txBody>
          <a:bodyPr wrap="square">
            <a:spAutoFit/>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ùng nhau vẽ một bức tranh về chủ đề hoà bình.</a:t>
            </a:r>
          </a:p>
        </p:txBody>
      </p:sp>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bức vẽ tranh đề tài hòa bình đẹp và đầy ý nghĩa">
            <a:extLst>
              <a:ext uri="{FF2B5EF4-FFF2-40B4-BE49-F238E27FC236}">
                <a16:creationId xmlns:a16="http://schemas.microsoft.com/office/drawing/2014/main" id="{EC6580E4-FC7C-62BA-E4C1-65B570F1D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05" y="470252"/>
            <a:ext cx="8730403" cy="606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ức tranh về chủ đề bảo vệ hòa bình và bài thuyết trình đi kèm">
            <a:extLst>
              <a:ext uri="{FF2B5EF4-FFF2-40B4-BE49-F238E27FC236}">
                <a16:creationId xmlns:a16="http://schemas.microsoft.com/office/drawing/2014/main" id="{A3DD9767-8A9D-6CE9-DE15-88D844893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457" y="527029"/>
            <a:ext cx="8206014" cy="582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607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73777" y="1080653"/>
            <a:ext cx="10105901" cy="2110879"/>
            <a:chOff x="731494" y="2526564"/>
            <a:chExt cx="7036552" cy="1456945"/>
          </a:xfrm>
        </p:grpSpPr>
        <p:grpSp>
          <p:nvGrpSpPr>
            <p:cNvPr id="14" name="Group 13"/>
            <p:cNvGrpSpPr/>
            <p:nvPr/>
          </p:nvGrpSpPr>
          <p:grpSpPr>
            <a:xfrm>
              <a:off x="731494" y="2526564"/>
              <a:ext cx="7036552" cy="1447747"/>
              <a:chOff x="731494" y="2526564"/>
              <a:chExt cx="7036552" cy="1447747"/>
            </a:xfrm>
          </p:grpSpPr>
          <p:sp>
            <p:nvSpPr>
              <p:cNvPr id="16" name="Rounded Rectangle 15"/>
              <p:cNvSpPr/>
              <p:nvPr/>
            </p:nvSpPr>
            <p:spPr>
              <a:xfrm>
                <a:off x="844713" y="2730137"/>
                <a:ext cx="6923333" cy="1244174"/>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731494" y="2526564"/>
                <a:ext cx="226440" cy="446103"/>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grpSp>
        <p:sp>
          <p:nvSpPr>
            <p:cNvPr id="15" name="TextBox 14"/>
            <p:cNvSpPr txBox="1"/>
            <p:nvPr/>
          </p:nvSpPr>
          <p:spPr>
            <a:xfrm>
              <a:off x="916625" y="2772660"/>
              <a:ext cx="6647919" cy="121084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V</a:t>
              </a:r>
              <a:r>
                <a:rPr lang="vi-VN" sz="3600" b="1" dirty="0">
                  <a:latin typeface="Cambria" panose="02040503050406030204" pitchFamily="18" charset="0"/>
                  <a:ea typeface="Cambria" panose="02040503050406030204" pitchFamily="18" charset="0"/>
                </a:rPr>
                <a:t>ề nhà</a:t>
              </a:r>
              <a:r>
                <a:rPr lang="en-US" sz="3600" b="1" dirty="0">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tìm hiểu một số thế vận hội Ô-lim-píc được tổ chức từ các năm trước để tiết học sau trình bày trước lớp</a:t>
              </a:r>
              <a:endParaRPr lang="en-US" sz="36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2952420" y="3895107"/>
            <a:ext cx="5729291" cy="2962894"/>
          </a:xfrm>
          <a:prstGeom prst="rect">
            <a:avLst/>
          </a:prstGeom>
        </p:spPr>
      </p:pic>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chemeClr val="tx1"/>
                  </a:solidFill>
                  <a:latin typeface="Cambria" panose="02040503050406030204" pitchFamily="18" charset="0"/>
                  <a:ea typeface="Cambria" panose="02040503050406030204" pitchFamily="18" charset="0"/>
                </a:rPr>
                <a:t>Nội dung bài hát nói về điều gì? Hình ảnh nào trong bài hát khiến em ấn tượng.</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3269351"/>
            <a:ext cx="7243948" cy="3046988"/>
          </a:xfrm>
          <a:prstGeom prst="rect">
            <a:avLst/>
          </a:prstGeom>
          <a:solidFill>
            <a:srgbClr val="92E9D9"/>
          </a:solidFill>
          <a:ln w="19050">
            <a:solidFill>
              <a:schemeClr val="tx1"/>
            </a:solidFill>
            <a:prstDash val="dash"/>
          </a:ln>
        </p:spPr>
        <p:txBody>
          <a:bodyPr wrap="square">
            <a:spAutoFit/>
          </a:bodyPr>
          <a:lstStyle/>
          <a:p>
            <a:pPr algn="ctr"/>
            <a:r>
              <a:rPr lang="vi-VN" sz="3200" b="1" i="1" dirty="0">
                <a:solidFill>
                  <a:srgbClr val="FF0000"/>
                </a:solidFill>
                <a:latin typeface="Cambria" panose="02040503050406030204" pitchFamily="18" charset="0"/>
                <a:ea typeface="Cambria" panose="02040503050406030204" pitchFamily="18" charset="0"/>
              </a:rPr>
              <a:t>Bài hát nói lên tình cảm đẹp đẽ, trong sáng của thiếu nhi trong nước và toàn thế giới, ca ngợi những ước mơ cao đẹp, tình cảm tha thiết của các em mong muốn được sống trong hòa bình, yêu thương…</a:t>
            </a:r>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id="{D20EAB47-3C62-13C7-7CDB-95835BB61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id="{832E32A3-F39F-4291-2A04-21224DD286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id="{4CADAEA5-AB91-14D2-FFF5-4E9A0DBF17CB}"/>
              </a:ext>
            </a:extLst>
          </p:cNvPr>
          <p:cNvPicPr>
            <a:picLocks noChangeAspect="1"/>
          </p:cNvPicPr>
          <p:nvPr/>
        </p:nvPicPr>
        <p:blipFill>
          <a:blip r:embed="rId8"/>
          <a:stretch>
            <a:fillRect/>
          </a:stretch>
        </p:blipFill>
        <p:spPr>
          <a:xfrm>
            <a:off x="397697" y="6178992"/>
            <a:ext cx="4443077" cy="679008"/>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3F320061-D4D1-A924-A3C0-68D86ADC6F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846" t="30472" r="19449" b="29057"/>
          <a:stretch/>
        </p:blipFill>
        <p:spPr>
          <a:xfrm>
            <a:off x="1571457" y="3305426"/>
            <a:ext cx="2095559" cy="773119"/>
          </a:xfrm>
          <a:prstGeom prst="rect">
            <a:avLst/>
          </a:prstGeom>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63">
                <p:cTn id="33" fill="hold" display="0">
                  <p:stCondLst>
                    <p:cond delay="indefinite"/>
                  </p:stCondLst>
                </p:cTn>
                <p:tgtEl>
                  <p:spTgt spid="11"/>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493</Words>
  <Application>Microsoft Office PowerPoint</Application>
  <PresentationFormat>Widescreen</PresentationFormat>
  <Paragraphs>34</Paragraphs>
  <Slides>26</Slides>
  <Notes>9</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Cambria</vt:lpstr>
      <vt:lpstr>SVN-Newton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Thao Tran</cp:lastModifiedBy>
  <cp:revision>100</cp:revision>
  <dcterms:created xsi:type="dcterms:W3CDTF">2024-12-26T15:56:47Z</dcterms:created>
  <dcterms:modified xsi:type="dcterms:W3CDTF">2025-01-26T02:33:33Z</dcterms:modified>
</cp:coreProperties>
</file>