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11534" r:id="rId3"/>
    <p:sldId id="328" r:id="rId4"/>
    <p:sldId id="347" r:id="rId5"/>
    <p:sldId id="348" r:id="rId6"/>
    <p:sldId id="330" r:id="rId7"/>
    <p:sldId id="319" r:id="rId8"/>
    <p:sldId id="373" r:id="rId9"/>
    <p:sldId id="349" r:id="rId10"/>
    <p:sldId id="11548" r:id="rId11"/>
    <p:sldId id="2007577285" r:id="rId12"/>
    <p:sldId id="2007577275" r:id="rId13"/>
    <p:sldId id="2007577291" r:id="rId14"/>
    <p:sldId id="2007577292" r:id="rId15"/>
    <p:sldId id="2007577276" r:id="rId16"/>
    <p:sldId id="2007577299" r:id="rId17"/>
    <p:sldId id="115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5ED4B-BE27-4F86-BF2A-B213701B72C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C9CB-1C49-4B2E-A821-7393EA05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0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2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40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002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62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827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55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4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0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51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620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1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385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17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6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4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3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83D8E40-0595-C46C-E91F-5AD4BF8FD9F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428" y="74012"/>
            <a:ext cx="1605701" cy="16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9Slide.vn - 2019">
            <a:extLst>
              <a:ext uri="{FF2B5EF4-FFF2-40B4-BE49-F238E27FC236}">
                <a16:creationId xmlns:a16="http://schemas.microsoft.com/office/drawing/2014/main" id="{23AEDFA8-7A46-4524-A52D-62151FD1638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1450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0.png"/><Relationship Id="rId18" Type="http://schemas.openxmlformats.org/officeDocument/2006/relationships/customXml" Target="../ink/ink5.xml"/><Relationship Id="rId26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10.png"/><Relationship Id="rId7" Type="http://schemas.openxmlformats.org/officeDocument/2006/relationships/image" Target="../media/image6.png"/><Relationship Id="rId12" Type="http://schemas.openxmlformats.org/officeDocument/2006/relationships/customXml" Target="../ink/ink2.xml"/><Relationship Id="rId17" Type="http://schemas.openxmlformats.org/officeDocument/2006/relationships/image" Target="../media/image140.pn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30.png"/><Relationship Id="rId23" Type="http://schemas.openxmlformats.org/officeDocument/2006/relationships/image" Target="../media/image121.png"/><Relationship Id="rId10" Type="http://schemas.openxmlformats.org/officeDocument/2006/relationships/image" Target="../media/image80.png"/><Relationship Id="rId19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customXml" Target="../ink/ink1.xml"/><Relationship Id="rId14" Type="http://schemas.openxmlformats.org/officeDocument/2006/relationships/customXml" Target="../ink/ink3.xml"/><Relationship Id="rId22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12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055AD5-F284-422C-AABE-4EE647CB1F68}"/>
              </a:ext>
            </a:extLst>
          </p:cNvPr>
          <p:cNvSpPr txBox="1"/>
          <p:nvPr/>
        </p:nvSpPr>
        <p:spPr>
          <a:xfrm>
            <a:off x="2652486" y="1335207"/>
            <a:ext cx="77941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SINH HOẠT LỚP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BC42EB-8C1B-4BCE-92CC-293C956F7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09430" y="7144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728A8DEB-AA9A-4DA4-BB7D-595ADA75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76ADFC0-06AC-4621-8476-6D8668708348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91DBBF-ADA4-411E-844E-1C68461E42B3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FFF21E-1B48-4F7C-A7A7-91FB7A5B737E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9840DD-8077-4A58-A043-DBB699BFF898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882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1670" y="566622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638010" y="17242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256EEB04-4242-4D4A-A5B4-3C2FB143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3CEE49-A132-1BDB-A3BA-1A394DBA1DF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27450" y="1409108"/>
            <a:ext cx="825469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A45F0E2-B6A2-486D-ADCB-B3066DB7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048AA1-9439-4069-8BCA-1816CDF4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5910B9-5777-4B1D-82E3-826396DC5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42" y="-128175"/>
            <a:ext cx="7571927" cy="63369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960B03-4659-44D6-9859-291F59FA1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836194"/>
            <a:ext cx="4213991" cy="421399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E42E533-5CF8-4322-8A1E-06F040A799A7}"/>
              </a:ext>
            </a:extLst>
          </p:cNvPr>
          <p:cNvSpPr txBox="1"/>
          <p:nvPr/>
        </p:nvSpPr>
        <p:spPr>
          <a:xfrm>
            <a:off x="4205914" y="912823"/>
            <a:ext cx="49925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pPr defTabSz="914377">
              <a:defRPr/>
            </a:pP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Chuẩn bị cho buổi tham quan môi trường trung học cơ sở</a:t>
            </a:r>
            <a:endParaRPr lang="zh-CN" altLang="en-US" sz="4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20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06207B-20D2-446F-8C67-2295142A2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BD676B72-F14B-4403-8D5A-1E055CC095AE}"/>
              </a:ext>
            </a:extLst>
          </p:cNvPr>
          <p:cNvSpPr/>
          <p:nvPr/>
        </p:nvSpPr>
        <p:spPr>
          <a:xfrm>
            <a:off x="538481" y="223520"/>
            <a:ext cx="10896688" cy="6258560"/>
          </a:xfrm>
          <a:prstGeom prst="roundRect">
            <a:avLst>
              <a:gd name="adj" fmla="val 1081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1" y="80758"/>
            <a:ext cx="4845240" cy="7267857"/>
          </a:xfrm>
          <a:prstGeom prst="rect">
            <a:avLst/>
          </a:prstGeom>
        </p:spPr>
      </p:pic>
      <p:grpSp>
        <p:nvGrpSpPr>
          <p:cNvPr id="17" name="Google Shape;1923;p54">
            <a:extLst>
              <a:ext uri="{FF2B5EF4-FFF2-40B4-BE49-F238E27FC236}">
                <a16:creationId xmlns:a16="http://schemas.microsoft.com/office/drawing/2014/main" id="{FEB62A1E-A6AD-602B-D210-EFDC29D80DD6}"/>
              </a:ext>
            </a:extLst>
          </p:cNvPr>
          <p:cNvGrpSpPr/>
          <p:nvPr/>
        </p:nvGrpSpPr>
        <p:grpSpPr>
          <a:xfrm>
            <a:off x="701040" y="1310641"/>
            <a:ext cx="6840855" cy="4704080"/>
            <a:chOff x="4194275" y="1132225"/>
            <a:chExt cx="4262058" cy="2995974"/>
          </a:xfrm>
        </p:grpSpPr>
        <p:sp>
          <p:nvSpPr>
            <p:cNvPr id="18" name="Google Shape;1924;p54">
              <a:extLst>
                <a:ext uri="{FF2B5EF4-FFF2-40B4-BE49-F238E27FC236}">
                  <a16:creationId xmlns:a16="http://schemas.microsoft.com/office/drawing/2014/main" id="{92237EC3-F348-49B6-9771-503E8E35CDAF}"/>
                </a:ext>
              </a:extLst>
            </p:cNvPr>
            <p:cNvSpPr/>
            <p:nvPr/>
          </p:nvSpPr>
          <p:spPr>
            <a:xfrm>
              <a:off x="5812789" y="3604412"/>
              <a:ext cx="1111940" cy="523776"/>
            </a:xfrm>
            <a:custGeom>
              <a:avLst/>
              <a:gdLst/>
              <a:ahLst/>
              <a:cxnLst/>
              <a:rect l="l" t="t" r="r" b="b"/>
              <a:pathLst>
                <a:path w="14652" h="6902" extrusionOk="0">
                  <a:moveTo>
                    <a:pt x="1570" y="1"/>
                  </a:moveTo>
                  <a:lnTo>
                    <a:pt x="1258" y="1372"/>
                  </a:lnTo>
                  <a:lnTo>
                    <a:pt x="0" y="6902"/>
                  </a:lnTo>
                  <a:lnTo>
                    <a:pt x="14651" y="6902"/>
                  </a:lnTo>
                  <a:lnTo>
                    <a:pt x="13394" y="1372"/>
                  </a:lnTo>
                  <a:lnTo>
                    <a:pt x="130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25;p54">
              <a:extLst>
                <a:ext uri="{FF2B5EF4-FFF2-40B4-BE49-F238E27FC236}">
                  <a16:creationId xmlns:a16="http://schemas.microsoft.com/office/drawing/2014/main" id="{65B26CA0-14BF-2815-A8AA-A92968965797}"/>
                </a:ext>
              </a:extLst>
            </p:cNvPr>
            <p:cNvSpPr/>
            <p:nvPr/>
          </p:nvSpPr>
          <p:spPr>
            <a:xfrm>
              <a:off x="5911281" y="3609400"/>
              <a:ext cx="917193" cy="112284"/>
            </a:xfrm>
            <a:custGeom>
              <a:avLst/>
              <a:gdLst/>
              <a:ahLst/>
              <a:cxnLst/>
              <a:rect l="l" t="t" r="r" b="b"/>
              <a:pathLst>
                <a:path w="12137" h="1372" extrusionOk="0">
                  <a:moveTo>
                    <a:pt x="313" y="1"/>
                  </a:moveTo>
                  <a:lnTo>
                    <a:pt x="1" y="1372"/>
                  </a:lnTo>
                  <a:lnTo>
                    <a:pt x="12137" y="1372"/>
                  </a:lnTo>
                  <a:lnTo>
                    <a:pt x="118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1926;p54">
              <a:extLst>
                <a:ext uri="{FF2B5EF4-FFF2-40B4-BE49-F238E27FC236}">
                  <a16:creationId xmlns:a16="http://schemas.microsoft.com/office/drawing/2014/main" id="{63D576C4-681C-9964-F2A5-766D6148EBD9}"/>
                </a:ext>
              </a:extLst>
            </p:cNvPr>
            <p:cNvSpPr/>
            <p:nvPr/>
          </p:nvSpPr>
          <p:spPr>
            <a:xfrm>
              <a:off x="5506268" y="3978777"/>
              <a:ext cx="1724904" cy="149422"/>
            </a:xfrm>
            <a:custGeom>
              <a:avLst/>
              <a:gdLst/>
              <a:ahLst/>
              <a:cxnLst/>
              <a:rect l="l" t="t" r="r" b="b"/>
              <a:pathLst>
                <a:path w="22729" h="1969" extrusionOk="0">
                  <a:moveTo>
                    <a:pt x="10" y="0"/>
                  </a:moveTo>
                  <a:cubicBezTo>
                    <a:pt x="5" y="0"/>
                    <a:pt x="1" y="4"/>
                    <a:pt x="1" y="10"/>
                  </a:cubicBezTo>
                  <a:lnTo>
                    <a:pt x="1" y="1961"/>
                  </a:lnTo>
                  <a:cubicBezTo>
                    <a:pt x="1" y="1965"/>
                    <a:pt x="5" y="1969"/>
                    <a:pt x="10" y="1969"/>
                  </a:cubicBezTo>
                  <a:lnTo>
                    <a:pt x="22719" y="1969"/>
                  </a:lnTo>
                  <a:cubicBezTo>
                    <a:pt x="22725" y="1969"/>
                    <a:pt x="22729" y="1965"/>
                    <a:pt x="22729" y="1961"/>
                  </a:cubicBezTo>
                  <a:lnTo>
                    <a:pt x="22729" y="10"/>
                  </a:lnTo>
                  <a:cubicBezTo>
                    <a:pt x="22728" y="4"/>
                    <a:pt x="22725" y="0"/>
                    <a:pt x="22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27;p54">
              <a:extLst>
                <a:ext uri="{FF2B5EF4-FFF2-40B4-BE49-F238E27FC236}">
                  <a16:creationId xmlns:a16="http://schemas.microsoft.com/office/drawing/2014/main" id="{E3C68A8A-3A92-FD5C-DD65-3B6ADE51B3C3}"/>
                </a:ext>
              </a:extLst>
            </p:cNvPr>
            <p:cNvSpPr/>
            <p:nvPr/>
          </p:nvSpPr>
          <p:spPr>
            <a:xfrm>
              <a:off x="5506268" y="3978777"/>
              <a:ext cx="1724904" cy="117170"/>
            </a:xfrm>
            <a:custGeom>
              <a:avLst/>
              <a:gdLst/>
              <a:ahLst/>
              <a:cxnLst/>
              <a:rect l="l" t="t" r="r" b="b"/>
              <a:pathLst>
                <a:path w="22729" h="1544" extrusionOk="0">
                  <a:moveTo>
                    <a:pt x="10" y="0"/>
                  </a:moveTo>
                  <a:cubicBezTo>
                    <a:pt x="5" y="0"/>
                    <a:pt x="1" y="4"/>
                    <a:pt x="1" y="10"/>
                  </a:cubicBezTo>
                  <a:lnTo>
                    <a:pt x="1" y="1535"/>
                  </a:lnTo>
                  <a:cubicBezTo>
                    <a:pt x="1" y="1540"/>
                    <a:pt x="5" y="1543"/>
                    <a:pt x="10" y="1543"/>
                  </a:cubicBezTo>
                  <a:lnTo>
                    <a:pt x="22719" y="1543"/>
                  </a:lnTo>
                  <a:cubicBezTo>
                    <a:pt x="22725" y="1543"/>
                    <a:pt x="22729" y="1540"/>
                    <a:pt x="22729" y="1535"/>
                  </a:cubicBezTo>
                  <a:lnTo>
                    <a:pt x="22729" y="10"/>
                  </a:lnTo>
                  <a:cubicBezTo>
                    <a:pt x="22728" y="4"/>
                    <a:pt x="22725" y="0"/>
                    <a:pt x="22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8;p54">
              <a:extLst>
                <a:ext uri="{FF2B5EF4-FFF2-40B4-BE49-F238E27FC236}">
                  <a16:creationId xmlns:a16="http://schemas.microsoft.com/office/drawing/2014/main" id="{E9EE2E75-142E-6201-4D21-4E97031A7BDA}"/>
                </a:ext>
              </a:extLst>
            </p:cNvPr>
            <p:cNvSpPr/>
            <p:nvPr/>
          </p:nvSpPr>
          <p:spPr>
            <a:xfrm>
              <a:off x="4194275" y="1132225"/>
              <a:ext cx="4262058" cy="2506185"/>
            </a:xfrm>
            <a:custGeom>
              <a:avLst/>
              <a:gdLst/>
              <a:ahLst/>
              <a:cxnLst/>
              <a:rect l="l" t="t" r="r" b="b"/>
              <a:pathLst>
                <a:path w="56161" h="33025" extrusionOk="0">
                  <a:moveTo>
                    <a:pt x="1905" y="0"/>
                  </a:moveTo>
                  <a:cubicBezTo>
                    <a:pt x="854" y="0"/>
                    <a:pt x="1" y="854"/>
                    <a:pt x="1" y="1906"/>
                  </a:cubicBezTo>
                  <a:lnTo>
                    <a:pt x="1" y="31120"/>
                  </a:lnTo>
                  <a:cubicBezTo>
                    <a:pt x="1" y="32171"/>
                    <a:pt x="854" y="33025"/>
                    <a:pt x="1905" y="33025"/>
                  </a:cubicBezTo>
                  <a:lnTo>
                    <a:pt x="54255" y="33025"/>
                  </a:lnTo>
                  <a:cubicBezTo>
                    <a:pt x="55306" y="33025"/>
                    <a:pt x="56161" y="32171"/>
                    <a:pt x="56161" y="31120"/>
                  </a:cubicBezTo>
                  <a:lnTo>
                    <a:pt x="56161" y="1906"/>
                  </a:lnTo>
                  <a:cubicBezTo>
                    <a:pt x="56161" y="854"/>
                    <a:pt x="55306" y="0"/>
                    <a:pt x="54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" name="Google Shape;2653;p65">
            <a:extLst>
              <a:ext uri="{FF2B5EF4-FFF2-40B4-BE49-F238E27FC236}">
                <a16:creationId xmlns:a16="http://schemas.microsoft.com/office/drawing/2014/main" id="{F4C0027A-5C51-3FF8-EC69-977F069EF666}"/>
              </a:ext>
            </a:extLst>
          </p:cNvPr>
          <p:cNvSpPr/>
          <p:nvPr/>
        </p:nvSpPr>
        <p:spPr>
          <a:xfrm>
            <a:off x="1066800" y="1620832"/>
            <a:ext cx="6216650" cy="33189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algn="just"/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CE92B7-518E-8737-7C0D-AA228C2CF5B9}"/>
              </a:ext>
            </a:extLst>
          </p:cNvPr>
          <p:cNvSpPr txBox="1"/>
          <p:nvPr/>
        </p:nvSpPr>
        <p:spPr>
          <a:xfrm>
            <a:off x="1259840" y="1889760"/>
            <a:ext cx="5801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Chuẩn bị câu hỏi để phỏng vấn các học sinh, thầy cô của trường: sổ, bút để ghi chép.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Phân công nội dung tìm hiểu cho từng nhóm.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Thống nhất cách thức di chuyển để đảm bảo an toàn.</a:t>
            </a:r>
          </a:p>
        </p:txBody>
      </p:sp>
    </p:spTree>
    <p:extLst>
      <p:ext uri="{BB962C8B-B14F-4D97-AF65-F5344CB8AC3E}">
        <p14:creationId xmlns:p14="http://schemas.microsoft.com/office/powerpoint/2010/main" val="663499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A45F0E2-B6A2-486D-ADCB-B3066DB7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048AA1-9439-4069-8BCA-1816CDF4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grpSp>
        <p:nvGrpSpPr>
          <p:cNvPr id="42" name="Google Shape;1324;p42">
            <a:extLst>
              <a:ext uri="{FF2B5EF4-FFF2-40B4-BE49-F238E27FC236}">
                <a16:creationId xmlns:a16="http://schemas.microsoft.com/office/drawing/2014/main" id="{27450ACC-E1C3-4506-84EF-F1F2A3C13F2F}"/>
              </a:ext>
            </a:extLst>
          </p:cNvPr>
          <p:cNvGrpSpPr/>
          <p:nvPr/>
        </p:nvGrpSpPr>
        <p:grpSpPr>
          <a:xfrm flipH="1">
            <a:off x="3411213" y="6048794"/>
            <a:ext cx="1308380" cy="712529"/>
            <a:chOff x="816462" y="899275"/>
            <a:chExt cx="981285" cy="534397"/>
          </a:xfrm>
        </p:grpSpPr>
        <p:sp>
          <p:nvSpPr>
            <p:cNvPr id="43" name="Google Shape;1325;p42">
              <a:extLst>
                <a:ext uri="{FF2B5EF4-FFF2-40B4-BE49-F238E27FC236}">
                  <a16:creationId xmlns:a16="http://schemas.microsoft.com/office/drawing/2014/main" id="{6BC0C554-D656-4863-BFCA-CE1F064BD0D4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Google Shape;1326;p42">
              <a:extLst>
                <a:ext uri="{FF2B5EF4-FFF2-40B4-BE49-F238E27FC236}">
                  <a16:creationId xmlns:a16="http://schemas.microsoft.com/office/drawing/2014/main" id="{9ADC0D41-1D7F-4DAC-844D-77F6FB0D9ABF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Google Shape;1327;p42">
            <a:extLst>
              <a:ext uri="{FF2B5EF4-FFF2-40B4-BE49-F238E27FC236}">
                <a16:creationId xmlns:a16="http://schemas.microsoft.com/office/drawing/2014/main" id="{4A2E7E20-FDD2-451C-81DF-BE7E60A6EF4F}"/>
              </a:ext>
            </a:extLst>
          </p:cNvPr>
          <p:cNvSpPr/>
          <p:nvPr/>
        </p:nvSpPr>
        <p:spPr>
          <a:xfrm flipH="1">
            <a:off x="5903833" y="60212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矩形: 圆角 2">
            <a:extLst>
              <a:ext uri="{FF2B5EF4-FFF2-40B4-BE49-F238E27FC236}">
                <a16:creationId xmlns:a16="http://schemas.microsoft.com/office/drawing/2014/main" id="{857F7A1C-CD30-4A92-8D03-671E57B22A97}"/>
              </a:ext>
            </a:extLst>
          </p:cNvPr>
          <p:cNvSpPr/>
          <p:nvPr/>
        </p:nvSpPr>
        <p:spPr>
          <a:xfrm>
            <a:off x="756834" y="778789"/>
            <a:ext cx="11038927" cy="5693131"/>
          </a:xfrm>
          <a:prstGeom prst="roundRect">
            <a:avLst>
              <a:gd name="adj" fmla="val 10819"/>
            </a:avLst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  <a:prstDash val="lg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pic>
        <p:nvPicPr>
          <p:cNvPr id="47" name="图片 14">
            <a:extLst>
              <a:ext uri="{FF2B5EF4-FFF2-40B4-BE49-F238E27FC236}">
                <a16:creationId xmlns:a16="http://schemas.microsoft.com/office/drawing/2014/main" id="{D04EB0AC-133F-4A4E-A946-715FA9DE4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59" y="980522"/>
            <a:ext cx="1414395" cy="902287"/>
          </a:xfrm>
          <a:prstGeom prst="rect">
            <a:avLst/>
          </a:prstGeom>
        </p:spPr>
      </p:pic>
      <p:sp>
        <p:nvSpPr>
          <p:cNvPr id="48" name="文本框 17">
            <a:extLst>
              <a:ext uri="{FF2B5EF4-FFF2-40B4-BE49-F238E27FC236}">
                <a16:creationId xmlns:a16="http://schemas.microsoft.com/office/drawing/2014/main" id="{A041FBE9-E119-4859-9632-039DA0D572C4}"/>
              </a:ext>
            </a:extLst>
          </p:cNvPr>
          <p:cNvSpPr txBox="1"/>
          <p:nvPr/>
        </p:nvSpPr>
        <p:spPr>
          <a:xfrm>
            <a:off x="1887753" y="831501"/>
            <a:ext cx="917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</a:t>
            </a:r>
            <a:endParaRPr lang="en-US" sz="48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B094B8-0DBB-4A7F-B7F7-AB475D905704}"/>
              </a:ext>
            </a:extLst>
          </p:cNvPr>
          <p:cNvSpPr/>
          <p:nvPr/>
        </p:nvSpPr>
        <p:spPr>
          <a:xfrm>
            <a:off x="951524" y="1756485"/>
            <a:ext cx="105597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Ghi các câu hỏi để phỏng vấn vào 1 quyến sổ nhỏ dựa vào nội dung tìm hiểu được phân công.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Chuẩn bị sổ, bút để ghi chép.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Phân công nội dung tìm hiểu cho từng nhóm: Ví dụ: Nhóm 1 tìm hiểu các hoạt động của trường nhóm 2 những điểm khác biệt giữa trường tiểu học và trung học cơ sở, …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Cách thức di chuyển: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Nếu ngay sát trường tiểu học: xếp hàng và đi bộ theo hàng sang trường trung học cơ sở.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Nếu trường ở xa: di chuyển bằng xe buýt, bố mẹ đưa đến, …</a:t>
            </a:r>
          </a:p>
        </p:txBody>
      </p:sp>
    </p:spTree>
    <p:extLst>
      <p:ext uri="{BB962C8B-B14F-4D97-AF65-F5344CB8AC3E}">
        <p14:creationId xmlns:p14="http://schemas.microsoft.com/office/powerpoint/2010/main" val="3571994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A45F0E2-B6A2-486D-ADCB-B3066DB7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048AA1-9439-4069-8BCA-1816CDF4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5910B9-5777-4B1D-82E3-826396DC5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42" y="-128175"/>
            <a:ext cx="7571927" cy="63369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960B03-4659-44D6-9859-291F59FA1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836194"/>
            <a:ext cx="4213991" cy="421399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E42E533-5CF8-4322-8A1E-06F040A799A7}"/>
              </a:ext>
            </a:extLst>
          </p:cNvPr>
          <p:cNvSpPr txBox="1"/>
          <p:nvPr/>
        </p:nvSpPr>
        <p:spPr>
          <a:xfrm>
            <a:off x="3708400" y="1014423"/>
            <a:ext cx="6014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pPr lvl="0" defTabSz="914377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HĐ4: </a:t>
            </a:r>
            <a:r>
              <a:rPr lang="vi-VN" sz="4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Tham quan, trải nghiệm môi trường học tập mới.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71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811AB4A-1FD6-4484-81B9-1F0EA306F754}"/>
              </a:ext>
            </a:extLst>
          </p:cNvPr>
          <p:cNvSpPr txBox="1"/>
          <p:nvPr/>
        </p:nvSpPr>
        <p:spPr>
          <a:xfrm>
            <a:off x="281620" y="163734"/>
            <a:ext cx="11689721" cy="1446550"/>
          </a:xfrm>
          <a:prstGeom prst="rect">
            <a:avLst/>
          </a:prstGeom>
          <a:solidFill>
            <a:srgbClr val="FFF7E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vi-VN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 gian một trường trung học cơ sở và ghi lại nội dung tìm hiểu:</a:t>
            </a:r>
            <a:endParaRPr lang="nl-NL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03DC3-7569-13EE-1471-E4EB4A02125C}"/>
              </a:ext>
            </a:extLst>
          </p:cNvPr>
          <p:cNvSpPr txBox="1"/>
          <p:nvPr/>
        </p:nvSpPr>
        <p:spPr>
          <a:xfrm>
            <a:off x="1107440" y="2164080"/>
            <a:ext cx="95300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Tên trường:</a:t>
            </a:r>
          </a:p>
          <a:p>
            <a:pPr algn="just"/>
            <a:r>
              <a:rPr lang="vi-VN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Các Hoạt động của trường:</a:t>
            </a:r>
          </a:p>
          <a:p>
            <a:pPr algn="just"/>
            <a:r>
              <a:rPr lang="vi-VN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Những điểm khác biệt giữa trường tiểu học và trung học cơ sở:</a:t>
            </a:r>
          </a:p>
        </p:txBody>
      </p:sp>
    </p:spTree>
    <p:extLst>
      <p:ext uri="{BB962C8B-B14F-4D97-AF65-F5344CB8AC3E}">
        <p14:creationId xmlns:p14="http://schemas.microsoft.com/office/powerpoint/2010/main" val="634989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E620D7-9D73-47B3-AB22-8B5A545A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0E4E08-4CB6-4429-B613-234E25F5C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3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715D730-75AA-4D69-9732-2A800CF2E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065" y="-415230"/>
            <a:ext cx="3860397" cy="257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786322"/>
            <a:ext cx="8743091" cy="5889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71F9D9-039D-40F6-B9A1-9534F4D18E17}"/>
              </a:ext>
            </a:extLst>
          </p:cNvPr>
          <p:cNvSpPr txBox="1"/>
          <p:nvPr/>
        </p:nvSpPr>
        <p:spPr>
          <a:xfrm>
            <a:off x="2037260" y="2426667"/>
            <a:ext cx="630887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 </a:t>
            </a: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 tục tìm hiểu, về các môi trường học tập mới, đặc biệt là việc học trực tuyến.</a:t>
            </a:r>
            <a:endParaRPr lang="en-US" sz="26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59551993-35B1-4E30-9064-861395428F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2" y="1864274"/>
            <a:ext cx="4059271" cy="40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1" y="0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691417" y="306983"/>
            <a:ext cx="3542059" cy="3542059"/>
          </a:xfrm>
          <a:prstGeom prst="rect">
            <a:avLst/>
          </a:prstGeom>
        </p:spPr>
      </p:pic>
      <p:pic>
        <p:nvPicPr>
          <p:cNvPr id="12" name="Picture 11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EA65DEFF-B1FF-11D7-B814-4408EA6513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60" y="3049015"/>
            <a:ext cx="6340252" cy="19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F2E81F-8F6E-DEDB-F5E2-55A4CBE8B20D}"/>
              </a:ext>
            </a:extLst>
          </p:cNvPr>
          <p:cNvSpPr txBox="1"/>
          <p:nvPr/>
        </p:nvSpPr>
        <p:spPr>
          <a:xfrm>
            <a:off x="3542988" y="815972"/>
            <a:ext cx="50642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F93FF-B0CC-4348-824B-F0BE46B9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67151A-9B2D-5594-9A0C-3FB0476C4F68}"/>
              </a:ext>
            </a:extLst>
          </p:cNvPr>
          <p:cNvSpPr txBox="1"/>
          <p:nvPr/>
        </p:nvSpPr>
        <p:spPr>
          <a:xfrm>
            <a:off x="3542988" y="407650"/>
            <a:ext cx="50642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782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E92F53-B204-42AE-B09C-7DBF6E32A6BE}"/>
              </a:ext>
            </a:extLst>
          </p:cNvPr>
          <p:cNvSpPr txBox="1"/>
          <p:nvPr/>
        </p:nvSpPr>
        <p:spPr>
          <a:xfrm>
            <a:off x="3542988" y="407650"/>
            <a:ext cx="50642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F327F-9ABD-42CC-A593-09815E2F4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485" y="0"/>
            <a:ext cx="130820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400" y="92528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9E558-19A0-735E-CB03-2A94C25E16AF}"/>
              </a:ext>
            </a:extLst>
          </p:cNvPr>
          <p:cNvSpPr txBox="1"/>
          <p:nvPr/>
        </p:nvSpPr>
        <p:spPr>
          <a:xfrm>
            <a:off x="495299" y="1342854"/>
            <a:ext cx="8066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Chúc mừng sinh nhật Tháng…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C3CCA5-6DB1-2B44-923C-5032ABC40001}"/>
              </a:ext>
            </a:extLst>
          </p:cNvPr>
          <p:cNvSpPr/>
          <p:nvPr/>
        </p:nvSpPr>
        <p:spPr>
          <a:xfrm>
            <a:off x="849086" y="2266184"/>
            <a:ext cx="6879771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Cartoon Birthday Cake Wallpapers - Top Free Cartoon Birthday Cake  Backgrounds - WallpaperAccess">
            <a:extLst>
              <a:ext uri="{FF2B5EF4-FFF2-40B4-BE49-F238E27FC236}">
                <a16:creationId xmlns:a16="http://schemas.microsoft.com/office/drawing/2014/main" id="{B3C38EB9-889F-3FBA-9A05-61046586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teddy bear cartoon symbol Stock Vector Image &amp; Art - Alamy">
            <a:extLst>
              <a:ext uri="{FF2B5EF4-FFF2-40B4-BE49-F238E27FC236}">
                <a16:creationId xmlns:a16="http://schemas.microsoft.com/office/drawing/2014/main" id="{30382451-E7E7-3118-62DB-F20A83A0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present, creative christmas book, christmas, christmas gift png |  PNGWing">
            <a:extLst>
              <a:ext uri="{FF2B5EF4-FFF2-40B4-BE49-F238E27FC236}">
                <a16:creationId xmlns:a16="http://schemas.microsoft.com/office/drawing/2014/main" id="{0B5D6892-F6BA-B445-D232-D97AC79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:a16="http://schemas.microsoft.com/office/drawing/2014/main" id="{52E27AFA-36FB-635D-EDCA-0191993B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62" y="5042647"/>
            <a:ext cx="1916902" cy="1916902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D430AAD5-238E-4007-89EA-D91416224C88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1C755D9C-191D-47E5-BBEA-2C73E164EA3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AB54F871-40EE-413E-8CEA-883421E6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391619" y="-777972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6369AE-2013-41F5-3261-422C203CE1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5187" y="3325232"/>
            <a:ext cx="768162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1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407</Words>
  <Application>Microsoft Office PowerPoint</Application>
  <PresentationFormat>Widescreen</PresentationFormat>
  <Paragraphs>39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包图简圆体</vt:lpstr>
      <vt:lpstr>Arial</vt:lpstr>
      <vt:lpstr>Calibri</vt:lpstr>
      <vt:lpstr>Cambria</vt:lpstr>
      <vt:lpstr>SVN-Hole Hearted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7</cp:revision>
  <dcterms:created xsi:type="dcterms:W3CDTF">2024-12-18T04:41:45Z</dcterms:created>
  <dcterms:modified xsi:type="dcterms:W3CDTF">2024-12-18T05:05:39Z</dcterms:modified>
</cp:coreProperties>
</file>